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69" r:id="rId2"/>
    <p:sldId id="326" r:id="rId3"/>
    <p:sldId id="256" r:id="rId4"/>
    <p:sldId id="282" r:id="rId5"/>
    <p:sldId id="292" r:id="rId6"/>
    <p:sldId id="293" r:id="rId7"/>
    <p:sldId id="259" r:id="rId8"/>
    <p:sldId id="260" r:id="rId9"/>
    <p:sldId id="294" r:id="rId10"/>
    <p:sldId id="283" r:id="rId11"/>
    <p:sldId id="263" r:id="rId12"/>
    <p:sldId id="264" r:id="rId13"/>
    <p:sldId id="295" r:id="rId14"/>
    <p:sldId id="314" r:id="rId15"/>
    <p:sldId id="265" r:id="rId16"/>
    <p:sldId id="297" r:id="rId17"/>
    <p:sldId id="298" r:id="rId18"/>
    <p:sldId id="267" r:id="rId19"/>
    <p:sldId id="299" r:id="rId20"/>
    <p:sldId id="273" r:id="rId21"/>
    <p:sldId id="300" r:id="rId22"/>
    <p:sldId id="274" r:id="rId23"/>
    <p:sldId id="290" r:id="rId24"/>
    <p:sldId id="309" r:id="rId25"/>
    <p:sldId id="291" r:id="rId26"/>
    <p:sldId id="275" r:id="rId27"/>
    <p:sldId id="289" r:id="rId28"/>
    <p:sldId id="276" r:id="rId29"/>
    <p:sldId id="288" r:id="rId30"/>
    <p:sldId id="277" r:id="rId31"/>
    <p:sldId id="287" r:id="rId32"/>
    <p:sldId id="301" r:id="rId33"/>
    <p:sldId id="278" r:id="rId34"/>
    <p:sldId id="302" r:id="rId35"/>
    <p:sldId id="279" r:id="rId36"/>
    <p:sldId id="303" r:id="rId37"/>
    <p:sldId id="304" r:id="rId38"/>
    <p:sldId id="310" r:id="rId39"/>
    <p:sldId id="280" r:id="rId40"/>
    <p:sldId id="305" r:id="rId41"/>
    <p:sldId id="307" r:id="rId42"/>
    <p:sldId id="286" r:id="rId43"/>
    <p:sldId id="311" r:id="rId44"/>
    <p:sldId id="308" r:id="rId45"/>
    <p:sldId id="313" r:id="rId46"/>
    <p:sldId id="315" r:id="rId47"/>
    <p:sldId id="316" r:id="rId48"/>
    <p:sldId id="317" r:id="rId49"/>
    <p:sldId id="318" r:id="rId50"/>
    <p:sldId id="319" r:id="rId51"/>
    <p:sldId id="321" r:id="rId52"/>
    <p:sldId id="320" r:id="rId53"/>
    <p:sldId id="322" r:id="rId54"/>
    <p:sldId id="323" r:id="rId55"/>
    <p:sldId id="324" r:id="rId56"/>
    <p:sldId id="325" r:id="rId57"/>
    <p:sldId id="327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9C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51" autoAdjust="0"/>
    <p:restoredTop sz="72150" autoAdjust="0"/>
  </p:normalViewPr>
  <p:slideViewPr>
    <p:cSldViewPr snapToGrid="0" snapToObjects="1">
      <p:cViewPr varScale="1">
        <p:scale>
          <a:sx n="59" d="100"/>
          <a:sy n="59" d="100"/>
        </p:scale>
        <p:origin x="34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B311B-2858-4FFD-A9D5-E202BC88B4B3}" type="datetimeFigureOut">
              <a:rPr lang="pt-BR" smtClean="0"/>
              <a:t>28/07/2021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38DC5-F539-420E-94D5-8CD5895924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8356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598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924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119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5605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901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842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4818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0593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4360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75694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447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0668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7804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5906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62342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632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78458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3507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5414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20304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54952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8543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63003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42892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7482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05152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84437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01657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3361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86231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61802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12315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9462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52716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41199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42080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94042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53622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4155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18119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30709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06116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07747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1703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33907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19720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84299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837651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17589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001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4891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2254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2062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6443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7040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38DC5-F539-420E-94D5-8CD5895924E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6799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97FA4-03C0-9349-B9BE-5794CA20C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FF9F1E-2C81-4640-B006-1FA6EDC62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2FA2C-7D67-BF4F-9555-CEF3F452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EF8BD-5F17-8F49-BD47-3FCBDC0CD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2CE7F-F762-594C-9273-E09312033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69F3-6692-ED40-BAD7-B62985198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58C481-650B-D641-A841-186D0C8AC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D36D5-0129-6C4F-AB1B-8D5DD80EB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33C1E-8791-354F-AAC2-6E6F5506A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DDE6E-8C29-D549-93AD-1E608D36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2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D2BC9-AABB-9740-B7F8-740924EAE7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F52A19-3C9C-E545-B350-8B0992DE0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24459-282B-1844-8256-B831DC76D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80F77-4620-9140-A0C6-70F47AF3C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78830-B787-8440-8A55-A20094B2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2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B0D1E-9243-074E-AC74-D43BC4B21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89CF9-D894-A044-A119-D5C4A2A4D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69FDD-87FA-F949-A772-3CEDC015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570AC-1628-A545-ABF7-C6292191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EE81B-753D-D84B-BF81-1A6D4534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6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B963E-BED0-E44D-8E47-F2978CF4E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EFEDC-A4CD-CB4A-8472-14579B350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4C961-1EDB-4649-89AF-8C414C3AD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1DE10-7312-5542-BB02-4CF901ADD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A606C-E071-D74A-B385-2AFE2406F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1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50B88-1B10-474E-B6D8-B60302EA7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3C9F1-1C1A-2E4B-8251-17A341F66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29DAE-966D-B94A-9B77-1878CE16D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7700C-100D-124C-803E-E060DBC03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C92EB9-EE30-6841-922C-79E9E5CFF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3D943-8128-2142-8807-BB6E54B0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0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FEDF4-3FCE-B747-BF7C-6DAF53AAD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B5996-BDCC-314D-A3EB-4C3BBD35F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91A576-AD2F-E043-A6E2-4DAE82FEF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7EE36-39F2-FC4F-96E1-0AF874879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53C88B-294C-5C42-A1D2-EA6C17B8B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A2EB37-C70D-0A43-A5DE-1B7C8A42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2F6D89-AF7D-0747-B091-9B9A5B4FE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2F8D2-D255-C141-960F-2A351419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0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DC84-92D2-804C-9022-3D5135904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0AC115-97C7-494C-82D3-449688E64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7D203A-8945-AB40-A1E7-853497A4D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458302-15CC-2648-B755-658B3095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4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071D83-C3B8-6042-8F06-D1F22A671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E4AC6E-FB79-264A-9C8C-4B78AFD06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0CA57-A497-7646-85F5-F1FD78F2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2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6A0EF-29E2-C741-ADE0-240F1238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A8587-920C-6541-859E-54D524ACC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279E1-7FEA-6C42-B391-8695912FB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977AE-26F8-3A4B-90C6-12077FBD1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4464C-C1C9-E249-A7A5-B1EE8159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03871D-41D7-BD43-A9D2-B0B6BBAA4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7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5BEC8-0924-CD45-9F20-FB1430E97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8EEB2C-4048-4F4A-8E85-18865EFDEF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E3A0C-32DF-8745-B8D2-DAC60C4A5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EE1B9-6B33-8745-9B7B-51F025989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3618-BF79-DD4B-AA56-BFB1B24AAB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D729B-BB77-6441-8318-B575428E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21BE8-48FD-C741-AB1F-7B5D434FB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5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BEC03A-2EC1-E240-957B-2E27EA5E0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7979-2F6E-E547-A286-7FC722868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0D8F5-8375-E04B-911B-11FAAF6EB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43618-BF79-DD4B-AA56-BFB1B24AAB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0BC9E-8153-4446-88FA-3DC9761D3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C099D-3D80-8642-9CD6-197CC3DDF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0DD0F-D34E-8540-BDA4-544D72744D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7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7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418346" y="1634739"/>
            <a:ext cx="56776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Ela começou a cavar e viu que havia encontrado um baú enorme cheio de moedas de ouro. Assim, ela viveu o resto de seus dias em riqueza e fartura."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702A0155-51F0-4A27-8671-325D68558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C7508F8-0FF1-4AB9-908F-A0ACD67E2AB3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Uma imagem contendo ao ar livre, praia, neve, tábua&#10;&#10;Descrição gerada automaticamente">
            <a:extLst>
              <a:ext uri="{FF2B5EF4-FFF2-40B4-BE49-F238E27FC236}">
                <a16:creationId xmlns:a16="http://schemas.microsoft.com/office/drawing/2014/main" id="{A26FC85E-9B4A-434D-BD74-65DE0F8F7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077" y="549877"/>
            <a:ext cx="5679829" cy="567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2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EE0BB4E-0CF8-0C47-A619-D80A9E4B2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6626"/>
            <a:ext cx="12192000" cy="68646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1A171F-2EED-9C4D-A09B-C55521B78F5C}"/>
              </a:ext>
            </a:extLst>
          </p:cNvPr>
          <p:cNvSpPr txBox="1"/>
          <p:nvPr/>
        </p:nvSpPr>
        <p:spPr>
          <a:xfrm>
            <a:off x="387168" y="1000443"/>
            <a:ext cx="48882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spc="-150" dirty="0"/>
              <a:t>Porém, não é assim que a história termina. Se você observar bem, após fazer uma entrega completa, a história dela simplesmente tem um ponto final, e o verso seguinte diz que Jesus saiu do templo (Mc 13:1).</a:t>
            </a:r>
          </a:p>
        </p:txBody>
      </p:sp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37D8C003-DFFE-4145-97FA-B05F22BB6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3917C6B-210C-406C-A482-838E9AABF82B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Pessoas pousando para foto&#10;&#10;Descrição gerada automaticamente">
            <a:extLst>
              <a:ext uri="{FF2B5EF4-FFF2-40B4-BE49-F238E27FC236}">
                <a16:creationId xmlns:a16="http://schemas.microsoft.com/office/drawing/2014/main" id="{B7644684-8AF3-4A0A-9308-3C0B47E07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36684"/>
            <a:ext cx="5832231" cy="583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1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3487629-E0ED-704E-943C-CBAF8725C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646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763825-8DDE-5047-90E2-7A38B1323574}"/>
              </a:ext>
            </a:extLst>
          </p:cNvPr>
          <p:cNvSpPr txBox="1"/>
          <p:nvPr/>
        </p:nvSpPr>
        <p:spPr>
          <a:xfrm>
            <a:off x="521677" y="2081424"/>
            <a:ext cx="47888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O relato simplesmente diz que ela entregou tudo o que tinha, todo o seu sustento, e ponto final! 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18CBBF45-2641-4E99-8671-8A8FAA421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10F14DD-0995-4E54-B006-3F50D2CDB403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3" name="Imagem 2" descr="Homem e mulher sentados no chão&#10;&#10;Descrição gerada automaticamente com confiança baixa">
            <a:extLst>
              <a:ext uri="{FF2B5EF4-FFF2-40B4-BE49-F238E27FC236}">
                <a16:creationId xmlns:a16="http://schemas.microsoft.com/office/drawing/2014/main" id="{012C33A6-508F-4359-AD12-09FC21643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092" y="375138"/>
            <a:ext cx="5791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3487629-E0ED-704E-943C-CBAF8725C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763825-8DDE-5047-90E2-7A38B1323574}"/>
              </a:ext>
            </a:extLst>
          </p:cNvPr>
          <p:cNvSpPr txBox="1"/>
          <p:nvPr/>
        </p:nvSpPr>
        <p:spPr>
          <a:xfrm>
            <a:off x="308945" y="1522739"/>
            <a:ext cx="59511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Sabe por que a história termina assim? Porque é assim que a fidelidade a Deus funciona. Fidelidade não é uma moeda de troca pelas bênçãos de Deus. 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4B386CDF-9B62-4B81-8B31-C30D7E97F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D2261D1-6A4A-4D00-BFE0-07A43B038238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11" name="Imagem 10" descr="Homem em pé em frente a água&#10;&#10;Descrição gerada automaticamente">
            <a:extLst>
              <a:ext uri="{FF2B5EF4-FFF2-40B4-BE49-F238E27FC236}">
                <a16:creationId xmlns:a16="http://schemas.microsoft.com/office/drawing/2014/main" id="{65F87516-7AC5-4F8B-87CE-791B0D6D9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123" y="656492"/>
            <a:ext cx="5545015" cy="554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3487629-E0ED-704E-943C-CBAF8725C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763825-8DDE-5047-90E2-7A38B1323574}"/>
              </a:ext>
            </a:extLst>
          </p:cNvPr>
          <p:cNvSpPr txBox="1"/>
          <p:nvPr/>
        </p:nvSpPr>
        <p:spPr>
          <a:xfrm>
            <a:off x="148004" y="1248588"/>
            <a:ext cx="57091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Não posso pensar biblicamente e ainda defender a ideia de que Deus está em dívida com alguém que decide se entregar completamente a Deus e à Sua causa. 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EF8D366F-AFB4-437D-8DE6-C4022C90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2F56A15-414A-405F-B5F4-76430C447AE3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Pessoa com a mão no por do sol&#10;&#10;Descrição gerada automaticamente com confiança baixa">
            <a:extLst>
              <a:ext uri="{FF2B5EF4-FFF2-40B4-BE49-F238E27FC236}">
                <a16:creationId xmlns:a16="http://schemas.microsoft.com/office/drawing/2014/main" id="{0574762B-FA97-4EB0-A7B5-E4FD72EAA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859" y="668643"/>
            <a:ext cx="5684937" cy="568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0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87341D-7C57-7341-B19D-85F92441B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FF793B-9AF5-1D40-A936-E7FEBD4FE150}"/>
              </a:ext>
            </a:extLst>
          </p:cNvPr>
          <p:cNvSpPr txBox="1"/>
          <p:nvPr/>
        </p:nvSpPr>
        <p:spPr>
          <a:xfrm>
            <a:off x="304801" y="815296"/>
            <a:ext cx="61780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-150" dirty="0"/>
              <a:t>No entanto, você pode até discordar dos finais opcionais que eu propus para a história da viúva, mas imagino que você concorde que, como seres humanos, temos uma mentalidade de troca no relacionamento com Deus. </a:t>
            </a:r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A2F45DBB-3BAB-4B48-89B7-2A13C88A4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D9B9C30-1985-48B3-B0D1-9B387F420CA6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3" name="Imagem 2" descr="Uma imagem contendo homem, pessoa, ao ar livre, andando de&#10;&#10;Descrição gerada automaticamente">
            <a:extLst>
              <a:ext uri="{FF2B5EF4-FFF2-40B4-BE49-F238E27FC236}">
                <a16:creationId xmlns:a16="http://schemas.microsoft.com/office/drawing/2014/main" id="{2801863D-27E8-4F28-BEBB-0EFAAA4D2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7664" y="883097"/>
            <a:ext cx="4881155" cy="488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87341D-7C57-7341-B19D-85F92441B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6626"/>
            <a:ext cx="12192000" cy="68646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FF793B-9AF5-1D40-A936-E7FEBD4FE150}"/>
              </a:ext>
            </a:extLst>
          </p:cNvPr>
          <p:cNvSpPr txBox="1"/>
          <p:nvPr/>
        </p:nvSpPr>
        <p:spPr>
          <a:xfrm>
            <a:off x="451339" y="1717527"/>
            <a:ext cx="54453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Nossa mente funciona assim: faço boas coisas na vida cristã, obedeço ao máximo o que é esperado de mim e por isso mereço receber bênçãos e cuidados divinos. 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0B38A150-2869-4089-8DE3-92E855470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64E3AD6-CC58-40EF-9076-FC6980BC2299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3" name="Imagem 2" descr="Homem falando no celular&#10;&#10;Descrição gerada automaticamente com confiança baixa">
            <a:extLst>
              <a:ext uri="{FF2B5EF4-FFF2-40B4-BE49-F238E27FC236}">
                <a16:creationId xmlns:a16="http://schemas.microsoft.com/office/drawing/2014/main" id="{691178C9-3B9E-426C-8FF5-DD2F1C056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046" y="741102"/>
            <a:ext cx="5369169" cy="536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8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3487629-E0ED-704E-943C-CBAF8725C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9599"/>
            <a:ext cx="12192000" cy="68646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763825-8DDE-5047-90E2-7A38B1323574}"/>
              </a:ext>
            </a:extLst>
          </p:cNvPr>
          <p:cNvSpPr txBox="1"/>
          <p:nvPr/>
        </p:nvSpPr>
        <p:spPr>
          <a:xfrm>
            <a:off x="246185" y="1994526"/>
            <a:ext cx="52519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Devido a essa mentalidade, quando sofremos, a primeira coisa que perguntamos a Deus é: "Por que, Senhor?"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821335ED-C510-4EA3-A78C-B812868A1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8BC8035-48E1-4A25-AA83-66A807D23D5D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9" name="Imagem 8" descr="Menina com a mão no rosto&#10;&#10;Descrição gerada automaticamente com confiança média">
            <a:extLst>
              <a:ext uri="{FF2B5EF4-FFF2-40B4-BE49-F238E27FC236}">
                <a16:creationId xmlns:a16="http://schemas.microsoft.com/office/drawing/2014/main" id="{1F68AF8E-1BC5-4AF3-BE46-948CE11B1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908" y="682487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0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18" name="TextBox 16">
            <a:extLst>
              <a:ext uri="{FF2B5EF4-FFF2-40B4-BE49-F238E27FC236}">
                <a16:creationId xmlns:a16="http://schemas.microsoft.com/office/drawing/2014/main" id="{7B0DEC90-2BCB-4891-9968-308F021B2B09}"/>
              </a:ext>
            </a:extLst>
          </p:cNvPr>
          <p:cNvSpPr txBox="1"/>
          <p:nvPr/>
        </p:nvSpPr>
        <p:spPr>
          <a:xfrm>
            <a:off x="351694" y="1717527"/>
            <a:ext cx="56511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Quando nos deparamos com dias difíceis, começamos a procurar falhas e erros que justifiquem a dificuldade que enfrentamos.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9F6236CE-684C-45BE-8180-E51710693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8910EF6-2CD7-47D3-92CD-6778AD3B0233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Uma imagem contendo pessoa, homem, ao ar livre, jovem&#10;&#10;Descrição gerada automaticamente">
            <a:extLst>
              <a:ext uri="{FF2B5EF4-FFF2-40B4-BE49-F238E27FC236}">
                <a16:creationId xmlns:a16="http://schemas.microsoft.com/office/drawing/2014/main" id="{EFD111F3-1A34-480F-BB90-DD5ADEF3D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96908"/>
            <a:ext cx="5857557" cy="585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2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18" name="TextBox 16">
            <a:extLst>
              <a:ext uri="{FF2B5EF4-FFF2-40B4-BE49-F238E27FC236}">
                <a16:creationId xmlns:a16="http://schemas.microsoft.com/office/drawing/2014/main" id="{7B0DEC90-2BCB-4891-9968-308F021B2B09}"/>
              </a:ext>
            </a:extLst>
          </p:cNvPr>
          <p:cNvSpPr txBox="1"/>
          <p:nvPr/>
        </p:nvSpPr>
        <p:spPr>
          <a:xfrm>
            <a:off x="664846" y="1717527"/>
            <a:ext cx="50409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spc="-150" dirty="0"/>
              <a:t>E quando o tamanho da dificuldade parece desproporcional às falhas que encontramos, dizemos ou pensamos que Deus não é justo, que Ele falhou e que não nos ama. </a:t>
            </a:r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FB154AC4-4243-4A13-8686-4911C73F6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77007F0-9E27-48AA-8500-C153B39F27A5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Uma imagem contendo pessoa, mulher, homem, olhando&#10;&#10;Descrição gerada automaticamente">
            <a:extLst>
              <a:ext uri="{FF2B5EF4-FFF2-40B4-BE49-F238E27FC236}">
                <a16:creationId xmlns:a16="http://schemas.microsoft.com/office/drawing/2014/main" id="{E90E2C80-B3A7-4DCF-8568-2164A17CC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615" y="390283"/>
            <a:ext cx="5657747" cy="567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8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948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222452" y="1406398"/>
            <a:ext cx="57797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Essa mentalidade de troca é amplamente combatida na Bíblia. Por exemplo: os amigos de Jó não conseguiam compreender como era possível coisas tão terríveis acontecerem a alguém justo.</a:t>
            </a:r>
            <a:endParaRPr lang="pt-BR" sz="3600" spc="-150" dirty="0"/>
          </a:p>
        </p:txBody>
      </p:sp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2B5D8A41-A415-4F55-8DB5-4F10D7AC7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9F05FD7-E3F3-4BA2-80FA-A55CDC33CE31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Uma imagem contendo no interior, mesa, pequeno, livro&#10;&#10;Descrição gerada automaticamente">
            <a:extLst>
              <a:ext uri="{FF2B5EF4-FFF2-40B4-BE49-F238E27FC236}">
                <a16:creationId xmlns:a16="http://schemas.microsoft.com/office/drawing/2014/main" id="{E28A8A74-9823-45BF-AA93-CC396999F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638" y="552593"/>
            <a:ext cx="5666910" cy="568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2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222739" y="1927189"/>
            <a:ext cx="55801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Por isso, passaram a maior parte do tempo tentando convencer Jó de sua injustiça e de que ele merecia as terríveis provações que o acometeram.</a:t>
            </a:r>
            <a:endParaRPr lang="pt-BR" sz="3600" spc="-150" dirty="0"/>
          </a:p>
        </p:txBody>
      </p:sp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1BD2DBE6-A1D5-4860-B5AA-28EB87BE1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664ADB8-3230-4444-BC05-48975EC3755C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Mão de uma pessoa&#10;&#10;Descrição gerada automaticamente com confiança média">
            <a:extLst>
              <a:ext uri="{FF2B5EF4-FFF2-40B4-BE49-F238E27FC236}">
                <a16:creationId xmlns:a16="http://schemas.microsoft.com/office/drawing/2014/main" id="{9520D28D-E705-428C-8A33-496B62723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2923" y="95784"/>
            <a:ext cx="6232178" cy="625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8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599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168232" y="1135470"/>
            <a:ext cx="57988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Mas, no fim do livro de Jó, Deus Se manifesta e fala a um deles: "A Minha ira se acendeu contra você e contra os seus dois amigos, porque vocês não falaram a Meu respeito o que é reto, como o Meu servo Jó falou" (Jó 42:7). 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C7B302EC-3139-42A4-830C-E95031F7D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410B04B-F106-4F10-9AC4-8848AE3FFF51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sp>
        <p:nvSpPr>
          <p:cNvPr id="2" name="AutoShape 2" descr="One man&amp;#39;s treasure: Why LPs are selling less and rolling more | Secondaries  Investor">
            <a:extLst>
              <a:ext uri="{FF2B5EF4-FFF2-40B4-BE49-F238E27FC236}">
                <a16:creationId xmlns:a16="http://schemas.microsoft.com/office/drawing/2014/main" id="{96B6FC94-D9AE-4700-BB3F-F9198F468F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Imagem 8" descr="Mão de pessoa&#10;&#10;Descrição gerada automaticamente com confiança baixa">
            <a:extLst>
              <a:ext uri="{FF2B5EF4-FFF2-40B4-BE49-F238E27FC236}">
                <a16:creationId xmlns:a16="http://schemas.microsoft.com/office/drawing/2014/main" id="{2A335B45-F363-4AF4-8778-2B84EDF76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420362"/>
            <a:ext cx="5690408" cy="57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8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1" y="-6626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257909" y="1440528"/>
            <a:ext cx="56153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Um dia Jesus estava diante de um cego, e os discípulos fizeram uma pergunta que expressava o pensamento daqueles dias, e em grande medida dos nossos dias também. 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D2D5B8DD-9B62-4BDF-AB43-E8D7EA177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2E1027E-B1F0-45F9-9411-F16A45243A5B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Uma imagem contendo pessoa, ao ar livre, grama, homem&#10;&#10;Descrição gerada automaticamente">
            <a:extLst>
              <a:ext uri="{FF2B5EF4-FFF2-40B4-BE49-F238E27FC236}">
                <a16:creationId xmlns:a16="http://schemas.microsoft.com/office/drawing/2014/main" id="{C0D1F895-CDC8-4F8F-BEEA-C6180DF4A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234" y="200032"/>
            <a:ext cx="6169955" cy="616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6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398586" y="1997839"/>
            <a:ext cx="50643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A história está registrada no evangelho de João, capítulo 9: "Enquanto Jesus caminhava, viu um homem cego de nascença.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AAABDB40-A41D-46EB-952F-2DE46BA2D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884B05D-5456-47B9-837F-7955F478B978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Pés de pessoa&#10;&#10;Descrição gerada automaticamente com confiança média">
            <a:extLst>
              <a:ext uri="{FF2B5EF4-FFF2-40B4-BE49-F238E27FC236}">
                <a16:creationId xmlns:a16="http://schemas.microsoft.com/office/drawing/2014/main" id="{D2ABE330-AE01-4783-8A40-57C5FDB5F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22900"/>
            <a:ext cx="5885359" cy="590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1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9599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152400" y="1935692"/>
            <a:ext cx="579881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-150" dirty="0"/>
              <a:t>E os Seus discípulos perguntaram: 'Mestre, quem pecou para que este homem nascesse cego? Ele ou os pais dele?"' (</a:t>
            </a:r>
            <a:r>
              <a:rPr lang="pt-BR" sz="4000" spc="-150" dirty="0" err="1"/>
              <a:t>Jo</a:t>
            </a:r>
            <a:r>
              <a:rPr lang="pt-BR" sz="4000" spc="-150" dirty="0"/>
              <a:t> 9:1, 2).</a:t>
            </a:r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1B0457FE-3E62-432A-84C9-4116F8C1A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C2D83CD-76DA-4498-BF85-6ECD9E8DFCD9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Homem com a mão no queixo&#10;&#10;Descrição gerada automaticamente com confiança média">
            <a:extLst>
              <a:ext uri="{FF2B5EF4-FFF2-40B4-BE49-F238E27FC236}">
                <a16:creationId xmlns:a16="http://schemas.microsoft.com/office/drawing/2014/main" id="{151D6C51-8BB9-437F-B624-D43E1A599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106" y="234462"/>
            <a:ext cx="6084276" cy="608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6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599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304799" y="1555229"/>
            <a:ext cx="56935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Havia uma crença entre os judeus de que um cego de nascença estava destinado a ser um pecador e que sofria antecipadamente o castigo devido por sua vida futura de pecado.</a:t>
            </a:r>
            <a:endParaRPr lang="pt-BR" sz="3200" spc="-150" dirty="0"/>
          </a:p>
        </p:txBody>
      </p:sp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F32F90D1-8A73-4DE8-B550-B59192FDF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47442A0-D4CA-45E2-B858-A21A8E69128C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5" name="Imagem 4" descr="Uma imagem contendo ao ar livre, pessoa, homem, objeto&#10;&#10;Descrição gerada automaticamente">
            <a:extLst>
              <a:ext uri="{FF2B5EF4-FFF2-40B4-BE49-F238E27FC236}">
                <a16:creationId xmlns:a16="http://schemas.microsoft.com/office/drawing/2014/main" id="{79BBC90E-2142-4B30-A2D7-4BBD35757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07826"/>
            <a:ext cx="5842347" cy="584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1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777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126900" y="1224933"/>
            <a:ext cx="56525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Esse pensamento derivava da crença de que havia o merecimento de bênçãos ou maldições pelos atos cometidos. A ideia era: ou eu estou em dívida para com Deus ou Ele está em dívida para comigo. 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8B729178-E920-446E-BF3C-6CC9691D6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EFADE30-4CBA-4517-904F-8B1F3949F255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Desenho de pessoa com a mão&#10;&#10;Descrição gerada automaticamente com confiança média">
            <a:extLst>
              <a:ext uri="{FF2B5EF4-FFF2-40B4-BE49-F238E27FC236}">
                <a16:creationId xmlns:a16="http://schemas.microsoft.com/office/drawing/2014/main" id="{3612D593-E0DE-4F03-B867-709C1F8B0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525" y="552292"/>
            <a:ext cx="5753416" cy="575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0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172592" y="1440528"/>
            <a:ext cx="59234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Em sua resposta, Jesus não negou que o homem ou seus parentes fossem pecadores. Ele afirmou que a cegueira não estava ligada a um ato pecaminoso ou que era fruto de uma punição divina. 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8FBF16B6-DF69-49F4-8CEA-DBD2B0D0B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1C795D2-5BF1-4BC4-B1AC-6DD8A6E46E61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Mão de uma pessoa&#10;&#10;Descrição gerada automaticamente com confiança média">
            <a:extLst>
              <a:ext uri="{FF2B5EF4-FFF2-40B4-BE49-F238E27FC236}">
                <a16:creationId xmlns:a16="http://schemas.microsoft.com/office/drawing/2014/main" id="{FE39FFE4-0819-4BEF-B754-B4714867C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688" y="95784"/>
            <a:ext cx="6054208" cy="607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4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257908" y="1614906"/>
            <a:ext cx="56036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Por outro lado, Cristo não tentou explicar o sofrimento e o mal que atingiram o homem cego. Ele apenas respondeu que a glória de Deus seria manifestada por meio daquele sofrimento.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8EF36FF1-F33A-4A10-AA3D-C473FE85C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8E8469C-4854-479D-9385-545974FE8EF2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Homem em pé em frente a água&#10;&#10;Descrição gerada automaticamente">
            <a:extLst>
              <a:ext uri="{FF2B5EF4-FFF2-40B4-BE49-F238E27FC236}">
                <a16:creationId xmlns:a16="http://schemas.microsoft.com/office/drawing/2014/main" id="{72B9842E-1E51-457D-B49A-5417E909D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594" y="506708"/>
            <a:ext cx="5733407" cy="573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1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87341D-7C57-7341-B19D-85F92441B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EEAA7B-FAFE-AA4C-8F24-7BF058EF9502}"/>
              </a:ext>
            </a:extLst>
          </p:cNvPr>
          <p:cNvSpPr/>
          <p:nvPr/>
        </p:nvSpPr>
        <p:spPr>
          <a:xfrm>
            <a:off x="668215" y="2109546"/>
            <a:ext cx="4689231" cy="76944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F793B-9AF5-1D40-A936-E7FEBD4FE150}"/>
              </a:ext>
            </a:extLst>
          </p:cNvPr>
          <p:cNvSpPr txBox="1"/>
          <p:nvPr/>
        </p:nvSpPr>
        <p:spPr>
          <a:xfrm>
            <a:off x="678189" y="2109546"/>
            <a:ext cx="4719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bhaya Libre ExtraBold" panose="02000503000000000000" pitchFamily="2" charset="77"/>
                <a:cs typeface="Abhaya Libre ExtraBold" panose="02000503000000000000" pitchFamily="2" charset="77"/>
              </a:rPr>
              <a:t>Eleonor Roosevelt 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CF12125-3268-4386-8D40-7BC4084FDADC}"/>
              </a:ext>
            </a:extLst>
          </p:cNvPr>
          <p:cNvSpPr txBox="1"/>
          <p:nvPr/>
        </p:nvSpPr>
        <p:spPr>
          <a:xfrm>
            <a:off x="316523" y="3348312"/>
            <a:ext cx="53808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A coisa mais importante que há, em qualquer relacionamento, não é aquilo que se obtém, mas aquilo que se dá.'</a:t>
            </a:r>
            <a:endParaRPr lang="en-US" sz="3200" spc="-150" dirty="0">
              <a:latin typeface="Bw Modelica" pitchFamily="2" charset="77"/>
            </a:endParaRPr>
          </a:p>
        </p:txBody>
      </p:sp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29B434FC-46A7-428D-B005-795D44971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FC513CF7-65D6-4F5C-804B-D79144266A52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Pessoa com cabelo loiro&#10;&#10;Descrição gerada automaticamente">
            <a:extLst>
              <a:ext uri="{FF2B5EF4-FFF2-40B4-BE49-F238E27FC236}">
                <a16:creationId xmlns:a16="http://schemas.microsoft.com/office/drawing/2014/main" id="{A37EA161-1817-4761-AC38-8C30E30D1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06708"/>
            <a:ext cx="5486401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3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209582" y="1717527"/>
            <a:ext cx="57222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Pensar na fidelidade a Deus como uma moeda de troca nos afasta do verdadeiro motivo da fidelidade e da obediência, que é responder com amor a um Deus que amamos.</a:t>
            </a:r>
            <a:endParaRPr lang="pt-BR" sz="3600" spc="-150" dirty="0"/>
          </a:p>
        </p:txBody>
      </p:sp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1C1E925A-3760-41B7-8434-4207F0E68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296EFB1-4B4C-410E-B2B9-4C4A13985DE3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5" name="Imagem 4" descr="Uma imagem contendo no interior, livro, mesa, aberto&#10;&#10;Descrição gerada automaticamente">
            <a:extLst>
              <a:ext uri="{FF2B5EF4-FFF2-40B4-BE49-F238E27FC236}">
                <a16:creationId xmlns:a16="http://schemas.microsoft.com/office/drawing/2014/main" id="{106555F1-E950-4D63-A7EB-8D7053667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016" y="395373"/>
            <a:ext cx="5687845" cy="568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328247" y="1413161"/>
            <a:ext cx="47243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spc="-150" dirty="0"/>
              <a:t>Devemos eliminar a ideia de que nossa fidelidade precisa ser de alguma maneira recompensada por Deus. Quando agimos assim, na verdade dizemos que somos fiéis por amor à nossa própria causa e não por amor à causa de Deus. </a:t>
            </a:r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1A8FD3CD-7B84-48B1-AECB-6684F97A4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2B57D5E-B2AB-4941-92C0-F9A6127EA182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Uma imagem contendo pessoa, edifício, homem, janela&#10;&#10;Descrição gerada automaticamente">
            <a:extLst>
              <a:ext uri="{FF2B5EF4-FFF2-40B4-BE49-F238E27FC236}">
                <a16:creationId xmlns:a16="http://schemas.microsoft.com/office/drawing/2014/main" id="{E8788AAF-C731-4089-9DC3-9F5C7CB97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338" y="304392"/>
            <a:ext cx="6078415" cy="607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9599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304800" y="1000443"/>
            <a:ext cx="54312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spc="-150" dirty="0"/>
              <a:t>A seguinte ilustração pode nos ajudar a entender esse ponto: </a:t>
            </a:r>
            <a:r>
              <a:rPr lang="pt-BR" sz="3600" spc="-150" dirty="0"/>
              <a:t>Era uma vez um jardineiro que conseguiu colher uma enorme cenoura. Ele a colheu e a levou para seu rei, dizendo: "Meu rei, esta é a maior cenoura que jamais colhi, e que jamais colherei. </a:t>
            </a:r>
            <a:endParaRPr lang="en-US" sz="3600" spc="-150" dirty="0">
              <a:latin typeface="Bw Modelica" pitchFamily="2" charset="77"/>
            </a:endParaRPr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B8D4FCFC-FEB1-4517-9B29-50CBE76EA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6407655-07FF-4E81-8F33-1FA8F7E31EBC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F53B28A-97E8-44C7-BBDE-FEE8449E8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587" y="475108"/>
            <a:ext cx="5893414" cy="589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355674" y="1013416"/>
            <a:ext cx="562309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spc="-150" dirty="0"/>
              <a:t>Assim, quero lhe oferecer como prova de meu amor e respeito." O rei se sentiu tocado e reconheceu a bondade no coração do homem, de modo que, enquanto este partia, disse o rei: "Espere! Você é verdadeiramente um bom administrador da terra.</a:t>
            </a:r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EEFFA9C3-918C-4086-9F74-A626D127B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523F1F0-FCAF-4630-9D89-92941DD043D9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Foto preta e branca de homem com barba e chapéu&#10;&#10;Descrição gerada automaticamente">
            <a:extLst>
              <a:ext uri="{FF2B5EF4-FFF2-40B4-BE49-F238E27FC236}">
                <a16:creationId xmlns:a16="http://schemas.microsoft.com/office/drawing/2014/main" id="{0C098341-0ACF-4E13-ADED-B032485C7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22676"/>
            <a:ext cx="5996457" cy="59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380122" y="1166842"/>
            <a:ext cx="54963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Tenho uma propriedade bem ao lado da sua. Quero dá-la a você de presente, para que possa plantar em toda aquela terra." O jardineiro ficou surpreso e feliz, voltando para casa muito alegre.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D495ADF5-1216-444E-A8BB-158A9E76E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BC5346B-40E0-49DC-B8BB-DB1B05F70DEB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Uma imagem contendo homem, pessoa, ao ar livre, andando de&#10;&#10;Descrição gerada automaticamente">
            <a:extLst>
              <a:ext uri="{FF2B5EF4-FFF2-40B4-BE49-F238E27FC236}">
                <a16:creationId xmlns:a16="http://schemas.microsoft.com/office/drawing/2014/main" id="{A62E6CE8-4980-4C39-9BE3-EFD565BE6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586" y="609118"/>
            <a:ext cx="5876099" cy="587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1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363416" y="1440528"/>
            <a:ext cx="53906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Porém, havia um nobre na corte do rei que presenciara toda a cena. E ele disse: "Ora! Se é isto que se ganha com uma cenoura o que aconteceria se eu desse ao rei algo ainda melhor?" 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5FAA3FF6-67C5-4C86-A800-53ABB2D92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C11356F-32AC-4B4A-8CEC-B554D5C67A21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Rosto de homem sério&#10;&#10;Descrição gerada automaticamente">
            <a:extLst>
              <a:ext uri="{FF2B5EF4-FFF2-40B4-BE49-F238E27FC236}">
                <a16:creationId xmlns:a16="http://schemas.microsoft.com/office/drawing/2014/main" id="{DB8EDC1D-648E-4FAA-8F7B-C1F99C9E4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129" y="466788"/>
            <a:ext cx="5816781" cy="581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3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308380" y="1163529"/>
            <a:ext cx="55543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No dia seguinte, o nobre se apresentou diante do rei, e em suas mão estavam as rédeas de um belo garanhão negro. Ele se curvou e disse: "Meu senhor, eu crio cavalos, e este é o melhor cavalo que jamais criei e que jamais irei criar. 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BBDAE09C-6D5B-4842-A1DE-0DA8DB1B0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0C09844-0335-4B6E-899B-D1DFD1C9719C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Cabeça de cavalo&#10;&#10;Descrição gerada automaticamente">
            <a:extLst>
              <a:ext uri="{FF2B5EF4-FFF2-40B4-BE49-F238E27FC236}">
                <a16:creationId xmlns:a16="http://schemas.microsoft.com/office/drawing/2014/main" id="{01317E8E-8ECF-4579-954B-D9557812F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454223"/>
            <a:ext cx="5787620" cy="578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1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222737" y="1020042"/>
            <a:ext cx="587326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spc="-150" dirty="0"/>
              <a:t>Quero lhe dar de presente como prova de meu amor e de meu respeito." Mas o rei enxergou o coração do homem, agradeceu, aceitou o cavalo e o dispensou. O nobre ficara perplexo e magoado por não ter recebido uma recompensa proporcional ao seu presente.</a:t>
            </a:r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760BBE3B-A7EF-458B-9C04-CA746BADC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2173634-046F-4BE3-8D3E-BF53CB6FA196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Uma imagem contendo pessoa, homem, ao ar livre, jovem&#10;&#10;Descrição gerada automaticamente">
            <a:extLst>
              <a:ext uri="{FF2B5EF4-FFF2-40B4-BE49-F238E27FC236}">
                <a16:creationId xmlns:a16="http://schemas.microsoft.com/office/drawing/2014/main" id="{D1BDADC4-EAD1-4F4E-B5B3-460579A9C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155" y="390587"/>
            <a:ext cx="5998845" cy="599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0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349021" y="1994526"/>
            <a:ext cx="5008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Então o rei disse: "Permita-me explicar. O jardineiro estava dando a cenoura a mim, mas você está dando o cavalo para si mesmo."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7D16F842-6C75-4AE5-9D3F-1F0CC3119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E78D16A-ACA2-4D8E-AE26-68A34183B9F4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Foto preta e branca de homem com barba e chapéu&#10;&#10;Descrição gerada automaticamente">
            <a:extLst>
              <a:ext uri="{FF2B5EF4-FFF2-40B4-BE49-F238E27FC236}">
                <a16:creationId xmlns:a16="http://schemas.microsoft.com/office/drawing/2014/main" id="{8A45B209-8E7F-4065-942F-889615F20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133" y="280979"/>
            <a:ext cx="5908806" cy="59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599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279109" y="1041312"/>
            <a:ext cx="55639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spc="-150" dirty="0"/>
              <a:t>É exatamente assim que agimos quando esperamos recompensas por nossa fidelidade. Esse não é o motivo correto para sermos fiéis. O verdadeiro motivo é expresso no seguinte verso bíblico: "Nós amamos porque Ele nos amou primeiro" (1 </a:t>
            </a:r>
            <a:r>
              <a:rPr lang="pt-BR" sz="3600" spc="-150" dirty="0" err="1"/>
              <a:t>Jo</a:t>
            </a:r>
            <a:r>
              <a:rPr lang="pt-BR" sz="3600" spc="-150" dirty="0"/>
              <a:t> 4:19).</a:t>
            </a:r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B806C236-CC90-40D6-8426-57279CDD0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254EAE4-BD4B-43CE-82AD-4260CECB4E53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Uma imagem contendo pessoa, mulher, homem, olhando&#10;&#10;Descrição gerada automaticamente">
            <a:extLst>
              <a:ext uri="{FF2B5EF4-FFF2-40B4-BE49-F238E27FC236}">
                <a16:creationId xmlns:a16="http://schemas.microsoft.com/office/drawing/2014/main" id="{7375F8BC-3103-42B2-98E3-91DD01921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179" y="313830"/>
            <a:ext cx="5839860" cy="585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87341D-7C57-7341-B19D-85F92441B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599"/>
            <a:ext cx="12192000" cy="68646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EEAA7B-FAFE-AA4C-8F24-7BF058EF9502}"/>
              </a:ext>
            </a:extLst>
          </p:cNvPr>
          <p:cNvSpPr/>
          <p:nvPr/>
        </p:nvSpPr>
        <p:spPr>
          <a:xfrm>
            <a:off x="338667" y="1849945"/>
            <a:ext cx="5018780" cy="76944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F793B-9AF5-1D40-A936-E7FEBD4FE150}"/>
              </a:ext>
            </a:extLst>
          </p:cNvPr>
          <p:cNvSpPr txBox="1"/>
          <p:nvPr/>
        </p:nvSpPr>
        <p:spPr>
          <a:xfrm>
            <a:off x="0" y="1849944"/>
            <a:ext cx="5486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Abhaya Libre ExtraBold" panose="02000503000000000000" pitchFamily="2" charset="77"/>
                <a:cs typeface="Abhaya Libre ExtraBold" panose="02000503000000000000" pitchFamily="2" charset="77"/>
              </a:rPr>
              <a:t>Oswald Chambers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CF12125-3268-4386-8D40-7BC4084FDADC}"/>
              </a:ext>
            </a:extLst>
          </p:cNvPr>
          <p:cNvSpPr txBox="1"/>
          <p:nvPr/>
        </p:nvSpPr>
        <p:spPr>
          <a:xfrm>
            <a:off x="98304" y="3162545"/>
            <a:ext cx="56518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Com Cristo, não é o quanto damos, mas o que não damos é o verdadeiro teste.”</a:t>
            </a:r>
            <a:endParaRPr lang="en-US" sz="3200" spc="-150" dirty="0">
              <a:latin typeface="Bw Modelica" pitchFamily="2" charset="77"/>
            </a:endParaRPr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99C93469-05DD-4DD2-BCC2-3C8D07A6F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6771C69-F127-469B-B06F-7B4BC77CF58F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E17DCB29-4616-45DE-A75F-1015B19A3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069" y="488402"/>
            <a:ext cx="5725217" cy="57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9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629039" y="2200144"/>
            <a:ext cx="46111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/>
              <a:t>Esse verso deveria estar em nossa mente cada vez que obedecemos a Deus ou somos fiéis a Ele. 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02400EF6-1738-44D8-95AF-363D07774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F67C269-E99F-4369-90FE-D11E668B721E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10" name="Imagem 9" descr="Uma imagem contendo pessoa, mulher, segurando, jovem&#10;&#10;Descrição gerada automaticamente">
            <a:extLst>
              <a:ext uri="{FF2B5EF4-FFF2-40B4-BE49-F238E27FC236}">
                <a16:creationId xmlns:a16="http://schemas.microsoft.com/office/drawing/2014/main" id="{80CDA3D4-03FA-4F29-A2B6-E35539DE3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49201"/>
            <a:ext cx="5941593" cy="595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5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109545" y="2274838"/>
            <a:ext cx="54589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Nossa fidelidade é apenas uma resposta ao grandioso amor e à fidelidade que temos recebido.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4398D9D1-02D8-41BD-9BCB-2D230D741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6B26ACF-210F-464F-A052-88511D798EF2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4D22300-886A-44AA-901A-CB9529556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386" y="222737"/>
            <a:ext cx="6160070" cy="616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2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509076" y="1258351"/>
            <a:ext cx="50409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Fidelidade na verdade é um exercício de memória, precisamos olhar para o passado e perceber o que temos recebido de Deus para poder responder em fidelidade.</a:t>
            </a:r>
            <a:endParaRPr lang="pt-BR" sz="3200" spc="-150" dirty="0"/>
          </a:p>
        </p:txBody>
      </p:sp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D44DAA18-3582-4EC6-B250-381EF0F79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BB77010-FBAC-450A-98E2-1301BF7044D5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5" name="Imagem 4" descr="Mulher sentada na cama&#10;&#10;Descrição gerada automaticamente com confiança baixa">
            <a:extLst>
              <a:ext uri="{FF2B5EF4-FFF2-40B4-BE49-F238E27FC236}">
                <a16:creationId xmlns:a16="http://schemas.microsoft.com/office/drawing/2014/main" id="{33055FE2-AEF7-4938-8AE5-6C5F8E161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678" y="285709"/>
            <a:ext cx="6199508" cy="619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9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351692" y="1461624"/>
            <a:ext cx="51347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Por exemplo: quando vamos devolver os dízimos e as ofertas, temos que olhar para o passado, perceber quanto Deus nos abençoou para em seguida calcular o dízimo e a oferta. </a:t>
            </a:r>
            <a:endParaRPr lang="pt-BR" sz="3600" spc="-150" dirty="0"/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E732AA9A-B1B5-435A-9420-612A56D74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D5E09F6-5C89-4775-88AC-8800BF84418A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6" name="Imagem 5" descr="Uma imagem contendo pessoa, ao ar livre, segurando, pequeno&#10;&#10;Descrição gerada automaticamente">
            <a:extLst>
              <a:ext uri="{FF2B5EF4-FFF2-40B4-BE49-F238E27FC236}">
                <a16:creationId xmlns:a16="http://schemas.microsoft.com/office/drawing/2014/main" id="{FCE045D2-0135-4D12-AB03-D07458CDE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355" y="266125"/>
            <a:ext cx="6219092" cy="62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8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599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234462" y="1028477"/>
            <a:ext cx="58615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spc="-150" dirty="0"/>
              <a:t>Biblicamente, ninguém pode devolver dízimos e ofertas olhando para o futuro e prevendo o que receberá de volta. Só podemos devolver o que já temos. Assim, a devolução dos dízimos e das ofertas se torna uma celebração de gratidão pelo soberano cuidado de Deus por meu sustento. </a:t>
            </a:r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06A02D97-2C86-4733-B4B7-A0EB4993A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0A81519-D701-40BB-B262-4E5209324A8E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5" name="Imagem 4" descr="Uma imagem contendo laranja, pessoa, mão, segurando&#10;&#10;Descrição gerada automaticamente">
            <a:extLst>
              <a:ext uri="{FF2B5EF4-FFF2-40B4-BE49-F238E27FC236}">
                <a16:creationId xmlns:a16="http://schemas.microsoft.com/office/drawing/2014/main" id="{F2220C34-0C31-4025-8771-A94D5D56E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5662" y="328308"/>
            <a:ext cx="6142892" cy="614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6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091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211015" y="1139041"/>
            <a:ext cx="51464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Esse é um dos motivos pelo qual o dia sagrado é o sétimo dia semana. Deus já lhe deu seis dias de vida e, ao chegar o pôr do sol do sábado, você deve olhar para trás e perceber o cuidado Dele ao longo da semana. </a:t>
            </a:r>
            <a:endParaRPr lang="pt-BR" sz="3600" spc="-150" dirty="0"/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CD34C8E8-417D-4306-8323-21FD8F283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4833AC2-0534-4468-A56E-5217F9FE5573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12" name="Imagem 11" descr="Por do sol e mar&#10;&#10;Descrição gerada automaticamente">
            <a:extLst>
              <a:ext uri="{FF2B5EF4-FFF2-40B4-BE49-F238E27FC236}">
                <a16:creationId xmlns:a16="http://schemas.microsoft.com/office/drawing/2014/main" id="{B4231F0C-4E50-4293-B917-541DB7D1C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604" y="220836"/>
            <a:ext cx="6264381" cy="626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4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091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445478" y="1807256"/>
            <a:ext cx="50760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Assim o sábado será um dia de celebração do que já recebi e não uma expectativa do que Deus me deve, por eu guardar mais um sábado na vida.</a:t>
            </a:r>
            <a:endParaRPr lang="pt-BR" sz="3600" spc="-150" dirty="0"/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CD34C8E8-417D-4306-8323-21FD8F283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4833AC2-0534-4468-A56E-5217F9FE5573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5" name="Imagem 4" descr="Uma imagem contendo bolo, rosquinha, mesa, comida&#10;&#10;Descrição gerada automaticamente">
            <a:extLst>
              <a:ext uri="{FF2B5EF4-FFF2-40B4-BE49-F238E27FC236}">
                <a16:creationId xmlns:a16="http://schemas.microsoft.com/office/drawing/2014/main" id="{A417D29E-989C-455B-A0AF-11DD0FD81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2782"/>
            <a:ext cx="5926015" cy="59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091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211015" y="1443841"/>
            <a:ext cx="56505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Em Deuteronômio 8, Moisés apresenta um lindo discurso em que Deus exorta o povo de Israel à obediência e à fidelidade. Quando lemos o texto com atenção, percebemos um detalhe incrível. </a:t>
            </a:r>
            <a:endParaRPr lang="pt-BR" sz="3600" spc="-150" dirty="0"/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CD34C8E8-417D-4306-8323-21FD8F283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4833AC2-0534-4468-A56E-5217F9FE5573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5" name="Imagem 4" descr="Uma imagem contendo pessoa, homem, grupo, pessoas&#10;&#10;Descrição gerada automaticamente">
            <a:extLst>
              <a:ext uri="{FF2B5EF4-FFF2-40B4-BE49-F238E27FC236}">
                <a16:creationId xmlns:a16="http://schemas.microsoft.com/office/drawing/2014/main" id="{0D0DAFEA-7625-4F24-BBEF-A59629D9C1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13" t="9458" r="2467"/>
          <a:stretch/>
        </p:blipFill>
        <p:spPr>
          <a:xfrm>
            <a:off x="5963204" y="243678"/>
            <a:ext cx="6127130" cy="59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5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091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211015" y="1443841"/>
            <a:ext cx="56505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Deus começa dizendo: "Tenham o cuidado de cumprir todos os mandamentos que hoje lhes ordeno" (v. 1). Em outras palavras, Deus afirma: "Obedeçam, sejam fiéis às Minhas ordens!" </a:t>
            </a:r>
            <a:endParaRPr lang="pt-BR" sz="3600" spc="-150" dirty="0"/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CD34C8E8-417D-4306-8323-21FD8F283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4833AC2-0534-4468-A56E-5217F9FE5573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33AB2F9C-A2DE-4BA4-B45D-81906A4B5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871" y="78006"/>
            <a:ext cx="6308114" cy="630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2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091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211015" y="1443841"/>
            <a:ext cx="56505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Nos 19 versos seguintes, Ele apresenta a maneira de ser fiel. E alguns termos são usados para fundamentar essa obediência. Os termos são: "lembrem-se" (v. 2),"não se esquecer" (v. 11) e "lembrem-se" (v. 18).</a:t>
            </a:r>
            <a:endParaRPr lang="pt-BR" sz="3600" spc="-150" dirty="0"/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CD34C8E8-417D-4306-8323-21FD8F283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4833AC2-0534-4468-A56E-5217F9FE5573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5" name="Imagem 4" descr="Uma imagem contendo no interior, livro, mesa, aberto&#10;&#10;Descrição gerada automaticamente">
            <a:extLst>
              <a:ext uri="{FF2B5EF4-FFF2-40B4-BE49-F238E27FC236}">
                <a16:creationId xmlns:a16="http://schemas.microsoft.com/office/drawing/2014/main" id="{D33380B0-8B29-4BAD-A56F-FF703990E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505" y="506708"/>
            <a:ext cx="6203496" cy="597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7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3487629-E0ED-704E-943C-CBAF8725C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599"/>
            <a:ext cx="12192000" cy="68646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763825-8DDE-5047-90E2-7A38B1323574}"/>
              </a:ext>
            </a:extLst>
          </p:cNvPr>
          <p:cNvSpPr txBox="1"/>
          <p:nvPr/>
        </p:nvSpPr>
        <p:spPr>
          <a:xfrm>
            <a:off x="342951" y="1396777"/>
            <a:ext cx="53861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Vamos ser sinceros? Você não acha que está faltando alguma coisa na história da viúva? Leia novamente o relato em Marcos 12:41 a 44.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A703ECE4-F95A-4997-918C-A9F16E49D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781F4AD-5BB5-4B7F-9BA4-C913C8BA923F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3" name="Imagem 2" descr="Rosto de homem sério&#10;&#10;Descrição gerada automaticamente">
            <a:extLst>
              <a:ext uri="{FF2B5EF4-FFF2-40B4-BE49-F238E27FC236}">
                <a16:creationId xmlns:a16="http://schemas.microsoft.com/office/drawing/2014/main" id="{80490D8A-45A1-43AD-B108-2BA2F8F30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097" y="496599"/>
            <a:ext cx="5832230" cy="583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7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35D17A1F-E6C4-4EFA-B677-12C8B4EA9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6626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1166445" y="1163529"/>
            <a:ext cx="101463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spc="-150" dirty="0"/>
              <a:t>Lembrem-se de todo o caminho pelo qual o Senhor, seu Deus, os guiou no deserto durante estes quarenta anos [...] as roupas que vocês usavam não envelheceram, e os seus pés não ficaram inchados [...] Porque o Senhor, o Deus de vocês, os faz entrar numa terra boa, terra de ribeiros de águas, de fontes, de mananciais profundos [...] no deserto os 71 sustentou com maná [...] é Ele quem lhes dá força para conseguir riquezas (</a:t>
            </a:r>
            <a:r>
              <a:rPr lang="pt-BR" sz="3600" spc="-150" dirty="0" err="1"/>
              <a:t>Dt</a:t>
            </a:r>
            <a:r>
              <a:rPr lang="pt-BR" sz="3600" spc="-150" dirty="0"/>
              <a:t> 8:2, 4, 7, 16, 18).</a:t>
            </a:r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CD34C8E8-417D-4306-8323-21FD8F283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4833AC2-0534-4468-A56E-5217F9FE5573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</p:spTree>
    <p:extLst>
      <p:ext uri="{BB962C8B-B14F-4D97-AF65-F5344CB8AC3E}">
        <p14:creationId xmlns:p14="http://schemas.microsoft.com/office/powerpoint/2010/main" val="103033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091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211015" y="1443841"/>
            <a:ext cx="56505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Costumo dizer que todo fiel tem uma linda história para contar sobre o que Deus é e faz em sua vida. Deus também apresenta em dois versos as consequências de esquecer das bênçãos e dos cuidados já recebidos:</a:t>
            </a:r>
            <a:endParaRPr lang="pt-BR" sz="3600" spc="-150" dirty="0"/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CD34C8E8-417D-4306-8323-21FD8F283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4833AC2-0534-4468-A56E-5217F9FE5573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5" name="Imagem 4" descr="Texto, Carta&#10;&#10;Descrição gerada automaticamente">
            <a:extLst>
              <a:ext uri="{FF2B5EF4-FFF2-40B4-BE49-F238E27FC236}">
                <a16:creationId xmlns:a16="http://schemas.microsoft.com/office/drawing/2014/main" id="{55902426-5998-483A-AE2C-9B6E9A0E6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396" y="310909"/>
            <a:ext cx="6200625" cy="62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5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091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211015" y="1443841"/>
            <a:ext cx="56505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spc="-150" dirty="0"/>
              <a:t>Tenham o cuidado de não se esquecer do Senhor, seu Deus Não aconteça que, depois de terem comido e estarem fartos, depois de haverem edificado boas casas e morado nelas; depois de se multiplicarem o seu gado e os seus rebanhos,</a:t>
            </a:r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CD34C8E8-417D-4306-8323-21FD8F283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4833AC2-0534-4468-A56E-5217F9FE5573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5" name="Imagem 4" descr="Grupo de ovelhas&#10;&#10;Descrição gerada automaticamente">
            <a:extLst>
              <a:ext uri="{FF2B5EF4-FFF2-40B4-BE49-F238E27FC236}">
                <a16:creationId xmlns:a16="http://schemas.microsoft.com/office/drawing/2014/main" id="{68E885B4-01FE-47E5-BD84-0EE6A3D84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540" y="261006"/>
            <a:ext cx="6142892" cy="614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7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091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211015" y="1443841"/>
            <a:ext cx="56505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e aumentar a sua prata e o seu ouro, e ser abundante tudo o que vocês têm, se eleve o seu </a:t>
            </a:r>
            <a:r>
              <a:rPr lang="pt-BR" sz="3600" dirty="0" err="1"/>
              <a:t>coracão</a:t>
            </a:r>
            <a:r>
              <a:rPr lang="pt-BR" sz="3600" dirty="0"/>
              <a:t> e vocês se esqueçam do Senhor, seu Deus, que os tirou da terra do Egito, da casa da servidão (</a:t>
            </a:r>
            <a:r>
              <a:rPr lang="pt-BR" sz="3600" dirty="0" err="1"/>
              <a:t>Dt</a:t>
            </a:r>
            <a:r>
              <a:rPr lang="pt-BR" sz="3600" dirty="0"/>
              <a:t> 8:11-14).</a:t>
            </a:r>
            <a:endParaRPr lang="pt-BR" sz="3600" spc="-150" dirty="0"/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CD34C8E8-417D-4306-8323-21FD8F283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4833AC2-0534-4468-A56E-5217F9FE5573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5" name="Imagem 4" descr="Uma imagem contendo prato, comida, cheio, muitos&#10;&#10;Descrição gerada automaticamente">
            <a:extLst>
              <a:ext uri="{FF2B5EF4-FFF2-40B4-BE49-F238E27FC236}">
                <a16:creationId xmlns:a16="http://schemas.microsoft.com/office/drawing/2014/main" id="{995DB2EE-E2AE-4DFB-AA77-9882D0890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3009" y="666666"/>
            <a:ext cx="5507976" cy="552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2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091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185407" y="1049238"/>
            <a:ext cx="56505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A infidelidade é resultado do esquecimento, pois a infidelidade tem memória curta. Já a gratidão e a fidelidade conseguem se lembrar de tudo o que já receberam e responder à altura dessas lembranças.</a:t>
            </a:r>
            <a:endParaRPr lang="pt-BR" sz="3600" spc="-150" dirty="0"/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CD34C8E8-417D-4306-8323-21FD8F283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4833AC2-0534-4468-A56E-5217F9FE5573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5" name="Imagem 4" descr="Uma imagem contendo pessoa, homem, segurando, velho&#10;&#10;Descrição gerada automaticamente">
            <a:extLst>
              <a:ext uri="{FF2B5EF4-FFF2-40B4-BE49-F238E27FC236}">
                <a16:creationId xmlns:a16="http://schemas.microsoft.com/office/drawing/2014/main" id="{046E6271-AF5B-45A3-B117-7C2231C37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3206" y="271986"/>
            <a:ext cx="6113387" cy="613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9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091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211015" y="1443841"/>
            <a:ext cx="56505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Por isso preciso repetir e enfatizar essa verdade para que você nunca esqueça: Fidelidade é um contínuo olhar para o passado e se lembrar das bênçãos recebidas para responder à altura do que já recebemos.</a:t>
            </a:r>
            <a:endParaRPr lang="pt-BR" sz="3600" spc="-150" dirty="0"/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CD34C8E8-417D-4306-8323-21FD8F283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4833AC2-0534-4468-A56E-5217F9FE5573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5" name="Imagem 4" descr="Mulher sentada na cama&#10;&#10;Descrição gerada automaticamente com confiança baixa">
            <a:extLst>
              <a:ext uri="{FF2B5EF4-FFF2-40B4-BE49-F238E27FC236}">
                <a16:creationId xmlns:a16="http://schemas.microsoft.com/office/drawing/2014/main" id="{A89CB531-3476-41B0-93D2-F4FDC123E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554" y="369750"/>
            <a:ext cx="6115468" cy="611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4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091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211015" y="1443841"/>
            <a:ext cx="56505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Hoje quero convidar você a terminar a leitura deste capítulo fazendo uma lista das bênçãos e dos cuidados recebidos que o inspiram e levam a responder em obediência e fidelidade.</a:t>
            </a:r>
            <a:endParaRPr lang="pt-BR" sz="3600" spc="-150" dirty="0"/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CD34C8E8-417D-4306-8323-21FD8F283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4833AC2-0534-4468-A56E-5217F9FE5573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5" name="Imagem 4" descr="Mão de pessoa&#10;&#10;Descrição gerada automaticamente com confiança baixa">
            <a:extLst>
              <a:ext uri="{FF2B5EF4-FFF2-40B4-BE49-F238E27FC236}">
                <a16:creationId xmlns:a16="http://schemas.microsoft.com/office/drawing/2014/main" id="{0950A9BC-EAC9-436F-9F4E-694979A07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95784"/>
            <a:ext cx="6032886" cy="605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6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C62AA4-7AED-469A-94D0-4E900FB694BD}"/>
              </a:ext>
            </a:extLst>
          </p:cNvPr>
          <p:cNvSpPr txBox="1"/>
          <p:nvPr/>
        </p:nvSpPr>
        <p:spPr>
          <a:xfrm>
            <a:off x="849086" y="933359"/>
            <a:ext cx="496388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/>
              <a:t>PRÓXIMO TEMA:</a:t>
            </a:r>
          </a:p>
        </p:txBody>
      </p:sp>
    </p:spTree>
    <p:extLst>
      <p:ext uri="{BB962C8B-B14F-4D97-AF65-F5344CB8AC3E}">
        <p14:creationId xmlns:p14="http://schemas.microsoft.com/office/powerpoint/2010/main" val="32660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3487629-E0ED-704E-943C-CBAF8725C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763825-8DDE-5047-90E2-7A38B1323574}"/>
              </a:ext>
            </a:extLst>
          </p:cNvPr>
          <p:cNvSpPr txBox="1"/>
          <p:nvPr/>
        </p:nvSpPr>
        <p:spPr>
          <a:xfrm>
            <a:off x="274372" y="852906"/>
            <a:ext cx="57419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spc="-150" dirty="0"/>
              <a:t>O que está faltando nessa história? É claro! Um final emocionante! Não quero ser desrespeitoso com a Palavra de Deus, mas você não acha que uma narrativa de entrega tão grandiosa merecia um final mais impactante? Afinal, ela entregou tudo o que possuía ao templo do Deus de Israel.</a:t>
            </a:r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09249C1C-ED55-4F6D-8899-02B863654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4F1076F-8DD1-435B-B25C-5404FD3FB141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Homem com chapéu&#10;&#10;Descrição gerada automaticamente com confiança média">
            <a:extLst>
              <a:ext uri="{FF2B5EF4-FFF2-40B4-BE49-F238E27FC236}">
                <a16:creationId xmlns:a16="http://schemas.microsoft.com/office/drawing/2014/main" id="{FF9B62D6-4FA9-45F3-9503-236E5DA58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036" y="496908"/>
            <a:ext cx="5839860" cy="585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8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3487629-E0ED-704E-943C-CBAF8725C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763825-8DDE-5047-90E2-7A38B1323574}"/>
              </a:ext>
            </a:extLst>
          </p:cNvPr>
          <p:cNvSpPr txBox="1"/>
          <p:nvPr/>
        </p:nvSpPr>
        <p:spPr>
          <a:xfrm>
            <a:off x="286610" y="1997838"/>
            <a:ext cx="55280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Será que a história não ficaria melhor com um final que não deixasse dúvidas sobre as vantagens de se imitar a atitude dela?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389C82C9-B869-4FA5-9EB8-99B0E184C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6168C4D-187A-4D97-BDC4-ED94654C2573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3" name="Imagem 2" descr="Mulher com a mão no queixo&#10;&#10;Descrição gerada automaticamente">
            <a:extLst>
              <a:ext uri="{FF2B5EF4-FFF2-40B4-BE49-F238E27FC236}">
                <a16:creationId xmlns:a16="http://schemas.microsoft.com/office/drawing/2014/main" id="{82E15F07-A8FB-4A15-8E5A-9B9C788F4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569" y="522855"/>
            <a:ext cx="5439508" cy="543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7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317141" y="1174211"/>
            <a:ext cx="554439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Talvez um final assim: "Da sua pobreza, a viúva entregou tudo quanto possuía, todo o seu sustento, mas assim que saiu do templo ela recebeu um telegrama informando que um parente milionário havia morrido e que ela era a única herdeira.</a:t>
            </a:r>
            <a:endParaRPr lang="pt-BR" sz="3600" spc="-15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DE41A11E-62EC-4896-8292-6E9CEE3A9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114A4C6-C497-41ED-A878-1B1878FF8550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Uma imagem contendo no interior, mesa, pequeno, pia&#10;&#10;Descrição gerada automaticamente">
            <a:extLst>
              <a:ext uri="{FF2B5EF4-FFF2-40B4-BE49-F238E27FC236}">
                <a16:creationId xmlns:a16="http://schemas.microsoft.com/office/drawing/2014/main" id="{EB0697E4-D53A-4726-A7B3-B527A6250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69486"/>
            <a:ext cx="6013321" cy="601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8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43E8-2BD0-6042-851E-231E783C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973"/>
            <a:ext cx="12192000" cy="6864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99EEDE-B1B2-3641-8829-39C615520257}"/>
              </a:ext>
            </a:extLst>
          </p:cNvPr>
          <p:cNvSpPr txBox="1"/>
          <p:nvPr/>
        </p:nvSpPr>
        <p:spPr>
          <a:xfrm>
            <a:off x="327035" y="852906"/>
            <a:ext cx="56751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spc="-150" dirty="0"/>
              <a:t>Assim, ela viveu o resto de seus dias em riqueza e fartura." Ou poderia ser um final assim: "Da sua pobreza, a viúva entregou tudo quanto possuía, todo o seu sustento, mas quando estava indo para casa ela passou ao lado de um campo e observou a ponta de alguma coisa brilhante enterrada na terra.</a:t>
            </a:r>
            <a:endParaRPr lang="en-US" sz="3600" spc="-150" dirty="0">
              <a:latin typeface="Bw Modelica" pitchFamily="2" charset="77"/>
            </a:endParaRPr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B5D3BA62-AD5E-4EB8-AEED-37A846716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3"/>
            <a:ext cx="2115137" cy="98747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21B999B-A8B2-4444-8AE7-7E327BBBB655}"/>
              </a:ext>
            </a:extLst>
          </p:cNvPr>
          <p:cNvSpPr txBox="1"/>
          <p:nvPr/>
        </p:nvSpPr>
        <p:spPr>
          <a:xfrm>
            <a:off x="9577755" y="6485217"/>
            <a:ext cx="261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u="sng" dirty="0"/>
              <a:t>13-O  verdadeiro final feliz </a:t>
            </a:r>
          </a:p>
        </p:txBody>
      </p:sp>
      <p:pic>
        <p:nvPicPr>
          <p:cNvPr id="4" name="Imagem 3" descr="Uma imagem contendo prato, comida, cheio, muitos&#10;&#10;Descrição gerada automaticamente">
            <a:extLst>
              <a:ext uri="{FF2B5EF4-FFF2-40B4-BE49-F238E27FC236}">
                <a16:creationId xmlns:a16="http://schemas.microsoft.com/office/drawing/2014/main" id="{CC27193E-EE6F-45D3-948F-234B9507B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517" y="402906"/>
            <a:ext cx="5675181" cy="56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2309</Words>
  <Application>Microsoft Office PowerPoint</Application>
  <PresentationFormat>Widescreen</PresentationFormat>
  <Paragraphs>167</Paragraphs>
  <Slides>57</Slides>
  <Notes>56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63" baseType="lpstr">
      <vt:lpstr>Abhaya Libre ExtraBold</vt:lpstr>
      <vt:lpstr>Arial</vt:lpstr>
      <vt:lpstr>Bw Modelica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BUSCANDO PRIMEIRO O REINO 2021</dc:subject>
  <dc:creator>4TONS - Pr. Marcelo Augusto de Carvalho</dc:creator>
  <cp:keywords>www.4tons.com.br</cp:keywords>
  <dc:description>COMÉRCIO PROIBIDO. USO PESSOAL</dc:description>
  <cp:lastModifiedBy>weber di castro</cp:lastModifiedBy>
  <cp:revision>36</cp:revision>
  <dcterms:created xsi:type="dcterms:W3CDTF">2021-02-02T17:56:04Z</dcterms:created>
  <dcterms:modified xsi:type="dcterms:W3CDTF">2021-07-28T19:27:58Z</dcterms:modified>
  <cp:category>MORDOMIA CRISTÃ</cp:category>
</cp:coreProperties>
</file>