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8"/>
  </p:notesMasterIdLst>
  <p:sldIdLst>
    <p:sldId id="272" r:id="rId2"/>
    <p:sldId id="356" r:id="rId3"/>
    <p:sldId id="275" r:id="rId4"/>
    <p:sldId id="262" r:id="rId5"/>
    <p:sldId id="276" r:id="rId6"/>
    <p:sldId id="294" r:id="rId7"/>
    <p:sldId id="295" r:id="rId8"/>
    <p:sldId id="274" r:id="rId9"/>
    <p:sldId id="296" r:id="rId10"/>
    <p:sldId id="357" r:id="rId11"/>
    <p:sldId id="358" r:id="rId12"/>
    <p:sldId id="359" r:id="rId13"/>
    <p:sldId id="360" r:id="rId14"/>
    <p:sldId id="361" r:id="rId15"/>
    <p:sldId id="362" r:id="rId16"/>
    <p:sldId id="363" r:id="rId17"/>
    <p:sldId id="364" r:id="rId18"/>
    <p:sldId id="365" r:id="rId19"/>
    <p:sldId id="366" r:id="rId20"/>
    <p:sldId id="368" r:id="rId21"/>
    <p:sldId id="367" r:id="rId22"/>
    <p:sldId id="375" r:id="rId23"/>
    <p:sldId id="376" r:id="rId24"/>
    <p:sldId id="277" r:id="rId25"/>
    <p:sldId id="278" r:id="rId26"/>
    <p:sldId id="279" r:id="rId27"/>
    <p:sldId id="280" r:id="rId28"/>
    <p:sldId id="281" r:id="rId29"/>
    <p:sldId id="282" r:id="rId30"/>
    <p:sldId id="283" r:id="rId31"/>
    <p:sldId id="284" r:id="rId32"/>
    <p:sldId id="285" r:id="rId33"/>
    <p:sldId id="287" r:id="rId34"/>
    <p:sldId id="286" r:id="rId35"/>
    <p:sldId id="264" r:id="rId36"/>
    <p:sldId id="288" r:id="rId37"/>
    <p:sldId id="289" r:id="rId38"/>
    <p:sldId id="258" r:id="rId39"/>
    <p:sldId id="290" r:id="rId40"/>
    <p:sldId id="291" r:id="rId41"/>
    <p:sldId id="292" r:id="rId42"/>
    <p:sldId id="293" r:id="rId43"/>
    <p:sldId id="263" r:id="rId44"/>
    <p:sldId id="265" r:id="rId45"/>
    <p:sldId id="319" r:id="rId46"/>
    <p:sldId id="320" r:id="rId47"/>
    <p:sldId id="321" r:id="rId48"/>
    <p:sldId id="323" r:id="rId49"/>
    <p:sldId id="324" r:id="rId50"/>
    <p:sldId id="325" r:id="rId51"/>
    <p:sldId id="326" r:id="rId52"/>
    <p:sldId id="259" r:id="rId53"/>
    <p:sldId id="260" r:id="rId54"/>
    <p:sldId id="297" r:id="rId55"/>
    <p:sldId id="298" r:id="rId56"/>
    <p:sldId id="299" r:id="rId57"/>
    <p:sldId id="300" r:id="rId58"/>
    <p:sldId id="301" r:id="rId59"/>
    <p:sldId id="327" r:id="rId60"/>
    <p:sldId id="303" r:id="rId61"/>
    <p:sldId id="304" r:id="rId62"/>
    <p:sldId id="305" r:id="rId63"/>
    <p:sldId id="328" r:id="rId64"/>
    <p:sldId id="307" r:id="rId65"/>
    <p:sldId id="308" r:id="rId66"/>
    <p:sldId id="309" r:id="rId67"/>
    <p:sldId id="310" r:id="rId68"/>
    <p:sldId id="329" r:id="rId69"/>
    <p:sldId id="312" r:id="rId70"/>
    <p:sldId id="313" r:id="rId71"/>
    <p:sldId id="314" r:id="rId72"/>
    <p:sldId id="330" r:id="rId73"/>
    <p:sldId id="316" r:id="rId74"/>
    <p:sldId id="261" r:id="rId75"/>
    <p:sldId id="317" r:id="rId76"/>
    <p:sldId id="377" r:id="rId77"/>
    <p:sldId id="331" r:id="rId78"/>
    <p:sldId id="332" r:id="rId79"/>
    <p:sldId id="333" r:id="rId80"/>
    <p:sldId id="334" r:id="rId81"/>
    <p:sldId id="335" r:id="rId82"/>
    <p:sldId id="336" r:id="rId83"/>
    <p:sldId id="337" r:id="rId84"/>
    <p:sldId id="338" r:id="rId85"/>
    <p:sldId id="339" r:id="rId86"/>
    <p:sldId id="340" r:id="rId87"/>
    <p:sldId id="369" r:id="rId88"/>
    <p:sldId id="370" r:id="rId89"/>
    <p:sldId id="371" r:id="rId90"/>
    <p:sldId id="374" r:id="rId91"/>
    <p:sldId id="372" r:id="rId92"/>
    <p:sldId id="373" r:id="rId93"/>
    <p:sldId id="342" r:id="rId94"/>
    <p:sldId id="341" r:id="rId95"/>
    <p:sldId id="343" r:id="rId96"/>
    <p:sldId id="345" r:id="rId97"/>
    <p:sldId id="346" r:id="rId98"/>
    <p:sldId id="347" r:id="rId99"/>
    <p:sldId id="352" r:id="rId100"/>
    <p:sldId id="353" r:id="rId101"/>
    <p:sldId id="354" r:id="rId102"/>
    <p:sldId id="351" r:id="rId103"/>
    <p:sldId id="348" r:id="rId104"/>
    <p:sldId id="350" r:id="rId105"/>
    <p:sldId id="349" r:id="rId106"/>
    <p:sldId id="355" r:id="rId10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548"/>
    <a:srgbClr val="F1F1F1"/>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18"/>
  </p:normalViewPr>
  <p:slideViewPr>
    <p:cSldViewPr snapToGrid="0" snapToObjects="1">
      <p:cViewPr>
        <p:scale>
          <a:sx n="66" d="100"/>
          <a:sy n="66" d="100"/>
        </p:scale>
        <p:origin x="-1158" y="-1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95390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1266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52993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663021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9853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94011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733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74581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09274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apa">
    <p:spTree>
      <p:nvGrpSpPr>
        <p:cNvPr id="1" name=""/>
        <p:cNvGrpSpPr/>
        <p:nvPr/>
      </p:nvGrpSpPr>
      <p:grpSpPr>
        <a:xfrm>
          <a:off x="0" y="0"/>
          <a:ext cx="0" cy="0"/>
          <a:chOff x="0" y="0"/>
          <a:chExt cx="0" cy="0"/>
        </a:xfrm>
      </p:grpSpPr>
      <p:pic>
        <p:nvPicPr>
          <p:cNvPr id="29" name="01-02.png" descr="01-02.png"/>
          <p:cNvPicPr>
            <a:picLocks noChangeAspect="1"/>
          </p:cNvPicPr>
          <p:nvPr/>
        </p:nvPicPr>
        <p:blipFill>
          <a:blip r:embed="rId2"/>
          <a:stretch>
            <a:fillRect/>
          </a:stretch>
        </p:blipFill>
        <p:spPr>
          <a:xfrm>
            <a:off x="-101339" y="-56139"/>
            <a:ext cx="24586678" cy="13828278"/>
          </a:xfrm>
          <a:prstGeom prst="rect">
            <a:avLst/>
          </a:prstGeom>
          <a:ln w="12700">
            <a:miter lim="400000"/>
          </a:ln>
        </p:spPr>
      </p:pic>
      <p:pic>
        <p:nvPicPr>
          <p:cNvPr id="30" name="Asset 3.png" descr="Asset 3.png"/>
          <p:cNvPicPr>
            <a:picLocks noChangeAspect="1"/>
          </p:cNvPicPr>
          <p:nvPr/>
        </p:nvPicPr>
        <p:blipFill>
          <a:blip r:embed="rId3"/>
          <a:stretch>
            <a:fillRect/>
          </a:stretch>
        </p:blipFill>
        <p:spPr>
          <a:xfrm>
            <a:off x="1387737" y="3372931"/>
            <a:ext cx="9468484" cy="4098523"/>
          </a:xfrm>
          <a:prstGeom prst="rect">
            <a:avLst/>
          </a:prstGeom>
          <a:ln w="12700">
            <a:miter lim="400000"/>
          </a:ln>
        </p:spPr>
      </p:pic>
      <p:pic>
        <p:nvPicPr>
          <p:cNvPr id="31" name="Asset 5.png" descr="Asset 5.png"/>
          <p:cNvPicPr>
            <a:picLocks noChangeAspect="1"/>
          </p:cNvPicPr>
          <p:nvPr/>
        </p:nvPicPr>
        <p:blipFill>
          <a:blip r:embed="rId4"/>
          <a:stretch>
            <a:fillRect/>
          </a:stretch>
        </p:blipFill>
        <p:spPr>
          <a:xfrm>
            <a:off x="720853" y="12377215"/>
            <a:ext cx="2923170" cy="658211"/>
          </a:xfrm>
          <a:prstGeom prst="rect">
            <a:avLst/>
          </a:prstGeom>
          <a:ln w="12700">
            <a:miter lim="400000"/>
          </a:ln>
        </p:spPr>
      </p:pic>
      <p:pic>
        <p:nvPicPr>
          <p:cNvPr id="32" name="Asset 6.png" descr="Asset 6.png"/>
          <p:cNvPicPr>
            <a:picLocks noChangeAspect="1"/>
          </p:cNvPicPr>
          <p:nvPr/>
        </p:nvPicPr>
        <p:blipFill>
          <a:blip r:embed="rId5"/>
          <a:stretch>
            <a:fillRect/>
          </a:stretch>
        </p:blipFill>
        <p:spPr>
          <a:xfrm>
            <a:off x="1231848" y="6989981"/>
            <a:ext cx="8793353" cy="1008156"/>
          </a:xfrm>
          <a:prstGeom prst="rect">
            <a:avLst/>
          </a:prstGeom>
          <a:ln w="12700">
            <a:miter lim="400000"/>
          </a:ln>
        </p:spPr>
      </p:pic>
      <p:sp>
        <p:nvSpPr>
          <p:cNvPr id="3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nteúdo">
    <p:spTree>
      <p:nvGrpSpPr>
        <p:cNvPr id="1" name=""/>
        <p:cNvGrpSpPr/>
        <p:nvPr/>
      </p:nvGrpSpPr>
      <p:grpSpPr>
        <a:xfrm>
          <a:off x="0" y="0"/>
          <a:ext cx="0" cy="0"/>
          <a:chOff x="0" y="0"/>
          <a:chExt cx="0" cy="0"/>
        </a:xfrm>
      </p:grpSpPr>
      <p:pic>
        <p:nvPicPr>
          <p:cNvPr id="40" name="02l-03.png" descr="02l-03.png"/>
          <p:cNvPicPr>
            <a:picLocks noChangeAspect="1"/>
          </p:cNvPicPr>
          <p:nvPr/>
        </p:nvPicPr>
        <p:blipFill>
          <a:blip r:embed="rId2"/>
          <a:stretch>
            <a:fillRect/>
          </a:stretch>
        </p:blipFill>
        <p:spPr>
          <a:xfrm>
            <a:off x="0" y="857"/>
            <a:ext cx="24384001" cy="13714286"/>
          </a:xfrm>
          <a:prstGeom prst="rect">
            <a:avLst/>
          </a:prstGeom>
          <a:ln w="12700">
            <a:miter lim="400000"/>
          </a:ln>
        </p:spPr>
      </p:pic>
      <p:pic>
        <p:nvPicPr>
          <p:cNvPr id="41" name="Asset 8.png" descr="Asset 8.png"/>
          <p:cNvPicPr>
            <a:picLocks noChangeAspect="1"/>
          </p:cNvPicPr>
          <p:nvPr/>
        </p:nvPicPr>
        <p:blipFill>
          <a:blip r:embed="rId3"/>
          <a:stretch>
            <a:fillRect/>
          </a:stretch>
        </p:blipFill>
        <p:spPr>
          <a:xfrm>
            <a:off x="-26429" y="-35822"/>
            <a:ext cx="6203212" cy="913419"/>
          </a:xfrm>
          <a:prstGeom prst="rect">
            <a:avLst/>
          </a:prstGeom>
          <a:ln w="12700">
            <a:miter lim="400000"/>
          </a:ln>
          <a:effectLst>
            <a:outerShdw blurRad="63500" dist="25400" dir="5400000" rotWithShape="0">
              <a:srgbClr val="000000"/>
            </a:outerShdw>
          </a:effectLst>
        </p:spPr>
      </p:pic>
      <p:sp>
        <p:nvSpPr>
          <p:cNvPr id="4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0.jf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3.jpg"/></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45.xml"/><Relationship Id="rId18" Type="http://schemas.openxmlformats.org/officeDocument/2006/relationships/slide" Target="slide72.xml"/><Relationship Id="rId3" Type="http://schemas.openxmlformats.org/officeDocument/2006/relationships/image" Target="../media/image9.png"/><Relationship Id="rId21" Type="http://schemas.openxmlformats.org/officeDocument/2006/relationships/slide" Target="slide87.xml"/><Relationship Id="rId7" Type="http://schemas.openxmlformats.org/officeDocument/2006/relationships/slide" Target="slide20.xml"/><Relationship Id="rId12" Type="http://schemas.openxmlformats.org/officeDocument/2006/relationships/slide" Target="slide40.xml"/><Relationship Id="rId17" Type="http://schemas.openxmlformats.org/officeDocument/2006/relationships/slide" Target="slide68.xml"/><Relationship Id="rId2" Type="http://schemas.openxmlformats.org/officeDocument/2006/relationships/image" Target="../media/image8.jpg"/><Relationship Id="rId16" Type="http://schemas.openxmlformats.org/officeDocument/2006/relationships/slide" Target="slide63.xml"/><Relationship Id="rId20" Type="http://schemas.openxmlformats.org/officeDocument/2006/relationships/slide" Target="slide82.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36.xml"/><Relationship Id="rId24" Type="http://schemas.openxmlformats.org/officeDocument/2006/relationships/slide" Target="slide102.xml"/><Relationship Id="rId5" Type="http://schemas.openxmlformats.org/officeDocument/2006/relationships/slide" Target="slide10.xml"/><Relationship Id="rId15" Type="http://schemas.openxmlformats.org/officeDocument/2006/relationships/slide" Target="slide59.xml"/><Relationship Id="rId23" Type="http://schemas.openxmlformats.org/officeDocument/2006/relationships/slide" Target="slide98.xml"/><Relationship Id="rId10" Type="http://schemas.openxmlformats.org/officeDocument/2006/relationships/slide" Target="slide32.xml"/><Relationship Id="rId19" Type="http://schemas.openxmlformats.org/officeDocument/2006/relationships/slide" Target="slide77.xml"/><Relationship Id="rId4" Type="http://schemas.openxmlformats.org/officeDocument/2006/relationships/slide" Target="slide3.xml"/><Relationship Id="rId9" Type="http://schemas.openxmlformats.org/officeDocument/2006/relationships/slide" Target="slide28.xml"/><Relationship Id="rId14" Type="http://schemas.openxmlformats.org/officeDocument/2006/relationships/slide" Target="slide51.xml"/><Relationship Id="rId22" Type="http://schemas.openxmlformats.org/officeDocument/2006/relationships/slide" Target="slide9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www.bibliaonline.com.br/ara/fp/3/17+"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gif"/><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3.jpg"/></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3.jpg"/></Relationships>
</file>

<file path=ppt/slides/_rels/slide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3.jpg"/></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Interface gráfica do usuário, Site&#10;&#10;Descrição gerada automaticamente">
            <a:extLst>
              <a:ext uri="{FF2B5EF4-FFF2-40B4-BE49-F238E27FC236}">
                <a16:creationId xmlns:a16="http://schemas.microsoft.com/office/drawing/2014/main" id="{B3332855-9A47-44D6-B3C6-15555AB64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99" y="-87708"/>
            <a:ext cx="24672626" cy="13878352"/>
          </a:xfrm>
          <a:prstGeom prst="rect">
            <a:avLst/>
          </a:prstGeom>
        </p:spPr>
      </p:pic>
    </p:spTree>
    <p:extLst>
      <p:ext uri="{BB962C8B-B14F-4D97-AF65-F5344CB8AC3E}">
        <p14:creationId xmlns:p14="http://schemas.microsoft.com/office/powerpoint/2010/main" val="100058620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7259217" y="7936415"/>
            <a:ext cx="14387804"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2. De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Onde</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Vem a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Essência</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91354711"/>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4657859"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Para onde o povo levava os dízimos e ofertas....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734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050580" y="3661434"/>
            <a:ext cx="1638393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No tempo de </a:t>
            </a:r>
            <a:r>
              <a:rPr kumimoji="0" lang="pt-BR" sz="4700" b="0" i="0" u="none" strike="noStrike" kern="0" cap="none" spc="0" normalizeH="0" baseline="0" noProof="0" dirty="0" err="1">
                <a:ln>
                  <a:noFill/>
                </a:ln>
                <a:solidFill>
                  <a:srgbClr val="000000"/>
                </a:solidFill>
                <a:effectLst/>
                <a:uLnTx/>
                <a:uFillTx/>
                <a:latin typeface="Arial"/>
                <a:cs typeface="Arial"/>
                <a:sym typeface="Arial"/>
              </a:rPr>
              <a:t>Joás</a:t>
            </a:r>
            <a:r>
              <a:rPr kumimoji="0" lang="pt-BR" sz="4700" b="0" i="0" u="none" strike="noStrike" kern="0" cap="none" spc="0" normalizeH="0" baseline="0" noProof="0" dirty="0">
                <a:ln>
                  <a:noFill/>
                </a:ln>
                <a:solidFill>
                  <a:srgbClr val="000000"/>
                </a:solidFill>
                <a:effectLst/>
                <a:uLnTx/>
                <a:uFillTx/>
                <a:latin typeface="Arial"/>
                <a:cs typeface="Arial"/>
                <a:sym typeface="Arial"/>
              </a:rPr>
              <a:t>, tinha um cofre do lado de fora junto ao portão da casa do Senhor.</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25391" y="8385232"/>
            <a:ext cx="17591399"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No tempo de Malaquias, mais uma vez esse princípio foi seguido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41537" y="3704950"/>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610011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50579" y="6271226"/>
            <a:ext cx="1638393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No </a:t>
            </a:r>
            <a:r>
              <a:rPr kumimoji="0" lang="pt-BR" sz="4700" b="0" i="0" u="none" strike="noStrike" kern="0" cap="none" spc="0" normalizeH="0" baseline="0" noProof="0" dirty="0" err="1">
                <a:ln>
                  <a:noFill/>
                </a:ln>
                <a:solidFill>
                  <a:srgbClr val="000000"/>
                </a:solidFill>
                <a:effectLst/>
                <a:uLnTx/>
                <a:uFillTx/>
                <a:latin typeface="Arial"/>
                <a:cs typeface="Arial"/>
                <a:sym typeface="Arial"/>
              </a:rPr>
              <a:t>temp</a:t>
            </a:r>
            <a:r>
              <a:rPr kumimoji="0" lang="pt-BR" sz="4700" b="0" i="0" u="none" strike="noStrike" kern="0" cap="none" spc="0" normalizeH="0" baseline="0" noProof="0" dirty="0">
                <a:ln>
                  <a:noFill/>
                </a:ln>
                <a:solidFill>
                  <a:srgbClr val="000000"/>
                </a:solidFill>
                <a:effectLst/>
                <a:uLnTx/>
                <a:uFillTx/>
                <a:latin typeface="Arial"/>
                <a:cs typeface="Arial"/>
                <a:sym typeface="Arial"/>
              </a:rPr>
              <a:t>o de Ezequias, o mesmo princípio foi seguido.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3333122" y="9957333"/>
            <a:ext cx="16583695" cy="227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Em todos os tempos os dízimos e ofertas eram levados para um único lugar e dali eram redistribuídos para o pagamento de todos os levitas nas diversas cidades de Israel.</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69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9E14910-9FAB-44FF-B3DF-68A7CF6200AB}"/>
              </a:ext>
            </a:extLst>
          </p:cNvPr>
          <p:cNvSpPr/>
          <p:nvPr/>
        </p:nvSpPr>
        <p:spPr>
          <a:xfrm>
            <a:off x="-33461"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3" name="Imagem 2" descr="Tela de jogo de vídeo game&#10;&#10;Descrição gerada automaticamente com confiança baixa">
            <a:extLst>
              <a:ext uri="{FF2B5EF4-FFF2-40B4-BE49-F238E27FC236}">
                <a16:creationId xmlns:a16="http://schemas.microsoft.com/office/drawing/2014/main" id="{B1836854-7A3C-451F-BEFE-8A3C234DB1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2192075E-1086-4FB1-AE3C-F0300BA334D3}"/>
              </a:ext>
            </a:extLst>
          </p:cNvPr>
          <p:cNvSpPr txBox="1"/>
          <p:nvPr/>
        </p:nvSpPr>
        <p:spPr>
          <a:xfrm>
            <a:off x="3900152" y="3515842"/>
            <a:ext cx="16583695" cy="5919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1" i="0" u="none" strike="noStrike" kern="0" cap="none" spc="0" normalizeH="0" baseline="0" noProof="0" dirty="0">
                <a:ln>
                  <a:noFill/>
                </a:ln>
                <a:solidFill>
                  <a:srgbClr val="000000"/>
                </a:solidFill>
                <a:effectLst/>
                <a:uLnTx/>
                <a:uFillTx/>
                <a:latin typeface="Amasis MT Pro Black" panose="02040A04050005020304" pitchFamily="18" charset="0"/>
                <a:cs typeface="Arial"/>
                <a:sym typeface="Arial"/>
              </a:rPr>
              <a:t>“A verdade é que quando Satanás quer separar o povo de Deus, a primeira coisa que ele faz é descentralizar suas finanças. Quando as finanças são descentralizadas e </a:t>
            </a:r>
            <a:r>
              <a:rPr kumimoji="0" lang="pt-BR" sz="5400" b="1" i="0" u="none" strike="noStrike" kern="0" cap="none" spc="0" normalizeH="0" baseline="0" noProof="0" dirty="0" err="1">
                <a:ln>
                  <a:noFill/>
                </a:ln>
                <a:solidFill>
                  <a:srgbClr val="000000"/>
                </a:solidFill>
                <a:effectLst/>
                <a:uLnTx/>
                <a:uFillTx/>
                <a:latin typeface="Amasis MT Pro Black" panose="02040A04050005020304" pitchFamily="18" charset="0"/>
                <a:cs typeface="Arial"/>
                <a:sym typeface="Arial"/>
              </a:rPr>
              <a:t>ca</a:t>
            </a:r>
            <a:r>
              <a:rPr kumimoji="0" lang="pt-BR" sz="5400" b="1" i="0" u="none" strike="noStrike" kern="0" cap="none" spc="0" normalizeH="0" baseline="0" noProof="0" dirty="0">
                <a:ln>
                  <a:noFill/>
                </a:ln>
                <a:solidFill>
                  <a:srgbClr val="000000"/>
                </a:solidFill>
                <a:effectLst/>
                <a:uLnTx/>
                <a:uFillTx/>
                <a:latin typeface="Amasis MT Pro Black" panose="02040A04050005020304" pitchFamily="18" charset="0"/>
                <a:cs typeface="Arial"/>
                <a:sym typeface="Arial"/>
              </a:rPr>
              <a:t>da um lida com os recursos de Deus como quer, a unidade do povo de Deus é ameaçada.</a:t>
            </a:r>
          </a:p>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0" i="0" u="none" strike="noStrike" kern="0" cap="none" spc="0" normalizeH="0" baseline="0" noProof="0" dirty="0" err="1">
                <a:ln>
                  <a:noFill/>
                </a:ln>
                <a:solidFill>
                  <a:srgbClr val="000000"/>
                </a:solidFill>
                <a:effectLst/>
                <a:uLnTx/>
                <a:uFillTx/>
                <a:latin typeface="Blackadder ITC" panose="04020505051007020D02" pitchFamily="82" charset="0"/>
                <a:cs typeface="Arial"/>
                <a:sym typeface="Arial"/>
              </a:rPr>
              <a:t>Josanan</a:t>
            </a:r>
            <a:r>
              <a:rPr kumimoji="0" lang="pt-BR" sz="5400" b="0" i="0" u="none" strike="noStrike" kern="0" cap="none" spc="0" normalizeH="0" baseline="0" noProof="0" dirty="0">
                <a:ln>
                  <a:noFill/>
                </a:ln>
                <a:solidFill>
                  <a:srgbClr val="000000"/>
                </a:solidFill>
                <a:effectLst/>
                <a:uLnTx/>
                <a:uFillTx/>
                <a:latin typeface="Blackadder ITC" panose="04020505051007020D02" pitchFamily="82" charset="0"/>
                <a:cs typeface="Arial"/>
                <a:sym typeface="Arial"/>
              </a:rPr>
              <a:t> Alves</a:t>
            </a:r>
            <a:endParaRPr kumimoji="0" sz="5400" b="0" i="0" u="none" strike="noStrike" kern="0" cap="none" spc="0" normalizeH="0" baseline="0" noProof="0" dirty="0">
              <a:ln>
                <a:noFill/>
              </a:ln>
              <a:solidFill>
                <a:srgbClr val="000000"/>
              </a:solidFill>
              <a:effectLst/>
              <a:uLnTx/>
              <a:uFillTx/>
              <a:latin typeface="Blackadder ITC" panose="04020505051007020D02" pitchFamily="82" charset="0"/>
              <a:cs typeface="Arial"/>
              <a:sym typeface="Arial"/>
            </a:endParaRPr>
          </a:p>
        </p:txBody>
      </p:sp>
    </p:spTree>
    <p:extLst>
      <p:ext uri="{BB962C8B-B14F-4D97-AF65-F5344CB8AC3E}">
        <p14:creationId xmlns:p14="http://schemas.microsoft.com/office/powerpoint/2010/main" val="1292885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300" fill="hold"/>
                                        <p:tgtEl>
                                          <p:spTgt spid="4"/>
                                        </p:tgtEl>
                                        <p:attrNameLst>
                                          <p:attrName>ppt_x</p:attrName>
                                        </p:attrNameLst>
                                      </p:cBhvr>
                                      <p:tavLst>
                                        <p:tav tm="0">
                                          <p:val>
                                            <p:strVal val="0-#ppt_w/2"/>
                                          </p:val>
                                        </p:tav>
                                        <p:tav tm="100000">
                                          <p:val>
                                            <p:strVal val="#ppt_x"/>
                                          </p:val>
                                        </p:tav>
                                      </p:tavLst>
                                    </p:anim>
                                    <p:anim calcmode="lin" valueType="num">
                                      <p:cBhvr>
                                        <p:cTn id="8" dur="3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6002214"/>
            <a:ext cx="18733476" cy="47830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21. </a:t>
            </a:r>
            <a:r>
              <a:rPr kumimoji="0" lang="en-US" altLang="pt-BR" sz="66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Alguém</a:t>
            </a:r>
            <a:r>
              <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66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Está</a:t>
            </a:r>
            <a:r>
              <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66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Vendo</a:t>
            </a:r>
            <a:endPar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6357115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9006850" y="2460987"/>
            <a:ext cx="3625994"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Ellen G. White</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7368" r="27368"/>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458969"/>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“Algu</a:t>
            </a:r>
            <a:r>
              <a:rPr lang="pt-BR" dirty="0" err="1"/>
              <a:t>ém</a:t>
            </a:r>
            <a:r>
              <a:rPr lang="pt-BR" dirty="0"/>
              <a:t> está vendo você lá de cima...”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35566" y="7640148"/>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Não é proibido ter dúvidas e questionamentos;</a:t>
            </a:r>
            <a:r>
              <a:rPr kumimoji="0" lang="pt-BR" sz="4700" b="0" i="0" u="none" strike="noStrike" kern="0" cap="none" spc="0" normalizeH="0" noProof="0" dirty="0">
                <a:ln>
                  <a:noFill/>
                </a:ln>
                <a:solidFill>
                  <a:srgbClr val="000000"/>
                </a:solidFill>
                <a:effectLst/>
                <a:uLnTx/>
                <a:uFillTx/>
                <a:latin typeface="Arial"/>
                <a:cs typeface="Arial"/>
                <a:sym typeface="Arial"/>
              </a:rPr>
              <a:t>  a grande questão é o que fazer e como agir quando eles surgem.</a:t>
            </a:r>
            <a:endParaRPr kumimoji="0" sz="4700" b="1"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985669" y="10171971"/>
            <a:ext cx="13859065"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Muitas vezes queremos</a:t>
            </a:r>
            <a:r>
              <a:rPr kumimoji="0" lang="pt-BR" sz="4700" b="0" i="0" u="none" strike="noStrike" kern="0" cap="none" spc="0" normalizeH="0" noProof="0" dirty="0">
                <a:ln>
                  <a:noFill/>
                </a:ln>
                <a:solidFill>
                  <a:srgbClr val="000000"/>
                </a:solidFill>
                <a:effectLst/>
                <a:uLnTx/>
                <a:uFillTx/>
                <a:latin typeface="Arial"/>
                <a:cs typeface="Arial"/>
                <a:sym typeface="Arial"/>
              </a:rPr>
              <a:t> ensinar valores corretos com atitudes erradas.</a:t>
            </a:r>
            <a:endParaRPr kumimoji="0" lang="pt-BR"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194339"/>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89403" y="773804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89404" y="1028175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43120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6"/>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652944"/>
            <a:ext cx="17522108" cy="1846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srgbClr val="FF0000"/>
                </a:solidFill>
                <a:effectLst/>
                <a:uLnTx/>
                <a:uFillTx/>
                <a:latin typeface="Arial"/>
                <a:cs typeface="Arial"/>
                <a:sym typeface="Arial"/>
              </a:rPr>
              <a:t>“Testifico meus irmãos e irmãs que a Igreja de Cristo, por débil e defeituosa que seja, é o único objeto sobre a terra a que ele confere Sua suprema atenção”</a:t>
            </a:r>
            <a:endParaRPr kumimoji="0" sz="36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10035566" y="5010625"/>
            <a:ext cx="13759269"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Jesus deixa claro que Ele observava</a:t>
            </a:r>
            <a:r>
              <a:rPr kumimoji="0" lang="pt-BR" sz="4700" b="0" i="0" u="none" strike="noStrike" kern="0" cap="none" spc="0" normalizeH="0" noProof="0" dirty="0">
                <a:ln>
                  <a:noFill/>
                </a:ln>
                <a:solidFill>
                  <a:srgbClr val="000000"/>
                </a:solidFill>
                <a:effectLst/>
                <a:uLnTx/>
                <a:uFillTx/>
                <a:latin typeface="Arial"/>
                <a:cs typeface="Arial"/>
                <a:sym typeface="Arial"/>
              </a:rPr>
              <a:t> a atitude pública da viúva como também a atitude privada dos fariseus.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881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9E14910-9FAB-44FF-B3DF-68A7CF6200AB}"/>
              </a:ext>
            </a:extLst>
          </p:cNvPr>
          <p:cNvSpPr/>
          <p:nvPr/>
        </p:nvSpPr>
        <p:spPr>
          <a:xfrm>
            <a:off x="-33461"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3" name="Imagem 2" descr="Tela de jogo de vídeo game&#10;&#10;Descrição gerada automaticamente com confiança baixa">
            <a:extLst>
              <a:ext uri="{FF2B5EF4-FFF2-40B4-BE49-F238E27FC236}">
                <a16:creationId xmlns:a16="http://schemas.microsoft.com/office/drawing/2014/main" id="{B1836854-7A3C-451F-BEFE-8A3C234DB1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2192075E-1086-4FB1-AE3C-F0300BA334D3}"/>
              </a:ext>
            </a:extLst>
          </p:cNvPr>
          <p:cNvSpPr txBox="1"/>
          <p:nvPr/>
        </p:nvSpPr>
        <p:spPr>
          <a:xfrm>
            <a:off x="3900152" y="4346839"/>
            <a:ext cx="16583695"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1" i="0" u="none" strike="noStrike" kern="0" cap="none" spc="0" normalizeH="0" baseline="0" noProof="0" dirty="0">
                <a:ln>
                  <a:noFill/>
                </a:ln>
                <a:solidFill>
                  <a:srgbClr val="000000"/>
                </a:solidFill>
                <a:effectLst/>
                <a:uLnTx/>
                <a:uFillTx/>
                <a:latin typeface="Amasis MT Pro Black" panose="02040A04050005020304" pitchFamily="18" charset="0"/>
                <a:cs typeface="Arial"/>
                <a:sym typeface="Arial"/>
              </a:rPr>
              <a:t>“...mas precisamos olhar para a Palavra de Deus e entender que os valores e princípios do reino de Deus são diferentes</a:t>
            </a:r>
            <a:r>
              <a:rPr kumimoji="0" lang="pt-BR" sz="5400" b="1" i="0" u="none" strike="noStrike" kern="0" cap="none" spc="0" normalizeH="0" noProof="0" dirty="0">
                <a:ln>
                  <a:noFill/>
                </a:ln>
                <a:solidFill>
                  <a:srgbClr val="000000"/>
                </a:solidFill>
                <a:effectLst/>
                <a:uLnTx/>
                <a:uFillTx/>
                <a:latin typeface="Amasis MT Pro Black" panose="02040A04050005020304" pitchFamily="18" charset="0"/>
                <a:cs typeface="Arial"/>
                <a:sym typeface="Arial"/>
              </a:rPr>
              <a:t> dos valores e </a:t>
            </a:r>
            <a:r>
              <a:rPr kumimoji="0" lang="pt-BR" sz="5400" b="1" i="0" u="none" strike="noStrike" kern="0" cap="none" spc="0" normalizeH="0" noProof="0" dirty="0" err="1">
                <a:ln>
                  <a:noFill/>
                </a:ln>
                <a:solidFill>
                  <a:srgbClr val="000000"/>
                </a:solidFill>
                <a:effectLst/>
                <a:uLnTx/>
                <a:uFillTx/>
                <a:latin typeface="Amasis MT Pro Black" panose="02040A04050005020304" pitchFamily="18" charset="0"/>
                <a:cs typeface="Arial"/>
                <a:sym typeface="Arial"/>
              </a:rPr>
              <a:t>médotos</a:t>
            </a:r>
            <a:r>
              <a:rPr kumimoji="0" lang="pt-BR" sz="5400" b="1" i="0" u="none" strike="noStrike" kern="0" cap="none" spc="0" normalizeH="0" noProof="0" dirty="0">
                <a:ln>
                  <a:noFill/>
                </a:ln>
                <a:solidFill>
                  <a:srgbClr val="000000"/>
                </a:solidFill>
                <a:effectLst/>
                <a:uLnTx/>
                <a:uFillTx/>
                <a:latin typeface="Amasis MT Pro Black" panose="02040A04050005020304" pitchFamily="18" charset="0"/>
                <a:cs typeface="Arial"/>
                <a:sym typeface="Arial"/>
              </a:rPr>
              <a:t> do mundo.”</a:t>
            </a:r>
            <a:endParaRPr lang="pt-BR" sz="5400" b="1" dirty="0">
              <a:latin typeface="Amasis MT Pro Black" panose="02040A04050005020304" pitchFamily="18" charset="0"/>
            </a:endParaRPr>
          </a:p>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i="0" u="none" strike="noStrike" kern="0" cap="none" spc="0" normalizeH="0" baseline="0" noProof="0" dirty="0" err="1">
                <a:ln>
                  <a:noFill/>
                </a:ln>
                <a:solidFill>
                  <a:srgbClr val="000000"/>
                </a:solidFill>
                <a:effectLst/>
                <a:uLnTx/>
                <a:uFillTx/>
                <a:latin typeface="Blackadder ITC" panose="04020505051007020D02" pitchFamily="82" charset="0"/>
                <a:sym typeface="Arial"/>
              </a:rPr>
              <a:t>Josanan</a:t>
            </a:r>
            <a:r>
              <a:rPr kumimoji="0" lang="pt-BR" sz="5400" i="0" u="none" strike="noStrike" kern="0" cap="none" spc="0" normalizeH="0" noProof="0" dirty="0">
                <a:ln>
                  <a:noFill/>
                </a:ln>
                <a:solidFill>
                  <a:srgbClr val="000000"/>
                </a:solidFill>
                <a:effectLst/>
                <a:uLnTx/>
                <a:uFillTx/>
                <a:latin typeface="Blackadder ITC" panose="04020505051007020D02" pitchFamily="82" charset="0"/>
                <a:sym typeface="Arial"/>
              </a:rPr>
              <a:t> Alves</a:t>
            </a:r>
            <a:endParaRPr kumimoji="0" sz="5400" i="0" u="none" strike="noStrike" kern="0" cap="none" spc="0" normalizeH="0" baseline="0" noProof="0" dirty="0">
              <a:ln>
                <a:noFill/>
              </a:ln>
              <a:solidFill>
                <a:srgbClr val="000000"/>
              </a:solidFill>
              <a:effectLst/>
              <a:uLnTx/>
              <a:uFillTx/>
              <a:latin typeface="Blackadder ITC" panose="04020505051007020D02" pitchFamily="82" charset="0"/>
              <a:sym typeface="Arial"/>
            </a:endParaRPr>
          </a:p>
        </p:txBody>
      </p:sp>
    </p:spTree>
    <p:extLst>
      <p:ext uri="{BB962C8B-B14F-4D97-AF65-F5344CB8AC3E}">
        <p14:creationId xmlns:p14="http://schemas.microsoft.com/office/powerpoint/2010/main" val="14389069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300" fill="hold"/>
                                        <p:tgtEl>
                                          <p:spTgt spid="4"/>
                                        </p:tgtEl>
                                        <p:attrNameLst>
                                          <p:attrName>ppt_x</p:attrName>
                                        </p:attrNameLst>
                                      </p:cBhvr>
                                      <p:tavLst>
                                        <p:tav tm="0">
                                          <p:val>
                                            <p:strVal val="0-#ppt_w/2"/>
                                          </p:val>
                                        </p:tav>
                                        <p:tav tm="100000">
                                          <p:val>
                                            <p:strVal val="#ppt_x"/>
                                          </p:val>
                                        </p:tav>
                                      </p:tavLst>
                                    </p:anim>
                                    <p:anim calcmode="lin" valueType="num">
                                      <p:cBhvr>
                                        <p:cTn id="8" dur="3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8249053"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Cinco pontos profundos....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734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027789" y="3169461"/>
            <a:ext cx="21278343"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1. A decisão de ser INFIEL,</a:t>
            </a:r>
            <a:r>
              <a:rPr kumimoji="0" lang="pt-BR" sz="4700" b="0" i="0" u="none" strike="noStrike" kern="0" cap="none" spc="0" normalizeH="0" noProof="0" dirty="0">
                <a:ln>
                  <a:noFill/>
                </a:ln>
                <a:solidFill>
                  <a:srgbClr val="000000"/>
                </a:solidFill>
                <a:effectLst/>
                <a:uLnTx/>
                <a:uFillTx/>
                <a:latin typeface="Arial"/>
                <a:cs typeface="Arial"/>
                <a:sym typeface="Arial"/>
              </a:rPr>
              <a:t> por perceber coisas erradas sendo feitas com os recursos da Igreja, é considerada por Deus como roubo.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1945374" y="6837439"/>
            <a:ext cx="19203056" cy="227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3. Fazer de forma franca,</a:t>
            </a:r>
            <a:r>
              <a:rPr kumimoji="0" lang="pt-BR" sz="4700" b="0" i="0" u="none" strike="noStrike" kern="0" cap="none" spc="0" normalizeH="0" noProof="0" dirty="0">
                <a:ln>
                  <a:noFill/>
                </a:ln>
                <a:solidFill>
                  <a:srgbClr val="000000"/>
                </a:solidFill>
                <a:effectLst/>
                <a:uLnTx/>
                <a:uFillTx/>
                <a:latin typeface="Arial"/>
                <a:cs typeface="Arial"/>
                <a:sym typeface="Arial"/>
              </a:rPr>
              <a:t> sincera e que não dissimule o pensamento. A franqueza é uma virtude, mas, assim como outras virtudes, Satanás pode transformá-la em um defeito.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171199" y="3634612"/>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05485" y="5427203"/>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4395" y="698835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1945374" y="5053414"/>
            <a:ext cx="20927230"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2. Apresente sua queixa.</a:t>
            </a:r>
            <a:r>
              <a:rPr kumimoji="0" lang="pt-BR" sz="4700" b="0" i="0" u="none" strike="noStrike" kern="0" cap="none" spc="0" normalizeH="0" noProof="0" dirty="0">
                <a:ln>
                  <a:noFill/>
                </a:ln>
                <a:solidFill>
                  <a:srgbClr val="000000"/>
                </a:solidFill>
                <a:effectLst/>
                <a:uLnTx/>
                <a:uFillTx/>
                <a:latin typeface="Arial"/>
                <a:cs typeface="Arial"/>
                <a:sym typeface="Arial"/>
              </a:rPr>
              <a:t> Você não precisa ser omisso e fechar os olhos para erros cometidos.</a:t>
            </a:r>
            <a:r>
              <a:rPr kumimoji="0" lang="pt-BR" sz="4700" b="0" i="0" u="none" strike="noStrike" kern="0" cap="none" spc="0" normalizeH="0" baseline="0" noProof="0" dirty="0">
                <a:ln>
                  <a:noFill/>
                </a:ln>
                <a:solidFill>
                  <a:srgbClr val="000000"/>
                </a:solidFill>
                <a:effectLst/>
                <a:uLnTx/>
                <a:uFillTx/>
                <a:latin typeface="Arial"/>
                <a:cs typeface="Arial"/>
                <a:sym typeface="Arial"/>
              </a:rPr>
              <a:t>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1925872" y="9305088"/>
            <a:ext cx="2108740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4. Ore antes de apresentar sua queixa</a:t>
            </a:r>
            <a:r>
              <a:rPr lang="pt-BR" dirty="0"/>
              <a:t>, peça a Deus amor em suas palavras, coloque na posição de alguém que queira ajudar e não destruir.</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ircle">
            <a:extLst>
              <a:ext uri="{FF2B5EF4-FFF2-40B4-BE49-F238E27FC236}">
                <a16:creationId xmlns:a16="http://schemas.microsoft.com/office/drawing/2014/main" id="{645611DB-1DBE-4D9E-A5B9-40367B220F52}"/>
              </a:ext>
            </a:extLst>
          </p:cNvPr>
          <p:cNvSpPr/>
          <p:nvPr/>
        </p:nvSpPr>
        <p:spPr>
          <a:xfrm>
            <a:off x="1171198" y="940813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 name="Circle">
            <a:extLst>
              <a:ext uri="{FF2B5EF4-FFF2-40B4-BE49-F238E27FC236}">
                <a16:creationId xmlns:a16="http://schemas.microsoft.com/office/drawing/2014/main" id="{DA039579-F2E7-4DD9-9448-414CED005754}"/>
              </a:ext>
            </a:extLst>
          </p:cNvPr>
          <p:cNvSpPr/>
          <p:nvPr/>
        </p:nvSpPr>
        <p:spPr>
          <a:xfrm>
            <a:off x="1155595" y="1116412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7"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EA5B2FAE-4BD8-416D-9EF9-A4A4E050335D}"/>
              </a:ext>
            </a:extLst>
          </p:cNvPr>
          <p:cNvSpPr txBox="1"/>
          <p:nvPr/>
        </p:nvSpPr>
        <p:spPr>
          <a:xfrm>
            <a:off x="1957451" y="10969294"/>
            <a:ext cx="2108740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defTabSz="717550" rtl="0" eaLnBrk="1" fontAlgn="auto" latinLnBrk="0" hangingPunct="0">
              <a:lnSpc>
                <a:spcPct val="100000"/>
              </a:lnSpc>
              <a:spcBef>
                <a:spcPts val="0"/>
              </a:spcBef>
              <a:spcAft>
                <a:spcPts val="0"/>
              </a:spcAft>
              <a:buClr>
                <a:srgbClr val="000000"/>
              </a:buClr>
              <a:buSzTx/>
              <a:buFont typeface="Arial"/>
              <a:buNone/>
              <a:tabLst/>
              <a:defRPr/>
            </a:pPr>
            <a:r>
              <a:rPr lang="pt-BR" dirty="0"/>
              <a:t>5. </a:t>
            </a:r>
            <a:r>
              <a:rPr kumimoji="0" lang="pt-BR" sz="4700" b="0" i="0" u="none" strike="noStrike" kern="0" cap="none" spc="0" normalizeH="0" baseline="0" noProof="0" dirty="0">
                <a:ln>
                  <a:noFill/>
                </a:ln>
                <a:solidFill>
                  <a:srgbClr val="000000"/>
                </a:solidFill>
                <a:effectLst/>
                <a:uLnTx/>
                <a:uFillTx/>
                <a:latin typeface="Arial"/>
                <a:cs typeface="Arial"/>
                <a:sym typeface="Arial"/>
              </a:rPr>
              <a:t>Apresente</a:t>
            </a:r>
            <a:r>
              <a:rPr kumimoji="0" lang="pt-BR" sz="4700" b="0" i="0" u="none" strike="noStrike" kern="0" cap="none" spc="0" normalizeH="0" noProof="0" dirty="0">
                <a:ln>
                  <a:noFill/>
                </a:ln>
                <a:solidFill>
                  <a:srgbClr val="000000"/>
                </a:solidFill>
                <a:effectLst/>
                <a:uLnTx/>
                <a:uFillTx/>
                <a:latin typeface="Arial"/>
                <a:cs typeface="Arial"/>
                <a:sym typeface="Arial"/>
              </a:rPr>
              <a:t> as observações a pessoas competentes. Não enxergue todas as pessoas como aproveitadores.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498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300" fill="hold"/>
                                        <p:tgtEl>
                                          <p:spTgt spid="15"/>
                                        </p:tgtEl>
                                        <p:attrNameLst>
                                          <p:attrName>ppt_x</p:attrName>
                                        </p:attrNameLst>
                                      </p:cBhvr>
                                      <p:tavLst>
                                        <p:tav tm="0">
                                          <p:val>
                                            <p:strVal val="0-#ppt_w/2"/>
                                          </p:val>
                                        </p:tav>
                                        <p:tav tm="100000">
                                          <p:val>
                                            <p:strVal val="#ppt_x"/>
                                          </p:val>
                                        </p:tav>
                                      </p:tavLst>
                                    </p:anim>
                                    <p:anim calcmode="lin" valueType="num">
                                      <p:cBhvr>
                                        <p:cTn id="51" dur="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iterate>
                                    <p:tmAbs val="0"/>
                                  </p:iterate>
                                  <p:childTnLst>
                                    <p:set>
                                      <p:cBhvr>
                                        <p:cTn id="55" fill="hold"/>
                                        <p:tgtEl>
                                          <p:spTgt spid="16"/>
                                        </p:tgtEl>
                                        <p:attrNameLst>
                                          <p:attrName>style.visibility</p:attrName>
                                        </p:attrNameLst>
                                      </p:cBhvr>
                                      <p:to>
                                        <p:strVal val="visible"/>
                                      </p:to>
                                    </p:set>
                                    <p:anim calcmode="lin" valueType="num">
                                      <p:cBhvr>
                                        <p:cTn id="56" dur="300" fill="hold"/>
                                        <p:tgtEl>
                                          <p:spTgt spid="16"/>
                                        </p:tgtEl>
                                        <p:attrNameLst>
                                          <p:attrName>ppt_x</p:attrName>
                                        </p:attrNameLst>
                                      </p:cBhvr>
                                      <p:tavLst>
                                        <p:tav tm="0">
                                          <p:val>
                                            <p:strVal val="0-#ppt_w/2"/>
                                          </p:val>
                                        </p:tav>
                                        <p:tav tm="100000">
                                          <p:val>
                                            <p:strVal val="#ppt_x"/>
                                          </p:val>
                                        </p:tav>
                                      </p:tavLst>
                                    </p:anim>
                                    <p:anim calcmode="lin" valueType="num">
                                      <p:cBhvr>
                                        <p:cTn id="57" dur="300" fill="hold"/>
                                        <p:tgtEl>
                                          <p:spTgt spid="16"/>
                                        </p:tgtEl>
                                        <p:attrNameLst>
                                          <p:attrName>ppt_y</p:attrName>
                                        </p:attrNameLst>
                                      </p:cBhvr>
                                      <p:tavLst>
                                        <p:tav tm="0">
                                          <p:val>
                                            <p:strVal val="#ppt_y"/>
                                          </p:val>
                                        </p:tav>
                                        <p:tav tm="100000">
                                          <p:val>
                                            <p:strVal val="#ppt_y"/>
                                          </p:val>
                                        </p:tav>
                                      </p:tavLst>
                                    </p:anim>
                                  </p:childTnLst>
                                </p:cTn>
                              </p:par>
                            </p:childTnLst>
                          </p:cTn>
                        </p:par>
                        <p:par>
                          <p:cTn id="58" fill="hold">
                            <p:stCondLst>
                              <p:cond delay="300"/>
                            </p:stCondLst>
                            <p:childTnLst>
                              <p:par>
                                <p:cTn id="59" presetID="2" presetClass="entr" presetSubtype="8" fill="hold" grpId="0" nodeType="afterEffect">
                                  <p:stCondLst>
                                    <p:cond delay="0"/>
                                  </p:stCondLst>
                                  <p:iterate>
                                    <p:tmAbs val="0"/>
                                  </p:iterate>
                                  <p:childTnLst>
                                    <p:set>
                                      <p:cBhvr>
                                        <p:cTn id="60" fill="hold"/>
                                        <p:tgtEl>
                                          <p:spTgt spid="17"/>
                                        </p:tgtEl>
                                        <p:attrNameLst>
                                          <p:attrName>style.visibility</p:attrName>
                                        </p:attrNameLst>
                                      </p:cBhvr>
                                      <p:to>
                                        <p:strVal val="visible"/>
                                      </p:to>
                                    </p:set>
                                    <p:anim calcmode="lin" valueType="num">
                                      <p:cBhvr>
                                        <p:cTn id="61" dur="300" fill="hold"/>
                                        <p:tgtEl>
                                          <p:spTgt spid="17"/>
                                        </p:tgtEl>
                                        <p:attrNameLst>
                                          <p:attrName>ppt_x</p:attrName>
                                        </p:attrNameLst>
                                      </p:cBhvr>
                                      <p:tavLst>
                                        <p:tav tm="0">
                                          <p:val>
                                            <p:strVal val="0-#ppt_w/2"/>
                                          </p:val>
                                        </p:tav>
                                        <p:tav tm="100000">
                                          <p:val>
                                            <p:strVal val="#ppt_x"/>
                                          </p:val>
                                        </p:tav>
                                      </p:tavLst>
                                    </p:anim>
                                    <p:anim calcmode="lin" valueType="num">
                                      <p:cBhvr>
                                        <p:cTn id="62" dur="3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P spid="16" grpId="0" animBg="1" advAuto="0"/>
      <p:bldP spid="17" grpId="0"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9E14910-9FAB-44FF-B3DF-68A7CF6200AB}"/>
              </a:ext>
            </a:extLst>
          </p:cNvPr>
          <p:cNvSpPr/>
          <p:nvPr/>
        </p:nvSpPr>
        <p:spPr>
          <a:xfrm>
            <a:off x="-33461"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3" name="Imagem 2" descr="Tela de jogo de vídeo game&#10;&#10;Descrição gerada automaticamente com confiança baixa">
            <a:extLst>
              <a:ext uri="{FF2B5EF4-FFF2-40B4-BE49-F238E27FC236}">
                <a16:creationId xmlns:a16="http://schemas.microsoft.com/office/drawing/2014/main" id="{B1836854-7A3C-451F-BEFE-8A3C234DB1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2192075E-1086-4FB1-AE3C-F0300BA334D3}"/>
              </a:ext>
            </a:extLst>
          </p:cNvPr>
          <p:cNvSpPr txBox="1"/>
          <p:nvPr/>
        </p:nvSpPr>
        <p:spPr>
          <a:xfrm>
            <a:off x="3900152" y="2684848"/>
            <a:ext cx="16583695" cy="7581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1" i="0" u="none" strike="noStrike" kern="0" cap="none" spc="0" normalizeH="0" baseline="0" noProof="0" dirty="0">
                <a:ln>
                  <a:noFill/>
                </a:ln>
                <a:solidFill>
                  <a:srgbClr val="000000"/>
                </a:solidFill>
                <a:effectLst/>
                <a:uLnTx/>
                <a:uFillTx/>
                <a:latin typeface="Amasis MT Pro Light" panose="020B0604020202020204" pitchFamily="18" charset="0"/>
                <a:sym typeface="Arial"/>
              </a:rPr>
              <a:t>Deus está nos convidando</a:t>
            </a:r>
            <a:r>
              <a:rPr kumimoji="0" lang="pt-BR" sz="5400" b="1" i="0" u="none" strike="noStrike" kern="0" cap="none" spc="0" normalizeH="0" noProof="0" dirty="0">
                <a:ln>
                  <a:noFill/>
                </a:ln>
                <a:solidFill>
                  <a:srgbClr val="000000"/>
                </a:solidFill>
                <a:effectLst/>
                <a:uLnTx/>
                <a:uFillTx/>
                <a:latin typeface="Amasis MT Pro Light" panose="020B0604020202020204" pitchFamily="18" charset="0"/>
                <a:sym typeface="Arial"/>
              </a:rPr>
              <a:t> a fazer uma entrega completa de tudo o que temos e somos, a exemplo da viúva apresentada no evangelho... Que a nossa oração sincera seja, Tudo o que </a:t>
            </a:r>
            <a:r>
              <a:rPr kumimoji="0" lang="pt-BR" sz="5400" b="1" i="0" u="none" strike="noStrike" kern="0" cap="none" spc="0" normalizeH="0" noProof="0" dirty="0" err="1">
                <a:ln>
                  <a:noFill/>
                </a:ln>
                <a:solidFill>
                  <a:srgbClr val="000000"/>
                </a:solidFill>
                <a:effectLst/>
                <a:uLnTx/>
                <a:uFillTx/>
                <a:latin typeface="Amasis MT Pro Light" panose="020B0604020202020204" pitchFamily="18" charset="0"/>
                <a:sym typeface="Arial"/>
              </a:rPr>
              <a:t>tenh</a:t>
            </a:r>
            <a:r>
              <a:rPr lang="pt-BR" sz="5400" b="1" dirty="0">
                <a:latin typeface="Amasis MT Pro Light" panose="020B0604020202020204" pitchFamily="18" charset="0"/>
              </a:rPr>
              <a:t>o pertence a Ti Senhor... Se em algum momento tiver que decidir  entre a fidelidade e a minha segurança, por favor me lembre </a:t>
            </a:r>
            <a:r>
              <a:rPr lang="pt-BR" sz="5400" b="1" u="sng" dirty="0">
                <a:solidFill>
                  <a:srgbClr val="FF0000"/>
                </a:solidFill>
                <a:effectLst>
                  <a:outerShdw blurRad="38100" dist="38100" dir="2700000" algn="tl">
                    <a:srgbClr val="000000">
                      <a:alpha val="43137"/>
                    </a:srgbClr>
                  </a:outerShdw>
                </a:effectLst>
                <a:latin typeface="Amasis MT Pro Light" panose="020B0604020202020204" pitchFamily="18" charset="0"/>
              </a:rPr>
              <a:t>que não há segurança no caminho da infidelidade.</a:t>
            </a:r>
          </a:p>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endParaRPr kumimoji="0" lang="pt-BR" sz="5400" b="1" i="0" u="none" strike="noStrike" kern="0" cap="none" spc="0" normalizeH="0" baseline="0" noProof="0" dirty="0">
              <a:ln>
                <a:noFill/>
              </a:ln>
              <a:solidFill>
                <a:srgbClr val="000000"/>
              </a:solidFill>
              <a:effectLst/>
              <a:uLnTx/>
              <a:uFillTx/>
              <a:latin typeface="Amasis MT Pro Black" panose="02040A04050005020304" pitchFamily="18" charset="0"/>
              <a:cs typeface="Arial"/>
              <a:sym typeface="Arial"/>
            </a:endParaRPr>
          </a:p>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0" i="0" u="none" strike="noStrike" kern="0" cap="none" spc="0" normalizeH="0" baseline="0" noProof="0" dirty="0" err="1">
                <a:ln>
                  <a:noFill/>
                </a:ln>
                <a:solidFill>
                  <a:srgbClr val="000000"/>
                </a:solidFill>
                <a:effectLst/>
                <a:uLnTx/>
                <a:uFillTx/>
                <a:latin typeface="Blackadder ITC" panose="04020505051007020D02" pitchFamily="82" charset="0"/>
                <a:cs typeface="Arial"/>
                <a:sym typeface="Arial"/>
              </a:rPr>
              <a:t>Josanan</a:t>
            </a:r>
            <a:r>
              <a:rPr kumimoji="0" lang="pt-BR" sz="5400" b="0" i="0" u="none" strike="noStrike" kern="0" cap="none" spc="0" normalizeH="0" baseline="0" noProof="0" dirty="0">
                <a:ln>
                  <a:noFill/>
                </a:ln>
                <a:solidFill>
                  <a:srgbClr val="000000"/>
                </a:solidFill>
                <a:effectLst/>
                <a:uLnTx/>
                <a:uFillTx/>
                <a:latin typeface="Blackadder ITC" panose="04020505051007020D02" pitchFamily="82" charset="0"/>
                <a:cs typeface="Arial"/>
                <a:sym typeface="Arial"/>
              </a:rPr>
              <a:t> Alves</a:t>
            </a:r>
            <a:endParaRPr kumimoji="0" sz="5400" b="0" i="0" u="none" strike="noStrike" kern="0" cap="none" spc="0" normalizeH="0" baseline="0" noProof="0" dirty="0">
              <a:ln>
                <a:noFill/>
              </a:ln>
              <a:solidFill>
                <a:srgbClr val="000000"/>
              </a:solidFill>
              <a:effectLst/>
              <a:uLnTx/>
              <a:uFillTx/>
              <a:latin typeface="Blackadder ITC" panose="04020505051007020D02" pitchFamily="82" charset="0"/>
              <a:cs typeface="Arial"/>
              <a:sym typeface="Arial"/>
            </a:endParaRPr>
          </a:p>
        </p:txBody>
      </p:sp>
    </p:spTree>
    <p:extLst>
      <p:ext uri="{BB962C8B-B14F-4D97-AF65-F5344CB8AC3E}">
        <p14:creationId xmlns:p14="http://schemas.microsoft.com/office/powerpoint/2010/main" val="7592885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300" fill="hold"/>
                                        <p:tgtEl>
                                          <p:spTgt spid="4"/>
                                        </p:tgtEl>
                                        <p:attrNameLst>
                                          <p:attrName>ppt_x</p:attrName>
                                        </p:attrNameLst>
                                      </p:cBhvr>
                                      <p:tavLst>
                                        <p:tav tm="0">
                                          <p:val>
                                            <p:strVal val="0-#ppt_w/2"/>
                                          </p:val>
                                        </p:tav>
                                        <p:tav tm="100000">
                                          <p:val>
                                            <p:strVal val="#ppt_x"/>
                                          </p:val>
                                        </p:tav>
                                      </p:tavLst>
                                    </p:anim>
                                    <p:anim calcmode="lin" valueType="num">
                                      <p:cBhvr>
                                        <p:cTn id="8" dur="3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200166" y="1274478"/>
            <a:ext cx="17936139" cy="2539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100" b="1" i="0" u="none" strike="noStrike" kern="0" cap="none" spc="0" normalizeH="0" baseline="0" noProof="0" dirty="0">
                <a:ln>
                  <a:noFill/>
                </a:ln>
                <a:solidFill>
                  <a:srgbClr val="00A2FF"/>
                </a:solidFill>
                <a:effectLst/>
                <a:uLnTx/>
                <a:uFillTx/>
                <a:latin typeface="Arial"/>
                <a:cs typeface="Arial"/>
                <a:sym typeface="Arial"/>
              </a:rPr>
              <a:t>“</a:t>
            </a:r>
            <a:r>
              <a:rPr kumimoji="0" lang="pt-BR" sz="5100" b="1" i="0" u="none" strike="noStrike" kern="0" cap="none" spc="0" normalizeH="0" baseline="0" noProof="0" dirty="0">
                <a:ln>
                  <a:noFill/>
                </a:ln>
                <a:solidFill>
                  <a:srgbClr val="00A2FF"/>
                </a:solidFill>
                <a:effectLst/>
                <a:uLnTx/>
                <a:uFillTx/>
                <a:latin typeface="Arial"/>
                <a:cs typeface="Arial"/>
                <a:sym typeface="Arial"/>
              </a:rPr>
              <a:t>Porque nós somos para com Deus o bom perfume de Cristo, tanto nos que são salvos como nos que se perdem</a:t>
            </a:r>
            <a:r>
              <a:rPr kumimoji="0" sz="5100" b="1" i="0" u="none" strike="noStrike" kern="0" cap="none" spc="0" normalizeH="0" baseline="0" noProof="0" dirty="0">
                <a:ln>
                  <a:noFill/>
                </a:ln>
                <a:solidFill>
                  <a:srgbClr val="00A2FF"/>
                </a:solidFill>
                <a:effectLst/>
                <a:uLnTx/>
                <a:uFillTx/>
                <a:latin typeface="Arial"/>
                <a:cs typeface="Arial"/>
                <a:sym typeface="Arial"/>
              </a:rPr>
              <a:t>.”</a:t>
            </a:r>
          </a:p>
        </p:txBody>
      </p:sp>
      <p:sp>
        <p:nvSpPr>
          <p:cNvPr id="65" name="Rounded Rectangle"/>
          <p:cNvSpPr/>
          <p:nvPr/>
        </p:nvSpPr>
        <p:spPr>
          <a:xfrm>
            <a:off x="3845409" y="1291929"/>
            <a:ext cx="19454412" cy="2593562"/>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1202620"/>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4968276" y="2940498"/>
            <a:ext cx="3807132"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Apóstolo Paulo</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70" name="Shape"/>
          <p:cNvSpPr/>
          <p:nvPr/>
        </p:nvSpPr>
        <p:spPr>
          <a:xfrm>
            <a:off x="15081" y="4494719"/>
            <a:ext cx="8921792" cy="9245492"/>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blipFill>
            <a:blip r:embed="rId3"/>
            <a:stretch>
              <a:fillRect/>
            </a:stretch>
          </a:bli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73" name="Não se nasce pescador de peixe ou  pescador  de homens."/>
          <p:cNvSpPr txBox="1"/>
          <p:nvPr/>
        </p:nvSpPr>
        <p:spPr>
          <a:xfrm>
            <a:off x="10085468" y="4889290"/>
            <a:ext cx="12870544" cy="227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Somos apenas frasco de água, álcool e fixador, se não tivemos a essência de Cristo em nossas vidas</a:t>
            </a:r>
            <a:r>
              <a:rPr kumimoji="0" sz="4700" b="0" i="0" u="none" strike="noStrike" kern="0" cap="none" spc="0" normalizeH="0" baseline="0" noProof="0" dirty="0">
                <a:ln>
                  <a:noFill/>
                </a:ln>
                <a:solidFill>
                  <a:srgbClr val="000000"/>
                </a:solidFill>
                <a:effectLst/>
                <a:uLnTx/>
                <a:uFillTx/>
                <a:latin typeface="Arial"/>
                <a:cs typeface="Arial"/>
                <a:sym typeface="Arial"/>
              </a:rPr>
              <a:t>.</a:t>
            </a:r>
          </a:p>
        </p:txBody>
      </p:sp>
      <p:sp>
        <p:nvSpPr>
          <p:cNvPr id="74" name="E o preparo começa ao se observar o  trabalho do Mestre."/>
          <p:cNvSpPr txBox="1"/>
          <p:nvPr/>
        </p:nvSpPr>
        <p:spPr>
          <a:xfrm>
            <a:off x="10085468" y="7365362"/>
            <a:ext cx="12870544"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Não exalamos o bom perfume de Cristo naturalmente.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895236" y="9181682"/>
            <a:ext cx="12870544" cy="2995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Queremos ser cristãos em essência, mas, muitas vezes, nossas obras são provas de que não temos a essência, apenas a aparência de um cristão.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4548757"/>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88929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744870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30996" y="936230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6" y="3969517"/>
            <a:ext cx="14167947" cy="5553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sz="60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a:t>
            </a:r>
            <a:r>
              <a:rPr kumimoji="0" lang="pt-BR" sz="60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Eu sou a videira, vocês são os ramos. Quem permanece em Mim, e Eu, nele, esse dá muito fruto, porque sem Mim vocês não podem fazer nada.”</a:t>
            </a:r>
            <a:endParaRPr kumimoji="0" sz="6000" b="0"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137" name="Isaías 50:4,5"/>
          <p:cNvSpPr txBox="1"/>
          <p:nvPr/>
        </p:nvSpPr>
        <p:spPr>
          <a:xfrm>
            <a:off x="16614725" y="11424906"/>
            <a:ext cx="2523128"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João</a:t>
            </a:r>
            <a:r>
              <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 </a:t>
            </a: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15:5</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266419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p:cNvGrpSpPr/>
          <p:nvPr/>
        </p:nvGrpSpPr>
        <p:grpSpPr>
          <a:xfrm>
            <a:off x="6016371" y="1893652"/>
            <a:ext cx="11045661" cy="4389962"/>
            <a:chOff x="0" y="0"/>
            <a:chExt cx="7788434" cy="2646748"/>
          </a:xfrm>
        </p:grpSpPr>
        <p:sp>
          <p:nvSpPr>
            <p:cNvPr id="106" name="Rounded Rectangle"/>
            <p:cNvSpPr/>
            <p:nvPr/>
          </p:nvSpPr>
          <p:spPr>
            <a:xfrm>
              <a:off x="0" y="0"/>
              <a:ext cx="7788434" cy="1353633"/>
            </a:xfrm>
            <a:prstGeom prst="roundRect">
              <a:avLst>
                <a:gd name="adj" fmla="val 50000"/>
              </a:avLst>
            </a:prstGeom>
            <a:gradFill flip="none" rotWithShape="1">
              <a:gsLst>
                <a:gs pos="0">
                  <a:schemeClr val="accent2"/>
                </a:gs>
                <a:gs pos="100000">
                  <a:schemeClr val="accent1">
                    <a:hueOff val="114395"/>
                    <a:lumOff val="-24975"/>
                  </a:schemeClr>
                </a:gs>
              </a:gsLst>
              <a:lin ang="5400000" scaled="0"/>
            </a:gra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7" name="MENSAGEM"/>
            <p:cNvSpPr txBox="1"/>
            <p:nvPr/>
          </p:nvSpPr>
          <p:spPr>
            <a:xfrm>
              <a:off x="465216" y="246097"/>
              <a:ext cx="6858001" cy="24006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Quando pensamos na viúva, podemos nos perguntar:</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sp>
        <p:nvSpPr>
          <p:cNvPr id="122" name="O método também é fundamental ao se tomar uma decisão."/>
          <p:cNvSpPr txBox="1"/>
          <p:nvPr/>
        </p:nvSpPr>
        <p:spPr>
          <a:xfrm>
            <a:off x="2058868" y="5660079"/>
            <a:ext cx="18720193"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alguém é capaz de entregar tudo o que tem por uma causa?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 name="O sentimento de uma pessoa pode ser positivo ou negativo."/>
          <p:cNvSpPr txBox="1"/>
          <p:nvPr/>
        </p:nvSpPr>
        <p:spPr>
          <a:xfrm>
            <a:off x="2058868" y="6750247"/>
            <a:ext cx="18960668"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alguém é capaz de colocar sua própria manutenção em risco.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26" name="Line"/>
          <p:cNvSpPr/>
          <p:nvPr/>
        </p:nvSpPr>
        <p:spPr>
          <a:xfrm flipV="1">
            <a:off x="1511394" y="4061539"/>
            <a:ext cx="1" cy="5882570"/>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7" name="Circle"/>
          <p:cNvSpPr/>
          <p:nvPr/>
        </p:nvSpPr>
        <p:spPr>
          <a:xfrm>
            <a:off x="1204396" y="5766013"/>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8" name="Circle"/>
          <p:cNvSpPr/>
          <p:nvPr/>
        </p:nvSpPr>
        <p:spPr>
          <a:xfrm>
            <a:off x="1204396" y="685618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 name="Retângulo 26">
            <a:extLst>
              <a:ext uri="{FF2B5EF4-FFF2-40B4-BE49-F238E27FC236}">
                <a16:creationId xmlns:a16="http://schemas.microsoft.com/office/drawing/2014/main" id="{4B759D13-E3E3-474B-A1DF-35927DB57930}"/>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8" name="Imagem 27" descr="Tela de jogo de vídeo game&#10;&#10;Descrição gerada automaticamente com confiança baixa">
            <a:extLst>
              <a:ext uri="{FF2B5EF4-FFF2-40B4-BE49-F238E27FC236}">
                <a16:creationId xmlns:a16="http://schemas.microsoft.com/office/drawing/2014/main" id="{1C490018-B5E4-465E-9E08-5AAADB83C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grpSp>
        <p:nvGrpSpPr>
          <p:cNvPr id="29" name="Group">
            <a:extLst>
              <a:ext uri="{FF2B5EF4-FFF2-40B4-BE49-F238E27FC236}">
                <a16:creationId xmlns:a16="http://schemas.microsoft.com/office/drawing/2014/main" id="{736A353C-53C4-49FB-B755-655CF6A3C4A4}"/>
              </a:ext>
            </a:extLst>
          </p:cNvPr>
          <p:cNvGrpSpPr/>
          <p:nvPr/>
        </p:nvGrpSpPr>
        <p:grpSpPr>
          <a:xfrm>
            <a:off x="5934186" y="9139192"/>
            <a:ext cx="10422087" cy="1903536"/>
            <a:chOff x="-68054" y="4553"/>
            <a:chExt cx="7788434" cy="1903533"/>
          </a:xfrm>
        </p:grpSpPr>
        <p:sp>
          <p:nvSpPr>
            <p:cNvPr id="30" name="Rounded Rectangle">
              <a:extLst>
                <a:ext uri="{FF2B5EF4-FFF2-40B4-BE49-F238E27FC236}">
                  <a16:creationId xmlns:a16="http://schemas.microsoft.com/office/drawing/2014/main" id="{A1C3D200-FFC3-4763-BC06-984DE8A32446}"/>
                </a:ext>
              </a:extLst>
            </p:cNvPr>
            <p:cNvSpPr/>
            <p:nvPr/>
          </p:nvSpPr>
          <p:spPr>
            <a:xfrm>
              <a:off x="-68054" y="4553"/>
              <a:ext cx="7788434" cy="1903533"/>
            </a:xfrm>
            <a:prstGeom prst="roundRect">
              <a:avLst>
                <a:gd name="adj" fmla="val 50000"/>
              </a:avLst>
            </a:prstGeom>
            <a:gradFill flip="none" rotWithShape="1">
              <a:gsLst>
                <a:gs pos="0">
                  <a:schemeClr val="accent2"/>
                </a:gs>
                <a:gs pos="100000">
                  <a:schemeClr val="accent1">
                    <a:hueOff val="114395"/>
                    <a:lumOff val="-24975"/>
                  </a:schemeClr>
                </a:gs>
              </a:gsLst>
              <a:lin ang="5400000" scaled="0"/>
            </a:gra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1" name="SÃO IMPORTANTES">
              <a:extLst>
                <a:ext uri="{FF2B5EF4-FFF2-40B4-BE49-F238E27FC236}">
                  <a16:creationId xmlns:a16="http://schemas.microsoft.com/office/drawing/2014/main" id="{1EA86291-C0A1-48AA-9CAE-E5193245E935}"/>
                </a:ext>
              </a:extLst>
            </p:cNvPr>
            <p:cNvSpPr txBox="1"/>
            <p:nvPr/>
          </p:nvSpPr>
          <p:spPr>
            <a:xfrm>
              <a:off x="465216" y="246097"/>
              <a:ext cx="6858001" cy="166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Ninguém é capaz de fazer  isso SOZINHO</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spTree>
    <p:extLst>
      <p:ext uri="{BB962C8B-B14F-4D97-AF65-F5344CB8AC3E}">
        <p14:creationId xmlns:p14="http://schemas.microsoft.com/office/powerpoint/2010/main" val="57092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08"/>
                                        </p:tgtEl>
                                        <p:attrNameLst>
                                          <p:attrName>style.visibility</p:attrName>
                                        </p:attrNameLst>
                                      </p:cBhvr>
                                      <p:to>
                                        <p:strVal val="visible"/>
                                      </p:to>
                                    </p:set>
                                    <p:anim calcmode="lin" valueType="num">
                                      <p:cBhvr>
                                        <p:cTn id="7" dur="300" fill="hold"/>
                                        <p:tgtEl>
                                          <p:spTgt spid="108"/>
                                        </p:tgtEl>
                                        <p:attrNameLst>
                                          <p:attrName>ppt_w</p:attrName>
                                        </p:attrNameLst>
                                      </p:cBhvr>
                                      <p:tavLst>
                                        <p:tav tm="0">
                                          <p:val>
                                            <p:fltVal val="0"/>
                                          </p:val>
                                        </p:tav>
                                        <p:tav tm="100000">
                                          <p:val>
                                            <p:strVal val="#ppt_w"/>
                                          </p:val>
                                        </p:tav>
                                      </p:tavLst>
                                    </p:anim>
                                    <p:anim calcmode="lin" valueType="num">
                                      <p:cBhvr>
                                        <p:cTn id="8" dur="300" fill="hold"/>
                                        <p:tgtEl>
                                          <p:spTgt spid="1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0" nodeType="clickEffect">
                                  <p:stCondLst>
                                    <p:cond delay="0"/>
                                  </p:stCondLst>
                                  <p:iterate>
                                    <p:tmAbs val="0"/>
                                  </p:iterate>
                                  <p:childTnLst>
                                    <p:set>
                                      <p:cBhvr>
                                        <p:cTn id="12" fill="hold"/>
                                        <p:tgtEl>
                                          <p:spTgt spid="126"/>
                                        </p:tgtEl>
                                        <p:attrNameLst>
                                          <p:attrName>style.visibility</p:attrName>
                                        </p:attrNameLst>
                                      </p:cBhvr>
                                      <p:to>
                                        <p:strVal val="visible"/>
                                      </p:to>
                                    </p:set>
                                    <p:animEffect transition="in" filter="dissolve">
                                      <p:cBhvr>
                                        <p:cTn id="13" dur="700"/>
                                        <p:tgtEl>
                                          <p:spTgt spid="1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127"/>
                                        </p:tgtEl>
                                        <p:attrNameLst>
                                          <p:attrName>style.visibility</p:attrName>
                                        </p:attrNameLst>
                                      </p:cBhvr>
                                      <p:to>
                                        <p:strVal val="visible"/>
                                      </p:to>
                                    </p:set>
                                    <p:anim calcmode="lin" valueType="num">
                                      <p:cBhvr>
                                        <p:cTn id="18" dur="300" fill="hold"/>
                                        <p:tgtEl>
                                          <p:spTgt spid="127"/>
                                        </p:tgtEl>
                                        <p:attrNameLst>
                                          <p:attrName>ppt_x</p:attrName>
                                        </p:attrNameLst>
                                      </p:cBhvr>
                                      <p:tavLst>
                                        <p:tav tm="0">
                                          <p:val>
                                            <p:strVal val="0-#ppt_w/2"/>
                                          </p:val>
                                        </p:tav>
                                        <p:tav tm="100000">
                                          <p:val>
                                            <p:strVal val="#ppt_x"/>
                                          </p:val>
                                        </p:tav>
                                      </p:tavLst>
                                    </p:anim>
                                    <p:anim calcmode="lin" valueType="num">
                                      <p:cBhvr>
                                        <p:cTn id="19" dur="300" fill="hold"/>
                                        <p:tgtEl>
                                          <p:spTgt spid="12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122"/>
                                        </p:tgtEl>
                                        <p:attrNameLst>
                                          <p:attrName>style.visibility</p:attrName>
                                        </p:attrNameLst>
                                      </p:cBhvr>
                                      <p:to>
                                        <p:strVal val="visible"/>
                                      </p:to>
                                    </p:set>
                                    <p:anim calcmode="lin" valueType="num">
                                      <p:cBhvr>
                                        <p:cTn id="23" dur="300" fill="hold"/>
                                        <p:tgtEl>
                                          <p:spTgt spid="122"/>
                                        </p:tgtEl>
                                        <p:attrNameLst>
                                          <p:attrName>ppt_x</p:attrName>
                                        </p:attrNameLst>
                                      </p:cBhvr>
                                      <p:tavLst>
                                        <p:tav tm="0">
                                          <p:val>
                                            <p:strVal val="0-#ppt_w/2"/>
                                          </p:val>
                                        </p:tav>
                                        <p:tav tm="100000">
                                          <p:val>
                                            <p:strVal val="#ppt_x"/>
                                          </p:val>
                                        </p:tav>
                                      </p:tavLst>
                                    </p:anim>
                                    <p:anim calcmode="lin" valueType="num">
                                      <p:cBhvr>
                                        <p:cTn id="24" dur="3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128"/>
                                        </p:tgtEl>
                                        <p:attrNameLst>
                                          <p:attrName>style.visibility</p:attrName>
                                        </p:attrNameLst>
                                      </p:cBhvr>
                                      <p:to>
                                        <p:strVal val="visible"/>
                                      </p:to>
                                    </p:set>
                                    <p:anim calcmode="lin" valueType="num">
                                      <p:cBhvr>
                                        <p:cTn id="29" dur="300" fill="hold"/>
                                        <p:tgtEl>
                                          <p:spTgt spid="128"/>
                                        </p:tgtEl>
                                        <p:attrNameLst>
                                          <p:attrName>ppt_x</p:attrName>
                                        </p:attrNameLst>
                                      </p:cBhvr>
                                      <p:tavLst>
                                        <p:tav tm="0">
                                          <p:val>
                                            <p:strVal val="0-#ppt_w/2"/>
                                          </p:val>
                                        </p:tav>
                                        <p:tav tm="100000">
                                          <p:val>
                                            <p:strVal val="#ppt_x"/>
                                          </p:val>
                                        </p:tav>
                                      </p:tavLst>
                                    </p:anim>
                                    <p:anim calcmode="lin" valueType="num">
                                      <p:cBhvr>
                                        <p:cTn id="30" dur="300" fill="hold"/>
                                        <p:tgtEl>
                                          <p:spTgt spid="12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123"/>
                                        </p:tgtEl>
                                        <p:attrNameLst>
                                          <p:attrName>style.visibility</p:attrName>
                                        </p:attrNameLst>
                                      </p:cBhvr>
                                      <p:to>
                                        <p:strVal val="visible"/>
                                      </p:to>
                                    </p:set>
                                    <p:anim calcmode="lin" valueType="num">
                                      <p:cBhvr>
                                        <p:cTn id="34" dur="300" fill="hold"/>
                                        <p:tgtEl>
                                          <p:spTgt spid="123"/>
                                        </p:tgtEl>
                                        <p:attrNameLst>
                                          <p:attrName>ppt_x</p:attrName>
                                        </p:attrNameLst>
                                      </p:cBhvr>
                                      <p:tavLst>
                                        <p:tav tm="0">
                                          <p:val>
                                            <p:strVal val="0-#ppt_w/2"/>
                                          </p:val>
                                        </p:tav>
                                        <p:tav tm="100000">
                                          <p:val>
                                            <p:strVal val="#ppt_x"/>
                                          </p:val>
                                        </p:tav>
                                      </p:tavLst>
                                    </p:anim>
                                    <p:anim calcmode="lin" valueType="num">
                                      <p:cBhvr>
                                        <p:cTn id="35" dur="3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iterate>
                                    <p:tmAbs val="0"/>
                                  </p:iterate>
                                  <p:childTnLst>
                                    <p:set>
                                      <p:cBhvr>
                                        <p:cTn id="39" fill="hold"/>
                                        <p:tgtEl>
                                          <p:spTgt spid="29"/>
                                        </p:tgtEl>
                                        <p:attrNameLst>
                                          <p:attrName>style.visibility</p:attrName>
                                        </p:attrNameLst>
                                      </p:cBhvr>
                                      <p:to>
                                        <p:strVal val="visible"/>
                                      </p:to>
                                    </p:set>
                                    <p:anim calcmode="lin" valueType="num">
                                      <p:cBhvr>
                                        <p:cTn id="40" dur="300" fill="hold"/>
                                        <p:tgtEl>
                                          <p:spTgt spid="29"/>
                                        </p:tgtEl>
                                        <p:attrNameLst>
                                          <p:attrName>ppt_w</p:attrName>
                                        </p:attrNameLst>
                                      </p:cBhvr>
                                      <p:tavLst>
                                        <p:tav tm="0">
                                          <p:val>
                                            <p:fltVal val="0"/>
                                          </p:val>
                                        </p:tav>
                                        <p:tav tm="100000">
                                          <p:val>
                                            <p:strVal val="#ppt_w"/>
                                          </p:val>
                                        </p:tav>
                                      </p:tavLst>
                                    </p:anim>
                                    <p:anim calcmode="lin" valueType="num">
                                      <p:cBhvr>
                                        <p:cTn id="41" dur="3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advAuto="0"/>
      <p:bldP spid="122" grpId="0" animBg="1" advAuto="0"/>
      <p:bldP spid="123" grpId="0" animBg="1" advAuto="0"/>
      <p:bldP spid="126" grpId="0" animBg="1" advAuto="0"/>
      <p:bldP spid="127" grpId="0" animBg="1" advAuto="0"/>
      <p:bldP spid="128" grpId="0" animBg="1" advAuto="0"/>
      <p:bldP spid="2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4776358" y="1764600"/>
            <a:ext cx="15185507" cy="9431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sz="60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a:t>
            </a:r>
            <a:r>
              <a:rPr kumimoji="0" lang="pt-BR" sz="48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Você sente que o pecado separou você de Deus, e que está cativo do poder do mal. Quanto mais luta para escapar, mais percebe sua incapacidade de vencer. Seus motivos são impuros; seu coração, também. Você vê que sua vida está repleta de egoismo e pecado. Você quer ser perdoado, purificado, libertado. Como, então, obter harmonia com Deus e semelhança com Ele?</a:t>
            </a:r>
            <a:r>
              <a:rPr kumimoji="0" lang="pt-BR" sz="60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a:t>
            </a:r>
            <a:endParaRPr kumimoji="0" sz="6000" b="0"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33" name="Rounded Rectangle"/>
          <p:cNvSpPr/>
          <p:nvPr/>
        </p:nvSpPr>
        <p:spPr>
          <a:xfrm>
            <a:off x="4086376" y="1732638"/>
            <a:ext cx="16211248" cy="10456580"/>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526916" y="1247693"/>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137" name="Isaías 50:4,5"/>
          <p:cNvSpPr txBox="1"/>
          <p:nvPr/>
        </p:nvSpPr>
        <p:spPr>
          <a:xfrm>
            <a:off x="15696206" y="11424906"/>
            <a:ext cx="4360169"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Caminho a Cristo</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31353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 cada manhã Jesus recebia sabedoria do Pai para saber:"/>
          <p:cNvSpPr txBox="1"/>
          <p:nvPr/>
        </p:nvSpPr>
        <p:spPr>
          <a:xfrm>
            <a:off x="629576" y="1486250"/>
            <a:ext cx="10171054"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00A2FF"/>
                </a:solidFill>
                <a:effectLst/>
                <a:uLnTx/>
                <a:uFillTx/>
                <a:latin typeface="Arial"/>
                <a:cs typeface="Arial"/>
                <a:sym typeface="Arial"/>
              </a:rPr>
              <a:t>O que a viúva tinha de diferente?</a:t>
            </a:r>
            <a:endParaRPr kumimoji="0" sz="5000" b="1" i="0" u="none" strike="noStrike" kern="0" cap="none" spc="0" normalizeH="0" baseline="0" noProof="0" dirty="0">
              <a:ln>
                <a:noFill/>
              </a:ln>
              <a:solidFill>
                <a:srgbClr val="00A2FF"/>
              </a:solidFill>
              <a:effectLst/>
              <a:uLnTx/>
              <a:uFillTx/>
              <a:latin typeface="Arial"/>
              <a:cs typeface="Arial"/>
              <a:sym typeface="Arial"/>
            </a:endParaRPr>
          </a:p>
        </p:txBody>
      </p:sp>
      <p:sp>
        <p:nvSpPr>
          <p:cNvPr id="140" name="Line"/>
          <p:cNvSpPr/>
          <p:nvPr/>
        </p:nvSpPr>
        <p:spPr>
          <a:xfrm>
            <a:off x="-52997" y="2613812"/>
            <a:ext cx="18482079"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1" name="Shape"/>
          <p:cNvSpPr/>
          <p:nvPr/>
        </p:nvSpPr>
        <p:spPr>
          <a:xfrm flipH="1">
            <a:off x="14909285" y="4284982"/>
            <a:ext cx="8921792" cy="9245493"/>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blipFill>
            <a:blip r:embed="rId2"/>
            <a:stretch>
              <a:fillRect/>
            </a:stretch>
          </a:bli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46" name="Group"/>
          <p:cNvGrpSpPr/>
          <p:nvPr/>
        </p:nvGrpSpPr>
        <p:grpSpPr>
          <a:xfrm>
            <a:off x="778112" y="5698059"/>
            <a:ext cx="13789250" cy="4304743"/>
            <a:chOff x="0" y="0"/>
            <a:chExt cx="13789248" cy="4304741"/>
          </a:xfrm>
        </p:grpSpPr>
        <p:pic>
          <p:nvPicPr>
            <p:cNvPr id="144" name="Asset 3.png" descr="Asset 3.png"/>
            <p:cNvPicPr>
              <a:picLocks noChangeAspect="1"/>
            </p:cNvPicPr>
            <p:nvPr/>
          </p:nvPicPr>
          <p:blipFill>
            <a:blip r:embed="rId3"/>
            <a:stretch>
              <a:fillRect/>
            </a:stretch>
          </p:blipFill>
          <p:spPr>
            <a:xfrm>
              <a:off x="0" y="0"/>
              <a:ext cx="8825802" cy="4304742"/>
            </a:xfrm>
            <a:prstGeom prst="rect">
              <a:avLst/>
            </a:prstGeom>
            <a:ln w="12700" cap="flat">
              <a:noFill/>
              <a:miter lim="400000"/>
            </a:ln>
            <a:effectLst>
              <a:outerShdw blurRad="38100" dist="31219" dir="4676564" rotWithShape="0">
                <a:srgbClr val="000000"/>
              </a:outerShdw>
            </a:effectLst>
          </p:spPr>
        </p:pic>
        <p:pic>
          <p:nvPicPr>
            <p:cNvPr id="145" name="Asset 4.png" descr="Asset 4.png"/>
            <p:cNvPicPr>
              <a:picLocks noChangeAspect="1"/>
            </p:cNvPicPr>
            <p:nvPr/>
          </p:nvPicPr>
          <p:blipFill>
            <a:blip r:embed="rId4"/>
            <a:stretch>
              <a:fillRect/>
            </a:stretch>
          </p:blipFill>
          <p:spPr>
            <a:xfrm>
              <a:off x="4898550" y="0"/>
              <a:ext cx="8890699" cy="4304742"/>
            </a:xfrm>
            <a:prstGeom prst="rect">
              <a:avLst/>
            </a:prstGeom>
            <a:ln w="12700" cap="flat">
              <a:noFill/>
              <a:miter lim="400000"/>
            </a:ln>
            <a:effectLst/>
          </p:spPr>
        </p:pic>
      </p:grpSp>
      <p:grpSp>
        <p:nvGrpSpPr>
          <p:cNvPr id="149" name="Group"/>
          <p:cNvGrpSpPr/>
          <p:nvPr/>
        </p:nvGrpSpPr>
        <p:grpSpPr>
          <a:xfrm>
            <a:off x="647281" y="6624325"/>
            <a:ext cx="4831172" cy="2043924"/>
            <a:chOff x="-475200" y="-346500"/>
            <a:chExt cx="4831170" cy="2043923"/>
          </a:xfrm>
        </p:grpSpPr>
        <p:sp>
          <p:nvSpPr>
            <p:cNvPr id="147" name="O QUE"/>
            <p:cNvSpPr txBox="1"/>
            <p:nvPr/>
          </p:nvSpPr>
          <p:spPr>
            <a:xfrm>
              <a:off x="-475200" y="-346500"/>
              <a:ext cx="4831170" cy="10464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pPr>
              <a:r>
                <a:rPr kumimoji="0" lang="pt-BR" sz="5600" b="1" i="0" u="none" strike="noStrike" kern="0" cap="none" spc="0" normalizeH="0" baseline="0" noProof="0" dirty="0">
                  <a:ln>
                    <a:noFill/>
                  </a:ln>
                  <a:solidFill>
                    <a:srgbClr val="000000"/>
                  </a:solidFill>
                  <a:effectLst/>
                  <a:uLnTx/>
                  <a:uFillTx/>
                  <a:latin typeface="Arial"/>
                  <a:cs typeface="Arial"/>
                  <a:sym typeface="Arial"/>
                </a:rPr>
                <a:t>Ela apenas</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148" name="dizer"/>
            <p:cNvSpPr txBox="1"/>
            <p:nvPr/>
          </p:nvSpPr>
          <p:spPr>
            <a:xfrm>
              <a:off x="17158" y="774096"/>
              <a:ext cx="3431618" cy="923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solidFill>
                    <a:srgbClr val="00A2FF"/>
                  </a:solidFill>
                  <a:latin typeface="Arial"/>
                  <a:ea typeface="Arial"/>
                  <a:cs typeface="Arial"/>
                  <a:sym typeface="Arial"/>
                </a:defRPr>
              </a:pPr>
              <a:r>
                <a:rPr kumimoji="0" lang="pt-BR" sz="4800" b="1" i="0" u="none" strike="noStrike" kern="0" cap="none" spc="0" normalizeH="0" baseline="0" noProof="0" dirty="0">
                  <a:ln>
                    <a:noFill/>
                  </a:ln>
                  <a:solidFill>
                    <a:srgbClr val="00A2FF"/>
                  </a:solidFill>
                  <a:effectLst/>
                  <a:uLnTx/>
                  <a:uFillTx/>
                  <a:latin typeface="Arial"/>
                  <a:cs typeface="Arial"/>
                  <a:sym typeface="Arial"/>
                </a:rPr>
                <a:t>permitiu</a:t>
              </a:r>
              <a:endParaRPr kumimoji="0" sz="5600" b="1" i="0" u="none" strike="noStrike" kern="0" cap="none" spc="0" normalizeH="0" baseline="0" noProof="0" dirty="0">
                <a:ln>
                  <a:noFill/>
                </a:ln>
                <a:solidFill>
                  <a:srgbClr val="00A2FF"/>
                </a:solidFill>
                <a:effectLst/>
                <a:uLnTx/>
                <a:uFillTx/>
                <a:latin typeface="Arial"/>
                <a:cs typeface="Arial"/>
                <a:sym typeface="Arial"/>
              </a:endParaRPr>
            </a:p>
          </p:txBody>
        </p:sp>
      </p:grpSp>
      <p:grpSp>
        <p:nvGrpSpPr>
          <p:cNvPr id="152" name="Group"/>
          <p:cNvGrpSpPr/>
          <p:nvPr/>
        </p:nvGrpSpPr>
        <p:grpSpPr>
          <a:xfrm>
            <a:off x="5939770" y="6698484"/>
            <a:ext cx="3465935" cy="1969765"/>
            <a:chOff x="0" y="-272341"/>
            <a:chExt cx="3465934" cy="1969764"/>
          </a:xfrm>
        </p:grpSpPr>
        <p:sp>
          <p:nvSpPr>
            <p:cNvPr id="150" name="COMO"/>
            <p:cNvSpPr txBox="1"/>
            <p:nvPr/>
          </p:nvSpPr>
          <p:spPr>
            <a:xfrm>
              <a:off x="0" y="-272341"/>
              <a:ext cx="3465934" cy="1046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5600" b="1" i="0" u="none" strike="noStrike" kern="0" cap="none" spc="0" normalizeH="0" baseline="0" noProof="0" dirty="0">
                  <a:ln>
                    <a:noFill/>
                  </a:ln>
                  <a:solidFill>
                    <a:srgbClr val="000000"/>
                  </a:solidFill>
                  <a:effectLst/>
                  <a:uLnTx/>
                  <a:uFillTx/>
                  <a:latin typeface="Arial"/>
                  <a:cs typeface="Arial"/>
                  <a:sym typeface="Arial"/>
                </a:rPr>
                <a:t>Que</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dizer"/>
            <p:cNvSpPr txBox="1"/>
            <p:nvPr/>
          </p:nvSpPr>
          <p:spPr>
            <a:xfrm>
              <a:off x="0" y="774096"/>
              <a:ext cx="3465934" cy="923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solidFill>
                    <a:srgbClr val="00A2FF"/>
                  </a:solidFill>
                  <a:latin typeface="Arial"/>
                  <a:ea typeface="Arial"/>
                  <a:cs typeface="Arial"/>
                  <a:sym typeface="Arial"/>
                </a:defRPr>
              </a:pPr>
              <a:r>
                <a:rPr kumimoji="0" lang="pt-BR" sz="4800" b="1" i="0" u="none" strike="noStrike" kern="0" cap="none" spc="0" normalizeH="0" baseline="0" noProof="0" dirty="0">
                  <a:ln>
                    <a:noFill/>
                  </a:ln>
                  <a:solidFill>
                    <a:srgbClr val="00A2FF"/>
                  </a:solidFill>
                  <a:effectLst/>
                  <a:uLnTx/>
                  <a:uFillTx/>
                  <a:latin typeface="Arial"/>
                  <a:cs typeface="Arial"/>
                  <a:sym typeface="Arial"/>
                </a:rPr>
                <a:t>DEUS</a:t>
              </a:r>
              <a:endParaRPr kumimoji="0" sz="5600" b="1" i="0" u="none" strike="noStrike" kern="0" cap="none" spc="0" normalizeH="0" baseline="0" noProof="0" dirty="0">
                <a:ln>
                  <a:noFill/>
                </a:ln>
                <a:solidFill>
                  <a:srgbClr val="00A2FF"/>
                </a:solidFill>
                <a:effectLst/>
                <a:uLnTx/>
                <a:uFillTx/>
                <a:latin typeface="Arial"/>
                <a:cs typeface="Arial"/>
                <a:sym typeface="Arial"/>
              </a:endParaRPr>
            </a:p>
          </p:txBody>
        </p:sp>
      </p:grpSp>
      <p:grpSp>
        <p:nvGrpSpPr>
          <p:cNvPr id="155" name="Group"/>
          <p:cNvGrpSpPr/>
          <p:nvPr/>
        </p:nvGrpSpPr>
        <p:grpSpPr>
          <a:xfrm>
            <a:off x="10757058" y="6737050"/>
            <a:ext cx="3486255" cy="2669862"/>
            <a:chOff x="0" y="-233775"/>
            <a:chExt cx="3486254" cy="2669861"/>
          </a:xfrm>
        </p:grpSpPr>
        <p:sp>
          <p:nvSpPr>
            <p:cNvPr id="153" name="QUANDO"/>
            <p:cNvSpPr txBox="1"/>
            <p:nvPr/>
          </p:nvSpPr>
          <p:spPr>
            <a:xfrm>
              <a:off x="0" y="-233775"/>
              <a:ext cx="3465934" cy="1046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pPr>
              <a:r>
                <a:rPr kumimoji="0" lang="pt-BR" sz="5600" b="1" i="0" u="none" strike="noStrike" kern="0" cap="none" spc="0" normalizeH="0" baseline="0" noProof="0" dirty="0">
                  <a:ln>
                    <a:noFill/>
                  </a:ln>
                  <a:solidFill>
                    <a:srgbClr val="000000"/>
                  </a:solidFill>
                  <a:effectLst/>
                  <a:uLnTx/>
                  <a:uFillTx/>
                  <a:latin typeface="Arial"/>
                  <a:cs typeface="Arial"/>
                  <a:sym typeface="Arial"/>
                </a:rPr>
                <a:t>Agisse</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154" name="dizer"/>
            <p:cNvSpPr txBox="1"/>
            <p:nvPr/>
          </p:nvSpPr>
          <p:spPr>
            <a:xfrm>
              <a:off x="20320" y="774096"/>
              <a:ext cx="3465934" cy="166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solidFill>
                    <a:srgbClr val="00A2FF"/>
                  </a:solidFill>
                  <a:latin typeface="Arial"/>
                  <a:ea typeface="Arial"/>
                  <a:cs typeface="Arial"/>
                  <a:sym typeface="Arial"/>
                </a:defRPr>
              </a:pPr>
              <a:r>
                <a:rPr kumimoji="0" lang="pt-BR" sz="4800" b="1" i="0" u="none" strike="noStrike" kern="0" cap="none" spc="0" normalizeH="0" baseline="0" noProof="0" dirty="0">
                  <a:ln>
                    <a:noFill/>
                  </a:ln>
                  <a:solidFill>
                    <a:srgbClr val="00A2FF"/>
                  </a:solidFill>
                  <a:effectLst/>
                  <a:uLnTx/>
                  <a:uFillTx/>
                  <a:latin typeface="Arial"/>
                  <a:cs typeface="Arial"/>
                  <a:sym typeface="Arial"/>
                </a:rPr>
                <a:t>Em sua Vida</a:t>
              </a:r>
              <a:endParaRPr kumimoji="0" sz="5600" b="1" i="0" u="none" strike="noStrike" kern="0" cap="none" spc="0" normalizeH="0" baseline="0" noProof="0" dirty="0">
                <a:ln>
                  <a:noFill/>
                </a:ln>
                <a:solidFill>
                  <a:srgbClr val="00A2FF"/>
                </a:solidFill>
                <a:effectLst/>
                <a:uLnTx/>
                <a:uFillTx/>
                <a:latin typeface="Arial"/>
                <a:cs typeface="Arial"/>
                <a:sym typeface="Arial"/>
              </a:endParaRPr>
            </a:p>
          </p:txBody>
        </p:sp>
      </p:grpSp>
      <p:sp>
        <p:nvSpPr>
          <p:cNvPr id="19" name="Retângulo 18">
            <a:extLst>
              <a:ext uri="{FF2B5EF4-FFF2-40B4-BE49-F238E27FC236}">
                <a16:creationId xmlns:a16="http://schemas.microsoft.com/office/drawing/2014/main" id="{A05378D8-0230-4D54-9AF9-6F5875519E27}"/>
              </a:ext>
            </a:extLst>
          </p:cNvPr>
          <p:cNvSpPr/>
          <p:nvPr/>
        </p:nvSpPr>
        <p:spPr>
          <a:xfrm>
            <a:off x="-10019"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0" name="Imagem 19" descr="Tela de jogo de vídeo game&#10;&#10;Descrição gerada automaticamente com confiança baixa">
            <a:extLst>
              <a:ext uri="{FF2B5EF4-FFF2-40B4-BE49-F238E27FC236}">
                <a16:creationId xmlns:a16="http://schemas.microsoft.com/office/drawing/2014/main" id="{146074FB-9CE6-4F0E-A1C6-3A4037E21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14" y="12367997"/>
            <a:ext cx="3237696" cy="1009938"/>
          </a:xfrm>
          <a:prstGeom prst="rect">
            <a:avLst/>
          </a:prstGeom>
        </p:spPr>
      </p:pic>
      <p:sp>
        <p:nvSpPr>
          <p:cNvPr id="21" name="A cada manhã Jesus recebia sabedoria do Pai para saber:">
            <a:extLst>
              <a:ext uri="{FF2B5EF4-FFF2-40B4-BE49-F238E27FC236}">
                <a16:creationId xmlns:a16="http://schemas.microsoft.com/office/drawing/2014/main" id="{3BCD512D-E05F-4477-A5F3-51D84ED8DBC6}"/>
              </a:ext>
            </a:extLst>
          </p:cNvPr>
          <p:cNvSpPr txBox="1"/>
          <p:nvPr/>
        </p:nvSpPr>
        <p:spPr>
          <a:xfrm>
            <a:off x="409965" y="3166797"/>
            <a:ext cx="20781330"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00A2FF"/>
                </a:solidFill>
                <a:effectLst/>
                <a:uLnTx/>
                <a:uFillTx/>
                <a:latin typeface="Arial"/>
                <a:cs typeface="Arial"/>
                <a:sym typeface="Arial"/>
              </a:rPr>
              <a:t>Ela não era uma espécie de supercristã, não pertencia a uma classe</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00A2FF"/>
                </a:solidFill>
                <a:effectLst/>
                <a:uLnTx/>
                <a:uFillTx/>
                <a:latin typeface="Arial"/>
                <a:cs typeface="Arial"/>
                <a:sym typeface="Arial"/>
              </a:rPr>
              <a:t>Diferenciada, não era feita de outro material…</a:t>
            </a:r>
            <a:endParaRPr kumimoji="0" sz="5000" b="1" i="0" u="none" strike="noStrike" kern="0" cap="none" spc="0" normalizeH="0" baseline="0" noProof="0" dirty="0">
              <a:ln>
                <a:noFill/>
              </a:ln>
              <a:solidFill>
                <a:srgbClr val="00A2FF"/>
              </a:solidFill>
              <a:effectLst/>
              <a:uLnTx/>
              <a:uFillTx/>
              <a:latin typeface="Arial"/>
              <a:cs typeface="Arial"/>
              <a:sym typeface="Arial"/>
            </a:endParaRPr>
          </a:p>
        </p:txBody>
      </p:sp>
    </p:spTree>
    <p:extLst>
      <p:ext uri="{BB962C8B-B14F-4D97-AF65-F5344CB8AC3E}">
        <p14:creationId xmlns:p14="http://schemas.microsoft.com/office/powerpoint/2010/main" val="325649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6"/>
                                        </p:tgtEl>
                                        <p:attrNameLst>
                                          <p:attrName>style.visibility</p:attrName>
                                        </p:attrNameLst>
                                      </p:cBhvr>
                                      <p:to>
                                        <p:strVal val="visible"/>
                                      </p:to>
                                    </p:set>
                                    <p:animEffect transition="in" filter="wipe(left)">
                                      <p:cBhvr>
                                        <p:cTn id="7" dur="4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49"/>
                                        </p:tgtEl>
                                        <p:attrNameLst>
                                          <p:attrName>style.visibility</p:attrName>
                                        </p:attrNameLst>
                                      </p:cBhvr>
                                      <p:to>
                                        <p:strVal val="visible"/>
                                      </p:to>
                                    </p:set>
                                    <p:anim calcmode="lin" valueType="num">
                                      <p:cBhvr>
                                        <p:cTn id="12" dur="400" fill="hold"/>
                                        <p:tgtEl>
                                          <p:spTgt spid="149"/>
                                        </p:tgtEl>
                                        <p:attrNameLst>
                                          <p:attrName>ppt_w</p:attrName>
                                        </p:attrNameLst>
                                      </p:cBhvr>
                                      <p:tavLst>
                                        <p:tav tm="0">
                                          <p:val>
                                            <p:fltVal val="0"/>
                                          </p:val>
                                        </p:tav>
                                        <p:tav tm="100000">
                                          <p:val>
                                            <p:strVal val="#ppt_w"/>
                                          </p:val>
                                        </p:tav>
                                      </p:tavLst>
                                    </p:anim>
                                    <p:anim calcmode="lin" valueType="num">
                                      <p:cBhvr>
                                        <p:cTn id="13" dur="400" fill="hold"/>
                                        <p:tgtEl>
                                          <p:spTgt spid="14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p:tmAbs val="0"/>
                                  </p:iterate>
                                  <p:childTnLst>
                                    <p:set>
                                      <p:cBhvr>
                                        <p:cTn id="17" fill="hold"/>
                                        <p:tgtEl>
                                          <p:spTgt spid="152"/>
                                        </p:tgtEl>
                                        <p:attrNameLst>
                                          <p:attrName>style.visibility</p:attrName>
                                        </p:attrNameLst>
                                      </p:cBhvr>
                                      <p:to>
                                        <p:strVal val="visible"/>
                                      </p:to>
                                    </p:set>
                                    <p:anim calcmode="lin" valueType="num">
                                      <p:cBhvr>
                                        <p:cTn id="18" dur="400" fill="hold"/>
                                        <p:tgtEl>
                                          <p:spTgt spid="152"/>
                                        </p:tgtEl>
                                        <p:attrNameLst>
                                          <p:attrName>ppt_w</p:attrName>
                                        </p:attrNameLst>
                                      </p:cBhvr>
                                      <p:tavLst>
                                        <p:tav tm="0">
                                          <p:val>
                                            <p:fltVal val="0"/>
                                          </p:val>
                                        </p:tav>
                                        <p:tav tm="100000">
                                          <p:val>
                                            <p:strVal val="#ppt_w"/>
                                          </p:val>
                                        </p:tav>
                                      </p:tavLst>
                                    </p:anim>
                                    <p:anim calcmode="lin" valueType="num">
                                      <p:cBhvr>
                                        <p:cTn id="19" dur="400" fill="hold"/>
                                        <p:tgtEl>
                                          <p:spTgt spid="15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iterate>
                                    <p:tmAbs val="0"/>
                                  </p:iterate>
                                  <p:childTnLst>
                                    <p:set>
                                      <p:cBhvr>
                                        <p:cTn id="23" fill="hold"/>
                                        <p:tgtEl>
                                          <p:spTgt spid="155"/>
                                        </p:tgtEl>
                                        <p:attrNameLst>
                                          <p:attrName>style.visibility</p:attrName>
                                        </p:attrNameLst>
                                      </p:cBhvr>
                                      <p:to>
                                        <p:strVal val="visible"/>
                                      </p:to>
                                    </p:set>
                                    <p:anim calcmode="lin" valueType="num">
                                      <p:cBhvr>
                                        <p:cTn id="24" dur="400" fill="hold"/>
                                        <p:tgtEl>
                                          <p:spTgt spid="155"/>
                                        </p:tgtEl>
                                        <p:attrNameLst>
                                          <p:attrName>ppt_w</p:attrName>
                                        </p:attrNameLst>
                                      </p:cBhvr>
                                      <p:tavLst>
                                        <p:tav tm="0">
                                          <p:val>
                                            <p:fltVal val="0"/>
                                          </p:val>
                                        </p:tav>
                                        <p:tav tm="100000">
                                          <p:val>
                                            <p:strVal val="#ppt_w"/>
                                          </p:val>
                                        </p:tav>
                                      </p:tavLst>
                                    </p:anim>
                                    <p:anim calcmode="lin" valueType="num">
                                      <p:cBhvr>
                                        <p:cTn id="25" dur="400" fill="hold"/>
                                        <p:tgtEl>
                                          <p:spTgt spid="1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advAuto="0"/>
      <p:bldP spid="149" grpId="0" animBg="1" advAuto="0"/>
      <p:bldP spid="152" grpId="0" animBg="1" advAuto="0"/>
      <p:bldP spid="155"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7259217" y="7936415"/>
            <a:ext cx="14387804"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3. Como x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Quanto</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3481726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200166" y="1274478"/>
            <a:ext cx="17936139" cy="1754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100" b="1" i="0" u="none" strike="noStrike" kern="0" cap="none" spc="0" normalizeH="0" baseline="0" noProof="0" dirty="0">
                <a:ln>
                  <a:noFill/>
                </a:ln>
                <a:solidFill>
                  <a:srgbClr val="FF0000"/>
                </a:solidFill>
                <a:effectLst/>
                <a:uLnTx/>
                <a:uFillTx/>
                <a:latin typeface="Arial"/>
                <a:cs typeface="Arial"/>
                <a:sym typeface="Arial"/>
              </a:rPr>
              <a:t>“</a:t>
            </a:r>
            <a:r>
              <a:rPr kumimoji="0" lang="pt-BR" sz="5100" b="1" i="0" u="none" strike="noStrike" kern="0" cap="none" spc="0" normalizeH="0" baseline="0" noProof="0" dirty="0">
                <a:ln>
                  <a:noFill/>
                </a:ln>
                <a:solidFill>
                  <a:srgbClr val="FF0000"/>
                </a:solidFill>
                <a:effectLst/>
                <a:uLnTx/>
                <a:uFillTx/>
                <a:latin typeface="Arial"/>
                <a:cs typeface="Arial"/>
                <a:sym typeface="Arial"/>
              </a:rPr>
              <a:t>Deve-se fazer com que todo interesse terreno se subordine à grande obra da redenção</a:t>
            </a:r>
            <a:r>
              <a:rPr kumimoji="0" sz="5100" b="1" i="0" u="none" strike="noStrike" kern="0" cap="none" spc="0" normalizeH="0" baseline="0" noProof="0" dirty="0">
                <a:ln>
                  <a:noFill/>
                </a:ln>
                <a:solidFill>
                  <a:srgbClr val="FF0000"/>
                </a:solidFill>
                <a:effectLst/>
                <a:uLnTx/>
                <a:uFillTx/>
                <a:latin typeface="Arial"/>
                <a:cs typeface="Arial"/>
                <a:sym typeface="Arial"/>
              </a:rPr>
              <a:t>.”</a:t>
            </a:r>
          </a:p>
        </p:txBody>
      </p:sp>
      <p:sp>
        <p:nvSpPr>
          <p:cNvPr id="65" name="Rounded Rectangle"/>
          <p:cNvSpPr/>
          <p:nvPr/>
        </p:nvSpPr>
        <p:spPr>
          <a:xfrm>
            <a:off x="3845409" y="1291929"/>
            <a:ext cx="19454412" cy="2593562"/>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1202620"/>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5427538" y="2940498"/>
            <a:ext cx="2888611"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Ellen White</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70" name="Shape"/>
          <p:cNvSpPr/>
          <p:nvPr/>
        </p:nvSpPr>
        <p:spPr>
          <a:xfrm>
            <a:off x="15081" y="4494719"/>
            <a:ext cx="8921792" cy="9245492"/>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blipFill>
            <a:blip r:embed="rId3"/>
            <a:stretch>
              <a:fillRect/>
            </a:stretch>
          </a:bli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8" name="Rounded Rectangle">
            <a:extLst>
              <a:ext uri="{FF2B5EF4-FFF2-40B4-BE49-F238E27FC236}">
                <a16:creationId xmlns:a16="http://schemas.microsoft.com/office/drawing/2014/main" id="{DE322FAC-1FD2-4F46-9479-BFCCC78FB977}"/>
              </a:ext>
            </a:extLst>
          </p:cNvPr>
          <p:cNvSpPr/>
          <p:nvPr/>
        </p:nvSpPr>
        <p:spPr>
          <a:xfrm>
            <a:off x="8209279" y="6247459"/>
            <a:ext cx="15441175" cy="4197021"/>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3" name="“Vinde após mim, e eu vos farei pescadores de homens.”">
            <a:extLst>
              <a:ext uri="{FF2B5EF4-FFF2-40B4-BE49-F238E27FC236}">
                <a16:creationId xmlns:a16="http://schemas.microsoft.com/office/drawing/2014/main" id="{3FC93A7E-5FFF-491E-B103-2F2E54907A0B}"/>
              </a:ext>
            </a:extLst>
          </p:cNvPr>
          <p:cNvSpPr txBox="1"/>
          <p:nvPr/>
        </p:nvSpPr>
        <p:spPr>
          <a:xfrm>
            <a:off x="9348413" y="6578310"/>
            <a:ext cx="13951408" cy="2539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100" b="1" i="0" u="none" strike="noStrike" kern="0" cap="none" spc="0" normalizeH="0" baseline="0" noProof="0" dirty="0">
                <a:ln>
                  <a:noFill/>
                </a:ln>
                <a:solidFill>
                  <a:srgbClr val="FF0000"/>
                </a:solidFill>
                <a:effectLst/>
                <a:uLnTx/>
                <a:uFillTx/>
                <a:latin typeface="Arial"/>
                <a:cs typeface="Arial"/>
                <a:sym typeface="Arial"/>
              </a:rPr>
              <a:t>“</a:t>
            </a:r>
            <a:r>
              <a:rPr kumimoji="0" lang="pt-BR" sz="5100" b="1" i="0" u="none" strike="noStrike" kern="0" cap="none" spc="0" normalizeH="0" baseline="0" noProof="0" dirty="0">
                <a:ln>
                  <a:noFill/>
                </a:ln>
                <a:solidFill>
                  <a:srgbClr val="FF0000"/>
                </a:solidFill>
                <a:effectLst/>
                <a:uLnTx/>
                <a:uFillTx/>
                <a:latin typeface="Arial"/>
                <a:cs typeface="Arial"/>
                <a:sym typeface="Arial"/>
              </a:rPr>
              <a:t>Não é tolo aquele que dá o que não pode manter, para ganhar o que não pode perder</a:t>
            </a:r>
            <a:r>
              <a:rPr kumimoji="0" sz="5100" b="1" i="0" u="none" strike="noStrike" kern="0" cap="none" spc="0" normalizeH="0" baseline="0" noProof="0" dirty="0">
                <a:ln>
                  <a:noFill/>
                </a:ln>
                <a:solidFill>
                  <a:srgbClr val="FF0000"/>
                </a:solidFill>
                <a:effectLst/>
                <a:uLnTx/>
                <a:uFillTx/>
                <a:latin typeface="Arial"/>
                <a:cs typeface="Arial"/>
                <a:sym typeface="Arial"/>
              </a:rPr>
              <a:t>.”</a:t>
            </a:r>
          </a:p>
        </p:txBody>
      </p:sp>
      <p:sp>
        <p:nvSpPr>
          <p:cNvPr id="24" name="Mateus 4:19">
            <a:extLst>
              <a:ext uri="{FF2B5EF4-FFF2-40B4-BE49-F238E27FC236}">
                <a16:creationId xmlns:a16="http://schemas.microsoft.com/office/drawing/2014/main" id="{50A5F78F-24C2-4309-81EF-267FA1C42CC5}"/>
              </a:ext>
            </a:extLst>
          </p:cNvPr>
          <p:cNvSpPr txBox="1"/>
          <p:nvPr/>
        </p:nvSpPr>
        <p:spPr>
          <a:xfrm>
            <a:off x="18034965" y="9381586"/>
            <a:ext cx="2306722"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Jim Elliot</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28" name="Group">
            <a:extLst>
              <a:ext uri="{FF2B5EF4-FFF2-40B4-BE49-F238E27FC236}">
                <a16:creationId xmlns:a16="http://schemas.microsoft.com/office/drawing/2014/main" id="{37FF2B4E-61E0-4488-B4E3-1D4EAA5511A6}"/>
              </a:ext>
            </a:extLst>
          </p:cNvPr>
          <p:cNvGrpSpPr/>
          <p:nvPr/>
        </p:nvGrpSpPr>
        <p:grpSpPr>
          <a:xfrm rot="10800000">
            <a:off x="22277205" y="9188068"/>
            <a:ext cx="1521208" cy="1521208"/>
            <a:chOff x="0" y="0"/>
            <a:chExt cx="1521206" cy="1521206"/>
          </a:xfrm>
        </p:grpSpPr>
        <p:sp>
          <p:nvSpPr>
            <p:cNvPr id="29" name="Circle">
              <a:extLst>
                <a:ext uri="{FF2B5EF4-FFF2-40B4-BE49-F238E27FC236}">
                  <a16:creationId xmlns:a16="http://schemas.microsoft.com/office/drawing/2014/main" id="{D4E4CC0A-61DD-4D1D-A04D-FF6D3DD5C305}"/>
                </a:ext>
              </a:extLst>
            </p:cNvPr>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0" name="Asset 2.png" descr="Asset 2.png">
              <a:extLst>
                <a:ext uri="{FF2B5EF4-FFF2-40B4-BE49-F238E27FC236}">
                  <a16:creationId xmlns:a16="http://schemas.microsoft.com/office/drawing/2014/main" id="{22A0AB0B-2840-439E-9BF8-E965CFCD2B80}"/>
                </a:ext>
              </a:extLst>
            </p:cNvPr>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Tree>
    <p:extLst>
      <p:ext uri="{BB962C8B-B14F-4D97-AF65-F5344CB8AC3E}">
        <p14:creationId xmlns:p14="http://schemas.microsoft.com/office/powerpoint/2010/main" val="163327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604545" y="1594623"/>
            <a:ext cx="17936139" cy="1754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100" b="1" i="0" u="none" strike="noStrike" kern="0" cap="none" spc="0" normalizeH="0" baseline="0" noProof="0" dirty="0">
                <a:ln>
                  <a:noFill/>
                </a:ln>
                <a:solidFill>
                  <a:srgbClr val="FF0000"/>
                </a:solidFill>
                <a:effectLst/>
                <a:uLnTx/>
                <a:uFillTx/>
                <a:latin typeface="Arial"/>
                <a:cs typeface="Arial"/>
                <a:sym typeface="Arial"/>
              </a:rPr>
              <a:t>“</a:t>
            </a:r>
            <a:r>
              <a:rPr kumimoji="0" lang="pt-BR" sz="5100" b="1" i="0" u="none" strike="noStrike" kern="0" cap="none" spc="0" normalizeH="0" baseline="0" noProof="0" dirty="0">
                <a:ln>
                  <a:noFill/>
                </a:ln>
                <a:solidFill>
                  <a:srgbClr val="FF0000"/>
                </a:solidFill>
                <a:effectLst/>
                <a:uLnTx/>
                <a:uFillTx/>
                <a:latin typeface="Arial"/>
                <a:cs typeface="Arial"/>
                <a:sym typeface="Arial"/>
              </a:rPr>
              <a:t>O grande interesse de Deus não é me fazer parecer um cristão e sim me tornar um cristão de fato e de verdade</a:t>
            </a:r>
            <a:r>
              <a:rPr kumimoji="0" sz="5100" b="1" i="0" u="none" strike="noStrike" kern="0" cap="none" spc="0" normalizeH="0" baseline="0" noProof="0" dirty="0">
                <a:ln>
                  <a:noFill/>
                </a:ln>
                <a:solidFill>
                  <a:srgbClr val="FF0000"/>
                </a:solidFill>
                <a:effectLst/>
                <a:uLnTx/>
                <a:uFillTx/>
                <a:latin typeface="Arial"/>
                <a:cs typeface="Arial"/>
                <a:sym typeface="Arial"/>
              </a:rPr>
              <a:t>.”</a:t>
            </a:r>
          </a:p>
        </p:txBody>
      </p:sp>
      <p:sp>
        <p:nvSpPr>
          <p:cNvPr id="65" name="Rounded Rectangle"/>
          <p:cNvSpPr/>
          <p:nvPr/>
        </p:nvSpPr>
        <p:spPr>
          <a:xfrm>
            <a:off x="3845409" y="1291929"/>
            <a:ext cx="19454412" cy="2593562"/>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2954769" y="1058418"/>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9080476" y="3969332"/>
            <a:ext cx="3685304"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Josanan Alves</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70" name="Shape"/>
          <p:cNvSpPr/>
          <p:nvPr/>
        </p:nvSpPr>
        <p:spPr>
          <a:xfrm>
            <a:off x="15081" y="4494719"/>
            <a:ext cx="8921792" cy="9245492"/>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blipFill>
            <a:blip r:embed="rId3"/>
            <a:stretch>
              <a:fillRect/>
            </a:stretch>
          </a:bli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73" name="Não se nasce pescador de peixe ou  pescador  de homens."/>
          <p:cNvSpPr txBox="1"/>
          <p:nvPr/>
        </p:nvSpPr>
        <p:spPr>
          <a:xfrm>
            <a:off x="10085468" y="5250928"/>
            <a:ext cx="12870544"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 interesse de Deus não é </a:t>
            </a:r>
            <a:r>
              <a:rPr kumimoji="0" lang="pt-BR" sz="47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rPr>
              <a:t>não que eu tenho </a:t>
            </a:r>
            <a:r>
              <a:rPr kumimoji="0" lang="pt-BR" sz="4700" b="0" i="0" u="none" strike="noStrike" kern="0" cap="none" spc="0" normalizeH="0" baseline="0" noProof="0" dirty="0">
                <a:ln>
                  <a:noFill/>
                </a:ln>
                <a:solidFill>
                  <a:srgbClr val="000000"/>
                </a:solidFill>
                <a:effectLst/>
                <a:uLnTx/>
                <a:uFillTx/>
                <a:latin typeface="Arial"/>
                <a:cs typeface="Arial"/>
                <a:sym typeface="Arial"/>
              </a:rPr>
              <a:t>e sim no que </a:t>
            </a:r>
            <a:r>
              <a:rPr kumimoji="0" lang="pt-BR" sz="47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rPr>
              <a:t>eu faço com o que eu tenho</a:t>
            </a:r>
            <a:r>
              <a:rPr kumimoji="0" lang="pt-BR" sz="4700" b="0" i="0" u="none" strike="noStrike" kern="0" cap="none" spc="0" normalizeH="0" baseline="0" noProof="0" dirty="0">
                <a:ln>
                  <a:noFill/>
                </a:ln>
                <a:solidFill>
                  <a:srgbClr val="000000"/>
                </a:solidFill>
                <a:effectLst/>
                <a:uLnTx/>
                <a:uFillTx/>
                <a:latin typeface="Arial"/>
                <a:cs typeface="Arial"/>
                <a:sym typeface="Arial"/>
              </a:rPr>
              <a:t>.</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85468" y="7365362"/>
            <a:ext cx="12870544"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Ponto </a:t>
            </a:r>
            <a:r>
              <a:rPr kumimoji="0" lang="pt-BR" sz="47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rPr>
              <a:t>central </a:t>
            </a:r>
            <a:r>
              <a:rPr kumimoji="0" lang="pt-BR" sz="4700" b="0" i="0" u="none" strike="noStrike" kern="0" cap="none" spc="0" normalizeH="0" baseline="0" noProof="0" dirty="0">
                <a:ln>
                  <a:noFill/>
                </a:ln>
                <a:solidFill>
                  <a:srgbClr val="000000"/>
                </a:solidFill>
                <a:effectLst/>
                <a:uLnTx/>
                <a:uFillTx/>
                <a:latin typeface="Arial"/>
                <a:cs typeface="Arial"/>
                <a:sym typeface="Arial"/>
              </a:rPr>
              <a:t>da história – Não era o que a viúva possuía, mas como usava o que possuía.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895236" y="9543320"/>
            <a:ext cx="12870544" cy="227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 olhar de Jesus estava sobre a </a:t>
            </a:r>
            <a:r>
              <a:rPr kumimoji="0" lang="pt-BR" sz="4700" b="1" i="0" u="none" strike="noStrike" kern="0" cap="none" spc="0" normalizeH="0" baseline="0" noProof="0" dirty="0">
                <a:ln>
                  <a:noFill/>
                </a:ln>
                <a:solidFill>
                  <a:srgbClr val="000000"/>
                </a:solidFill>
                <a:effectLst/>
                <a:uLnTx/>
                <a:uFillTx/>
                <a:latin typeface="Arial"/>
                <a:cs typeface="Arial"/>
                <a:sym typeface="Arial"/>
              </a:rPr>
              <a:t>atitude</a:t>
            </a:r>
            <a:r>
              <a:rPr kumimoji="0" lang="pt-BR" sz="4700" b="0" i="0" u="none" strike="noStrike" kern="0" cap="none" spc="0" normalizeH="0" baseline="0" noProof="0" dirty="0">
                <a:ln>
                  <a:noFill/>
                </a:ln>
                <a:solidFill>
                  <a:srgbClr val="000000"/>
                </a:solidFill>
                <a:effectLst/>
                <a:uLnTx/>
                <a:uFillTx/>
                <a:latin typeface="Arial"/>
                <a:cs typeface="Arial"/>
                <a:sym typeface="Arial"/>
              </a:rPr>
              <a:t> e não sobre o valor monetário que a oferta representava.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4548757"/>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88929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744870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30996" y="936230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144330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4776358" y="1764600"/>
            <a:ext cx="15185507" cy="10539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sz="60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a:t>
            </a:r>
            <a:r>
              <a:rPr kumimoji="0" lang="pt-BR" sz="48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Esse é o perigo que corremos no tempo do fim, decidir não fazer nada com o que temos. Podemos agir assim por diversos motivos: negligência, falta de tempo, achar que o que temos não fará diferença, etc… Precisamos usar com fidelidade o que temos para a causa de Deus e receberemos a garantia de que a fidelidade no pouco leva à capacidade de gerir o muito que Deus tem preparado para nós na eternidade</a:t>
            </a:r>
            <a:r>
              <a:rPr kumimoji="0" lang="pt-BR" sz="6000" b="0" i="0" u="none" strike="noStrike" kern="0" cap="none" spc="0" normalizeH="0" baseline="0" noProof="0" dirty="0">
                <a:ln>
                  <a:noFill/>
                </a:ln>
                <a:solidFill>
                  <a:srgbClr val="00A2FF">
                    <a:hueOff val="114395"/>
                    <a:lumOff val="-24975"/>
                  </a:srgbClr>
                </a:solidFill>
                <a:effectLst/>
                <a:uLnTx/>
                <a:uFillTx/>
                <a:latin typeface="Arial"/>
                <a:cs typeface="Arial"/>
                <a:sym typeface="Arial"/>
              </a:rPr>
              <a:t>.”</a:t>
            </a:r>
            <a:endParaRPr kumimoji="0" sz="6000" b="0"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33" name="Rounded Rectangle"/>
          <p:cNvSpPr/>
          <p:nvPr/>
        </p:nvSpPr>
        <p:spPr>
          <a:xfrm>
            <a:off x="4086376" y="1732638"/>
            <a:ext cx="16211248" cy="10456580"/>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526916" y="1247693"/>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137" name="Isaías 50:4,5"/>
          <p:cNvSpPr txBox="1"/>
          <p:nvPr/>
        </p:nvSpPr>
        <p:spPr>
          <a:xfrm>
            <a:off x="16033641" y="11424906"/>
            <a:ext cx="3685304"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Josanan Alves</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163300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4" name="Não se nasce pescador de peixe ou  pescador  de homens.">
            <a:extLst>
              <a:ext uri="{FF2B5EF4-FFF2-40B4-BE49-F238E27FC236}">
                <a16:creationId xmlns:a16="http://schemas.microsoft.com/office/drawing/2014/main" id="{AA783777-6D8D-4FE2-8B27-A701E97F2D4D}"/>
              </a:ext>
            </a:extLst>
          </p:cNvPr>
          <p:cNvSpPr txBox="1"/>
          <p:nvPr/>
        </p:nvSpPr>
        <p:spPr>
          <a:xfrm>
            <a:off x="5083942" y="2265300"/>
            <a:ext cx="12870544" cy="7858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hlinkClick r:id="rId4" action="ppaction://hlinksldjump"/>
              </a:rPr>
              <a:t>Essência e Aparência</a:t>
            </a:r>
            <a:endPar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dirty="0">
                <a:latin typeface="Roboto" panose="02000000000000000000" pitchFamily="2" charset="0"/>
                <a:hlinkClick r:id="rId5" action="ppaction://hlinksldjump"/>
              </a:rPr>
              <a:t>De Onde Vem a Essência?</a:t>
            </a:r>
            <a:endParaRPr lang="pt-BR" sz="240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hlinkClick r:id="rId6" action="ppaction://hlinksldjump"/>
              </a:rPr>
              <a:t>Como X Quanto</a:t>
            </a:r>
            <a:endPar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dirty="0">
                <a:latin typeface="Roboto" panose="02000000000000000000" pitchFamily="2" charset="0"/>
                <a:hlinkClick r:id="rId7" action="ppaction://hlinksldjump"/>
              </a:rPr>
              <a:t>Olhar Padrão</a:t>
            </a:r>
            <a:endParaRPr lang="pt-BR" sz="240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hlinkClick r:id="rId8" action="ppaction://hlinksldjump"/>
              </a:rPr>
              <a:t>Aprendendo a Pedalar</a:t>
            </a:r>
            <a:endPar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dirty="0">
                <a:latin typeface="Roboto" panose="02000000000000000000" pitchFamily="2" charset="0"/>
                <a:hlinkClick r:id="rId9" action="ppaction://hlinksldjump"/>
              </a:rPr>
              <a:t>Meu Tudo</a:t>
            </a:r>
            <a:endParaRPr lang="pt-BR" sz="240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hlinkClick r:id="rId10" action="ppaction://hlinksldjump"/>
              </a:rPr>
              <a:t>Não Me Parece Justo</a:t>
            </a:r>
            <a:endPar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dirty="0">
                <a:latin typeface="Roboto" panose="02000000000000000000" pitchFamily="2" charset="0"/>
                <a:hlinkClick r:id="rId11" action="ppaction://hlinksldjump"/>
              </a:rPr>
              <a:t>Tudo Entregarei</a:t>
            </a:r>
            <a:endParaRPr lang="pt-BR" sz="240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hlinkClick r:id="rId12" action="ppaction://hlinksldjump"/>
              </a:rPr>
              <a:t>Usa-me Senhor</a:t>
            </a:r>
            <a:endParaRPr kumimoji="0" lang="pt-BR" sz="24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noProof="0" dirty="0">
                <a:latin typeface="Roboto" panose="02000000000000000000" pitchFamily="2" charset="0"/>
              </a:rPr>
              <a:t> </a:t>
            </a:r>
            <a:r>
              <a:rPr lang="pt-BR" sz="2400" noProof="0" dirty="0">
                <a:latin typeface="Roboto" panose="02000000000000000000" pitchFamily="2" charset="0"/>
                <a:hlinkClick r:id="rId13" action="ppaction://hlinksldjump"/>
              </a:rPr>
              <a:t>Sim, Eu Amo a Mensagem da Cruz</a:t>
            </a:r>
            <a:endParaRPr lang="pt-BR" sz="2400" noProof="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baseline="0" dirty="0">
                <a:ln>
                  <a:noFill/>
                </a:ln>
                <a:solidFill>
                  <a:srgbClr val="000000"/>
                </a:solidFill>
                <a:effectLst/>
                <a:uLnTx/>
                <a:uFillTx/>
                <a:latin typeface="Roboto" panose="02000000000000000000" pitchFamily="2" charset="0"/>
                <a:cs typeface="Arial"/>
                <a:sym typeface="Arial"/>
                <a:hlinkClick r:id="rId14" action="ppaction://hlinksldjump"/>
              </a:rPr>
              <a:t>Conhecimento que Leva a Ação</a:t>
            </a:r>
            <a:endParaRPr kumimoji="0" lang="pt-BR" sz="2400" b="0" i="0" u="none" strike="noStrike" kern="0" cap="none" spc="0" normalizeH="0" baseline="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noProof="0" dirty="0">
                <a:latin typeface="Roboto" panose="02000000000000000000" pitchFamily="2" charset="0"/>
                <a:hlinkClick r:id="rId15" action="ppaction://hlinksldjump"/>
              </a:rPr>
              <a:t>Minha Maior Herança</a:t>
            </a:r>
            <a:endParaRPr lang="pt-BR" sz="2400" noProof="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hlinkClick r:id="rId16" action="ppaction://hlinksldjump"/>
              </a:rPr>
              <a:t>O Verdadeiro Final Feliz</a:t>
            </a:r>
            <a:endPar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baseline="0" noProof="0" dirty="0">
                <a:latin typeface="Roboto" panose="02000000000000000000" pitchFamily="2" charset="0"/>
                <a:hlinkClick r:id="rId17" action="ppaction://hlinksldjump"/>
              </a:rPr>
              <a:t>O Verdadeiro Objetivo da Fidelidade</a:t>
            </a:r>
            <a:endParaRPr lang="pt-BR" sz="2400" baseline="0" noProof="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hlinkClick r:id="rId18" action="ppaction://hlinksldjump"/>
              </a:rPr>
              <a:t>Aprendi a Viver</a:t>
            </a:r>
            <a:endPar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baseline="0" noProof="0" dirty="0">
                <a:latin typeface="Roboto" panose="02000000000000000000" pitchFamily="2" charset="0"/>
                <a:hlinkClick r:id="rId19" action="ppaction://hlinksldjump"/>
              </a:rPr>
              <a:t>A Felicidade que Nunca Chega</a:t>
            </a:r>
            <a:endParaRPr lang="pt-BR" sz="2400" baseline="0" noProof="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hlinkClick r:id="rId20" action="ppaction://hlinksldjump"/>
              </a:rPr>
              <a:t>A Estranha Matemática do Céu - parte I</a:t>
            </a:r>
            <a:endPar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baseline="0" noProof="0" dirty="0">
                <a:latin typeface="Roboto" panose="02000000000000000000" pitchFamily="2" charset="0"/>
                <a:hlinkClick r:id="rId21" action="ppaction://hlinksldjump"/>
              </a:rPr>
              <a:t>A Estranha Matemática do Céu – parte II</a:t>
            </a:r>
            <a:endParaRPr lang="pt-BR" sz="2400" baseline="0" noProof="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hlinkClick r:id="rId22" action="ppaction://hlinksldjump"/>
              </a:rPr>
              <a:t>Movidos Por Princípios – parte I</a:t>
            </a:r>
            <a:endPar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lang="pt-BR" sz="2400" baseline="0" noProof="0" dirty="0">
                <a:latin typeface="Roboto" panose="02000000000000000000" pitchFamily="2" charset="0"/>
                <a:hlinkClick r:id="rId23" action="ppaction://hlinksldjump"/>
              </a:rPr>
              <a:t>Movidos</a:t>
            </a:r>
            <a:r>
              <a:rPr lang="pt-BR" sz="2400" noProof="0" dirty="0">
                <a:latin typeface="Roboto" panose="02000000000000000000" pitchFamily="2" charset="0"/>
                <a:hlinkClick r:id="rId23" action="ppaction://hlinksldjump"/>
              </a:rPr>
              <a:t> Por Princípios – parte II</a:t>
            </a:r>
            <a:endParaRPr lang="pt-BR" sz="2400" noProof="0" dirty="0">
              <a:latin typeface="Roboto" panose="02000000000000000000" pitchFamily="2" charset="0"/>
            </a:endParaRPr>
          </a:p>
          <a:p>
            <a:pPr marL="457200" marR="0" lvl="0" indent="-504000" algn="just" defTabSz="717550" rtl="0" eaLnBrk="1" fontAlgn="auto" latinLnBrk="0" hangingPunct="0">
              <a:lnSpc>
                <a:spcPct val="100000"/>
              </a:lnSpc>
              <a:spcBef>
                <a:spcPts val="0"/>
              </a:spcBef>
              <a:spcAft>
                <a:spcPts val="0"/>
              </a:spcAft>
              <a:buClr>
                <a:srgbClr val="000000"/>
              </a:buClr>
              <a:buSzTx/>
              <a:buFont typeface="Arial"/>
              <a:buAutoNum type="arabicPeriod"/>
              <a:tabLst/>
              <a:defRPr/>
            </a:pPr>
            <a:r>
              <a:rPr kumimoji="0" lang="pt-BR" sz="2400" b="0" i="0" u="none" strike="noStrike" kern="0" cap="none" spc="0" normalizeH="0" baseline="0" dirty="0">
                <a:ln>
                  <a:noFill/>
                </a:ln>
                <a:solidFill>
                  <a:srgbClr val="000000"/>
                </a:solidFill>
                <a:effectLst/>
                <a:uLnTx/>
                <a:uFillTx/>
                <a:latin typeface="Roboto" panose="02000000000000000000" pitchFamily="2" charset="0"/>
                <a:cs typeface="Arial"/>
                <a:sym typeface="Arial"/>
                <a:hlinkClick r:id="rId24" action="ppaction://hlinksldjump"/>
              </a:rPr>
              <a:t>Alguém</a:t>
            </a:r>
            <a:r>
              <a:rPr kumimoji="0" lang="pt-BR" sz="2400" b="0" i="0" u="none" strike="noStrike" kern="0" cap="none" spc="0" normalizeH="0" dirty="0">
                <a:ln>
                  <a:noFill/>
                </a:ln>
                <a:solidFill>
                  <a:srgbClr val="000000"/>
                </a:solidFill>
                <a:effectLst/>
                <a:uLnTx/>
                <a:uFillTx/>
                <a:latin typeface="Roboto" panose="02000000000000000000" pitchFamily="2" charset="0"/>
                <a:cs typeface="Arial"/>
                <a:sym typeface="Arial"/>
                <a:hlinkClick r:id="rId24" action="ppaction://hlinksldjump"/>
              </a:rPr>
              <a:t> está Vendo</a:t>
            </a:r>
            <a:endParaRPr kumimoji="0" sz="2400" b="0" i="0" u="none" strike="noStrike" kern="0" cap="none" spc="0" normalizeH="0" baseline="0" noProof="0" dirty="0">
              <a:ln>
                <a:noFill/>
              </a:ln>
              <a:solidFill>
                <a:srgbClr val="000000"/>
              </a:solidFill>
              <a:effectLst/>
              <a:uLnTx/>
              <a:uFillTx/>
              <a:cs typeface="Arial"/>
              <a:sym typeface="Arial"/>
            </a:endParaRPr>
          </a:p>
        </p:txBody>
      </p:sp>
      <p:sp>
        <p:nvSpPr>
          <p:cNvPr id="5" name="Não se nasce pescador de peixe ou  pescador  de homens.">
            <a:extLst>
              <a:ext uri="{FF2B5EF4-FFF2-40B4-BE49-F238E27FC236}">
                <a16:creationId xmlns:a16="http://schemas.microsoft.com/office/drawing/2014/main" id="{72F1E631-4343-4F36-8F55-7527EFBC1BBC}"/>
              </a:ext>
            </a:extLst>
          </p:cNvPr>
          <p:cNvSpPr txBox="1"/>
          <p:nvPr/>
        </p:nvSpPr>
        <p:spPr>
          <a:xfrm>
            <a:off x="8780218" y="627792"/>
            <a:ext cx="3686516"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lang="pt-BR" sz="4800" b="1" dirty="0">
                <a:latin typeface="Roboto" panose="02000000000000000000" pitchFamily="2" charset="0"/>
              </a:rPr>
              <a:t>ÍNDICE</a:t>
            </a:r>
            <a:endParaRPr kumimoji="0" sz="4700" b="1" i="0" u="none" strike="noStrike" kern="0" cap="none" spc="0" normalizeH="0" baseline="0" noProof="0" dirty="0">
              <a:ln>
                <a:noFill/>
              </a:ln>
              <a:solidFill>
                <a:srgbClr val="000000"/>
              </a:solidFill>
              <a:effectLst/>
              <a:uLnTx/>
              <a:uFillTx/>
              <a:cs typeface="Arial"/>
              <a:sym typeface="Arial"/>
            </a:endParaRPr>
          </a:p>
        </p:txBody>
      </p:sp>
    </p:spTree>
    <p:extLst>
      <p:ext uri="{BB962C8B-B14F-4D97-AF65-F5344CB8AC3E}">
        <p14:creationId xmlns:p14="http://schemas.microsoft.com/office/powerpoint/2010/main" val="5774293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300" fill="hold"/>
                                        <p:tgtEl>
                                          <p:spTgt spid="4"/>
                                        </p:tgtEl>
                                        <p:attrNameLst>
                                          <p:attrName>ppt_x</p:attrName>
                                        </p:attrNameLst>
                                      </p:cBhvr>
                                      <p:tavLst>
                                        <p:tav tm="0">
                                          <p:val>
                                            <p:strVal val="0-#ppt_w/2"/>
                                          </p:val>
                                        </p:tav>
                                        <p:tav tm="100000">
                                          <p:val>
                                            <p:strVal val="#ppt_x"/>
                                          </p:val>
                                        </p:tav>
                                      </p:tavLst>
                                    </p:anim>
                                    <p:anim calcmode="lin" valueType="num">
                                      <p:cBhvr>
                                        <p:cTn id="8" dur="3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8" fill="hold" grpId="0" nodeType="afterEffect">
                                  <p:stCondLst>
                                    <p:cond delay="0"/>
                                  </p:stCondLst>
                                  <p:iterate>
                                    <p:tmAbs val="0"/>
                                  </p:iterate>
                                  <p:childTnLst>
                                    <p:set>
                                      <p:cBhvr>
                                        <p:cTn id="11" fill="hold"/>
                                        <p:tgtEl>
                                          <p:spTgt spid="5"/>
                                        </p:tgtEl>
                                        <p:attrNameLst>
                                          <p:attrName>style.visibility</p:attrName>
                                        </p:attrNameLst>
                                      </p:cBhvr>
                                      <p:to>
                                        <p:strVal val="visible"/>
                                      </p:to>
                                    </p:set>
                                    <p:anim calcmode="lin" valueType="num">
                                      <p:cBhvr>
                                        <p:cTn id="12" dur="300" fill="hold"/>
                                        <p:tgtEl>
                                          <p:spTgt spid="5"/>
                                        </p:tgtEl>
                                        <p:attrNameLst>
                                          <p:attrName>ppt_x</p:attrName>
                                        </p:attrNameLst>
                                      </p:cBhvr>
                                      <p:tavLst>
                                        <p:tav tm="0">
                                          <p:val>
                                            <p:strVal val="0-#ppt_w/2"/>
                                          </p:val>
                                        </p:tav>
                                        <p:tav tm="100000">
                                          <p:val>
                                            <p:strVal val="#ppt_x"/>
                                          </p:val>
                                        </p:tav>
                                      </p:tavLst>
                                    </p:anim>
                                    <p:anim calcmode="lin" valueType="num">
                                      <p:cBhvr>
                                        <p:cTn id="13" dur="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7259217" y="7936415"/>
            <a:ext cx="14387804"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4.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Olhar</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Padrão</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4274793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200166" y="1484312"/>
            <a:ext cx="17936139" cy="969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100" b="1" i="0" u="none" strike="noStrike" kern="0" cap="none" spc="0" normalizeH="0" baseline="0" noProof="0" dirty="0">
                <a:ln>
                  <a:noFill/>
                </a:ln>
                <a:solidFill>
                  <a:srgbClr val="00A2FF"/>
                </a:solidFill>
                <a:effectLst/>
                <a:uLnTx/>
                <a:uFillTx/>
                <a:latin typeface="Arial"/>
                <a:cs typeface="Arial"/>
                <a:sym typeface="Arial"/>
              </a:rPr>
              <a:t>“</a:t>
            </a:r>
            <a:r>
              <a:rPr kumimoji="0" lang="pt-BR" sz="5100" b="1" i="0" u="none" strike="noStrike" kern="0" cap="none" spc="0" normalizeH="0" baseline="0" noProof="0" dirty="0">
                <a:ln>
                  <a:noFill/>
                </a:ln>
                <a:solidFill>
                  <a:srgbClr val="00A2FF"/>
                </a:solidFill>
                <a:effectLst/>
                <a:uLnTx/>
                <a:uFillTx/>
                <a:latin typeface="Arial"/>
                <a:cs typeface="Arial"/>
                <a:sym typeface="Arial"/>
              </a:rPr>
              <a:t>Para Jesus,, doar não é um assunto de foro íntimo</a:t>
            </a:r>
            <a:r>
              <a:rPr kumimoji="0" sz="5100" b="1" i="0" u="none" strike="noStrike" kern="0" cap="none" spc="0" normalizeH="0" baseline="0" noProof="0" dirty="0">
                <a:ln>
                  <a:noFill/>
                </a:ln>
                <a:solidFill>
                  <a:srgbClr val="00A2FF"/>
                </a:solidFill>
                <a:effectLst/>
                <a:uLnTx/>
                <a:uFillTx/>
                <a:latin typeface="Arial"/>
                <a:cs typeface="Arial"/>
                <a:sym typeface="Arial"/>
              </a:rPr>
              <a:t>.”</a:t>
            </a:r>
          </a:p>
        </p:txBody>
      </p:sp>
      <p:sp>
        <p:nvSpPr>
          <p:cNvPr id="65" name="Rounded Rectangle"/>
          <p:cNvSpPr/>
          <p:nvPr/>
        </p:nvSpPr>
        <p:spPr>
          <a:xfrm>
            <a:off x="3845409" y="1291929"/>
            <a:ext cx="19454412" cy="2593562"/>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1202620"/>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5013164" y="2940498"/>
            <a:ext cx="3717364"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Richard Foster</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70" name="Shape"/>
          <p:cNvSpPr/>
          <p:nvPr/>
        </p:nvSpPr>
        <p:spPr>
          <a:xfrm>
            <a:off x="15081" y="3885491"/>
            <a:ext cx="8921792" cy="9854720"/>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blipFill>
            <a:blip r:embed="rId3"/>
            <a:stretch>
              <a:fillRect/>
            </a:stretch>
          </a:bli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8" name="Rounded Rectangle">
            <a:extLst>
              <a:ext uri="{FF2B5EF4-FFF2-40B4-BE49-F238E27FC236}">
                <a16:creationId xmlns:a16="http://schemas.microsoft.com/office/drawing/2014/main" id="{DE322FAC-1FD2-4F46-9479-BFCCC78FB977}"/>
              </a:ext>
            </a:extLst>
          </p:cNvPr>
          <p:cNvSpPr/>
          <p:nvPr/>
        </p:nvSpPr>
        <p:spPr>
          <a:xfrm>
            <a:off x="8209279" y="6247459"/>
            <a:ext cx="15441175" cy="4197021"/>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3" name="“Vinde após mim, e eu vos farei pescadores de homens.”">
            <a:extLst>
              <a:ext uri="{FF2B5EF4-FFF2-40B4-BE49-F238E27FC236}">
                <a16:creationId xmlns:a16="http://schemas.microsoft.com/office/drawing/2014/main" id="{3FC93A7E-5FFF-491E-B103-2F2E54907A0B}"/>
              </a:ext>
            </a:extLst>
          </p:cNvPr>
          <p:cNvSpPr txBox="1"/>
          <p:nvPr/>
        </p:nvSpPr>
        <p:spPr>
          <a:xfrm>
            <a:off x="9348413" y="6578310"/>
            <a:ext cx="13951408" cy="2539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100" b="1" i="0" u="none" strike="noStrike" kern="0" cap="none" spc="0" normalizeH="0" baseline="0" noProof="0" dirty="0">
                <a:ln>
                  <a:noFill/>
                </a:ln>
                <a:solidFill>
                  <a:srgbClr val="00A2FF"/>
                </a:solidFill>
                <a:effectLst/>
                <a:uLnTx/>
                <a:uFillTx/>
                <a:latin typeface="Arial"/>
                <a:cs typeface="Arial"/>
                <a:sym typeface="Arial"/>
              </a:rPr>
              <a:t>“</a:t>
            </a:r>
            <a:r>
              <a:rPr kumimoji="0" lang="pt-BR" sz="5100" b="1" i="0" u="none" strike="noStrike" kern="0" cap="none" spc="0" normalizeH="0" baseline="0" noProof="0" dirty="0">
                <a:ln>
                  <a:noFill/>
                </a:ln>
                <a:solidFill>
                  <a:srgbClr val="00A2FF"/>
                </a:solidFill>
                <a:effectLst/>
                <a:uLnTx/>
                <a:uFillTx/>
                <a:latin typeface="Arial"/>
                <a:cs typeface="Arial"/>
                <a:sym typeface="Arial"/>
              </a:rPr>
              <a:t>Santo é o que Deus é. Para ser santo, Ele não Se conforma a um padrão. Ele é o padrão</a:t>
            </a:r>
            <a:r>
              <a:rPr kumimoji="0" sz="5100" b="1" i="0" u="none" strike="noStrike" kern="0" cap="none" spc="0" normalizeH="0" baseline="0" noProof="0" dirty="0">
                <a:ln>
                  <a:noFill/>
                </a:ln>
                <a:solidFill>
                  <a:srgbClr val="00A2FF"/>
                </a:solidFill>
                <a:effectLst/>
                <a:uLnTx/>
                <a:uFillTx/>
                <a:latin typeface="Arial"/>
                <a:cs typeface="Arial"/>
                <a:sym typeface="Arial"/>
              </a:rPr>
              <a:t>.”</a:t>
            </a:r>
          </a:p>
        </p:txBody>
      </p:sp>
      <p:sp>
        <p:nvSpPr>
          <p:cNvPr id="24" name="Mateus 4:19">
            <a:extLst>
              <a:ext uri="{FF2B5EF4-FFF2-40B4-BE49-F238E27FC236}">
                <a16:creationId xmlns:a16="http://schemas.microsoft.com/office/drawing/2014/main" id="{50A5F78F-24C2-4309-81EF-267FA1C42CC5}"/>
              </a:ext>
            </a:extLst>
          </p:cNvPr>
          <p:cNvSpPr txBox="1"/>
          <p:nvPr/>
        </p:nvSpPr>
        <p:spPr>
          <a:xfrm>
            <a:off x="17680704" y="9381586"/>
            <a:ext cx="3015249"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A. W. Tozer</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28" name="Group">
            <a:extLst>
              <a:ext uri="{FF2B5EF4-FFF2-40B4-BE49-F238E27FC236}">
                <a16:creationId xmlns:a16="http://schemas.microsoft.com/office/drawing/2014/main" id="{37FF2B4E-61E0-4488-B4E3-1D4EAA5511A6}"/>
              </a:ext>
            </a:extLst>
          </p:cNvPr>
          <p:cNvGrpSpPr/>
          <p:nvPr/>
        </p:nvGrpSpPr>
        <p:grpSpPr>
          <a:xfrm rot="10800000">
            <a:off x="22277205" y="9188068"/>
            <a:ext cx="1521208" cy="1521208"/>
            <a:chOff x="0" y="0"/>
            <a:chExt cx="1521206" cy="1521206"/>
          </a:xfrm>
        </p:grpSpPr>
        <p:sp>
          <p:nvSpPr>
            <p:cNvPr id="29" name="Circle">
              <a:extLst>
                <a:ext uri="{FF2B5EF4-FFF2-40B4-BE49-F238E27FC236}">
                  <a16:creationId xmlns:a16="http://schemas.microsoft.com/office/drawing/2014/main" id="{D4E4CC0A-61DD-4D1D-A04D-FF6D3DD5C305}"/>
                </a:ext>
              </a:extLst>
            </p:cNvPr>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0" name="Asset 2.png" descr="Asset 2.png">
              <a:extLst>
                <a:ext uri="{FF2B5EF4-FFF2-40B4-BE49-F238E27FC236}">
                  <a16:creationId xmlns:a16="http://schemas.microsoft.com/office/drawing/2014/main" id="{22A0AB0B-2840-439E-9BF8-E965CFCD2B80}"/>
                </a:ext>
              </a:extLst>
            </p:cNvPr>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Tree>
    <p:extLst>
      <p:ext uri="{BB962C8B-B14F-4D97-AF65-F5344CB8AC3E}">
        <p14:creationId xmlns:p14="http://schemas.microsoft.com/office/powerpoint/2010/main" val="171269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748464" y="1354758"/>
            <a:ext cx="17936139"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kumimoji="0" lang="pt-BR" sz="4400" b="0"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“Para Jesus, doar não é um assunto de foro íntimo.”</a:t>
            </a:r>
            <a:endParaRPr kumimoji="0" lang="en-US" altLang="pt-BR" sz="4400" b="0"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7524873" y="2273376"/>
            <a:ext cx="3717364"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Richard Foster</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tx1"/>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19683" r="19683"/>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4869516"/>
            <a:ext cx="1287054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Marcos 12: 41</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85468" y="6440575"/>
            <a:ext cx="12870544"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Assim como naqueles dias, quando o nosso interesse é atrair os olhares das pessoas, coremos o risco</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de não perceber o olhar de Cristo.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10038576" y="9880330"/>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Para viúva o olhar que realmente importava era o de Cristo.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429549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88929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12335" y="669094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995331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181288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509067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O Observador que realmente importa é CRISTO…</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125391" y="3552406"/>
            <a:ext cx="16383937"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1 – Ele é o único </a:t>
            </a:r>
            <a:r>
              <a:rPr kumimoji="0" lang="pt-BR" sz="4700" b="1" i="0" u="none" strike="noStrike" kern="0" cap="none" spc="0" normalizeH="0" baseline="0" noProof="0" dirty="0">
                <a:ln>
                  <a:noFill/>
                </a:ln>
                <a:solidFill>
                  <a:srgbClr val="000000"/>
                </a:solidFill>
                <a:effectLst/>
                <a:uLnTx/>
                <a:uFillTx/>
                <a:latin typeface="Arial"/>
                <a:cs typeface="Arial"/>
                <a:sym typeface="Arial"/>
              </a:rPr>
              <a:t>Avaliador </a:t>
            </a:r>
            <a:r>
              <a:rPr kumimoji="0" lang="pt-BR" sz="4700" b="0" i="0" u="none" strike="noStrike" kern="0" cap="none" spc="0" normalizeH="0" baseline="0" noProof="0" dirty="0">
                <a:ln>
                  <a:noFill/>
                </a:ln>
                <a:solidFill>
                  <a:srgbClr val="000000"/>
                </a:solidFill>
                <a:effectLst/>
                <a:uLnTx/>
                <a:uFillTx/>
                <a:latin typeface="Arial"/>
                <a:cs typeface="Arial"/>
                <a:sym typeface="Arial"/>
              </a:rPr>
              <a:t>que nunca falha.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25390" y="7140247"/>
            <a:ext cx="19184310"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3 – Ele é o </a:t>
            </a:r>
            <a:r>
              <a:rPr kumimoji="0" lang="pt-BR" sz="4700" b="1" i="0" u="none" strike="noStrike" kern="0" cap="none" spc="0" normalizeH="0" baseline="0" noProof="0" dirty="0">
                <a:ln>
                  <a:noFill/>
                </a:ln>
                <a:solidFill>
                  <a:srgbClr val="000000"/>
                </a:solidFill>
                <a:effectLst/>
                <a:uLnTx/>
                <a:uFillTx/>
                <a:latin typeface="Arial"/>
                <a:cs typeface="Arial"/>
                <a:sym typeface="Arial"/>
              </a:rPr>
              <a:t>único</a:t>
            </a:r>
            <a:r>
              <a:rPr kumimoji="0" lang="pt-BR" sz="4700" b="1" i="0" u="none" strike="noStrike" kern="0" cap="none" spc="0" normalizeH="0" noProof="0" dirty="0">
                <a:ln>
                  <a:noFill/>
                </a:ln>
                <a:solidFill>
                  <a:srgbClr val="000000"/>
                </a:solidFill>
                <a:effectLst/>
                <a:uLnTx/>
                <a:uFillTx/>
                <a:latin typeface="Arial"/>
                <a:cs typeface="Arial"/>
                <a:sym typeface="Arial"/>
              </a:rPr>
              <a:t> padrão </a:t>
            </a:r>
            <a:r>
              <a:rPr kumimoji="0" lang="pt-BR" sz="4700" b="0" i="0" u="none" strike="noStrike" kern="0" cap="none" spc="0" normalizeH="0" noProof="0" dirty="0">
                <a:ln>
                  <a:noFill/>
                </a:ln>
                <a:solidFill>
                  <a:srgbClr val="000000"/>
                </a:solidFill>
                <a:effectLst/>
                <a:uLnTx/>
                <a:uFillTx/>
                <a:latin typeface="Arial"/>
                <a:cs typeface="Arial"/>
                <a:sym typeface="Arial"/>
              </a:rPr>
              <a:t>a ser atingido.</a:t>
            </a:r>
            <a:r>
              <a:rPr kumimoji="0" lang="pt-BR" sz="4700" b="0" i="0" u="none" strike="noStrike" kern="0" cap="none" spc="0" normalizeH="0" baseline="0" noProof="0" dirty="0">
                <a:ln>
                  <a:noFill/>
                </a:ln>
                <a:solidFill>
                  <a:srgbClr val="000000"/>
                </a:solidFill>
                <a:effectLst/>
                <a:uLnTx/>
                <a:uFillTx/>
                <a:latin typeface="Arial"/>
                <a:cs typeface="Arial"/>
                <a:sym typeface="Arial"/>
              </a:rPr>
              <a:t>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159993"/>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77588" y="3673443"/>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04396" y="5145263"/>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77587" y="7277446"/>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5" y="-6538"/>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C64BEA1F-90B9-46F9-BC7D-C1667C777644}"/>
              </a:ext>
            </a:extLst>
          </p:cNvPr>
          <p:cNvSpPr txBox="1"/>
          <p:nvPr/>
        </p:nvSpPr>
        <p:spPr>
          <a:xfrm>
            <a:off x="2125391" y="4984689"/>
            <a:ext cx="18718238"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2 – Seus critérios de avaliação</a:t>
            </a:r>
            <a:r>
              <a:rPr kumimoji="0" lang="pt-BR" sz="4700" b="0" i="0" u="none" strike="noStrike" kern="0" cap="none" spc="0" normalizeH="0" noProof="0" dirty="0">
                <a:ln>
                  <a:noFill/>
                </a:ln>
                <a:solidFill>
                  <a:srgbClr val="000000"/>
                </a:solidFill>
                <a:effectLst/>
                <a:uLnTx/>
                <a:uFillTx/>
                <a:latin typeface="Arial"/>
                <a:cs typeface="Arial"/>
                <a:sym typeface="Arial"/>
              </a:rPr>
              <a:t> são </a:t>
            </a:r>
            <a:r>
              <a:rPr kumimoji="0" lang="pt-BR" sz="4700" b="1" i="0" u="none" strike="noStrike" kern="0" cap="none" spc="0" normalizeH="0" noProof="0" dirty="0">
                <a:ln>
                  <a:noFill/>
                </a:ln>
                <a:solidFill>
                  <a:srgbClr val="000000"/>
                </a:solidFill>
                <a:effectLst/>
                <a:uLnTx/>
                <a:uFillTx/>
                <a:latin typeface="Arial"/>
                <a:cs typeface="Arial"/>
                <a:sym typeface="Arial"/>
              </a:rPr>
              <a:t>perfeitos </a:t>
            </a:r>
            <a:r>
              <a:rPr kumimoji="0" lang="pt-BR" sz="4700" b="0" i="0" u="none" strike="noStrike" kern="0" cap="none" spc="0" normalizeH="0" noProof="0" dirty="0">
                <a:ln>
                  <a:noFill/>
                </a:ln>
                <a:solidFill>
                  <a:srgbClr val="000000"/>
                </a:solidFill>
                <a:effectLst/>
                <a:uLnTx/>
                <a:uFillTx/>
                <a:latin typeface="Arial"/>
                <a:cs typeface="Arial"/>
                <a:sym typeface="Arial"/>
              </a:rPr>
              <a:t>e fundamentados  no amor.</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BCE5C09-0FA1-4E29-860A-0CF38A3F827D}"/>
              </a:ext>
            </a:extLst>
          </p:cNvPr>
          <p:cNvSpPr txBox="1"/>
          <p:nvPr/>
        </p:nvSpPr>
        <p:spPr>
          <a:xfrm>
            <a:off x="2599845" y="9295805"/>
            <a:ext cx="19184310"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Quando</a:t>
            </a:r>
            <a:r>
              <a:rPr kumimoji="0" lang="pt-BR" sz="4700" b="0" i="0" u="none" strike="noStrike" kern="0" cap="none" spc="0" normalizeH="0" noProof="0" dirty="0">
                <a:ln>
                  <a:noFill/>
                </a:ln>
                <a:solidFill>
                  <a:srgbClr val="000000"/>
                </a:solidFill>
                <a:effectLst/>
                <a:uLnTx/>
                <a:uFillTx/>
                <a:latin typeface="Arial"/>
                <a:cs typeface="Arial"/>
                <a:sym typeface="Arial"/>
              </a:rPr>
              <a:t> percebemos que é o olhar de Cristo que estabelece o padrão, começamos a perceber o que realmente é esperado de nós.</a:t>
            </a:r>
            <a:r>
              <a:rPr kumimoji="0" lang="pt-BR" sz="4700" b="0" i="0" u="none" strike="noStrike" kern="0" cap="none" spc="0" normalizeH="0" baseline="0" noProof="0" dirty="0">
                <a:ln>
                  <a:noFill/>
                </a:ln>
                <a:solidFill>
                  <a:srgbClr val="000000"/>
                </a:solidFill>
                <a:effectLst/>
                <a:uLnTx/>
                <a:uFillTx/>
                <a:latin typeface="Arial"/>
                <a:cs typeface="Arial"/>
                <a:sym typeface="Arial"/>
              </a:rPr>
              <a:t>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080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8731859" y="7936415"/>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pt-BR" sz="7200" dirty="0">
                <a:ln w="22225">
                  <a:solidFill>
                    <a:schemeClr val="tx1"/>
                  </a:solidFill>
                  <a:prstDash val="solid"/>
                </a:ln>
              </a:rPr>
              <a:t>5. Aprendendo a Pedalar</a:t>
            </a: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747239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6" y="4880536"/>
            <a:ext cx="14167947" cy="3954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Não</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tente</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segurar</a:t>
            </a:r>
            <a:r>
              <a:rPr lang="en-US" altLang="pt-BR" sz="4800" b="0" dirty="0">
                <a:latin typeface="Euphemia" panose="020B0503040102020104" pitchFamily="34" charset="0"/>
                <a:ea typeface="+mn-ea"/>
                <a:cs typeface="+mn-cs"/>
              </a:rPr>
              <a:t> a </a:t>
            </a:r>
            <a:r>
              <a:rPr lang="en-US" altLang="pt-BR" sz="4800" b="0" dirty="0" err="1">
                <a:latin typeface="Euphemia" panose="020B0503040102020104" pitchFamily="34" charset="0"/>
                <a:ea typeface="+mn-ea"/>
                <a:cs typeface="+mn-cs"/>
              </a:rPr>
              <a:t>mão</a:t>
            </a:r>
            <a:r>
              <a:rPr lang="en-US" altLang="pt-BR" sz="4800" b="0" dirty="0">
                <a:latin typeface="Euphemia" panose="020B0503040102020104" pitchFamily="34" charset="0"/>
                <a:ea typeface="+mn-ea"/>
                <a:cs typeface="+mn-cs"/>
              </a:rPr>
              <a:t> de Deus, </a:t>
            </a:r>
            <a:r>
              <a:rPr lang="en-US" altLang="pt-BR" sz="4800" b="0" dirty="0" err="1">
                <a:latin typeface="Euphemia" panose="020B0503040102020104" pitchFamily="34" charset="0"/>
                <a:ea typeface="+mn-ea"/>
                <a:cs typeface="+mn-cs"/>
              </a:rPr>
              <a:t>deixe</a:t>
            </a:r>
            <a:r>
              <a:rPr lang="en-US" altLang="pt-BR" sz="4800" b="0" dirty="0">
                <a:latin typeface="Euphemia" panose="020B0503040102020104" pitchFamily="34" charset="0"/>
                <a:ea typeface="+mn-ea"/>
                <a:cs typeface="+mn-cs"/>
              </a:rPr>
              <a:t> que </a:t>
            </a:r>
            <a:r>
              <a:rPr lang="en-US" altLang="pt-BR" sz="4800" b="0" dirty="0" err="1">
                <a:latin typeface="Euphemia" panose="020B0503040102020104" pitchFamily="34" charset="0"/>
                <a:ea typeface="+mn-ea"/>
                <a:cs typeface="+mn-cs"/>
              </a:rPr>
              <a:t>Ele</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segure</a:t>
            </a:r>
            <a:r>
              <a:rPr lang="en-US" altLang="pt-BR" sz="4800" b="0" dirty="0">
                <a:latin typeface="Euphemia" panose="020B0503040102020104" pitchFamily="34" charset="0"/>
                <a:ea typeface="+mn-ea"/>
                <a:cs typeface="+mn-cs"/>
              </a:rPr>
              <a:t> a </a:t>
            </a:r>
            <a:r>
              <a:rPr lang="en-US" altLang="pt-BR" sz="4800" b="0" dirty="0" err="1">
                <a:latin typeface="Euphemia" panose="020B0503040102020104" pitchFamily="34" charset="0"/>
                <a:ea typeface="+mn-ea"/>
                <a:cs typeface="+mn-cs"/>
              </a:rPr>
              <a:t>sua</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Deixe</a:t>
            </a:r>
            <a:r>
              <a:rPr lang="en-US" altLang="pt-BR" sz="4800" b="0" dirty="0">
                <a:latin typeface="Euphemia" panose="020B0503040102020104" pitchFamily="34" charset="0"/>
                <a:ea typeface="+mn-ea"/>
                <a:cs typeface="+mn-cs"/>
              </a:rPr>
              <a:t> que </a:t>
            </a:r>
            <a:r>
              <a:rPr lang="en-US" altLang="pt-BR" sz="4800" b="0" dirty="0" err="1">
                <a:latin typeface="Euphemia" panose="020B0503040102020104" pitchFamily="34" charset="0"/>
                <a:ea typeface="+mn-ea"/>
                <a:cs typeface="+mn-cs"/>
              </a:rPr>
              <a:t>Ele</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cuide</a:t>
            </a:r>
            <a:r>
              <a:rPr lang="en-US" altLang="pt-BR" sz="4800" b="0" dirty="0">
                <a:latin typeface="Euphemia" panose="020B0503040102020104" pitchFamily="34" charset="0"/>
                <a:ea typeface="+mn-ea"/>
                <a:cs typeface="+mn-cs"/>
              </a:rPr>
              <a:t> do </a:t>
            </a:r>
            <a:r>
              <a:rPr lang="en-US" altLang="pt-BR" sz="4800" dirty="0" err="1">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segurar</a:t>
            </a:r>
            <a:r>
              <a:rPr lang="en-US" altLang="pt-BR" sz="4800" dirty="0">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enquanto</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você</a:t>
            </a:r>
            <a:r>
              <a:rPr lang="en-US" altLang="pt-BR" sz="4800" b="0" dirty="0">
                <a:latin typeface="Euphemia" panose="020B0503040102020104" pitchFamily="34" charset="0"/>
                <a:ea typeface="+mn-ea"/>
                <a:cs typeface="+mn-cs"/>
              </a:rPr>
              <a:t> se </a:t>
            </a:r>
            <a:r>
              <a:rPr lang="en-US" altLang="pt-BR" sz="4800" b="0" dirty="0" err="1">
                <a:latin typeface="Euphemia" panose="020B0503040102020104" pitchFamily="34" charset="0"/>
                <a:ea typeface="+mn-ea"/>
                <a:cs typeface="+mn-cs"/>
              </a:rPr>
              <a:t>concentra</a:t>
            </a:r>
            <a:r>
              <a:rPr lang="en-US" altLang="pt-BR" sz="4800" b="0" dirty="0">
                <a:latin typeface="Euphemia" panose="020B0503040102020104" pitchFamily="34" charset="0"/>
                <a:ea typeface="+mn-ea"/>
                <a:cs typeface="+mn-cs"/>
              </a:rPr>
              <a:t> no </a:t>
            </a:r>
            <a:r>
              <a:rPr lang="en-US" altLang="pt-BR" sz="4800" dirty="0" err="1">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confiar</a:t>
            </a:r>
            <a:r>
              <a:rPr lang="en-US" altLang="pt-BR" sz="4800" dirty="0">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a:t>
            </a:r>
          </a:p>
          <a:p>
            <a:pPr marL="0" marR="0" lvl="0" indent="0" algn="ctr" defTabSz="825500" rtl="0" eaLnBrk="1" fontAlgn="auto" latinLnBrk="0" hangingPunct="0">
              <a:lnSpc>
                <a:spcPct val="100000"/>
              </a:lnSpc>
              <a:spcBef>
                <a:spcPts val="0"/>
              </a:spcBef>
              <a:spcAft>
                <a:spcPts val="600"/>
              </a:spcAft>
              <a:buClrTx/>
              <a:buSzTx/>
              <a:buFontTx/>
              <a:buNone/>
              <a:tabLst/>
              <a:defRPr/>
            </a:pPr>
            <a:endPar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endParaRP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2" name="Mateus 4:19">
            <a:extLst>
              <a:ext uri="{FF2B5EF4-FFF2-40B4-BE49-F238E27FC236}">
                <a16:creationId xmlns:a16="http://schemas.microsoft.com/office/drawing/2014/main" id="{D8D2AFAF-782F-445A-9FF7-2092AB8FF1E7}"/>
              </a:ext>
            </a:extLst>
          </p:cNvPr>
          <p:cNvSpPr txBox="1"/>
          <p:nvPr/>
        </p:nvSpPr>
        <p:spPr>
          <a:xfrm>
            <a:off x="8776272" y="8317649"/>
            <a:ext cx="627117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en-US" altLang="pt-BR" sz="4400" b="1" i="0" u="none" strike="noStrike" kern="0" cap="none" spc="0" normalizeH="0" baseline="0" noProof="0" dirty="0">
                <a:ln>
                  <a:noFill/>
                </a:ln>
                <a:solidFill>
                  <a:srgbClr val="00A2FF">
                    <a:hueOff val="114395"/>
                    <a:lumOff val="-24975"/>
                  </a:srgbClr>
                </a:solidFill>
                <a:uLnTx/>
                <a:uFillTx/>
                <a:latin typeface="Edwardian Script ITC" panose="030303020407070D0804" pitchFamily="66" charset="0"/>
                <a:ea typeface="+mn-ea"/>
                <a:cs typeface="+mn-cs"/>
                <a:sym typeface="Arial"/>
              </a:rPr>
              <a:t>H. </a:t>
            </a:r>
            <a:r>
              <a:rPr kumimoji="0" lang="pt-BR" altLang="pt-BR" sz="4400" b="1" i="0" u="none" strike="noStrike" kern="0" cap="none" spc="0" normalizeH="0" baseline="0" noProof="0" dirty="0">
                <a:ln>
                  <a:noFill/>
                </a:ln>
                <a:solidFill>
                  <a:srgbClr val="00A2FF">
                    <a:hueOff val="114395"/>
                    <a:lumOff val="-24975"/>
                  </a:srgbClr>
                </a:solidFill>
                <a:uLnTx/>
                <a:uFillTx/>
                <a:latin typeface="Edwardian Script ITC" panose="030303020407070D0804" pitchFamily="66" charset="0"/>
                <a:ea typeface="+mn-ea"/>
                <a:cs typeface="+mn-cs"/>
                <a:sym typeface="Arial"/>
              </a:rPr>
              <a:t>William Webb </a:t>
            </a:r>
            <a:r>
              <a:rPr kumimoji="0" lang="pt-BR" altLang="pt-BR" sz="4400" b="1" i="0" u="none" strike="noStrike" kern="0" cap="none" spc="0" normalizeH="0" baseline="0" noProof="0" dirty="0" err="1">
                <a:ln>
                  <a:noFill/>
                </a:ln>
                <a:solidFill>
                  <a:srgbClr val="00A2FF">
                    <a:hueOff val="114395"/>
                    <a:lumOff val="-24975"/>
                  </a:srgbClr>
                </a:solidFill>
                <a:uLnTx/>
                <a:uFillTx/>
                <a:latin typeface="Edwardian Script ITC" panose="030303020407070D0804" pitchFamily="66" charset="0"/>
                <a:ea typeface="+mn-ea"/>
                <a:cs typeface="+mn-cs"/>
                <a:sym typeface="Arial"/>
              </a:rPr>
              <a:t>Peploe</a:t>
            </a:r>
            <a:endParaRPr kumimoji="0" lang="en-US" altLang="pt-BR" sz="4400" b="1" i="0" u="none" strike="noStrike" kern="0" cap="none" spc="0" normalizeH="0" baseline="0" noProof="0" dirty="0">
              <a:ln>
                <a:noFill/>
              </a:ln>
              <a:solidFill>
                <a:srgbClr val="00A2FF">
                  <a:hueOff val="114395"/>
                  <a:lumOff val="-24975"/>
                </a:srgbClr>
              </a:solidFill>
              <a:uLnTx/>
              <a:uFillTx/>
              <a:latin typeface="Edwardian Script ITC" panose="030303020407070D0804" pitchFamily="66" charset="0"/>
              <a:ea typeface="+mn-ea"/>
              <a:cs typeface="+mn-cs"/>
              <a:sym typeface="Arial"/>
            </a:endParaRPr>
          </a:p>
        </p:txBody>
      </p:sp>
    </p:spTree>
    <p:extLst>
      <p:ext uri="{BB962C8B-B14F-4D97-AF65-F5344CB8AC3E}">
        <p14:creationId xmlns:p14="http://schemas.microsoft.com/office/powerpoint/2010/main" val="304910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7936139"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kumimoji="0" lang="pt-BR" sz="4400" b="0"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“A graça me trouxe a salvo até agora, e a graça me levará de volta ao lar.”</a:t>
            </a:r>
            <a:endParaRPr kumimoji="0" lang="en-US" altLang="pt-BR" sz="4400" b="0"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7724445" y="2273376"/>
            <a:ext cx="3318216"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err="1">
                <a:ln>
                  <a:noFill/>
                </a:ln>
                <a:solidFill>
                  <a:srgbClr val="00A2FF">
                    <a:hueOff val="114395"/>
                    <a:lumOff val="-24975"/>
                  </a:srgbClr>
                </a:solidFill>
                <a:effectLst/>
                <a:uLnTx/>
                <a:uFillTx/>
                <a:latin typeface="Arial"/>
                <a:cs typeface="Arial"/>
                <a:sym typeface="Arial"/>
              </a:rPr>
              <a:t>Jonh</a:t>
            </a: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 Newton</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accent1">
                <a:lumMod val="50000"/>
              </a:schemeClr>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14063" r="14063"/>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3"/>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4724116"/>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Somente uma visão </a:t>
            </a:r>
            <a:r>
              <a:rPr kumimoji="0" lang="pt-BR" sz="48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correta</a:t>
            </a: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 de Deus pode nos fazer </a:t>
            </a:r>
            <a:r>
              <a:rPr kumimoji="0" lang="pt-BR" sz="4800" b="0" i="0" u="none" strike="noStrike" kern="0" cap="none" spc="0" normalizeH="0" baseline="0" noProof="0" dirty="0">
                <a:ln>
                  <a:noFill/>
                </a:ln>
                <a:solidFill>
                  <a:schemeClr val="accent5">
                    <a:lumMod val="75000"/>
                  </a:schemeClr>
                </a:solidFill>
                <a:effectLst/>
                <a:uLnTx/>
                <a:uFillTx/>
                <a:latin typeface="Roboto" panose="02000000000000000000" pitchFamily="2" charset="0"/>
                <a:cs typeface="Arial"/>
                <a:sym typeface="Arial"/>
              </a:rPr>
              <a:t>caminhar</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vitoriosamente na vida cristã.</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85468" y="6809907"/>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Nossa </a:t>
            </a:r>
            <a:r>
              <a:rPr kumimoji="0" lang="pt-BR" sz="48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fidelidade e</a:t>
            </a:r>
            <a:r>
              <a:rPr kumimoji="0" lang="pt-BR" sz="4800" b="1" i="0" u="none" strike="noStrike" kern="0" cap="none" spc="0" normalizeH="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 obediência </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devem ser o resultado da aceitação do amor que Deus nos demonstra a cada dia.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10038576" y="9880330"/>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A fidelidade é uma </a:t>
            </a:r>
            <a:r>
              <a:rPr kumimoji="0" lang="pt-BR" sz="48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resposta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humana ao </a:t>
            </a:r>
            <a:r>
              <a:rPr kumimoji="0" lang="pt-BR" sz="4800" b="1" i="0" u="none" strike="noStrike" kern="0" cap="none" spc="0" normalizeH="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amor divino</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429549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88929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697085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995331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0" y="-54909"/>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78546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6" y="3589627"/>
            <a:ext cx="14167947" cy="3954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defTabSz="825500" rtl="0" eaLnBrk="1" fontAlgn="auto" latinLnBrk="0" hangingPunct="0">
              <a:lnSpc>
                <a:spcPct val="100000"/>
              </a:lnSpc>
              <a:spcBef>
                <a:spcPts val="0"/>
              </a:spcBef>
              <a:spcAft>
                <a:spcPts val="600"/>
              </a:spcAft>
              <a:buClrTx/>
              <a:buSzTx/>
              <a:buFontTx/>
              <a:buNone/>
              <a:tabLst/>
              <a:defRPr/>
            </a:pP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Quando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pecamos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e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falhamos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em</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atingir</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o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padrão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estabelecido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por Deus,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precisamos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corer para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braços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de amor de um Deus que continua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nos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amando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endParaRPr kumimoji="0" lang="en-US" altLang="pt-BR" sz="4800" b="1" i="0" u="none" strike="noStrike" kern="0" cap="none" spc="0" normalizeH="0" baseline="0" noProof="0" dirty="0">
              <a:ln>
                <a:noFill/>
              </a:ln>
              <a:solidFill>
                <a:srgbClr val="FF644E">
                  <a:lumMod val="75000"/>
                </a:srgb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endParaRPr>
          </a:p>
          <a:p>
            <a:pPr marL="0" marR="0" lvl="0" indent="0" algn="ctr" defTabSz="825500" rtl="0" eaLnBrk="1" fontAlgn="auto" latinLnBrk="0" hangingPunct="0">
              <a:lnSpc>
                <a:spcPct val="100000"/>
              </a:lnSpc>
              <a:spcBef>
                <a:spcPts val="0"/>
              </a:spcBef>
              <a:spcAft>
                <a:spcPts val="600"/>
              </a:spcAft>
              <a:buClrTx/>
              <a:buSzTx/>
              <a:buFontTx/>
              <a:buNone/>
              <a:tabLst/>
              <a:defRPr/>
            </a:pPr>
            <a:endPar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endParaRP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0"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04C417DE-6797-43A9-B2EC-D4A63B434770}"/>
              </a:ext>
            </a:extLst>
          </p:cNvPr>
          <p:cNvSpPr txBox="1"/>
          <p:nvPr/>
        </p:nvSpPr>
        <p:spPr>
          <a:xfrm>
            <a:off x="5420847" y="7756393"/>
            <a:ext cx="14167947" cy="3216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defTabSz="825500" rtl="0" eaLnBrk="1" fontAlgn="auto" latinLnBrk="0" hangingPunct="0">
              <a:lnSpc>
                <a:spcPct val="100000"/>
              </a:lnSpc>
              <a:spcBef>
                <a:spcPts val="0"/>
              </a:spcBef>
              <a:spcAft>
                <a:spcPts val="600"/>
              </a:spcAft>
              <a:buClrTx/>
              <a:buSzTx/>
              <a:buFontTx/>
              <a:buNone/>
              <a:tabLst/>
              <a:defRPr/>
            </a:pP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“Os que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mais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compreendem</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o amor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divino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são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aqueles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que </a:t>
            </a:r>
            <a:r>
              <a:rPr lang="en-US" altLang="pt-BR" sz="4800" dirty="0" err="1">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vivem</a:t>
            </a:r>
            <a:r>
              <a:rPr lang="en-US" altLang="pt-BR" sz="4800" dirty="0">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 e </a:t>
            </a:r>
            <a:r>
              <a:rPr lang="en-US" altLang="pt-BR" sz="4800" dirty="0" err="1">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compartilham</a:t>
            </a:r>
            <a:r>
              <a:rPr lang="en-US" altLang="pt-BR" sz="4800" dirty="0">
                <a:solidFill>
                  <a:schemeClr val="accent5">
                    <a:lumMod val="75000"/>
                  </a:schemeClr>
                </a:solidFill>
                <a:effectLst>
                  <a:outerShdw blurRad="38100" dist="38100" dir="2700000" algn="tl">
                    <a:srgbClr val="000000">
                      <a:alpha val="43137"/>
                    </a:srgbClr>
                  </a:outerShdw>
                </a:effectLst>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fidelidade</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endParaRPr kumimoji="0" lang="en-US" altLang="pt-BR" sz="4800" b="1" i="0" u="none" strike="noStrike" kern="0" cap="none" spc="0" normalizeH="0" baseline="0" noProof="0" dirty="0">
              <a:ln>
                <a:noFill/>
              </a:ln>
              <a:solidFill>
                <a:srgbClr val="FF644E">
                  <a:lumMod val="75000"/>
                </a:srgb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endParaRPr>
          </a:p>
          <a:p>
            <a:pPr marL="0" marR="0" lvl="0" indent="0" algn="ctr" defTabSz="825500" rtl="0" eaLnBrk="1" fontAlgn="auto" latinLnBrk="0" hangingPunct="0">
              <a:lnSpc>
                <a:spcPct val="100000"/>
              </a:lnSpc>
              <a:spcBef>
                <a:spcPts val="0"/>
              </a:spcBef>
              <a:spcAft>
                <a:spcPts val="600"/>
              </a:spcAft>
              <a:buClrTx/>
              <a:buSzTx/>
              <a:buFontTx/>
              <a:buNone/>
              <a:tabLst/>
              <a:defRPr/>
            </a:pPr>
            <a:endPar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endParaRPr>
          </a:p>
        </p:txBody>
      </p:sp>
      <p:sp>
        <p:nvSpPr>
          <p:cNvPr id="11" name="Mateus 4:19">
            <a:extLst>
              <a:ext uri="{FF2B5EF4-FFF2-40B4-BE49-F238E27FC236}">
                <a16:creationId xmlns:a16="http://schemas.microsoft.com/office/drawing/2014/main" id="{BD36266A-8FBD-41EE-BACD-4656BE4B0860}"/>
              </a:ext>
            </a:extLst>
          </p:cNvPr>
          <p:cNvSpPr txBox="1"/>
          <p:nvPr/>
        </p:nvSpPr>
        <p:spPr>
          <a:xfrm>
            <a:off x="13556225" y="11037418"/>
            <a:ext cx="627117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altLang="pt-BR" sz="44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ea typeface="+mn-ea"/>
                <a:cs typeface="+mn-cs"/>
                <a:sym typeface="Arial"/>
              </a:rPr>
              <a:t>Josanan</a:t>
            </a:r>
            <a:r>
              <a:rPr kumimoji="0" lang="pt-BR"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rPr>
              <a:t> Alves</a:t>
            </a:r>
            <a:endParaRPr kumimoji="0" lang="en-US"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endParaRPr>
          </a:p>
        </p:txBody>
      </p:sp>
    </p:spTree>
    <p:extLst>
      <p:ext uri="{BB962C8B-B14F-4D97-AF65-F5344CB8AC3E}">
        <p14:creationId xmlns:p14="http://schemas.microsoft.com/office/powerpoint/2010/main" val="202873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8661521" y="7936415"/>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altLang="pt-BR" sz="7200" dirty="0">
                <a:ln w="22225">
                  <a:solidFill>
                    <a:srgbClr val="000000"/>
                  </a:solidFill>
                  <a:prstDash val="solid"/>
                </a:ln>
                <a:solidFill>
                  <a:srgbClr val="000000"/>
                </a:solidFill>
                <a:latin typeface="Helvetica Neue Medium"/>
              </a:rPr>
              <a:t>6</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Meu Tudo</a:t>
            </a: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4872160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6" y="4880536"/>
            <a:ext cx="14167947" cy="3216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Porque</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todos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eles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deram</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daquilo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que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lhes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sobrava</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ela</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porém</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da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sua</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pobreza</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deu</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tudo</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o que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possuía</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todo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o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seu</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sustento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endParaRPr kumimoji="0" lang="en-US" altLang="pt-BR" sz="4800" b="1" i="0" u="none" strike="noStrike" kern="0" cap="none" spc="0" normalizeH="0" baseline="0" noProof="0" dirty="0">
              <a:ln>
                <a:noFill/>
              </a:ln>
              <a:solidFill>
                <a:srgbClr val="FF644E">
                  <a:lumMod val="75000"/>
                </a:srgb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endParaRPr>
          </a:p>
          <a:p>
            <a:pPr marL="0" marR="0" lvl="0" indent="0" algn="ctr" defTabSz="825500" rtl="0" eaLnBrk="1" fontAlgn="auto" latinLnBrk="0" hangingPunct="0">
              <a:lnSpc>
                <a:spcPct val="100000"/>
              </a:lnSpc>
              <a:spcBef>
                <a:spcPts val="0"/>
              </a:spcBef>
              <a:spcAft>
                <a:spcPts val="600"/>
              </a:spcAft>
              <a:buClrTx/>
              <a:buSzTx/>
              <a:buFontTx/>
              <a:buNone/>
              <a:tabLst/>
              <a:defRPr/>
            </a:pPr>
            <a:endPar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endParaRP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2" name="Mateus 4:19">
            <a:extLst>
              <a:ext uri="{FF2B5EF4-FFF2-40B4-BE49-F238E27FC236}">
                <a16:creationId xmlns:a16="http://schemas.microsoft.com/office/drawing/2014/main" id="{D8D2AFAF-782F-445A-9FF7-2092AB8FF1E7}"/>
              </a:ext>
            </a:extLst>
          </p:cNvPr>
          <p:cNvSpPr txBox="1"/>
          <p:nvPr/>
        </p:nvSpPr>
        <p:spPr>
          <a:xfrm>
            <a:off x="8424578" y="7562265"/>
            <a:ext cx="627117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rPr>
              <a:t>Marcos 12:44</a:t>
            </a:r>
            <a:endParaRPr kumimoji="0" lang="en-US"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endParaRPr>
          </a:p>
        </p:txBody>
      </p:sp>
    </p:spTree>
    <p:extLst>
      <p:ext uri="{BB962C8B-B14F-4D97-AF65-F5344CB8AC3E}">
        <p14:creationId xmlns:p14="http://schemas.microsoft.com/office/powerpoint/2010/main" val="299203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8731859" y="7936415"/>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pt-BR" sz="7200" dirty="0">
                <a:ln w="22225">
                  <a:solidFill>
                    <a:schemeClr val="tx1"/>
                  </a:solidFill>
                  <a:prstDash val="solid"/>
                </a:ln>
              </a:rPr>
              <a:t>1. Essência x Aparência</a:t>
            </a: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531636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7936139"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kumimoji="0" lang="pt-BR" sz="4400" b="0"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a:t>
            </a:r>
            <a:r>
              <a:rPr kumimoji="0" lang="pt-BR" sz="3600" b="0"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Se as insondáveis riquezas de Cristo não merecem que por elas soframos, é bom saber disso agora e parar de brincar de religião</a:t>
            </a:r>
            <a:r>
              <a:rPr kumimoji="0" lang="pt-BR" sz="4400" b="0"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a:t>
            </a:r>
            <a:endParaRPr kumimoji="0" lang="en-US" altLang="pt-BR" sz="4400" b="0"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8"/>
            <a:ext cx="19454412" cy="2365617"/>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9446797" y="2504571"/>
            <a:ext cx="2287485"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sym typeface="Arial"/>
              </a:rPr>
              <a:t>A.W.Tozer</a:t>
            </a:r>
            <a:endParaRPr kumimoji="0" sz="43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accent1">
                <a:lumMod val="50000"/>
              </a:schemeClr>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3530" r="23530"/>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15130" y="4630332"/>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A palavra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que Jesus usou para falar que os ricos doavam “daquilo </a:t>
            </a:r>
            <a:r>
              <a:rPr kumimoji="0" lang="pt-BR" sz="4800" b="1" i="0" u="none" strike="noStrike" kern="0" cap="none" spc="0" normalizeH="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que lhes sobrava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123956" y="6794892"/>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A dádiva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dos ricos era </a:t>
            </a:r>
            <a:r>
              <a:rPr kumimoji="0" lang="pt-BR" sz="4800" b="1" i="0" u="none" strike="noStrike" kern="0" cap="none" spc="0" normalizeH="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fruto da sobra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já o da viúva era </a:t>
            </a:r>
            <a:r>
              <a:rPr kumimoji="0" lang="pt-BR" sz="4800" b="1" i="0" u="none" strike="noStrike" kern="0" cap="none" spc="0" normalizeH="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fruto de uma entrega completa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10015130" y="9119621"/>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Ele parabenizou a viúva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 por entregar tudo. Ela é o </a:t>
            </a:r>
            <a:r>
              <a:rPr kumimoji="0" lang="pt-BR" sz="4800" b="1" i="0" u="none" strike="noStrike" kern="0" cap="none" spc="0" normalizeH="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padrão de entrega </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que Deus espera de cada um de nós.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392247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79550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697085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9183643"/>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8365" y="-46892"/>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249121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7" y="4316258"/>
            <a:ext cx="14167947" cy="4693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“O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inimigo</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quer</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nos</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enganar</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nos</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fazendo</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pensar</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que a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entrega</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de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uma</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parte</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do que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temos</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já</a:t>
            </a:r>
            <a:r>
              <a:rPr kumimoji="0" lang="en-US" altLang="pt-BR" sz="4800" b="0" i="0" u="none" strike="noStrike" kern="0" cap="none" spc="0" normalizeH="0" baseline="0" noProof="0" dirty="0">
                <a:ln>
                  <a:noFill/>
                </a:ln>
                <a:solidFill>
                  <a:srgbClr val="000000"/>
                </a:solidFill>
                <a:effectLst/>
                <a:uLnTx/>
                <a:uFillTx/>
                <a:latin typeface="Georgia" panose="02040502050405020303" pitchFamily="18" charset="0"/>
                <a:ea typeface="+mn-ea"/>
                <a:cs typeface="+mn-cs"/>
                <a:sym typeface="Helvetica Neue"/>
              </a:rPr>
              <a:t> é o </a:t>
            </a:r>
            <a:r>
              <a:rPr kumimoji="0" lang="en-US" altLang="pt-BR" sz="4800" b="0" i="0" u="none" strike="noStrike" kern="0" cap="none" spc="0" normalizeH="0" baseline="0" noProof="0" dirty="0" err="1">
                <a:ln>
                  <a:noFill/>
                </a:ln>
                <a:solidFill>
                  <a:srgbClr val="000000"/>
                </a:solidFill>
                <a:effectLst/>
                <a:uLnTx/>
                <a:uFillTx/>
                <a:latin typeface="Georgia" panose="02040502050405020303" pitchFamily="18" charset="0"/>
                <a:ea typeface="+mn-ea"/>
                <a:cs typeface="+mn-cs"/>
                <a:sym typeface="Helvetica Neue"/>
              </a:rPr>
              <a:t>suficiente</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Ás</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vezes</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nós</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nos</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autoenganamos</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ao</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pensar</a:t>
            </a:r>
            <a:r>
              <a:rPr lang="en-US" altLang="pt-BR" sz="4800" b="0" dirty="0">
                <a:latin typeface="Georgia" panose="02040502050405020303" pitchFamily="18" charset="0"/>
                <a:ea typeface="+mn-ea"/>
                <a:cs typeface="+mn-cs"/>
              </a:rPr>
              <a:t> que </a:t>
            </a:r>
            <a:r>
              <a:rPr lang="en-US" altLang="pt-BR" sz="4800" b="0" dirty="0" err="1">
                <a:latin typeface="Georgia" panose="02040502050405020303" pitchFamily="18" charset="0"/>
                <a:ea typeface="+mn-ea"/>
                <a:cs typeface="+mn-cs"/>
              </a:rPr>
              <a:t>entregar</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apenas</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uma</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parte</a:t>
            </a:r>
            <a:r>
              <a:rPr lang="en-US" altLang="pt-BR" sz="4800" b="0" dirty="0">
                <a:latin typeface="Georgia" panose="02040502050405020303" pitchFamily="18" charset="0"/>
                <a:ea typeface="+mn-ea"/>
                <a:cs typeface="+mn-cs"/>
              </a:rPr>
              <a:t> do que </a:t>
            </a:r>
            <a:r>
              <a:rPr lang="en-US" altLang="pt-BR" sz="4800" b="0" dirty="0" err="1">
                <a:latin typeface="Georgia" panose="02040502050405020303" pitchFamily="18" charset="0"/>
                <a:ea typeface="+mn-ea"/>
                <a:cs typeface="+mn-cs"/>
              </a:rPr>
              <a:t>temos</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ou</a:t>
            </a:r>
            <a:r>
              <a:rPr lang="en-US" altLang="pt-BR" sz="4800" b="0" dirty="0">
                <a:latin typeface="Georgia" panose="02040502050405020303" pitchFamily="18" charset="0"/>
                <a:ea typeface="+mn-ea"/>
                <a:cs typeface="+mn-cs"/>
              </a:rPr>
              <a:t> </a:t>
            </a:r>
            <a:r>
              <a:rPr lang="en-US" altLang="pt-BR" sz="4800" b="0" dirty="0" err="1">
                <a:latin typeface="Georgia" panose="02040502050405020303" pitchFamily="18" charset="0"/>
                <a:ea typeface="+mn-ea"/>
                <a:cs typeface="+mn-cs"/>
              </a:rPr>
              <a:t>somos</a:t>
            </a:r>
            <a:r>
              <a:rPr lang="en-US" altLang="pt-BR" sz="4800" b="0" dirty="0">
                <a:latin typeface="Georgia" panose="02040502050405020303" pitchFamily="18" charset="0"/>
                <a:ea typeface="+mn-ea"/>
                <a:cs typeface="+mn-cs"/>
              </a:rPr>
              <a:t> é o </a:t>
            </a:r>
            <a:r>
              <a:rPr lang="en-US" altLang="pt-BR" sz="4800" b="0" dirty="0" err="1">
                <a:latin typeface="Georgia" panose="02040502050405020303" pitchFamily="18" charset="0"/>
                <a:ea typeface="+mn-ea"/>
                <a:cs typeface="+mn-cs"/>
              </a:rPr>
              <a:t>bastante</a:t>
            </a:r>
            <a:r>
              <a:rPr lang="en-US" altLang="pt-BR" sz="4800" b="0" dirty="0">
                <a:latin typeface="Georgia" panose="02040502050405020303" pitchFamily="18" charset="0"/>
                <a:ea typeface="+mn-ea"/>
                <a:cs typeface="+mn-cs"/>
              </a:rPr>
              <a:t>.”</a:t>
            </a:r>
            <a:endParaRPr kumimoji="0" lang="en-US" altLang="pt-BR" sz="4800" b="1" i="0" u="none" strike="noStrike" kern="0" cap="none" spc="0" normalizeH="0" baseline="0" noProof="0" dirty="0">
              <a:ln>
                <a:noFill/>
              </a:ln>
              <a:solidFill>
                <a:srgbClr val="FF644E">
                  <a:lumMod val="75000"/>
                </a:srgbClr>
              </a:solidFill>
              <a:effectLst>
                <a:outerShdw blurRad="38100" dist="38100" dir="2700000" algn="tl">
                  <a:srgbClr val="000000">
                    <a:alpha val="43137"/>
                  </a:srgbClr>
                </a:outerShdw>
              </a:effectLst>
              <a:uLnTx/>
              <a:uFillTx/>
              <a:latin typeface="Georgia" panose="02040502050405020303" pitchFamily="18" charset="0"/>
              <a:ea typeface="+mn-ea"/>
              <a:cs typeface="+mn-cs"/>
              <a:sym typeface="Helvetica Neue"/>
            </a:endParaRPr>
          </a:p>
          <a:p>
            <a:pPr marL="0" marR="0" lvl="0" indent="0" algn="ctr" defTabSz="825500" rtl="0" eaLnBrk="1" fontAlgn="auto" latinLnBrk="0" hangingPunct="0">
              <a:lnSpc>
                <a:spcPct val="100000"/>
              </a:lnSpc>
              <a:spcBef>
                <a:spcPts val="0"/>
              </a:spcBef>
              <a:spcAft>
                <a:spcPts val="600"/>
              </a:spcAft>
              <a:buClrTx/>
              <a:buSzTx/>
              <a:buFontTx/>
              <a:buNone/>
              <a:tabLst/>
              <a:defRPr/>
            </a:pPr>
            <a:endPar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endParaRP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1" name="Mateus 4:19">
            <a:extLst>
              <a:ext uri="{FF2B5EF4-FFF2-40B4-BE49-F238E27FC236}">
                <a16:creationId xmlns:a16="http://schemas.microsoft.com/office/drawing/2014/main" id="{BD36266A-8FBD-41EE-BACD-4656BE4B0860}"/>
              </a:ext>
            </a:extLst>
          </p:cNvPr>
          <p:cNvSpPr txBox="1"/>
          <p:nvPr/>
        </p:nvSpPr>
        <p:spPr>
          <a:xfrm>
            <a:off x="13004803" y="8283218"/>
            <a:ext cx="627117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altLang="pt-BR" sz="44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ea typeface="+mn-ea"/>
                <a:cs typeface="+mn-cs"/>
                <a:sym typeface="Arial"/>
              </a:rPr>
              <a:t>Josanan</a:t>
            </a:r>
            <a:r>
              <a:rPr kumimoji="0" lang="pt-BR"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rPr>
              <a:t> Alves</a:t>
            </a:r>
            <a:endParaRPr kumimoji="0" lang="en-US"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endParaRPr>
          </a:p>
        </p:txBody>
      </p:sp>
    </p:spTree>
    <p:extLst>
      <p:ext uri="{BB962C8B-B14F-4D97-AF65-F5344CB8AC3E}">
        <p14:creationId xmlns:p14="http://schemas.microsoft.com/office/powerpoint/2010/main" val="293593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8661521" y="7936415"/>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altLang="pt-BR" sz="7200" dirty="0">
                <a:ln w="22225">
                  <a:solidFill>
                    <a:srgbClr val="000000"/>
                  </a:solidFill>
                  <a:prstDash val="solid"/>
                </a:ln>
                <a:solidFill>
                  <a:srgbClr val="000000"/>
                </a:solidFill>
                <a:latin typeface="Helvetica Neue Medium"/>
              </a:rPr>
              <a:t>7</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Não</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Me Parece Justo!</a:t>
            </a: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9826356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7936139"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lang="pt-BR" altLang="pt-BR" sz="4400" dirty="0">
                <a:solidFill>
                  <a:srgbClr val="FF0000"/>
                </a:solidFill>
                <a:latin typeface="Roboto" panose="02000000000000000000" pitchFamily="2" charset="0"/>
                <a:ea typeface="+mn-ea"/>
              </a:rPr>
              <a:t>“Meu verdadeiro bem está  em outro mundo, e meu único tesouro verdadeiro é Cristo”.</a:t>
            </a:r>
            <a:endParaRPr kumimoji="0" lang="en-US" altLang="pt-BR" sz="4400"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8"/>
            <a:ext cx="19454412" cy="2365617"/>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9506911" y="2504571"/>
            <a:ext cx="2837274"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sym typeface="Arial"/>
              </a:rPr>
              <a:t>C.S.Lewis</a:t>
            </a:r>
            <a:endParaRPr kumimoji="0" sz="43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accent1">
                <a:lumMod val="50000"/>
              </a:schemeClr>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1971" r="21971"/>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15130" y="4999664"/>
            <a:ext cx="1287054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Por que Deus quer tudo?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123956" y="6794892"/>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Qualquer coisa que não está nas mãos</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de Deus pode se tornar destrutiva.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10015130" y="9119621"/>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Infelizmente</a:t>
            </a:r>
            <a:r>
              <a:rPr lang="pt-BR" sz="4800" dirty="0">
                <a:latin typeface="Roboto" panose="02000000000000000000" pitchFamily="2" charset="0"/>
              </a:rPr>
              <a:t>, na maioria das vezes, seguimos o caminho oposto à felicidade oferecida por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392247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79550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697085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9183643"/>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23126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272149" y="4386874"/>
            <a:ext cx="14167947" cy="5432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Só</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Deus é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capaz</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de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preencher</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completamente</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esse</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vazio</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e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proporcionar</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felicidade</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e a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paz</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que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permanecem</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mesmo</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quando</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as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dificuldades</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chegam</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Só</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Deus é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capaz</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de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oferecer</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paz</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que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excede</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todo</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 </a:t>
            </a:r>
            <a:r>
              <a:rPr kumimoji="0" lang="en-US" altLang="pt-BR" sz="4800" i="0" u="none" strike="noStrike" kern="0" cap="none" spc="0" normalizeH="0" baseline="0" noProof="0" dirty="0" err="1">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entendimento</a:t>
            </a:r>
            <a:r>
              <a:rPr kumimoji="0" lang="en-US" altLang="pt-BR" sz="4800"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rPr>
              <a:t>.</a:t>
            </a:r>
          </a:p>
          <a:p>
            <a:pPr marL="0" marR="0" lvl="0" indent="0" algn="ctr" defTabSz="825500" rtl="0" eaLnBrk="1" fontAlgn="auto" latinLnBrk="0" hangingPunct="0">
              <a:lnSpc>
                <a:spcPct val="100000"/>
              </a:lnSpc>
              <a:spcBef>
                <a:spcPts val="0"/>
              </a:spcBef>
              <a:spcAft>
                <a:spcPts val="600"/>
              </a:spcAft>
              <a:buClrTx/>
              <a:buSzTx/>
              <a:buFontTx/>
              <a:buNone/>
              <a:tabLst/>
              <a:defRPr/>
            </a:pPr>
            <a:endPar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endParaRP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2" name="Mateus 4:19">
            <a:extLst>
              <a:ext uri="{FF2B5EF4-FFF2-40B4-BE49-F238E27FC236}">
                <a16:creationId xmlns:a16="http://schemas.microsoft.com/office/drawing/2014/main" id="{D8D2AFAF-782F-445A-9FF7-2092AB8FF1E7}"/>
              </a:ext>
            </a:extLst>
          </p:cNvPr>
          <p:cNvSpPr txBox="1"/>
          <p:nvPr/>
        </p:nvSpPr>
        <p:spPr>
          <a:xfrm>
            <a:off x="9479654" y="9252266"/>
            <a:ext cx="627117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rPr>
              <a:t>Filipenses 4:7</a:t>
            </a:r>
            <a:endParaRPr kumimoji="0" lang="en-US"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endParaRPr>
          </a:p>
        </p:txBody>
      </p:sp>
    </p:spTree>
    <p:extLst>
      <p:ext uri="{BB962C8B-B14F-4D97-AF65-F5344CB8AC3E}">
        <p14:creationId xmlns:p14="http://schemas.microsoft.com/office/powerpoint/2010/main" val="57134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Estou tão entusiasmado com a verdade”, disse um converso. “Falei sobre a marca da besta para meus parentes católicos.”"/>
          <p:cNvSpPr txBox="1"/>
          <p:nvPr/>
        </p:nvSpPr>
        <p:spPr>
          <a:xfrm>
            <a:off x="5063909" y="2456635"/>
            <a:ext cx="14256182" cy="181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300" b="0">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300" b="1" i="0" u="none" strike="noStrike" kern="0" cap="none" spc="0" normalizeH="0" baseline="0" noProof="0" dirty="0">
                <a:ln>
                  <a:noFill/>
                </a:ln>
                <a:solidFill>
                  <a:srgbClr val="FF0000"/>
                </a:solidFill>
                <a:effectLst/>
                <a:uLnTx/>
                <a:uFillTx/>
                <a:latin typeface="Arial"/>
                <a:cs typeface="Arial"/>
                <a:sym typeface="Arial"/>
              </a:rPr>
              <a:t>“</a:t>
            </a:r>
            <a:r>
              <a:rPr kumimoji="0" lang="pt-BR" sz="5300" b="1" i="0" u="none" strike="noStrike" kern="0" cap="none" spc="0" normalizeH="0" baseline="0" noProof="0" dirty="0">
                <a:ln>
                  <a:noFill/>
                </a:ln>
                <a:solidFill>
                  <a:srgbClr val="FF0000"/>
                </a:solidFill>
                <a:effectLst/>
                <a:uLnTx/>
                <a:uFillTx/>
                <a:latin typeface="Arial"/>
                <a:cs typeface="Arial"/>
                <a:sym typeface="Arial"/>
              </a:rPr>
              <a:t>A fidelidade e a generosidade são a melhor maneira de matar o deus ganância</a:t>
            </a:r>
            <a:r>
              <a:rPr kumimoji="0" sz="5300" b="1" i="0" u="none" strike="noStrike" kern="0" cap="none" spc="0" normalizeH="0" baseline="0" noProof="0" dirty="0">
                <a:ln>
                  <a:noFill/>
                </a:ln>
                <a:solidFill>
                  <a:srgbClr val="FF0000"/>
                </a:solidFill>
                <a:effectLst/>
                <a:uLnTx/>
                <a:uFillTx/>
                <a:latin typeface="Arial"/>
                <a:cs typeface="Arial"/>
                <a:sym typeface="Arial"/>
              </a:rPr>
              <a:t>.”</a:t>
            </a:r>
          </a:p>
        </p:txBody>
      </p:sp>
      <p:sp>
        <p:nvSpPr>
          <p:cNvPr id="158" name="Rounded Rectangle"/>
          <p:cNvSpPr/>
          <p:nvPr/>
        </p:nvSpPr>
        <p:spPr>
          <a:xfrm>
            <a:off x="4192371" y="1876840"/>
            <a:ext cx="15999258" cy="3644551"/>
          </a:xfrm>
          <a:prstGeom prst="roundRect">
            <a:avLst>
              <a:gd name="adj" fmla="val 1480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61" name="Group"/>
          <p:cNvGrpSpPr/>
          <p:nvPr/>
        </p:nvGrpSpPr>
        <p:grpSpPr>
          <a:xfrm>
            <a:off x="11431396" y="765198"/>
            <a:ext cx="1521208" cy="1521208"/>
            <a:chOff x="0" y="0"/>
            <a:chExt cx="1521206" cy="1521206"/>
          </a:xfrm>
        </p:grpSpPr>
        <p:sp>
          <p:nvSpPr>
            <p:cNvPr id="159"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60"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grpSp>
        <p:nvGrpSpPr>
          <p:cNvPr id="164" name="Group"/>
          <p:cNvGrpSpPr/>
          <p:nvPr/>
        </p:nvGrpSpPr>
        <p:grpSpPr>
          <a:xfrm>
            <a:off x="8961425" y="11846973"/>
            <a:ext cx="931899" cy="969973"/>
            <a:chOff x="0" y="0"/>
            <a:chExt cx="931897" cy="969971"/>
          </a:xfrm>
        </p:grpSpPr>
        <p:sp>
          <p:nvSpPr>
            <p:cNvPr id="162" name="Rounded Rectangle"/>
            <p:cNvSpPr/>
            <p:nvPr/>
          </p:nvSpPr>
          <p:spPr>
            <a:xfrm rot="7052366">
              <a:off x="338798" y="-132803"/>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3" name="Rounded Rectangle"/>
            <p:cNvSpPr/>
            <p:nvPr/>
          </p:nvSpPr>
          <p:spPr>
            <a:xfrm rot="3828997">
              <a:off x="338798" y="197639"/>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grpSp>
        <p:nvGrpSpPr>
          <p:cNvPr id="167" name="Group"/>
          <p:cNvGrpSpPr/>
          <p:nvPr/>
        </p:nvGrpSpPr>
        <p:grpSpPr>
          <a:xfrm>
            <a:off x="2975139" y="11655142"/>
            <a:ext cx="5593906" cy="1353635"/>
            <a:chOff x="0" y="0"/>
            <a:chExt cx="5593904" cy="1353633"/>
          </a:xfrm>
        </p:grpSpPr>
        <p:sp>
          <p:nvSpPr>
            <p:cNvPr id="165" name="Rounded Rectangle"/>
            <p:cNvSpPr/>
            <p:nvPr/>
          </p:nvSpPr>
          <p:spPr>
            <a:xfrm>
              <a:off x="0" y="0"/>
              <a:ext cx="5593904" cy="1353633"/>
            </a:xfrm>
            <a:prstGeom prst="roundRect">
              <a:avLst>
                <a:gd name="adj" fmla="val 50000"/>
              </a:avLst>
            </a:prstGeom>
            <a:solidFill>
              <a:schemeClr val="accent1">
                <a:hueOff val="114395"/>
                <a:lumOff val="-249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6" name="RESULTADO"/>
            <p:cNvSpPr/>
            <p:nvPr/>
          </p:nvSpPr>
          <p:spPr>
            <a:xfrm>
              <a:off x="577313" y="246097"/>
              <a:ext cx="4439277" cy="9233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dirty="0">
                  <a:ln>
                    <a:noFill/>
                  </a:ln>
                  <a:solidFill>
                    <a:schemeClr val="tx1"/>
                  </a:solidFill>
                  <a:effectLst/>
                  <a:uLnTx/>
                  <a:uFillTx/>
                  <a:latin typeface="Arial"/>
                  <a:cs typeface="Arial"/>
                  <a:sym typeface="Arial"/>
                </a:rPr>
                <a:t>RESULTADO</a:t>
              </a:r>
            </a:p>
          </p:txBody>
        </p:sp>
      </p:grpSp>
      <p:grpSp>
        <p:nvGrpSpPr>
          <p:cNvPr id="170" name="Group"/>
          <p:cNvGrpSpPr/>
          <p:nvPr/>
        </p:nvGrpSpPr>
        <p:grpSpPr>
          <a:xfrm>
            <a:off x="10286353" y="11526103"/>
            <a:ext cx="11122509" cy="1661992"/>
            <a:chOff x="0" y="-129039"/>
            <a:chExt cx="11122508" cy="1661989"/>
          </a:xfrm>
        </p:grpSpPr>
        <p:sp>
          <p:nvSpPr>
            <p:cNvPr id="168" name="Rounded Rectangle"/>
            <p:cNvSpPr/>
            <p:nvPr/>
          </p:nvSpPr>
          <p:spPr>
            <a:xfrm>
              <a:off x="0" y="0"/>
              <a:ext cx="11122508" cy="1353633"/>
            </a:xfrm>
            <a:prstGeom prst="roundRect">
              <a:avLst>
                <a:gd name="adj" fmla="val 50000"/>
              </a:avLst>
            </a:prstGeom>
            <a:solidFill>
              <a:schemeClr val="accent1">
                <a:lumOff val="-135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9" name="Retrocesso no relacionamento"/>
            <p:cNvSpPr/>
            <p:nvPr/>
          </p:nvSpPr>
          <p:spPr>
            <a:xfrm>
              <a:off x="703017" y="-129039"/>
              <a:ext cx="9716473" cy="166198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chemeClr val="tx1"/>
                  </a:solidFill>
                  <a:effectLst/>
                  <a:uLnTx/>
                  <a:uFillTx/>
                  <a:latin typeface="Arial"/>
                  <a:cs typeface="Arial"/>
                  <a:sym typeface="Arial"/>
                </a:rPr>
                <a:t>Os “meus” recursos, se tornam recursos de Deus</a:t>
              </a:r>
              <a:endParaRPr kumimoji="0" sz="4800" b="1" i="0" u="none" strike="noStrike" kern="0" cap="none" spc="0" normalizeH="0" baseline="0" noProof="0" dirty="0">
                <a:ln>
                  <a:noFill/>
                </a:ln>
                <a:solidFill>
                  <a:schemeClr val="tx1"/>
                </a:solidFill>
                <a:effectLst/>
                <a:uLnTx/>
                <a:uFillTx/>
                <a:latin typeface="Arial"/>
                <a:cs typeface="Arial"/>
                <a:sym typeface="Arial"/>
              </a:endParaRPr>
            </a:p>
          </p:txBody>
        </p:sp>
      </p:grpSp>
      <p:grpSp>
        <p:nvGrpSpPr>
          <p:cNvPr id="173" name="Group"/>
          <p:cNvGrpSpPr/>
          <p:nvPr/>
        </p:nvGrpSpPr>
        <p:grpSpPr>
          <a:xfrm>
            <a:off x="5297376" y="6032259"/>
            <a:ext cx="13789249" cy="4304742"/>
            <a:chOff x="0" y="0"/>
            <a:chExt cx="13789248" cy="4304741"/>
          </a:xfrm>
        </p:grpSpPr>
        <p:pic>
          <p:nvPicPr>
            <p:cNvPr id="171" name="Asset 3.png" descr="Asset 3.png"/>
            <p:cNvPicPr>
              <a:picLocks noChangeAspect="1"/>
            </p:cNvPicPr>
            <p:nvPr/>
          </p:nvPicPr>
          <p:blipFill>
            <a:blip r:embed="rId3"/>
            <a:stretch>
              <a:fillRect/>
            </a:stretch>
          </p:blipFill>
          <p:spPr>
            <a:xfrm>
              <a:off x="0" y="0"/>
              <a:ext cx="8825802" cy="4304742"/>
            </a:xfrm>
            <a:prstGeom prst="rect">
              <a:avLst/>
            </a:prstGeom>
            <a:ln w="12700" cap="flat">
              <a:noFill/>
              <a:miter lim="400000"/>
            </a:ln>
            <a:effectLst>
              <a:outerShdw blurRad="38100" dist="31219" dir="4676564" rotWithShape="0">
                <a:srgbClr val="000000"/>
              </a:outerShdw>
            </a:effectLst>
          </p:spPr>
        </p:pic>
        <p:pic>
          <p:nvPicPr>
            <p:cNvPr id="172" name="Asset 4.png" descr="Asset 4.png"/>
            <p:cNvPicPr>
              <a:picLocks noChangeAspect="1"/>
            </p:cNvPicPr>
            <p:nvPr/>
          </p:nvPicPr>
          <p:blipFill>
            <a:blip r:embed="rId4"/>
            <a:stretch>
              <a:fillRect/>
            </a:stretch>
          </p:blipFill>
          <p:spPr>
            <a:xfrm>
              <a:off x="4898550" y="0"/>
              <a:ext cx="8890699" cy="4304742"/>
            </a:xfrm>
            <a:prstGeom prst="rect">
              <a:avLst/>
            </a:prstGeom>
            <a:ln w="12700" cap="flat">
              <a:noFill/>
              <a:miter lim="400000"/>
            </a:ln>
            <a:effectLst/>
          </p:spPr>
        </p:pic>
      </p:grpSp>
      <p:sp>
        <p:nvSpPr>
          <p:cNvPr id="174" name="Mensagem errada"/>
          <p:cNvSpPr txBox="1"/>
          <p:nvPr/>
        </p:nvSpPr>
        <p:spPr>
          <a:xfrm>
            <a:off x="5672471" y="7071400"/>
            <a:ext cx="3465935" cy="240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8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Tudo pertence a Deus</a:t>
            </a:r>
            <a:endParaRPr kumimoji="0" sz="48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5" name="Hora errada"/>
          <p:cNvSpPr txBox="1"/>
          <p:nvPr/>
        </p:nvSpPr>
        <p:spPr>
          <a:xfrm>
            <a:off x="10395531" y="6210092"/>
            <a:ext cx="3465934" cy="3877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8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Devo entregar</a:t>
            </a:r>
            <a:r>
              <a:rPr kumimoji="0" lang="pt-BR" sz="4800" b="1" i="0" u="none" strike="noStrike" kern="0" cap="none" spc="0" normalizeH="0" noProof="0" dirty="0">
                <a:ln>
                  <a:noFill/>
                </a:ln>
                <a:solidFill>
                  <a:srgbClr val="00A2FF">
                    <a:hueOff val="114395"/>
                    <a:lumOff val="-24975"/>
                  </a:srgbClr>
                </a:solidFill>
                <a:effectLst/>
                <a:uLnTx/>
                <a:uFillTx/>
                <a:latin typeface="Arial"/>
                <a:cs typeface="Arial"/>
                <a:sym typeface="Arial"/>
              </a:rPr>
              <a:t> Tudo aos cuidados de Deus</a:t>
            </a:r>
            <a:endParaRPr kumimoji="0" sz="48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6" name="Forma errada"/>
          <p:cNvSpPr txBox="1"/>
          <p:nvPr/>
        </p:nvSpPr>
        <p:spPr>
          <a:xfrm>
            <a:off x="15245595" y="6633033"/>
            <a:ext cx="3465934" cy="3139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8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Ele guiará</a:t>
            </a:r>
            <a:r>
              <a:rPr kumimoji="0" lang="pt-BR" sz="4800" b="1" i="0" u="none" strike="noStrike" kern="0" cap="none" spc="0" normalizeH="0" noProof="0" dirty="0">
                <a:ln>
                  <a:noFill/>
                </a:ln>
                <a:solidFill>
                  <a:srgbClr val="00A2FF">
                    <a:hueOff val="114395"/>
                    <a:lumOff val="-24975"/>
                  </a:srgbClr>
                </a:solidFill>
                <a:effectLst/>
                <a:uLnTx/>
                <a:uFillTx/>
                <a:latin typeface="Arial"/>
                <a:cs typeface="Arial"/>
                <a:sym typeface="Arial"/>
              </a:rPr>
              <a:t> cada aspecto da minha vida</a:t>
            </a:r>
            <a:endParaRPr kumimoji="0" sz="48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22" name="Retângulo 21">
            <a:extLst>
              <a:ext uri="{FF2B5EF4-FFF2-40B4-BE49-F238E27FC236}">
                <a16:creationId xmlns:a16="http://schemas.microsoft.com/office/drawing/2014/main" id="{1E0DBC40-D06E-4704-B64D-93143617A5B3}"/>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3" name="Imagem 22" descr="Tela de jogo de vídeo game&#10;&#10;Descrição gerada automaticamente com confiança baixa">
            <a:extLst>
              <a:ext uri="{FF2B5EF4-FFF2-40B4-BE49-F238E27FC236}">
                <a16:creationId xmlns:a16="http://schemas.microsoft.com/office/drawing/2014/main" id="{BFEE8405-DE13-4A33-A977-0E5E93E1B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6304" y="12494789"/>
            <a:ext cx="3237696" cy="1009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wipe(left)">
                                      <p:cBhvr>
                                        <p:cTn id="7" dur="4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p:tmAbs val="0"/>
                                  </p:iterate>
                                  <p:childTnLst>
                                    <p:set>
                                      <p:cBhvr>
                                        <p:cTn id="11" fill="hold"/>
                                        <p:tgtEl>
                                          <p:spTgt spid="174"/>
                                        </p:tgtEl>
                                        <p:attrNameLst>
                                          <p:attrName>style.visibility</p:attrName>
                                        </p:attrNameLst>
                                      </p:cBhvr>
                                      <p:to>
                                        <p:strVal val="visible"/>
                                      </p:to>
                                    </p:set>
                                    <p:anim calcmode="lin" valueType="num">
                                      <p:cBhvr>
                                        <p:cTn id="12" dur="400" fill="hold"/>
                                        <p:tgtEl>
                                          <p:spTgt spid="174"/>
                                        </p:tgtEl>
                                        <p:attrNameLst>
                                          <p:attrName>ppt_x</p:attrName>
                                        </p:attrNameLst>
                                      </p:cBhvr>
                                      <p:tavLst>
                                        <p:tav tm="0">
                                          <p:val>
                                            <p:strVal val="#ppt_x"/>
                                          </p:val>
                                        </p:tav>
                                        <p:tav tm="100000">
                                          <p:val>
                                            <p:strVal val="#ppt_x"/>
                                          </p:val>
                                        </p:tav>
                                      </p:tavLst>
                                    </p:anim>
                                    <p:anim calcmode="lin" valueType="num">
                                      <p:cBhvr>
                                        <p:cTn id="13" dur="400" fill="hold"/>
                                        <p:tgtEl>
                                          <p:spTgt spid="17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p:tmAbs val="0"/>
                                  </p:iterate>
                                  <p:childTnLst>
                                    <p:set>
                                      <p:cBhvr>
                                        <p:cTn id="17" fill="hold"/>
                                        <p:tgtEl>
                                          <p:spTgt spid="175"/>
                                        </p:tgtEl>
                                        <p:attrNameLst>
                                          <p:attrName>style.visibility</p:attrName>
                                        </p:attrNameLst>
                                      </p:cBhvr>
                                      <p:to>
                                        <p:strVal val="visible"/>
                                      </p:to>
                                    </p:set>
                                    <p:anim calcmode="lin" valueType="num">
                                      <p:cBhvr>
                                        <p:cTn id="18" dur="400" fill="hold"/>
                                        <p:tgtEl>
                                          <p:spTgt spid="175"/>
                                        </p:tgtEl>
                                        <p:attrNameLst>
                                          <p:attrName>ppt_x</p:attrName>
                                        </p:attrNameLst>
                                      </p:cBhvr>
                                      <p:tavLst>
                                        <p:tav tm="0">
                                          <p:val>
                                            <p:strVal val="#ppt_x"/>
                                          </p:val>
                                        </p:tav>
                                        <p:tav tm="100000">
                                          <p:val>
                                            <p:strVal val="#ppt_x"/>
                                          </p:val>
                                        </p:tav>
                                      </p:tavLst>
                                    </p:anim>
                                    <p:anim calcmode="lin" valueType="num">
                                      <p:cBhvr>
                                        <p:cTn id="19" dur="400" fill="hold"/>
                                        <p:tgtEl>
                                          <p:spTgt spid="17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iterate>
                                    <p:tmAbs val="0"/>
                                  </p:iterate>
                                  <p:childTnLst>
                                    <p:set>
                                      <p:cBhvr>
                                        <p:cTn id="23" fill="hold"/>
                                        <p:tgtEl>
                                          <p:spTgt spid="176"/>
                                        </p:tgtEl>
                                        <p:attrNameLst>
                                          <p:attrName>style.visibility</p:attrName>
                                        </p:attrNameLst>
                                      </p:cBhvr>
                                      <p:to>
                                        <p:strVal val="visible"/>
                                      </p:to>
                                    </p:set>
                                    <p:anim calcmode="lin" valueType="num">
                                      <p:cBhvr>
                                        <p:cTn id="24" dur="400" fill="hold"/>
                                        <p:tgtEl>
                                          <p:spTgt spid="176"/>
                                        </p:tgtEl>
                                        <p:attrNameLst>
                                          <p:attrName>ppt_x</p:attrName>
                                        </p:attrNameLst>
                                      </p:cBhvr>
                                      <p:tavLst>
                                        <p:tav tm="0">
                                          <p:val>
                                            <p:strVal val="#ppt_x"/>
                                          </p:val>
                                        </p:tav>
                                        <p:tav tm="100000">
                                          <p:val>
                                            <p:strVal val="#ppt_x"/>
                                          </p:val>
                                        </p:tav>
                                      </p:tavLst>
                                    </p:anim>
                                    <p:anim calcmode="lin" valueType="num">
                                      <p:cBhvr>
                                        <p:cTn id="25" dur="400" fill="hold"/>
                                        <p:tgtEl>
                                          <p:spTgt spid="17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p:tmAbs val="0"/>
                                  </p:iterate>
                                  <p:childTnLst>
                                    <p:set>
                                      <p:cBhvr>
                                        <p:cTn id="29" fill="hold"/>
                                        <p:tgtEl>
                                          <p:spTgt spid="167"/>
                                        </p:tgtEl>
                                        <p:attrNameLst>
                                          <p:attrName>style.visibility</p:attrName>
                                        </p:attrNameLst>
                                      </p:cBhvr>
                                      <p:to>
                                        <p:strVal val="visible"/>
                                      </p:to>
                                    </p:set>
                                    <p:anim calcmode="lin" valueType="num">
                                      <p:cBhvr>
                                        <p:cTn id="30" dur="400" fill="hold"/>
                                        <p:tgtEl>
                                          <p:spTgt spid="167"/>
                                        </p:tgtEl>
                                        <p:attrNameLst>
                                          <p:attrName>ppt_x</p:attrName>
                                        </p:attrNameLst>
                                      </p:cBhvr>
                                      <p:tavLst>
                                        <p:tav tm="0">
                                          <p:val>
                                            <p:strVal val="0-#ppt_w/2"/>
                                          </p:val>
                                        </p:tav>
                                        <p:tav tm="100000">
                                          <p:val>
                                            <p:strVal val="#ppt_x"/>
                                          </p:val>
                                        </p:tav>
                                      </p:tavLst>
                                    </p:anim>
                                    <p:anim calcmode="lin" valueType="num">
                                      <p:cBhvr>
                                        <p:cTn id="31" dur="4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iterate>
                                    <p:tmAbs val="0"/>
                                  </p:iterate>
                                  <p:childTnLst>
                                    <p:set>
                                      <p:cBhvr>
                                        <p:cTn id="35" fill="hold"/>
                                        <p:tgtEl>
                                          <p:spTgt spid="164"/>
                                        </p:tgtEl>
                                        <p:attrNameLst>
                                          <p:attrName>style.visibility</p:attrName>
                                        </p:attrNameLst>
                                      </p:cBhvr>
                                      <p:to>
                                        <p:strVal val="visible"/>
                                      </p:to>
                                    </p:set>
                                    <p:anim calcmode="lin" valueType="num">
                                      <p:cBhvr>
                                        <p:cTn id="36" dur="400" fill="hold"/>
                                        <p:tgtEl>
                                          <p:spTgt spid="164"/>
                                        </p:tgtEl>
                                        <p:attrNameLst>
                                          <p:attrName>ppt_x</p:attrName>
                                        </p:attrNameLst>
                                      </p:cBhvr>
                                      <p:tavLst>
                                        <p:tav tm="0">
                                          <p:val>
                                            <p:strVal val="0-#ppt_w/2"/>
                                          </p:val>
                                        </p:tav>
                                        <p:tav tm="100000">
                                          <p:val>
                                            <p:strVal val="#ppt_x"/>
                                          </p:val>
                                        </p:tav>
                                      </p:tavLst>
                                    </p:anim>
                                    <p:anim calcmode="lin" valueType="num">
                                      <p:cBhvr>
                                        <p:cTn id="37" dur="400" fill="hold"/>
                                        <p:tgtEl>
                                          <p:spTgt spid="16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iterate>
                                    <p:tmAbs val="0"/>
                                  </p:iterate>
                                  <p:childTnLst>
                                    <p:set>
                                      <p:cBhvr>
                                        <p:cTn id="41" fill="hold"/>
                                        <p:tgtEl>
                                          <p:spTgt spid="170"/>
                                        </p:tgtEl>
                                        <p:attrNameLst>
                                          <p:attrName>style.visibility</p:attrName>
                                        </p:attrNameLst>
                                      </p:cBhvr>
                                      <p:to>
                                        <p:strVal val="visible"/>
                                      </p:to>
                                    </p:set>
                                    <p:anim calcmode="lin" valueType="num">
                                      <p:cBhvr>
                                        <p:cTn id="42" dur="400" fill="hold"/>
                                        <p:tgtEl>
                                          <p:spTgt spid="170"/>
                                        </p:tgtEl>
                                        <p:attrNameLst>
                                          <p:attrName>ppt_x</p:attrName>
                                        </p:attrNameLst>
                                      </p:cBhvr>
                                      <p:tavLst>
                                        <p:tav tm="0">
                                          <p:val>
                                            <p:strVal val="0-#ppt_w/2"/>
                                          </p:val>
                                        </p:tav>
                                        <p:tav tm="100000">
                                          <p:val>
                                            <p:strVal val="#ppt_x"/>
                                          </p:val>
                                        </p:tav>
                                      </p:tavLst>
                                    </p:anim>
                                    <p:anim calcmode="lin" valueType="num">
                                      <p:cBhvr>
                                        <p:cTn id="43" dur="4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advAuto="0"/>
      <p:bldP spid="167" grpId="0" animBg="1" advAuto="0"/>
      <p:bldP spid="170" grpId="0" animBg="1" advAuto="0"/>
      <p:bldP spid="173" grpId="0" animBg="1" advAuto="0"/>
      <p:bldP spid="174" grpId="0" animBg="1" advAuto="0"/>
      <p:bldP spid="175" grpId="0" animBg="1" advAuto="0"/>
      <p:bldP spid="176"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8661521" y="7936415"/>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altLang="pt-BR" sz="7200" dirty="0">
                <a:ln w="22225">
                  <a:solidFill>
                    <a:srgbClr val="000000"/>
                  </a:solidFill>
                  <a:prstDash val="solid"/>
                </a:ln>
                <a:solidFill>
                  <a:srgbClr val="000000"/>
                </a:solidFill>
                <a:latin typeface="Helvetica Neue Medium"/>
              </a:rPr>
              <a:t>8</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Tudo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Entregarei</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164357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7936139"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kumimoji="0" lang="pt-BR" altLang="pt-BR" sz="4400" b="0" i="0" u="none" strike="noStrike" kern="0" cap="none" spc="0" normalizeH="0" baseline="0" noProof="0" dirty="0">
                <a:ln>
                  <a:noFill/>
                </a:ln>
                <a:solidFill>
                  <a:srgbClr val="FF0000"/>
                </a:solidFill>
                <a:effectLst/>
                <a:uLnTx/>
                <a:uFillTx/>
                <a:latin typeface="Roboto" panose="02000000000000000000" pitchFamily="2" charset="0"/>
                <a:ea typeface="+mn-ea"/>
                <a:cs typeface="Arial"/>
                <a:sym typeface="Arial"/>
              </a:rPr>
              <a:t>“Tudo, ó Cristo, a Ti entrego, tudo sim, por Ti darei! Resoluto, mas submisso, sempre a Ti eu seguirei”.</a:t>
            </a:r>
            <a:endParaRPr kumimoji="0" lang="en-US" altLang="pt-BR" sz="4400" b="0"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8"/>
            <a:ext cx="19454412" cy="2365617"/>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9506911" y="2504571"/>
            <a:ext cx="4245736"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cs typeface="Arial"/>
                <a:sym typeface="Arial"/>
              </a:rPr>
              <a:t>Judson</a:t>
            </a:r>
            <a:r>
              <a:rPr kumimoji="0" lang="pt-BR" sz="43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cs typeface="Arial"/>
                <a:sym typeface="Arial"/>
              </a:rPr>
              <a:t> Van </a:t>
            </a:r>
            <a:r>
              <a:rPr kumimoji="0" lang="pt-BR" sz="43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cs typeface="Arial"/>
                <a:sym typeface="Arial"/>
              </a:rPr>
              <a:t>Deventer</a:t>
            </a:r>
            <a:endParaRPr kumimoji="0" sz="43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cs typeface="Arial"/>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bg2">
                <a:lumMod val="10000"/>
              </a:schemeClr>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3306" r="23306"/>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15130" y="4630332"/>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O exemplo dos Macedônios,</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um grande desafio para aos cristãos hoje.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9907364" y="6798876"/>
            <a:ext cx="1287054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Eles</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tinham recebido a graça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9891885" y="8287640"/>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Segredo,</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entregar-se </a:t>
            </a:r>
            <a:r>
              <a:rPr kumimoji="0" lang="pt-BR" sz="4800" b="1" i="0" u="none" strike="noStrike" kern="0" cap="none" spc="0" normalizeH="0" noProof="0" dirty="0">
                <a:ln>
                  <a:noFill/>
                </a:ln>
                <a:solidFill>
                  <a:schemeClr val="accent5">
                    <a:lumMod val="75000"/>
                  </a:schemeClr>
                </a:solidFill>
                <a:effectLst>
                  <a:outerShdw blurRad="38100" dist="38100" dir="2700000" algn="tl">
                    <a:srgbClr val="000000">
                      <a:alpha val="43137"/>
                    </a:srgbClr>
                  </a:outerShdw>
                </a:effectLst>
                <a:uLnTx/>
                <a:uFillTx/>
                <a:latin typeface="Roboto" panose="02000000000000000000" pitchFamily="2" charset="0"/>
                <a:cs typeface="Arial"/>
                <a:sym typeface="Arial"/>
              </a:rPr>
              <a:t>Primeiro</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ao Senhor. Para depois conseguir galgar o caminho da Fidelidade.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392247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79550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697085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48460" y="839153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22" name="Decisões foram tomadas, não apenas por  causa dos fatos que Jesus apresentava, mas  por causa do homem que era.">
            <a:extLst>
              <a:ext uri="{FF2B5EF4-FFF2-40B4-BE49-F238E27FC236}">
                <a16:creationId xmlns:a16="http://schemas.microsoft.com/office/drawing/2014/main" id="{EA95400C-86D0-4489-9965-1D718EBECC39}"/>
              </a:ext>
            </a:extLst>
          </p:cNvPr>
          <p:cNvSpPr txBox="1"/>
          <p:nvPr/>
        </p:nvSpPr>
        <p:spPr>
          <a:xfrm>
            <a:off x="9788923" y="10895353"/>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Deus quer</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o seu tudo, para reconstruir completamente o seu eu e dar um novo significado.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Circle">
            <a:extLst>
              <a:ext uri="{FF2B5EF4-FFF2-40B4-BE49-F238E27FC236}">
                <a16:creationId xmlns:a16="http://schemas.microsoft.com/office/drawing/2014/main" id="{7A121525-9778-49D1-9C6B-C124AA908434}"/>
              </a:ext>
            </a:extLst>
          </p:cNvPr>
          <p:cNvSpPr/>
          <p:nvPr/>
        </p:nvSpPr>
        <p:spPr>
          <a:xfrm>
            <a:off x="9201568" y="1103406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66835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2" presetClass="entr" presetSubtype="8" fill="hold" grpId="0" nodeType="afterEffect">
                                  <p:stCondLst>
                                    <p:cond delay="0"/>
                                  </p:stCondLst>
                                  <p:iterate>
                                    <p:tmAbs val="0"/>
                                  </p:iterate>
                                  <p:childTnLst>
                                    <p:set>
                                      <p:cBhvr>
                                        <p:cTn id="43" fill="hold"/>
                                        <p:tgtEl>
                                          <p:spTgt spid="22"/>
                                        </p:tgtEl>
                                        <p:attrNameLst>
                                          <p:attrName>style.visibility</p:attrName>
                                        </p:attrNameLst>
                                      </p:cBhvr>
                                      <p:to>
                                        <p:strVal val="visible"/>
                                      </p:to>
                                    </p:set>
                                    <p:anim calcmode="lin" valueType="num">
                                      <p:cBhvr>
                                        <p:cTn id="44" dur="300" fill="hold"/>
                                        <p:tgtEl>
                                          <p:spTgt spid="22"/>
                                        </p:tgtEl>
                                        <p:attrNameLst>
                                          <p:attrName>ppt_x</p:attrName>
                                        </p:attrNameLst>
                                      </p:cBhvr>
                                      <p:tavLst>
                                        <p:tav tm="0">
                                          <p:val>
                                            <p:strVal val="0-#ppt_w/2"/>
                                          </p:val>
                                        </p:tav>
                                        <p:tav tm="100000">
                                          <p:val>
                                            <p:strVal val="#ppt_x"/>
                                          </p:val>
                                        </p:tav>
                                      </p:tavLst>
                                    </p:anim>
                                    <p:anim calcmode="lin" valueType="num">
                                      <p:cBhvr>
                                        <p:cTn id="45" dur="3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23"/>
                                        </p:tgtEl>
                                        <p:attrNameLst>
                                          <p:attrName>style.visibility</p:attrName>
                                        </p:attrNameLst>
                                      </p:cBhvr>
                                      <p:to>
                                        <p:strVal val="visible"/>
                                      </p:to>
                                    </p:set>
                                    <p:anim calcmode="lin" valueType="num">
                                      <p:cBhvr>
                                        <p:cTn id="50" dur="300" fill="hold"/>
                                        <p:tgtEl>
                                          <p:spTgt spid="23"/>
                                        </p:tgtEl>
                                        <p:attrNameLst>
                                          <p:attrName>ppt_x</p:attrName>
                                        </p:attrNameLst>
                                      </p:cBhvr>
                                      <p:tavLst>
                                        <p:tav tm="0">
                                          <p:val>
                                            <p:strVal val="0-#ppt_w/2"/>
                                          </p:val>
                                        </p:tav>
                                        <p:tav tm="100000">
                                          <p:val>
                                            <p:strVal val="#ppt_x"/>
                                          </p:val>
                                        </p:tav>
                                      </p:tavLst>
                                    </p:anim>
                                    <p:anim calcmode="lin" valueType="num">
                                      <p:cBhvr>
                                        <p:cTn id="51" dur="3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P spid="22" grpId="0" animBg="1" advAuto="0"/>
      <p:bldP spid="23"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p:cNvSpPr/>
          <p:nvPr/>
        </p:nvSpPr>
        <p:spPr>
          <a:xfrm>
            <a:off x="5620710" y="6722174"/>
            <a:ext cx="5622597" cy="1415957"/>
          </a:xfrm>
          <a:prstGeom prst="roundRect">
            <a:avLst>
              <a:gd name="adj" fmla="val 50000"/>
            </a:avLst>
          </a:prstGeom>
          <a:gradFill>
            <a:gsLst>
              <a:gs pos="0">
                <a:schemeClr val="accent1">
                  <a:lumOff val="16847"/>
                </a:schemeClr>
              </a:gs>
              <a:gs pos="100000">
                <a:schemeClr val="accent1">
                  <a:lumOff val="-13575"/>
                </a:schemeClr>
              </a:gs>
            </a:gsLst>
            <a:lin ang="667009"/>
          </a:gra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56" name="Group"/>
          <p:cNvGrpSpPr/>
          <p:nvPr/>
        </p:nvGrpSpPr>
        <p:grpSpPr>
          <a:xfrm>
            <a:off x="1390631" y="3331129"/>
            <a:ext cx="5622597" cy="5622597"/>
            <a:chOff x="0" y="0"/>
            <a:chExt cx="5622596" cy="5622596"/>
          </a:xfrm>
        </p:grpSpPr>
        <p:sp>
          <p:nvSpPr>
            <p:cNvPr id="54" name="Circle"/>
            <p:cNvSpPr/>
            <p:nvPr/>
          </p:nvSpPr>
          <p:spPr>
            <a:xfrm>
              <a:off x="0" y="0"/>
              <a:ext cx="5622596" cy="5622596"/>
            </a:xfrm>
            <a:prstGeom prst="ellipse">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42900" dist="32020" dir="1793498"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55" name="Henry_ford_1919.jpg"/>
            <p:cNvPicPr>
              <a:picLocks noChangeAspect="1"/>
            </p:cNvPicPr>
            <p:nvPr/>
          </p:nvPicPr>
          <p:blipFill>
            <a:blip r:embed="rId2">
              <a:extLst>
                <a:ext uri="{28A0092B-C50C-407E-A947-70E740481C1C}">
                  <a14:useLocalDpi xmlns:a14="http://schemas.microsoft.com/office/drawing/2010/main" val="0"/>
                </a:ext>
              </a:extLst>
            </a:blip>
            <a:srcRect l="16688" r="16688"/>
            <a:stretch/>
          </p:blipFill>
          <p:spPr>
            <a:xfrm flipH="1">
              <a:off x="256928" y="257091"/>
              <a:ext cx="5108576" cy="510857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5"/>
                    <a:pt x="12357" y="0"/>
                    <a:pt x="9839" y="0"/>
                  </a:cubicBezTo>
                  <a:close/>
                </a:path>
              </a:pathLst>
            </a:custGeom>
            <a:ln w="12700" cap="flat">
              <a:noFill/>
              <a:miter lim="400000"/>
            </a:ln>
            <a:effectLst>
              <a:outerShdw blurRad="342900" dist="32020" dir="1793498" rotWithShape="0">
                <a:srgbClr val="000000"/>
              </a:outerShdw>
            </a:effectLst>
          </p:spPr>
        </p:pic>
      </p:grpSp>
      <p:sp>
        <p:nvSpPr>
          <p:cNvPr id="57" name="Henry Ford"/>
          <p:cNvSpPr txBox="1"/>
          <p:nvPr/>
        </p:nvSpPr>
        <p:spPr>
          <a:xfrm>
            <a:off x="6914798" y="6778692"/>
            <a:ext cx="3354618" cy="1302921"/>
          </a:xfrm>
          <a:prstGeom prst="rect">
            <a:avLst/>
          </a:prstGeom>
          <a:ln w="12700">
            <a:miter lim="400000"/>
          </a:ln>
          <a:effectLst>
            <a:outerShdw blurRad="38100" dist="32020" dir="1793498"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3900">
                <a:solidFill>
                  <a:srgbClr val="FFFFFF"/>
                </a:solidFill>
                <a:latin typeface="Arial"/>
                <a:ea typeface="Arial"/>
                <a:cs typeface="Arial"/>
                <a:sym typeface="Aria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t-BR" sz="3900" b="1" i="0" u="none" strike="noStrike" kern="0" cap="none" spc="0" normalizeH="0" baseline="0" noProof="0" dirty="0">
                <a:ln>
                  <a:noFill/>
                </a:ln>
                <a:solidFill>
                  <a:srgbClr val="FFFFFF"/>
                </a:solidFill>
                <a:effectLst/>
                <a:uLnTx/>
                <a:uFillTx/>
                <a:latin typeface="Arial"/>
                <a:cs typeface="Arial"/>
                <a:sym typeface="Arial"/>
              </a:rPr>
              <a:t>Graça Divina, Encontrar</a:t>
            </a:r>
            <a:endParaRPr kumimoji="0" sz="3900" b="1" i="0" u="none" strike="noStrike" kern="0" cap="none" spc="0" normalizeH="0" baseline="0" noProof="0" dirty="0">
              <a:ln>
                <a:noFill/>
              </a:ln>
              <a:solidFill>
                <a:srgbClr val="FFFFFF"/>
              </a:solidFill>
              <a:effectLst/>
              <a:uLnTx/>
              <a:uFillTx/>
              <a:latin typeface="Arial"/>
              <a:cs typeface="Arial"/>
              <a:sym typeface="Arial"/>
            </a:endParaRPr>
          </a:p>
        </p:txBody>
      </p:sp>
      <p:sp>
        <p:nvSpPr>
          <p:cNvPr id="58" name="“O segredo é saber onde bater.”"/>
          <p:cNvSpPr txBox="1"/>
          <p:nvPr/>
        </p:nvSpPr>
        <p:spPr>
          <a:xfrm>
            <a:off x="265085" y="10014117"/>
            <a:ext cx="13987145"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66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0000"/>
                </a:solidFill>
                <a:effectLst/>
                <a:uLnTx/>
                <a:uFillTx/>
                <a:latin typeface="Arial"/>
                <a:cs typeface="Arial"/>
                <a:sym typeface="Arial"/>
              </a:rPr>
              <a:t>Por natureza, somos </a:t>
            </a:r>
            <a:r>
              <a:rPr kumimoji="0" lang="pt-BR" sz="4000" b="1" i="0" u="none" strike="noStrike" kern="0" cap="none" spc="0" normalizeH="0" baseline="0" noProof="0" dirty="0" err="1">
                <a:ln>
                  <a:noFill/>
                </a:ln>
                <a:solidFill>
                  <a:srgbClr val="FF0000"/>
                </a:solidFill>
                <a:effectLst/>
                <a:uLnTx/>
                <a:uFillTx/>
                <a:latin typeface="Arial"/>
                <a:cs typeface="Arial"/>
                <a:sym typeface="Arial"/>
              </a:rPr>
              <a:t>egoc</a:t>
            </a:r>
            <a:r>
              <a:rPr lang="pt-BR" sz="4000" b="1" dirty="0" err="1">
                <a:solidFill>
                  <a:srgbClr val="FF0000"/>
                </a:solidFill>
              </a:rPr>
              <a:t>êntricos</a:t>
            </a:r>
            <a:r>
              <a:rPr lang="pt-BR" sz="4000" b="1" dirty="0">
                <a:solidFill>
                  <a:srgbClr val="FF0000"/>
                </a:solidFill>
              </a:rPr>
              <a:t> e não queremos doar</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4000" b="1" i="0" u="sng" strike="noStrike" kern="0" cap="none" spc="0" normalizeH="0" baseline="0" noProof="0" dirty="0">
                <a:ln>
                  <a:noFill/>
                </a:ln>
                <a:solidFill>
                  <a:srgbClr val="FF0000"/>
                </a:solidFill>
                <a:effectLst/>
                <a:uLnTx/>
                <a:uFillTx/>
                <a:latin typeface="Arial"/>
                <a:cs typeface="Arial"/>
                <a:sym typeface="Arial"/>
              </a:rPr>
              <a:t>Generosamente</a:t>
            </a:r>
            <a:r>
              <a:rPr kumimoji="0" lang="pt-BR" sz="4000" b="1" i="0" strike="noStrike" kern="0" cap="none" spc="0" normalizeH="0" baseline="0" noProof="0" dirty="0">
                <a:ln>
                  <a:noFill/>
                </a:ln>
                <a:solidFill>
                  <a:srgbClr val="FF0000"/>
                </a:solidFill>
                <a:effectLst/>
                <a:uLnTx/>
                <a:uFillTx/>
                <a:latin typeface="Arial"/>
                <a:cs typeface="Arial"/>
                <a:sym typeface="Arial"/>
              </a:rPr>
              <a:t>. E mesmo quando o f</a:t>
            </a:r>
            <a:r>
              <a:rPr lang="pt-BR" sz="4000" b="1" dirty="0">
                <a:solidFill>
                  <a:srgbClr val="FF0000"/>
                </a:solidFill>
              </a:rPr>
              <a:t>azemos, podemos ser </a:t>
            </a:r>
            <a:r>
              <a:rPr kumimoji="0" lang="pt-BR" sz="4000" b="1" i="0" strike="noStrike" kern="0" cap="none" spc="0" normalizeH="0" baseline="0" noProof="0" dirty="0">
                <a:ln>
                  <a:noFill/>
                </a:ln>
                <a:solidFill>
                  <a:srgbClr val="FF0000"/>
                </a:solidFill>
                <a:effectLst/>
                <a:uLnTx/>
                <a:uFillTx/>
                <a:latin typeface="Arial"/>
                <a:cs typeface="Arial"/>
                <a:sym typeface="Arial"/>
              </a:rPr>
              <a:t>motivados por intenções egoístas.</a:t>
            </a:r>
            <a:endParaRPr kumimoji="0" sz="4000" b="1" i="0" strike="noStrike" kern="0" cap="none" spc="0" normalizeH="0" baseline="0" noProof="0" dirty="0">
              <a:ln>
                <a:noFill/>
              </a:ln>
              <a:solidFill>
                <a:srgbClr val="FF0000"/>
              </a:solidFill>
              <a:effectLst/>
              <a:uLnTx/>
              <a:uFillTx/>
              <a:latin typeface="Arial"/>
              <a:cs typeface="Arial"/>
              <a:sym typeface="Arial"/>
            </a:endParaRPr>
          </a:p>
        </p:txBody>
      </p:sp>
      <p:sp>
        <p:nvSpPr>
          <p:cNvPr id="59" name="Line"/>
          <p:cNvSpPr/>
          <p:nvPr/>
        </p:nvSpPr>
        <p:spPr>
          <a:xfrm>
            <a:off x="27987" y="12078871"/>
            <a:ext cx="13987146"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2" name="Group"/>
          <p:cNvGrpSpPr/>
          <p:nvPr/>
        </p:nvGrpSpPr>
        <p:grpSpPr>
          <a:xfrm>
            <a:off x="12840918" y="2339181"/>
            <a:ext cx="11535968" cy="9037639"/>
            <a:chOff x="0" y="0"/>
            <a:chExt cx="11535966" cy="9037638"/>
          </a:xfrm>
          <a:solidFill>
            <a:schemeClr val="tx1"/>
          </a:solidFill>
        </p:grpSpPr>
        <p:sp>
          <p:nvSpPr>
            <p:cNvPr id="60" name="Shape"/>
            <p:cNvSpPr/>
            <p:nvPr/>
          </p:nvSpPr>
          <p:spPr>
            <a:xfrm>
              <a:off x="0" y="0"/>
              <a:ext cx="11535966" cy="9037638"/>
            </a:xfrm>
            <a:custGeom>
              <a:avLst/>
              <a:gdLst/>
              <a:ahLst/>
              <a:cxnLst>
                <a:cxn ang="0">
                  <a:pos x="wd2" y="hd2"/>
                </a:cxn>
                <a:cxn ang="5400000">
                  <a:pos x="wd2" y="hd2"/>
                </a:cxn>
                <a:cxn ang="10800000">
                  <a:pos x="wd2" y="hd2"/>
                </a:cxn>
                <a:cxn ang="16200000">
                  <a:pos x="wd2" y="hd2"/>
                </a:cxn>
              </a:cxnLst>
              <a:rect l="0" t="0" r="r" b="b"/>
              <a:pathLst>
                <a:path w="21600" h="21600" extrusionOk="0">
                  <a:moveTo>
                    <a:pt x="8460" y="0"/>
                  </a:moveTo>
                  <a:cubicBezTo>
                    <a:pt x="3788" y="0"/>
                    <a:pt x="0" y="4836"/>
                    <a:pt x="0" y="10801"/>
                  </a:cubicBezTo>
                  <a:cubicBezTo>
                    <a:pt x="0" y="16765"/>
                    <a:pt x="3788" y="21600"/>
                    <a:pt x="8460" y="21600"/>
                  </a:cubicBezTo>
                  <a:lnTo>
                    <a:pt x="21600" y="21600"/>
                  </a:lnTo>
                  <a:lnTo>
                    <a:pt x="21600" y="0"/>
                  </a:lnTo>
                  <a:lnTo>
                    <a:pt x="8460" y="0"/>
                  </a:lnTo>
                  <a:close/>
                </a:path>
              </a:pathLst>
            </a:custGeom>
            <a:grpFill/>
            <a:ln w="12700" cap="flat">
              <a:noFill/>
              <a:miter lim="400000"/>
            </a:ln>
            <a:effectLst>
              <a:outerShdw blurRad="177800" dist="32020" dir="2683124" rotWithShape="0">
                <a:srgbClr val="000000"/>
              </a:outerShdw>
            </a:effectLst>
          </p:spPr>
          <p:txBody>
            <a:bodyPr wrap="square" lIns="0" tIns="0" rIns="0" bIns="0" numCol="1"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1" name="487e4.jpg"/>
            <p:cNvPicPr>
              <a:picLocks noChangeAspect="1"/>
            </p:cNvPicPr>
            <p:nvPr/>
          </p:nvPicPr>
          <p:blipFill>
            <a:blip r:embed="rId3">
              <a:extLst>
                <a:ext uri="{28A0092B-C50C-407E-A947-70E740481C1C}">
                  <a14:useLocalDpi xmlns:a14="http://schemas.microsoft.com/office/drawing/2010/main" val="0"/>
                </a:ext>
              </a:extLst>
            </a:blip>
            <a:srcRect l="12860" r="12860"/>
            <a:stretch/>
          </p:blipFill>
          <p:spPr>
            <a:xfrm>
              <a:off x="397668" y="301228"/>
              <a:ext cx="11138298" cy="8434785"/>
            </a:xfrm>
            <a:custGeom>
              <a:avLst/>
              <a:gdLst/>
              <a:ahLst/>
              <a:cxnLst>
                <a:cxn ang="0">
                  <a:pos x="wd2" y="hd2"/>
                </a:cxn>
                <a:cxn ang="5400000">
                  <a:pos x="wd2" y="hd2"/>
                </a:cxn>
                <a:cxn ang="10800000">
                  <a:pos x="wd2" y="hd2"/>
                </a:cxn>
                <a:cxn ang="16200000">
                  <a:pos x="wd2" y="hd2"/>
                </a:cxn>
              </a:cxnLst>
              <a:rect l="0" t="0" r="r" b="b"/>
              <a:pathLst>
                <a:path w="21600" h="21600" extrusionOk="0">
                  <a:moveTo>
                    <a:pt x="8178" y="0"/>
                  </a:moveTo>
                  <a:cubicBezTo>
                    <a:pt x="3661" y="0"/>
                    <a:pt x="0" y="4836"/>
                    <a:pt x="0" y="10801"/>
                  </a:cubicBezTo>
                  <a:cubicBezTo>
                    <a:pt x="0" y="16765"/>
                    <a:pt x="3661" y="21600"/>
                    <a:pt x="8178" y="21600"/>
                  </a:cubicBezTo>
                  <a:lnTo>
                    <a:pt x="21600" y="21600"/>
                  </a:lnTo>
                  <a:lnTo>
                    <a:pt x="21600" y="0"/>
                  </a:lnTo>
                  <a:lnTo>
                    <a:pt x="8178" y="0"/>
                  </a:lnTo>
                  <a:close/>
                </a:path>
              </a:pathLst>
            </a:custGeom>
            <a:grpFill/>
            <a:ln w="12700" cap="flat">
              <a:noFill/>
              <a:miter lim="400000"/>
            </a:ln>
            <a:effectLst>
              <a:outerShdw blurRad="177800" dist="32020" dir="2683124" rotWithShape="0">
                <a:srgbClr val="000000"/>
              </a:outerShdw>
            </a:effectLst>
          </p:spPr>
        </p:pic>
      </p:grpSp>
      <p:sp>
        <p:nvSpPr>
          <p:cNvPr id="12" name="Retângulo 11">
            <a:extLst>
              <a:ext uri="{FF2B5EF4-FFF2-40B4-BE49-F238E27FC236}">
                <a16:creationId xmlns:a16="http://schemas.microsoft.com/office/drawing/2014/main" id="{7AFF12BB-B2EF-4F7C-87A9-9BD262019881}"/>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3" name="Imagem 12" descr="Tela de jogo de vídeo game&#10;&#10;Descrição gerada automaticamente com confiança baixa">
            <a:extLst>
              <a:ext uri="{FF2B5EF4-FFF2-40B4-BE49-F238E27FC236}">
                <a16:creationId xmlns:a16="http://schemas.microsoft.com/office/drawing/2014/main" id="{1D62476A-5FCA-4427-8843-64A2EDB2A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8640584" y="4149970"/>
            <a:ext cx="6271170" cy="5432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“Tudo, ó Cristo, a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Ti</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entrego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Tudo, sim, por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Ti</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darei</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Resoluto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mas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submisso</a:t>
            </a:r>
            <a:r>
              <a:rPr lang="en-US" altLang="pt-BR" sz="4800" b="0" dirty="0">
                <a:latin typeface="Euphemia" panose="020B0503040102020104" pitchFamily="34" charset="0"/>
                <a:ea typeface="+mn-ea"/>
                <a:cs typeface="+mn-cs"/>
              </a:rPr>
              <a:t>, sempre a </a:t>
            </a:r>
            <a:r>
              <a:rPr lang="en-US" altLang="pt-BR" sz="4800" b="0" dirty="0" err="1">
                <a:latin typeface="Euphemia" panose="020B0503040102020104" pitchFamily="34" charset="0"/>
                <a:ea typeface="+mn-ea"/>
                <a:cs typeface="+mn-cs"/>
              </a:rPr>
              <a:t>Ti</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eu</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seguirei</a:t>
            </a:r>
            <a:endParaRPr kumimoji="0" lang="en-US" altLang="pt-BR" sz="4800" b="1" i="0" u="none" strike="noStrike" kern="0" cap="none" spc="0" normalizeH="0" baseline="0" noProof="0" dirty="0">
              <a:ln>
                <a:noFill/>
              </a:ln>
              <a:solidFill>
                <a:srgbClr val="FF644E">
                  <a:lumMod val="75000"/>
                </a:srgbClr>
              </a:solidFill>
              <a:effectLst>
                <a:outerShdw blurRad="38100" dist="38100" dir="2700000" algn="tl">
                  <a:srgbClr val="000000">
                    <a:alpha val="43137"/>
                  </a:srgbClr>
                </a:outerShdw>
              </a:effectLst>
              <a:uLnTx/>
              <a:uFillTx/>
              <a:latin typeface="Euphemia" panose="020B0503040102020104" pitchFamily="34" charset="0"/>
              <a:ea typeface="+mn-ea"/>
              <a:cs typeface="+mn-cs"/>
              <a:sym typeface="Helvetica Neue"/>
            </a:endParaRPr>
          </a:p>
          <a:p>
            <a:pPr marL="0" marR="0" lvl="0" indent="0" algn="ctr" defTabSz="825500" rtl="0" eaLnBrk="1" fontAlgn="auto" latinLnBrk="0" hangingPunct="0">
              <a:lnSpc>
                <a:spcPct val="100000"/>
              </a:lnSpc>
              <a:spcBef>
                <a:spcPts val="0"/>
              </a:spcBef>
              <a:spcAft>
                <a:spcPts val="600"/>
              </a:spcAft>
              <a:buClrTx/>
              <a:buSzTx/>
              <a:buFontTx/>
              <a:buNone/>
              <a:tabLst/>
              <a:defRPr/>
            </a:pPr>
            <a:endPar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endParaRP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2" name="Mateus 4:19">
            <a:extLst>
              <a:ext uri="{FF2B5EF4-FFF2-40B4-BE49-F238E27FC236}">
                <a16:creationId xmlns:a16="http://schemas.microsoft.com/office/drawing/2014/main" id="{D8D2AFAF-782F-445A-9FF7-2092AB8FF1E7}"/>
              </a:ext>
            </a:extLst>
          </p:cNvPr>
          <p:cNvSpPr txBox="1"/>
          <p:nvPr/>
        </p:nvSpPr>
        <p:spPr>
          <a:xfrm>
            <a:off x="8823162" y="9922939"/>
            <a:ext cx="627117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altLang="pt-BR" sz="44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ea typeface="+mn-ea"/>
                <a:cs typeface="+mn-cs"/>
                <a:sym typeface="Arial"/>
              </a:rPr>
              <a:t>Judson</a:t>
            </a:r>
            <a:r>
              <a:rPr kumimoji="0" lang="pt-BR"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rPr>
              <a:t>  De Venter</a:t>
            </a:r>
            <a:endParaRPr kumimoji="0" lang="en-US" altLang="pt-BR" sz="44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endParaRPr>
          </a:p>
        </p:txBody>
      </p:sp>
    </p:spTree>
    <p:extLst>
      <p:ext uri="{BB962C8B-B14F-4D97-AF65-F5344CB8AC3E}">
        <p14:creationId xmlns:p14="http://schemas.microsoft.com/office/powerpoint/2010/main" val="77531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6" y="3522259"/>
            <a:ext cx="14167947" cy="2400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spcAft>
                <a:spcPts val="600"/>
              </a:spcAft>
            </a:pPr>
            <a:r>
              <a:rPr lang="en-US" altLang="pt-BR" sz="4800" b="0" dirty="0">
                <a:latin typeface="Euphemia" panose="020B0503040102020104" pitchFamily="34" charset="0"/>
                <a:ea typeface="+mn-ea"/>
                <a:cs typeface="+mn-cs"/>
              </a:rPr>
              <a:t>“</a:t>
            </a:r>
            <a:r>
              <a:rPr lang="en-US" altLang="pt-BR" sz="4800" b="0" dirty="0" err="1">
                <a:latin typeface="Euphemia" panose="020B0503040102020104" pitchFamily="34" charset="0"/>
                <a:ea typeface="+mn-ea"/>
                <a:cs typeface="+mn-cs"/>
              </a:rPr>
              <a:t>Seu</a:t>
            </a:r>
            <a:r>
              <a:rPr lang="en-US" altLang="pt-BR" sz="4800" b="0" dirty="0">
                <a:latin typeface="Euphemia" panose="020B0503040102020104" pitchFamily="34" charset="0"/>
                <a:ea typeface="+mn-ea"/>
                <a:cs typeface="+mn-cs"/>
              </a:rPr>
              <a:t> valor </a:t>
            </a:r>
            <a:r>
              <a:rPr lang="en-US" altLang="pt-BR" sz="4800" b="0" dirty="0" err="1">
                <a:latin typeface="Euphemia" panose="020B0503040102020104" pitchFamily="34" charset="0"/>
                <a:ea typeface="+mn-ea"/>
                <a:cs typeface="+mn-cs"/>
              </a:rPr>
              <a:t>foi</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estimado</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não</a:t>
            </a:r>
            <a:r>
              <a:rPr lang="en-US" altLang="pt-BR" sz="4800" b="0" dirty="0">
                <a:latin typeface="Euphemia" panose="020B0503040102020104" pitchFamily="34" charset="0"/>
                <a:ea typeface="+mn-ea"/>
                <a:cs typeface="+mn-cs"/>
              </a:rPr>
              <a:t> pela </a:t>
            </a:r>
            <a:r>
              <a:rPr lang="en-US" altLang="pt-BR" sz="4800" b="0" dirty="0" err="1">
                <a:latin typeface="Euphemia" panose="020B0503040102020104" pitchFamily="34" charset="0"/>
                <a:ea typeface="+mn-ea"/>
                <a:cs typeface="+mn-cs"/>
              </a:rPr>
              <a:t>importância</a:t>
            </a:r>
            <a:r>
              <a:rPr lang="en-US" altLang="pt-BR" sz="4800" b="0" dirty="0">
                <a:latin typeface="Euphemia" panose="020B0503040102020104" pitchFamily="34" charset="0"/>
                <a:ea typeface="+mn-ea"/>
                <a:cs typeface="+mn-cs"/>
              </a:rPr>
              <a:t> da </a:t>
            </a:r>
            <a:r>
              <a:rPr lang="en-US" altLang="pt-BR" sz="4800" b="0" dirty="0" err="1">
                <a:latin typeface="Euphemia" panose="020B0503040102020104" pitchFamily="34" charset="0"/>
                <a:ea typeface="+mn-ea"/>
                <a:cs typeface="+mn-cs"/>
              </a:rPr>
              <a:t>moeda</a:t>
            </a:r>
            <a:r>
              <a:rPr lang="en-US" altLang="pt-BR" sz="4800" b="0" dirty="0">
                <a:latin typeface="Euphemia" panose="020B0503040102020104" pitchFamily="34" charset="0"/>
                <a:ea typeface="+mn-ea"/>
                <a:cs typeface="+mn-cs"/>
              </a:rPr>
              <a:t>, mas </a:t>
            </a:r>
            <a:r>
              <a:rPr lang="en-US" altLang="pt-BR" sz="4800" b="0" dirty="0" err="1">
                <a:latin typeface="Euphemia" panose="020B0503040102020104" pitchFamily="34" charset="0"/>
                <a:ea typeface="+mn-ea"/>
                <a:cs typeface="+mn-cs"/>
              </a:rPr>
              <a:t>pelo</a:t>
            </a:r>
            <a:r>
              <a:rPr lang="en-US" altLang="pt-BR" sz="4800" b="0" dirty="0">
                <a:latin typeface="Euphemia" panose="020B0503040102020104" pitchFamily="34" charset="0"/>
                <a:ea typeface="+mn-ea"/>
                <a:cs typeface="+mn-cs"/>
              </a:rPr>
              <a:t> amor para com Deus e o interesse para com </a:t>
            </a:r>
            <a:r>
              <a:rPr lang="en-US" altLang="pt-BR" sz="4800" b="0" dirty="0" err="1">
                <a:latin typeface="Euphemia" panose="020B0503040102020104" pitchFamily="34" charset="0"/>
                <a:ea typeface="+mn-ea"/>
                <a:cs typeface="+mn-cs"/>
              </a:rPr>
              <a:t>Sua</a:t>
            </a:r>
            <a:r>
              <a:rPr lang="en-US" altLang="pt-BR" sz="4800" b="0" dirty="0">
                <a:latin typeface="Euphemia" panose="020B0503040102020104" pitchFamily="34" charset="0"/>
                <a:ea typeface="+mn-ea"/>
                <a:cs typeface="+mn-cs"/>
              </a:rPr>
              <a:t> </a:t>
            </a:r>
            <a:r>
              <a:rPr lang="en-US" altLang="pt-BR" sz="4800" b="0" dirty="0" err="1">
                <a:latin typeface="Euphemia" panose="020B0503040102020104" pitchFamily="34" charset="0"/>
                <a:ea typeface="+mn-ea"/>
                <a:cs typeface="+mn-cs"/>
              </a:rPr>
              <a:t>obra</a:t>
            </a:r>
            <a:r>
              <a:rPr lang="en-US" altLang="pt-BR" sz="4800" b="0" dirty="0">
                <a:latin typeface="Euphemia" panose="020B0503040102020104" pitchFamily="34" charset="0"/>
                <a:ea typeface="+mn-ea"/>
                <a:cs typeface="+mn-cs"/>
              </a:rPr>
              <a:t>.” </a:t>
            </a: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1" name="CaixaDeTexto 10">
            <a:extLst>
              <a:ext uri="{FF2B5EF4-FFF2-40B4-BE49-F238E27FC236}">
                <a16:creationId xmlns:a16="http://schemas.microsoft.com/office/drawing/2014/main" id="{8D468934-600C-4FA8-BB17-5411E522463B}"/>
              </a:ext>
            </a:extLst>
          </p:cNvPr>
          <p:cNvSpPr txBox="1"/>
          <p:nvPr/>
        </p:nvSpPr>
        <p:spPr>
          <a:xfrm>
            <a:off x="5832230" y="7709078"/>
            <a:ext cx="12719538"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spcAft>
                <a:spcPts val="600"/>
              </a:spcAft>
            </a:pPr>
            <a:r>
              <a:rPr lang="en-US" altLang="pt-BR" sz="4800" b="0" dirty="0">
                <a:latin typeface="Euphemia" panose="020B0503040102020104" pitchFamily="34" charset="0"/>
                <a:cs typeface="Arial" panose="020B0604020202020204" pitchFamily="34" charset="0"/>
              </a:rPr>
              <a:t>“</a:t>
            </a:r>
            <a:r>
              <a:rPr lang="en-US" altLang="pt-BR" sz="4800" b="0" dirty="0" err="1">
                <a:latin typeface="Euphemia" panose="020B0503040102020104" pitchFamily="34" charset="0"/>
                <a:cs typeface="Arial" panose="020B0604020202020204" pitchFamily="34" charset="0"/>
              </a:rPr>
              <a:t>Em</a:t>
            </a:r>
            <a:r>
              <a:rPr lang="en-US" altLang="pt-BR" sz="4800" b="0" dirty="0">
                <a:latin typeface="Euphemia" panose="020B0503040102020104" pitchFamily="34" charset="0"/>
                <a:cs typeface="Arial" panose="020B0604020202020204" pitchFamily="34" charset="0"/>
              </a:rPr>
              <a:t> um </a:t>
            </a:r>
            <a:r>
              <a:rPr lang="en-US" altLang="pt-BR" sz="4800" b="0" dirty="0" err="1">
                <a:latin typeface="Euphemia" panose="020B0503040102020104" pitchFamily="34" charset="0"/>
                <a:cs typeface="Arial" panose="020B0604020202020204" pitchFamily="34" charset="0"/>
              </a:rPr>
              <a:t>mundo</a:t>
            </a:r>
            <a:r>
              <a:rPr lang="en-US" altLang="pt-BR" sz="4800" b="0" dirty="0">
                <a:latin typeface="Euphemia" panose="020B0503040102020104" pitchFamily="34" charset="0"/>
                <a:cs typeface="Arial" panose="020B0604020202020204" pitchFamily="34" charset="0"/>
              </a:rPr>
              <a:t> no qual o </a:t>
            </a:r>
            <a:r>
              <a:rPr lang="en-US" altLang="pt-BR" sz="4800" b="0" dirty="0" err="1">
                <a:latin typeface="Euphemia" panose="020B0503040102020104" pitchFamily="34" charset="0"/>
                <a:cs typeface="Arial" panose="020B0604020202020204" pitchFamily="34" charset="0"/>
              </a:rPr>
              <a:t>dinheiro</a:t>
            </a:r>
            <a:r>
              <a:rPr lang="en-US" altLang="pt-BR" sz="4800" b="0" dirty="0">
                <a:latin typeface="Euphemia" panose="020B0503040102020104" pitchFamily="34" charset="0"/>
                <a:cs typeface="Arial" panose="020B0604020202020204" pitchFamily="34" charset="0"/>
              </a:rPr>
              <a:t> é </a:t>
            </a:r>
            <a:r>
              <a:rPr lang="en-US" altLang="pt-BR" sz="4800" b="0" dirty="0" err="1">
                <a:latin typeface="Euphemia" panose="020B0503040102020104" pitchFamily="34" charset="0"/>
                <a:cs typeface="Arial" panose="020B0604020202020204" pitchFamily="34" charset="0"/>
              </a:rPr>
              <a:t>mais</a:t>
            </a:r>
            <a:r>
              <a:rPr lang="en-US" altLang="pt-BR" sz="4800" b="0" dirty="0">
                <a:latin typeface="Euphemia" panose="020B0503040102020104" pitchFamily="34" charset="0"/>
                <a:cs typeface="Arial" panose="020B0604020202020204" pitchFamily="34" charset="0"/>
              </a:rPr>
              <a:t> </a:t>
            </a:r>
            <a:r>
              <a:rPr lang="en-US" altLang="pt-BR" sz="4800" b="0" dirty="0" err="1">
                <a:latin typeface="Euphemia" panose="020B0503040102020104" pitchFamily="34" charset="0"/>
                <a:cs typeface="Arial" panose="020B0604020202020204" pitchFamily="34" charset="0"/>
              </a:rPr>
              <a:t>valorizado</a:t>
            </a:r>
            <a:r>
              <a:rPr lang="en-US" altLang="pt-BR" sz="4800" b="0" dirty="0">
                <a:latin typeface="Euphemia" panose="020B0503040102020104" pitchFamily="34" charset="0"/>
                <a:cs typeface="Arial" panose="020B0604020202020204" pitchFamily="34" charset="0"/>
              </a:rPr>
              <a:t> que </a:t>
            </a:r>
            <a:r>
              <a:rPr lang="en-US" altLang="pt-BR" sz="4800" b="0" dirty="0" err="1">
                <a:latin typeface="Euphemia" panose="020B0503040102020104" pitchFamily="34" charset="0"/>
                <a:cs typeface="Arial" panose="020B0604020202020204" pitchFamily="34" charset="0"/>
              </a:rPr>
              <a:t>os</a:t>
            </a:r>
            <a:r>
              <a:rPr lang="en-US" altLang="pt-BR" sz="4800" b="0" dirty="0">
                <a:latin typeface="Euphemia" panose="020B0503040102020104" pitchFamily="34" charset="0"/>
                <a:cs typeface="Arial" panose="020B0604020202020204" pitchFamily="34" charset="0"/>
              </a:rPr>
              <a:t> </a:t>
            </a:r>
            <a:r>
              <a:rPr lang="en-US" altLang="pt-BR" sz="4800" b="0" dirty="0" err="1">
                <a:latin typeface="Euphemia" panose="020B0503040102020104" pitchFamily="34" charset="0"/>
                <a:cs typeface="Arial" panose="020B0604020202020204" pitchFamily="34" charset="0"/>
              </a:rPr>
              <a:t>sentimentos</a:t>
            </a:r>
            <a:r>
              <a:rPr lang="en-US" altLang="pt-BR" sz="4800" b="0" dirty="0">
                <a:latin typeface="Euphemia" panose="020B0503040102020104" pitchFamily="34" charset="0"/>
                <a:cs typeface="Arial" panose="020B0604020202020204" pitchFamily="34" charset="0"/>
              </a:rPr>
              <a:t>, a </a:t>
            </a:r>
            <a:r>
              <a:rPr lang="en-US" altLang="pt-BR" sz="4800" b="0" dirty="0" err="1">
                <a:latin typeface="Euphemia" panose="020B0503040102020104" pitchFamily="34" charset="0"/>
                <a:cs typeface="Arial" panose="020B0604020202020204" pitchFamily="34" charset="0"/>
              </a:rPr>
              <a:t>aparência</a:t>
            </a:r>
            <a:r>
              <a:rPr lang="en-US" altLang="pt-BR" sz="4800" b="0" dirty="0">
                <a:latin typeface="Euphemia" panose="020B0503040102020104" pitchFamily="34" charset="0"/>
                <a:cs typeface="Arial" panose="020B0604020202020204" pitchFamily="34" charset="0"/>
              </a:rPr>
              <a:t> </a:t>
            </a:r>
            <a:r>
              <a:rPr lang="en-US" altLang="pt-BR" sz="4800" b="0" dirty="0" err="1">
                <a:latin typeface="Euphemia" panose="020B0503040102020104" pitchFamily="34" charset="0"/>
                <a:cs typeface="Arial" panose="020B0604020202020204" pitchFamily="34" charset="0"/>
              </a:rPr>
              <a:t>também</a:t>
            </a:r>
            <a:r>
              <a:rPr lang="en-US" altLang="pt-BR" sz="4800" b="0" dirty="0">
                <a:latin typeface="Euphemia" panose="020B0503040102020104" pitchFamily="34" charset="0"/>
                <a:cs typeface="Arial" panose="020B0604020202020204" pitchFamily="34" charset="0"/>
              </a:rPr>
              <a:t> </a:t>
            </a:r>
            <a:r>
              <a:rPr lang="en-US" altLang="pt-BR" sz="4800" b="0" dirty="0" err="1">
                <a:latin typeface="Euphemia" panose="020B0503040102020104" pitchFamily="34" charset="0"/>
                <a:cs typeface="Arial" panose="020B0604020202020204" pitchFamily="34" charset="0"/>
              </a:rPr>
              <a:t>acaba</a:t>
            </a:r>
            <a:r>
              <a:rPr lang="en-US" altLang="pt-BR" sz="4800" b="0" dirty="0">
                <a:latin typeface="Euphemia" panose="020B0503040102020104" pitchFamily="34" charset="0"/>
                <a:cs typeface="Arial" panose="020B0604020202020204" pitchFamily="34" charset="0"/>
              </a:rPr>
              <a:t> </a:t>
            </a:r>
            <a:r>
              <a:rPr lang="en-US" altLang="pt-BR" sz="4800" b="0" dirty="0" err="1">
                <a:latin typeface="Euphemia" panose="020B0503040102020104" pitchFamily="34" charset="0"/>
                <a:cs typeface="Arial" panose="020B0604020202020204" pitchFamily="34" charset="0"/>
              </a:rPr>
              <a:t>sendo</a:t>
            </a:r>
            <a:r>
              <a:rPr lang="en-US" altLang="pt-BR" sz="4800" b="0" dirty="0">
                <a:latin typeface="Euphemia" panose="020B0503040102020104" pitchFamily="34" charset="0"/>
                <a:cs typeface="Arial" panose="020B0604020202020204" pitchFamily="34" charset="0"/>
              </a:rPr>
              <a:t> </a:t>
            </a:r>
            <a:r>
              <a:rPr lang="en-US" altLang="pt-BR" sz="4800" b="0" dirty="0" err="1">
                <a:latin typeface="Euphemia" panose="020B0503040102020104" pitchFamily="34" charset="0"/>
                <a:cs typeface="Arial" panose="020B0604020202020204" pitchFamily="34" charset="0"/>
              </a:rPr>
              <a:t>mais</a:t>
            </a:r>
            <a:r>
              <a:rPr lang="en-US" altLang="pt-BR" sz="4800" b="0" dirty="0">
                <a:latin typeface="Euphemia" panose="020B0503040102020104" pitchFamily="34" charset="0"/>
                <a:cs typeface="Arial" panose="020B0604020202020204" pitchFamily="34" charset="0"/>
              </a:rPr>
              <a:t> </a:t>
            </a:r>
            <a:r>
              <a:rPr lang="en-US" altLang="pt-BR" sz="4800" b="0" dirty="0" err="1">
                <a:latin typeface="Euphemia" panose="020B0503040102020104" pitchFamily="34" charset="0"/>
                <a:cs typeface="Arial" panose="020B0604020202020204" pitchFamily="34" charset="0"/>
              </a:rPr>
              <a:t>importante</a:t>
            </a:r>
            <a:r>
              <a:rPr lang="en-US" altLang="pt-BR" sz="4800" b="0" dirty="0">
                <a:latin typeface="Euphemia" panose="020B0503040102020104" pitchFamily="34" charset="0"/>
                <a:cs typeface="Arial" panose="020B0604020202020204" pitchFamily="34" charset="0"/>
              </a:rPr>
              <a:t> que a </a:t>
            </a:r>
            <a:r>
              <a:rPr lang="en-US" altLang="pt-BR" sz="4800" b="0" dirty="0" err="1">
                <a:latin typeface="Euphemia" panose="020B0503040102020104" pitchFamily="34" charset="0"/>
                <a:cs typeface="Arial" panose="020B0604020202020204" pitchFamily="34" charset="0"/>
              </a:rPr>
              <a:t>essência</a:t>
            </a:r>
            <a:r>
              <a:rPr lang="en-US" altLang="pt-BR" sz="4800" b="0" dirty="0">
                <a:latin typeface="Euphemia" panose="020B0503040102020104" pitchFamily="34" charset="0"/>
                <a:cs typeface="Arial" panose="020B0604020202020204" pitchFamily="34" charset="0"/>
              </a:rPr>
              <a:t>.”</a:t>
            </a:r>
          </a:p>
        </p:txBody>
      </p:sp>
      <p:sp>
        <p:nvSpPr>
          <p:cNvPr id="12" name="Mateus 4:19">
            <a:extLst>
              <a:ext uri="{FF2B5EF4-FFF2-40B4-BE49-F238E27FC236}">
                <a16:creationId xmlns:a16="http://schemas.microsoft.com/office/drawing/2014/main" id="{D8D2AFAF-782F-445A-9FF7-2092AB8FF1E7}"/>
              </a:ext>
            </a:extLst>
          </p:cNvPr>
          <p:cNvSpPr txBox="1"/>
          <p:nvPr/>
        </p:nvSpPr>
        <p:spPr>
          <a:xfrm>
            <a:off x="9284678" y="5994584"/>
            <a:ext cx="4071484"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r>
              <a:rPr lang="en-US" altLang="pt-BR" sz="4400" dirty="0">
                <a:effectLst>
                  <a:outerShdw blurRad="38100" dist="38100" dir="2700000" algn="tl">
                    <a:srgbClr val="000000">
                      <a:alpha val="43137"/>
                    </a:srgbClr>
                  </a:outerShdw>
                </a:effectLst>
                <a:latin typeface="Edwardian Script ITC" panose="030303020407070D0804" pitchFamily="66" charset="0"/>
                <a:ea typeface="+mn-ea"/>
                <a:cs typeface="+mn-cs"/>
              </a:rPr>
              <a:t>Ellen G. White</a:t>
            </a:r>
          </a:p>
        </p:txBody>
      </p:sp>
      <p:sp>
        <p:nvSpPr>
          <p:cNvPr id="13" name="Mateus 4:19">
            <a:extLst>
              <a:ext uri="{FF2B5EF4-FFF2-40B4-BE49-F238E27FC236}">
                <a16:creationId xmlns:a16="http://schemas.microsoft.com/office/drawing/2014/main" id="{BA72A0C6-2D4C-4D6F-9E84-873FCAB67EF9}"/>
              </a:ext>
            </a:extLst>
          </p:cNvPr>
          <p:cNvSpPr txBox="1"/>
          <p:nvPr/>
        </p:nvSpPr>
        <p:spPr>
          <a:xfrm>
            <a:off x="10273669" y="10963689"/>
            <a:ext cx="3494547"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algn="ctr">
              <a:spcAft>
                <a:spcPts val="600"/>
              </a:spcAft>
            </a:pPr>
            <a:r>
              <a:rPr lang="en-US" altLang="pt-BR" sz="4400" dirty="0">
                <a:effectLst>
                  <a:outerShdw blurRad="38100" dist="38100" dir="2700000" algn="tl">
                    <a:srgbClr val="000000">
                      <a:alpha val="43137"/>
                    </a:srgbClr>
                  </a:outerShdw>
                </a:effectLst>
                <a:latin typeface="Edwardian Script ITC" panose="030303020407070D0804" pitchFamily="66" charset="0"/>
                <a:cs typeface="Arial" panose="020B0604020202020204" pitchFamily="34" charset="0"/>
              </a:rPr>
              <a:t>Roberto </a:t>
            </a:r>
            <a:r>
              <a:rPr lang="en-US" altLang="pt-BR" sz="4400" dirty="0" err="1">
                <a:effectLst>
                  <a:outerShdw blurRad="38100" dist="38100" dir="2700000" algn="tl">
                    <a:srgbClr val="000000">
                      <a:alpha val="43137"/>
                    </a:srgbClr>
                  </a:outerShdw>
                </a:effectLst>
                <a:latin typeface="Edwardian Script ITC" panose="030303020407070D0804" pitchFamily="66" charset="0"/>
                <a:cs typeface="Arial" panose="020B0604020202020204" pitchFamily="34" charset="0"/>
              </a:rPr>
              <a:t>Shinyashiki</a:t>
            </a:r>
            <a:endParaRPr lang="ru-RU" altLang="pt-BR"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8661521" y="7936415"/>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altLang="pt-BR" sz="7200" dirty="0">
                <a:ln w="22225">
                  <a:solidFill>
                    <a:srgbClr val="000000"/>
                  </a:solidFill>
                  <a:prstDash val="solid"/>
                </a:ln>
                <a:solidFill>
                  <a:srgbClr val="000000"/>
                </a:solidFill>
                <a:latin typeface="Helvetica Neue Medium"/>
              </a:rPr>
              <a:t>9</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Usa</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-me, Senhor!</a:t>
            </a: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5643447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6" y="4695594"/>
            <a:ext cx="14167947" cy="3877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“Que a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vida</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e o caráter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sejam</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o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mais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forte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argumento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em</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favor do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cristianismo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pois por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meio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destes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serão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homens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impelidos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 saber a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vosso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respeito</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que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estivestes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com Jesus e Dele </a:t>
            </a:r>
            <a:r>
              <a:rPr kumimoji="0" lang="en-US" altLang="pt-BR" sz="48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aprendestes</a:t>
            </a:r>
            <a:r>
              <a:rPr kumimoji="0" lang="en-US" altLang="pt-BR" sz="48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2" name="Mateus 4:19">
            <a:extLst>
              <a:ext uri="{FF2B5EF4-FFF2-40B4-BE49-F238E27FC236}">
                <a16:creationId xmlns:a16="http://schemas.microsoft.com/office/drawing/2014/main" id="{D8D2AFAF-782F-445A-9FF7-2092AB8FF1E7}"/>
              </a:ext>
            </a:extLst>
          </p:cNvPr>
          <p:cNvSpPr txBox="1"/>
          <p:nvPr/>
        </p:nvSpPr>
        <p:spPr>
          <a:xfrm>
            <a:off x="9472247" y="9020406"/>
            <a:ext cx="4071484"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en-US" altLang="pt-BR" sz="4400" b="0" i="1" u="none" strike="noStrike" kern="0" cap="none" spc="0" normalizeH="0" baseline="0" noProof="0" dirty="0">
                <a:ln>
                  <a:noFill/>
                </a:ln>
                <a:solidFill>
                  <a:srgbClr val="00A2FF">
                    <a:hueOff val="114395"/>
                    <a:lumOff val="-24975"/>
                  </a:srgbClr>
                </a:solidFill>
                <a:effectLst>
                  <a:outerShdw blurRad="38100" dist="38100" dir="2700000" algn="tl">
                    <a:srgbClr val="000000">
                      <a:alpha val="43137"/>
                    </a:srgbClr>
                  </a:outerShdw>
                </a:effectLst>
                <a:uLnTx/>
                <a:uFillTx/>
                <a:latin typeface="Edwardian Script ITC" panose="030303020407070D0804" pitchFamily="66" charset="0"/>
                <a:ea typeface="+mn-ea"/>
                <a:cs typeface="+mn-cs"/>
                <a:sym typeface="Arial"/>
              </a:rPr>
              <a:t>Ellen G. White</a:t>
            </a:r>
          </a:p>
        </p:txBody>
      </p:sp>
    </p:spTree>
    <p:extLst>
      <p:ext uri="{BB962C8B-B14F-4D97-AF65-F5344CB8AC3E}">
        <p14:creationId xmlns:p14="http://schemas.microsoft.com/office/powerpoint/2010/main" val="400788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7936139" cy="22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kumimoji="0" lang="pt-BR" sz="4400" i="0" u="none" strike="noStrike" kern="0" cap="none" spc="0" normalizeH="0" baseline="0" noProof="0" dirty="0">
                <a:ln>
                  <a:noFill/>
                </a:ln>
                <a:solidFill>
                  <a:schemeClr val="accent5">
                    <a:lumMod val="75000"/>
                  </a:schemeClr>
                </a:solidFill>
                <a:effectLst/>
                <a:uLnTx/>
                <a:uFillTx/>
                <a:latin typeface="Roboto" panose="02000000000000000000" pitchFamily="2" charset="0"/>
                <a:cs typeface="Arial"/>
                <a:sym typeface="Arial"/>
              </a:rPr>
              <a:t>“Testemunho não é sinônimo de autobiografia. Quando estamos realmente testemunhando, não falamos de nós mesmos, mas de Cristo.”</a:t>
            </a:r>
            <a:endParaRPr kumimoji="0" lang="en-US" altLang="pt-BR" sz="4400" i="0" u="none" strike="noStrike" kern="0" cap="none" spc="0" normalizeH="0" baseline="0" noProof="0" dirty="0">
              <a:ln>
                <a:noFill/>
              </a:ln>
              <a:solidFill>
                <a:schemeClr val="accent5">
                  <a:lumMod val="75000"/>
                </a:schemeClr>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8"/>
            <a:ext cx="19454412" cy="2262081"/>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9836499" y="3485651"/>
            <a:ext cx="1885131"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sym typeface="Arial"/>
              </a:rPr>
              <a:t>Jonh</a:t>
            </a:r>
            <a:r>
              <a:rPr kumimoji="0" lang="pt-BR" sz="4300" b="0" i="1"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sym typeface="Arial"/>
              </a:rPr>
              <a:t> </a:t>
            </a:r>
            <a:r>
              <a:rPr kumimoji="0" lang="pt-BR" sz="4300" b="0" i="1"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sym typeface="Arial"/>
              </a:rPr>
              <a:t>Stott</a:t>
            </a:r>
            <a:endParaRPr kumimoji="0" sz="4300" b="0" i="1"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tx1"/>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3379" r="23379"/>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4724116"/>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Coração, alma, mente e força devem cooperar</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no amor a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9907364" y="7084010"/>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O ser</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humano deve amar a Deus por meio de todas as faculdades com as quais Deus o dotou.</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9907364" y="9953310"/>
            <a:ext cx="12804021"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O amor sincero de Deus não deve ser correspondido pela metade.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429549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88929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02961" y="707093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995331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90237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 cada manhã Jesus recebia sabedoria do Pai para saber:"/>
          <p:cNvSpPr txBox="1"/>
          <p:nvPr/>
        </p:nvSpPr>
        <p:spPr>
          <a:xfrm>
            <a:off x="629575" y="1486249"/>
            <a:ext cx="956950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a:cs typeface="Arial"/>
                <a:sym typeface="Arial"/>
              </a:rPr>
              <a:t>A viúva, exemplo prático...</a:t>
            </a:r>
            <a:endParaRPr kumimoji="0" sz="50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a:cs typeface="Arial"/>
              <a:sym typeface="Arial"/>
            </a:endParaRPr>
          </a:p>
        </p:txBody>
      </p:sp>
      <p:sp>
        <p:nvSpPr>
          <p:cNvPr id="140" name="Line"/>
          <p:cNvSpPr/>
          <p:nvPr/>
        </p:nvSpPr>
        <p:spPr>
          <a:xfrm>
            <a:off x="-29551" y="2613812"/>
            <a:ext cx="18482079"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43" name="Group"/>
          <p:cNvGrpSpPr/>
          <p:nvPr/>
        </p:nvGrpSpPr>
        <p:grpSpPr>
          <a:xfrm>
            <a:off x="15429294" y="4583488"/>
            <a:ext cx="8955066" cy="9245493"/>
            <a:chOff x="0" y="-1"/>
            <a:chExt cx="8955064" cy="9245491"/>
          </a:xfrm>
          <a:solidFill>
            <a:schemeClr val="tx1"/>
          </a:solidFill>
        </p:grpSpPr>
        <p:sp>
          <p:nvSpPr>
            <p:cNvPr id="141" name="Shape"/>
            <p:cNvSpPr/>
            <p:nvPr/>
          </p:nvSpPr>
          <p:spPr>
            <a:xfrm flipH="1">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42" name="jesus-christ-whit-his-hands-up-towards-sky-while-his-eyes-are-closed.jpg"/>
            <p:cNvPicPr>
              <a:picLocks noChangeAspect="1"/>
            </p:cNvPicPr>
            <p:nvPr/>
          </p:nvPicPr>
          <p:blipFill>
            <a:blip r:embed="rId2">
              <a:extLst>
                <a:ext uri="{28A0092B-C50C-407E-A947-70E740481C1C}">
                  <a14:useLocalDpi xmlns:a14="http://schemas.microsoft.com/office/drawing/2010/main" val="0"/>
                </a:ext>
              </a:extLst>
            </a:blip>
            <a:srcRect t="2803" b="2803"/>
            <a:stretch/>
          </p:blipFill>
          <p:spPr>
            <a:xfrm>
              <a:off x="1777122" y="242827"/>
              <a:ext cx="7177942" cy="8954562"/>
            </a:xfrm>
            <a:custGeom>
              <a:avLst/>
              <a:gdLst/>
              <a:ahLst/>
              <a:cxnLst>
                <a:cxn ang="0">
                  <a:pos x="wd2" y="hd2"/>
                </a:cxn>
                <a:cxn ang="5400000">
                  <a:pos x="wd2" y="hd2"/>
                </a:cxn>
                <a:cxn ang="10800000">
                  <a:pos x="wd2" y="hd2"/>
                </a:cxn>
                <a:cxn ang="16200000">
                  <a:pos x="wd2" y="hd2"/>
                </a:cxn>
              </a:cxnLst>
              <a:rect l="0" t="0" r="r" b="b"/>
              <a:pathLst>
                <a:path w="20393" h="21571" extrusionOk="0">
                  <a:moveTo>
                    <a:pt x="11046" y="1"/>
                  </a:moveTo>
                  <a:cubicBezTo>
                    <a:pt x="14079" y="-29"/>
                    <a:pt x="17116" y="983"/>
                    <a:pt x="19347" y="3012"/>
                  </a:cubicBezTo>
                  <a:cubicBezTo>
                    <a:pt x="19357" y="3021"/>
                    <a:pt x="19359" y="3024"/>
                    <a:pt x="19359" y="3024"/>
                  </a:cubicBezTo>
                  <a:lnTo>
                    <a:pt x="20393" y="3966"/>
                  </a:lnTo>
                  <a:lnTo>
                    <a:pt x="20393" y="21571"/>
                  </a:lnTo>
                  <a:lnTo>
                    <a:pt x="9185" y="21571"/>
                  </a:lnTo>
                  <a:lnTo>
                    <a:pt x="2997" y="15932"/>
                  </a:lnTo>
                  <a:cubicBezTo>
                    <a:pt x="2997" y="15932"/>
                    <a:pt x="2994" y="15929"/>
                    <a:pt x="2985" y="15920"/>
                  </a:cubicBezTo>
                  <a:cubicBezTo>
                    <a:pt x="-1207" y="12094"/>
                    <a:pt x="-953" y="6113"/>
                    <a:pt x="3553" y="2553"/>
                  </a:cubicBezTo>
                  <a:cubicBezTo>
                    <a:pt x="3563" y="2544"/>
                    <a:pt x="3567" y="2541"/>
                    <a:pt x="3567" y="2541"/>
                  </a:cubicBezTo>
                  <a:cubicBezTo>
                    <a:pt x="3567" y="2541"/>
                    <a:pt x="3569" y="2538"/>
                    <a:pt x="3580" y="2531"/>
                  </a:cubicBezTo>
                  <a:cubicBezTo>
                    <a:pt x="5695" y="865"/>
                    <a:pt x="8369" y="27"/>
                    <a:pt x="11046" y="1"/>
                  </a:cubicBezTo>
                  <a:close/>
                </a:path>
              </a:pathLst>
            </a:custGeom>
            <a:grpFill/>
            <a:ln w="12700" cap="flat">
              <a:noFill/>
              <a:miter lim="400000"/>
            </a:ln>
            <a:effectLst>
              <a:outerShdw blurRad="50800" dist="73093" dir="1585161" rotWithShape="0">
                <a:srgbClr val="000000"/>
              </a:outerShdw>
            </a:effectLst>
          </p:spPr>
        </p:pic>
      </p:grpSp>
      <p:grpSp>
        <p:nvGrpSpPr>
          <p:cNvPr id="146" name="Group"/>
          <p:cNvGrpSpPr/>
          <p:nvPr/>
        </p:nvGrpSpPr>
        <p:grpSpPr>
          <a:xfrm>
            <a:off x="778112" y="5698059"/>
            <a:ext cx="13789250" cy="4304743"/>
            <a:chOff x="0" y="0"/>
            <a:chExt cx="13789248" cy="4304741"/>
          </a:xfrm>
        </p:grpSpPr>
        <p:pic>
          <p:nvPicPr>
            <p:cNvPr id="144" name="Asset 3.png" descr="Asset 3.png"/>
            <p:cNvPicPr>
              <a:picLocks noChangeAspect="1"/>
            </p:cNvPicPr>
            <p:nvPr/>
          </p:nvPicPr>
          <p:blipFill>
            <a:blip r:embed="rId3"/>
            <a:stretch>
              <a:fillRect/>
            </a:stretch>
          </p:blipFill>
          <p:spPr>
            <a:xfrm>
              <a:off x="0" y="0"/>
              <a:ext cx="8825802" cy="4304742"/>
            </a:xfrm>
            <a:prstGeom prst="rect">
              <a:avLst/>
            </a:prstGeom>
            <a:ln w="12700" cap="flat">
              <a:noFill/>
              <a:miter lim="400000"/>
            </a:ln>
            <a:effectLst>
              <a:outerShdw blurRad="38100" dist="31219" dir="4676564" rotWithShape="0">
                <a:srgbClr val="000000"/>
              </a:outerShdw>
            </a:effectLst>
          </p:spPr>
        </p:pic>
        <p:pic>
          <p:nvPicPr>
            <p:cNvPr id="145" name="Asset 4.png" descr="Asset 4.png"/>
            <p:cNvPicPr>
              <a:picLocks noChangeAspect="1"/>
            </p:cNvPicPr>
            <p:nvPr/>
          </p:nvPicPr>
          <p:blipFill>
            <a:blip r:embed="rId4"/>
            <a:stretch>
              <a:fillRect/>
            </a:stretch>
          </p:blipFill>
          <p:spPr>
            <a:xfrm>
              <a:off x="4898550" y="0"/>
              <a:ext cx="8890699" cy="4304742"/>
            </a:xfrm>
            <a:prstGeom prst="rect">
              <a:avLst/>
            </a:prstGeom>
            <a:ln w="12700" cap="flat">
              <a:noFill/>
              <a:miter lim="400000"/>
            </a:ln>
            <a:effectLst/>
          </p:spPr>
        </p:pic>
      </p:grpSp>
      <p:grpSp>
        <p:nvGrpSpPr>
          <p:cNvPr id="149" name="Group"/>
          <p:cNvGrpSpPr/>
          <p:nvPr/>
        </p:nvGrpSpPr>
        <p:grpSpPr>
          <a:xfrm>
            <a:off x="1122481" y="6919713"/>
            <a:ext cx="3465936" cy="1871646"/>
            <a:chOff x="0" y="-51112"/>
            <a:chExt cx="3465934" cy="1871645"/>
          </a:xfrm>
        </p:grpSpPr>
        <p:sp>
          <p:nvSpPr>
            <p:cNvPr id="147" name="O QUE"/>
            <p:cNvSpPr txBox="1"/>
            <p:nvPr/>
          </p:nvSpPr>
          <p:spPr>
            <a:xfrm>
              <a:off x="0" y="-51112"/>
              <a:ext cx="3465934" cy="1046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pPr>
              <a:r>
                <a:rPr kumimoji="0" lang="pt-BR" sz="5600" b="1" i="0" u="none" strike="noStrike" kern="0" cap="none" spc="0" normalizeH="0" baseline="0" noProof="0" dirty="0">
                  <a:ln>
                    <a:noFill/>
                  </a:ln>
                  <a:solidFill>
                    <a:srgbClr val="000000"/>
                  </a:solidFill>
                  <a:effectLst/>
                  <a:uLnTx/>
                  <a:uFillTx/>
                  <a:latin typeface="Arial"/>
                  <a:cs typeface="Arial"/>
                  <a:sym typeface="Arial"/>
                </a:rPr>
                <a:t>A  Mais</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148" name="dizer"/>
            <p:cNvSpPr txBox="1"/>
            <p:nvPr/>
          </p:nvSpPr>
          <p:spPr>
            <a:xfrm>
              <a:off x="0" y="774096"/>
              <a:ext cx="3465934" cy="1046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solidFill>
                    <a:srgbClr val="00A2FF"/>
                  </a:solidFill>
                  <a:latin typeface="Arial"/>
                  <a:ea typeface="Arial"/>
                  <a:cs typeface="Arial"/>
                  <a:sym typeface="Arial"/>
                </a:defRPr>
              </a:pPr>
              <a:r>
                <a:rPr kumimoji="0" lang="pt-BR" sz="5600" b="1" i="0" u="none" strike="noStrike" kern="0" cap="none" spc="0" normalizeH="0" baseline="0" noProof="0" dirty="0">
                  <a:ln>
                    <a:noFill/>
                  </a:ln>
                  <a:solidFill>
                    <a:schemeClr val="accent5">
                      <a:lumMod val="75000"/>
                    </a:schemeClr>
                  </a:solidFill>
                  <a:effectLst/>
                  <a:uLnTx/>
                  <a:uFillTx/>
                  <a:latin typeface="Arial"/>
                  <a:cs typeface="Arial"/>
                  <a:sym typeface="Arial"/>
                </a:rPr>
                <a:t>Pobre</a:t>
              </a:r>
              <a:endParaRPr kumimoji="0" sz="5600" b="1" i="0" u="none" strike="noStrike" kern="0" cap="none" spc="0" normalizeH="0" baseline="0" noProof="0" dirty="0">
                <a:ln>
                  <a:noFill/>
                </a:ln>
                <a:solidFill>
                  <a:schemeClr val="accent5">
                    <a:lumMod val="75000"/>
                  </a:schemeClr>
                </a:solidFill>
                <a:effectLst/>
                <a:uLnTx/>
                <a:uFillTx/>
                <a:latin typeface="Arial"/>
                <a:cs typeface="Arial"/>
                <a:sym typeface="Arial"/>
              </a:endParaRPr>
            </a:p>
          </p:txBody>
        </p:sp>
      </p:grpSp>
      <p:grpSp>
        <p:nvGrpSpPr>
          <p:cNvPr id="152" name="Group"/>
          <p:cNvGrpSpPr/>
          <p:nvPr/>
        </p:nvGrpSpPr>
        <p:grpSpPr>
          <a:xfrm>
            <a:off x="5939770" y="6970825"/>
            <a:ext cx="3465935" cy="1697424"/>
            <a:chOff x="0" y="0"/>
            <a:chExt cx="3465934" cy="1697423"/>
          </a:xfrm>
        </p:grpSpPr>
        <p:sp>
          <p:nvSpPr>
            <p:cNvPr id="150" name="COMO"/>
            <p:cNvSpPr txBox="1"/>
            <p:nvPr/>
          </p:nvSpPr>
          <p:spPr>
            <a:xfrm>
              <a:off x="0" y="0"/>
              <a:ext cx="3465934" cy="1046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5600" b="1" i="0" u="none" strike="noStrike" kern="0" cap="none" spc="0" normalizeH="0" baseline="0" noProof="0" dirty="0">
                  <a:ln>
                    <a:noFill/>
                  </a:ln>
                  <a:solidFill>
                    <a:srgbClr val="000000"/>
                  </a:solidFill>
                  <a:effectLst/>
                  <a:uLnTx/>
                  <a:uFillTx/>
                  <a:latin typeface="Arial"/>
                  <a:cs typeface="Arial"/>
                  <a:sym typeface="Arial"/>
                </a:rPr>
                <a:t>Dentre os</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dizer"/>
            <p:cNvSpPr txBox="1"/>
            <p:nvPr/>
          </p:nvSpPr>
          <p:spPr>
            <a:xfrm>
              <a:off x="0" y="774096"/>
              <a:ext cx="3465934" cy="923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solidFill>
                    <a:srgbClr val="00A2FF"/>
                  </a:solidFill>
                  <a:latin typeface="Arial"/>
                  <a:ea typeface="Arial"/>
                  <a:cs typeface="Arial"/>
                  <a:sym typeface="Arial"/>
                </a:defRPr>
              </a:pPr>
              <a:r>
                <a:rPr kumimoji="0" lang="pt-BR" sz="4800" b="1" i="0" u="none" strike="noStrike" kern="0" cap="none" spc="0" normalizeH="0" baseline="0" noProof="0" dirty="0">
                  <a:ln>
                    <a:noFill/>
                  </a:ln>
                  <a:solidFill>
                    <a:schemeClr val="accent5">
                      <a:lumMod val="75000"/>
                    </a:schemeClr>
                  </a:solidFill>
                  <a:effectLst/>
                  <a:uLnTx/>
                  <a:uFillTx/>
                  <a:latin typeface="Arial"/>
                  <a:cs typeface="Arial"/>
                  <a:sym typeface="Arial"/>
                </a:rPr>
                <a:t>pobres</a:t>
              </a:r>
              <a:endParaRPr kumimoji="0" sz="5600" b="1" i="0" u="none" strike="noStrike" kern="0" cap="none" spc="0" normalizeH="0" baseline="0" noProof="0" dirty="0">
                <a:ln>
                  <a:noFill/>
                </a:ln>
                <a:solidFill>
                  <a:schemeClr val="accent5">
                    <a:lumMod val="75000"/>
                  </a:schemeClr>
                </a:solidFill>
                <a:effectLst/>
                <a:uLnTx/>
                <a:uFillTx/>
                <a:latin typeface="Arial"/>
                <a:cs typeface="Arial"/>
                <a:sym typeface="Arial"/>
              </a:endParaRPr>
            </a:p>
          </p:txBody>
        </p:sp>
      </p:grpSp>
      <p:grpSp>
        <p:nvGrpSpPr>
          <p:cNvPr id="155" name="Group"/>
          <p:cNvGrpSpPr/>
          <p:nvPr/>
        </p:nvGrpSpPr>
        <p:grpSpPr>
          <a:xfrm>
            <a:off x="10757058" y="6970825"/>
            <a:ext cx="3465935" cy="2436087"/>
            <a:chOff x="0" y="0"/>
            <a:chExt cx="3465934" cy="2436086"/>
          </a:xfrm>
        </p:grpSpPr>
        <p:sp>
          <p:nvSpPr>
            <p:cNvPr id="153" name="QUANDO"/>
            <p:cNvSpPr txBox="1"/>
            <p:nvPr/>
          </p:nvSpPr>
          <p:spPr>
            <a:xfrm>
              <a:off x="0" y="0"/>
              <a:ext cx="3465934" cy="1046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pPr>
              <a:r>
                <a:rPr kumimoji="0" lang="pt-BR" sz="5600" b="1" i="0" u="none" strike="noStrike" kern="0" cap="none" spc="0" normalizeH="0" baseline="0" noProof="0" dirty="0">
                  <a:ln>
                    <a:noFill/>
                  </a:ln>
                  <a:solidFill>
                    <a:srgbClr val="000000"/>
                  </a:solidFill>
                  <a:effectLst/>
                  <a:uLnTx/>
                  <a:uFillTx/>
                  <a:latin typeface="Arial"/>
                  <a:cs typeface="Arial"/>
                  <a:sym typeface="Arial"/>
                </a:rPr>
                <a:t>Tornou</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154" name="dizer"/>
            <p:cNvSpPr txBox="1"/>
            <p:nvPr/>
          </p:nvSpPr>
          <p:spPr>
            <a:xfrm>
              <a:off x="0" y="774096"/>
              <a:ext cx="3465934" cy="1661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solidFill>
                    <a:srgbClr val="00A2FF"/>
                  </a:solidFill>
                  <a:latin typeface="Arial"/>
                  <a:ea typeface="Arial"/>
                  <a:cs typeface="Arial"/>
                  <a:sym typeface="Arial"/>
                </a:defRPr>
              </a:pPr>
              <a:r>
                <a:rPr kumimoji="0" lang="pt-BR" sz="4800" b="1" i="0" u="none" strike="noStrike" kern="0" cap="none" spc="0" normalizeH="0" baseline="0" noProof="0" dirty="0">
                  <a:ln>
                    <a:noFill/>
                  </a:ln>
                  <a:solidFill>
                    <a:schemeClr val="accent5">
                      <a:lumMod val="75000"/>
                    </a:schemeClr>
                  </a:solidFill>
                  <a:effectLst/>
                  <a:uLnTx/>
                  <a:uFillTx/>
                  <a:latin typeface="Arial"/>
                  <a:cs typeface="Arial"/>
                  <a:sym typeface="Arial"/>
                </a:rPr>
                <a:t>O templo RICO</a:t>
              </a:r>
              <a:endParaRPr kumimoji="0" sz="5600" b="1" i="0" u="none" strike="noStrike" kern="0" cap="none" spc="0" normalizeH="0" baseline="0" noProof="0" dirty="0">
                <a:ln>
                  <a:noFill/>
                </a:ln>
                <a:solidFill>
                  <a:schemeClr val="accent5">
                    <a:lumMod val="75000"/>
                  </a:schemeClr>
                </a:solidFill>
                <a:effectLst/>
                <a:uLnTx/>
                <a:uFillTx/>
                <a:latin typeface="Arial"/>
                <a:cs typeface="Arial"/>
                <a:sym typeface="Arial"/>
              </a:endParaRPr>
            </a:p>
          </p:txBody>
        </p:sp>
      </p:grpSp>
      <p:sp>
        <p:nvSpPr>
          <p:cNvPr id="19" name="Retângulo 18">
            <a:extLst>
              <a:ext uri="{FF2B5EF4-FFF2-40B4-BE49-F238E27FC236}">
                <a16:creationId xmlns:a16="http://schemas.microsoft.com/office/drawing/2014/main" id="{A05378D8-0230-4D54-9AF9-6F5875519E27}"/>
              </a:ext>
            </a:extLst>
          </p:cNvPr>
          <p:cNvSpPr/>
          <p:nvPr/>
        </p:nvSpPr>
        <p:spPr>
          <a:xfrm>
            <a:off x="0"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0" name="Imagem 19" descr="Tela de jogo de vídeo game&#10;&#10;Descrição gerada automaticamente com confiança baixa">
            <a:extLst>
              <a:ext uri="{FF2B5EF4-FFF2-40B4-BE49-F238E27FC236}">
                <a16:creationId xmlns:a16="http://schemas.microsoft.com/office/drawing/2014/main" id="{146074FB-9CE6-4F0E-A1C6-3A4037E21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14" y="12367997"/>
            <a:ext cx="3237696" cy="1009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6"/>
                                        </p:tgtEl>
                                        <p:attrNameLst>
                                          <p:attrName>style.visibility</p:attrName>
                                        </p:attrNameLst>
                                      </p:cBhvr>
                                      <p:to>
                                        <p:strVal val="visible"/>
                                      </p:to>
                                    </p:set>
                                    <p:animEffect transition="in" filter="wipe(left)">
                                      <p:cBhvr>
                                        <p:cTn id="7" dur="4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49"/>
                                        </p:tgtEl>
                                        <p:attrNameLst>
                                          <p:attrName>style.visibility</p:attrName>
                                        </p:attrNameLst>
                                      </p:cBhvr>
                                      <p:to>
                                        <p:strVal val="visible"/>
                                      </p:to>
                                    </p:set>
                                    <p:anim calcmode="lin" valueType="num">
                                      <p:cBhvr>
                                        <p:cTn id="12" dur="400" fill="hold"/>
                                        <p:tgtEl>
                                          <p:spTgt spid="149"/>
                                        </p:tgtEl>
                                        <p:attrNameLst>
                                          <p:attrName>ppt_w</p:attrName>
                                        </p:attrNameLst>
                                      </p:cBhvr>
                                      <p:tavLst>
                                        <p:tav tm="0">
                                          <p:val>
                                            <p:fltVal val="0"/>
                                          </p:val>
                                        </p:tav>
                                        <p:tav tm="100000">
                                          <p:val>
                                            <p:strVal val="#ppt_w"/>
                                          </p:val>
                                        </p:tav>
                                      </p:tavLst>
                                    </p:anim>
                                    <p:anim calcmode="lin" valueType="num">
                                      <p:cBhvr>
                                        <p:cTn id="13" dur="400" fill="hold"/>
                                        <p:tgtEl>
                                          <p:spTgt spid="14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p:tmAbs val="0"/>
                                  </p:iterate>
                                  <p:childTnLst>
                                    <p:set>
                                      <p:cBhvr>
                                        <p:cTn id="17" fill="hold"/>
                                        <p:tgtEl>
                                          <p:spTgt spid="152"/>
                                        </p:tgtEl>
                                        <p:attrNameLst>
                                          <p:attrName>style.visibility</p:attrName>
                                        </p:attrNameLst>
                                      </p:cBhvr>
                                      <p:to>
                                        <p:strVal val="visible"/>
                                      </p:to>
                                    </p:set>
                                    <p:anim calcmode="lin" valueType="num">
                                      <p:cBhvr>
                                        <p:cTn id="18" dur="400" fill="hold"/>
                                        <p:tgtEl>
                                          <p:spTgt spid="152"/>
                                        </p:tgtEl>
                                        <p:attrNameLst>
                                          <p:attrName>ppt_w</p:attrName>
                                        </p:attrNameLst>
                                      </p:cBhvr>
                                      <p:tavLst>
                                        <p:tav tm="0">
                                          <p:val>
                                            <p:fltVal val="0"/>
                                          </p:val>
                                        </p:tav>
                                        <p:tav tm="100000">
                                          <p:val>
                                            <p:strVal val="#ppt_w"/>
                                          </p:val>
                                        </p:tav>
                                      </p:tavLst>
                                    </p:anim>
                                    <p:anim calcmode="lin" valueType="num">
                                      <p:cBhvr>
                                        <p:cTn id="19" dur="400" fill="hold"/>
                                        <p:tgtEl>
                                          <p:spTgt spid="15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iterate>
                                    <p:tmAbs val="0"/>
                                  </p:iterate>
                                  <p:childTnLst>
                                    <p:set>
                                      <p:cBhvr>
                                        <p:cTn id="23" fill="hold"/>
                                        <p:tgtEl>
                                          <p:spTgt spid="155"/>
                                        </p:tgtEl>
                                        <p:attrNameLst>
                                          <p:attrName>style.visibility</p:attrName>
                                        </p:attrNameLst>
                                      </p:cBhvr>
                                      <p:to>
                                        <p:strVal val="visible"/>
                                      </p:to>
                                    </p:set>
                                    <p:anim calcmode="lin" valueType="num">
                                      <p:cBhvr>
                                        <p:cTn id="24" dur="400" fill="hold"/>
                                        <p:tgtEl>
                                          <p:spTgt spid="155"/>
                                        </p:tgtEl>
                                        <p:attrNameLst>
                                          <p:attrName>ppt_w</p:attrName>
                                        </p:attrNameLst>
                                      </p:cBhvr>
                                      <p:tavLst>
                                        <p:tav tm="0">
                                          <p:val>
                                            <p:fltVal val="0"/>
                                          </p:val>
                                        </p:tav>
                                        <p:tav tm="100000">
                                          <p:val>
                                            <p:strVal val="#ppt_w"/>
                                          </p:val>
                                        </p:tav>
                                      </p:tavLst>
                                    </p:anim>
                                    <p:anim calcmode="lin" valueType="num">
                                      <p:cBhvr>
                                        <p:cTn id="25" dur="400" fill="hold"/>
                                        <p:tgtEl>
                                          <p:spTgt spid="1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advAuto="0"/>
      <p:bldP spid="149" grpId="0" animBg="1" advAuto="0"/>
      <p:bldP spid="152" grpId="0" animBg="1" advAuto="0"/>
      <p:bldP spid="155"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Fale “a verdade em amor.”"/>
          <p:cNvSpPr txBox="1"/>
          <p:nvPr/>
        </p:nvSpPr>
        <p:spPr>
          <a:xfrm>
            <a:off x="6672050" y="1758191"/>
            <a:ext cx="11287127" cy="166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6400">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a:cs typeface="Arial"/>
                <a:sym typeface="Arial"/>
              </a:rPr>
              <a:t>A viúva vivia na prática, o doar por inteiro.</a:t>
            </a:r>
            <a:endParaRPr kumimoji="0" sz="48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a:cs typeface="Arial"/>
              <a:sym typeface="Arial"/>
            </a:endParaRPr>
          </a:p>
        </p:txBody>
      </p:sp>
      <p:sp>
        <p:nvSpPr>
          <p:cNvPr id="179" name="Rounded Rectangle"/>
          <p:cNvSpPr/>
          <p:nvPr/>
        </p:nvSpPr>
        <p:spPr>
          <a:xfrm>
            <a:off x="5378450" y="1604502"/>
            <a:ext cx="14169636" cy="2183976"/>
          </a:xfrm>
          <a:prstGeom prst="roundRect">
            <a:avLst>
              <a:gd name="adj" fmla="val 24489"/>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82" name="Group"/>
          <p:cNvGrpSpPr/>
          <p:nvPr/>
        </p:nvGrpSpPr>
        <p:grpSpPr>
          <a:xfrm>
            <a:off x="4737131" y="1154958"/>
            <a:ext cx="1521208" cy="1521207"/>
            <a:chOff x="0" y="0"/>
            <a:chExt cx="1521206" cy="1521206"/>
          </a:xfrm>
        </p:grpSpPr>
        <p:sp>
          <p:nvSpPr>
            <p:cNvPr id="180"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81"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184" name="Shape"/>
          <p:cNvSpPr/>
          <p:nvPr/>
        </p:nvSpPr>
        <p:spPr>
          <a:xfrm>
            <a:off x="-53307" y="7578073"/>
            <a:ext cx="5966330" cy="6182800"/>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adFill>
            <a:gsLst>
              <a:gs pos="0">
                <a:schemeClr val="accent1">
                  <a:lumOff val="-13575"/>
                </a:schemeClr>
              </a:gs>
              <a:gs pos="100000">
                <a:schemeClr val="accent1">
                  <a:lumOff val="16847"/>
                </a:schemeClr>
              </a:gs>
            </a:gsLst>
            <a:lin ang="667009"/>
          </a:gradFill>
          <a:ln w="12700">
            <a:miter lim="400000"/>
          </a:ln>
          <a:effectLst>
            <a:outerShdw blurRad="50800" dist="73093" dir="1585161" rotWithShape="0">
              <a:srgbClr val="000000"/>
            </a:outerShdw>
          </a:effectLst>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85" name="woman-holding-red-heart-health-insurance-donation-concept-world-mental-health-day-world-heart-day.jpg" descr="woman-holding-red-heart-health-insurance-donation-concept-world-mental-health-day-world-heart-day.jpg"/>
          <p:cNvPicPr>
            <a:picLocks noChangeAspect="1"/>
          </p:cNvPicPr>
          <p:nvPr/>
        </p:nvPicPr>
        <p:blipFill>
          <a:blip r:embed="rId3"/>
          <a:srcRect l="34423" t="11438" r="20167" b="3509"/>
          <a:stretch>
            <a:fillRect/>
          </a:stretch>
        </p:blipFill>
        <p:spPr>
          <a:xfrm>
            <a:off x="-53307" y="7753870"/>
            <a:ext cx="4800310" cy="599418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8" y="983"/>
                  <a:pt x="1047" y="3010"/>
                </a:cubicBezTo>
                <a:cubicBezTo>
                  <a:pt x="1037" y="3019"/>
                  <a:pt x="1034" y="3022"/>
                  <a:pt x="1034" y="3022"/>
                </a:cubicBezTo>
                <a:lnTo>
                  <a:pt x="0" y="3963"/>
                </a:lnTo>
                <a:lnTo>
                  <a:pt x="0" y="21571"/>
                </a:lnTo>
                <a:lnTo>
                  <a:pt x="11185" y="21571"/>
                </a:lnTo>
                <a:lnTo>
                  <a:pt x="17395" y="15917"/>
                </a:lnTo>
                <a:cubicBezTo>
                  <a:pt x="17395" y="15917"/>
                  <a:pt x="17399" y="15914"/>
                  <a:pt x="17408" y="15905"/>
                </a:cubicBezTo>
                <a:cubicBezTo>
                  <a:pt x="21600" y="12083"/>
                  <a:pt x="21346" y="6107"/>
                  <a:pt x="16840" y="2550"/>
                </a:cubicBezTo>
                <a:cubicBezTo>
                  <a:pt x="16830" y="2542"/>
                  <a:pt x="16827" y="2539"/>
                  <a:pt x="16827" y="2539"/>
                </a:cubicBezTo>
                <a:cubicBezTo>
                  <a:pt x="16827" y="2539"/>
                  <a:pt x="16824" y="2537"/>
                  <a:pt x="16813" y="2529"/>
                </a:cubicBezTo>
                <a:cubicBezTo>
                  <a:pt x="14698" y="864"/>
                  <a:pt x="12024" y="27"/>
                  <a:pt x="9347" y="1"/>
                </a:cubicBezTo>
                <a:close/>
              </a:path>
            </a:pathLst>
          </a:custGeom>
          <a:ln w="12700">
            <a:miter lim="400000"/>
          </a:ln>
          <a:effectLst>
            <a:outerShdw blurRad="50800" dist="73093" dir="1585161" rotWithShape="0">
              <a:srgbClr val="000000"/>
            </a:outerShdw>
          </a:effectLst>
        </p:spPr>
      </p:pic>
      <p:grpSp>
        <p:nvGrpSpPr>
          <p:cNvPr id="188" name="Group"/>
          <p:cNvGrpSpPr/>
          <p:nvPr/>
        </p:nvGrpSpPr>
        <p:grpSpPr>
          <a:xfrm>
            <a:off x="5378829" y="4515383"/>
            <a:ext cx="7505701" cy="7531101"/>
            <a:chOff x="0" y="0"/>
            <a:chExt cx="7505700" cy="7531100"/>
          </a:xfrm>
        </p:grpSpPr>
        <p:pic>
          <p:nvPicPr>
            <p:cNvPr id="186" name="Asset 7.png" descr="Asset 7.png"/>
            <p:cNvPicPr>
              <a:picLocks noChangeAspect="1"/>
            </p:cNvPicPr>
            <p:nvPr/>
          </p:nvPicPr>
          <p:blipFill>
            <a:blip r:embed="rId4"/>
            <a:stretch>
              <a:fillRect/>
            </a:stretch>
          </p:blipFill>
          <p:spPr>
            <a:xfrm>
              <a:off x="0" y="0"/>
              <a:ext cx="7505700" cy="7531100"/>
            </a:xfrm>
            <a:prstGeom prst="rect">
              <a:avLst/>
            </a:prstGeom>
            <a:ln w="12700" cap="flat">
              <a:noFill/>
              <a:miter lim="400000"/>
            </a:ln>
            <a:effectLst/>
          </p:spPr>
        </p:pic>
        <p:sp>
          <p:nvSpPr>
            <p:cNvPr id="187" name="Decisões são tomadas em bons relacionamentos interpessoais."/>
            <p:cNvSpPr txBox="1"/>
            <p:nvPr/>
          </p:nvSpPr>
          <p:spPr>
            <a:xfrm>
              <a:off x="2638405" y="1867596"/>
              <a:ext cx="4259178" cy="37959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717550">
                <a:buFont typeface="Arial"/>
                <a:defRPr sz="4000" b="0">
                  <a:solidFill>
                    <a:srgbClr val="FFFFFF"/>
                  </a:solidFill>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Tx/>
                <a:buSzTx/>
                <a:buFont typeface="Arial"/>
                <a:buNone/>
                <a:tabLst/>
                <a:defRPr/>
              </a:pPr>
              <a:r>
                <a:rPr kumimoji="0" lang="pt-BR" sz="4000" b="0" i="0" u="none" strike="noStrike" kern="0" cap="none" spc="0" normalizeH="0" baseline="0" noProof="0" dirty="0">
                  <a:ln>
                    <a:noFill/>
                  </a:ln>
                  <a:solidFill>
                    <a:srgbClr val="FFFFFF"/>
                  </a:solidFill>
                  <a:effectLst/>
                  <a:uLnTx/>
                  <a:uFillTx/>
                  <a:latin typeface="Arial"/>
                  <a:cs typeface="Arial"/>
                  <a:sym typeface="Arial"/>
                </a:rPr>
                <a:t>Uma vida que se entrega completamente a Deus é uma força poderosa de atração a Cristo.</a:t>
              </a:r>
              <a:endParaRPr kumimoji="0" sz="4000" b="0"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91" name="Group"/>
          <p:cNvGrpSpPr/>
          <p:nvPr/>
        </p:nvGrpSpPr>
        <p:grpSpPr>
          <a:xfrm>
            <a:off x="14650051" y="4515383"/>
            <a:ext cx="8420101" cy="7531101"/>
            <a:chOff x="0" y="0"/>
            <a:chExt cx="8420100" cy="7531100"/>
          </a:xfrm>
        </p:grpSpPr>
        <p:pic>
          <p:nvPicPr>
            <p:cNvPr id="189" name="Asset 8.png" descr="Asset 8.png"/>
            <p:cNvPicPr>
              <a:picLocks noChangeAspect="1"/>
            </p:cNvPicPr>
            <p:nvPr/>
          </p:nvPicPr>
          <p:blipFill>
            <a:blip r:embed="rId5"/>
            <a:stretch>
              <a:fillRect/>
            </a:stretch>
          </p:blipFill>
          <p:spPr>
            <a:xfrm>
              <a:off x="0" y="0"/>
              <a:ext cx="8420100" cy="7531100"/>
            </a:xfrm>
            <a:prstGeom prst="rect">
              <a:avLst/>
            </a:prstGeom>
            <a:ln w="12700" cap="flat">
              <a:noFill/>
              <a:miter lim="400000"/>
            </a:ln>
            <a:effectLst/>
          </p:spPr>
        </p:pic>
        <p:sp>
          <p:nvSpPr>
            <p:cNvPr id="190" name="Quanto mais confiança a pessoa tem no mensageiro, quanto mais profundo for o relacionamento estabelecido, maior a probabilidade de haver uma decisão positiva."/>
            <p:cNvSpPr txBox="1"/>
            <p:nvPr/>
          </p:nvSpPr>
          <p:spPr>
            <a:xfrm>
              <a:off x="3309126" y="1281288"/>
              <a:ext cx="4800310" cy="46166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717550">
                <a:buFont typeface="Arial"/>
                <a:defRPr sz="3600" b="0">
                  <a:solidFill>
                    <a:srgbClr val="FFFFFF"/>
                  </a:solidFill>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Tx/>
                <a:buSzTx/>
                <a:buFont typeface="Arial"/>
                <a:buNone/>
                <a:tabLst/>
                <a:defRPr/>
              </a:pPr>
              <a:r>
                <a:rPr lang="pt-BR" b="0" i="0" dirty="0">
                  <a:effectLst/>
                  <a:latin typeface="Roboto" panose="02000000000000000000" pitchFamily="2" charset="0"/>
                </a:rPr>
                <a:t>Irmãos, sede imitadores meus e observai os que andam segundo o modelo que tendes em nós.</a:t>
              </a:r>
              <a:br>
                <a:rPr lang="pt-BR" dirty="0"/>
              </a:br>
              <a:br>
                <a:rPr lang="pt-BR" dirty="0"/>
              </a:br>
              <a:r>
                <a:rPr lang="pt-BR" b="0" i="0" dirty="0">
                  <a:effectLst/>
                  <a:latin typeface="Roboto" panose="02000000000000000000" pitchFamily="2" charset="0"/>
                  <a:hlinkClick r:id="rId6"/>
                </a:rPr>
                <a:t>Filipenses 3:17</a:t>
              </a: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grpSp>
      <p:sp>
        <p:nvSpPr>
          <p:cNvPr id="16" name="Retângulo 15">
            <a:extLst>
              <a:ext uri="{FF2B5EF4-FFF2-40B4-BE49-F238E27FC236}">
                <a16:creationId xmlns:a16="http://schemas.microsoft.com/office/drawing/2014/main" id="{D6D5C3E3-0CF7-4C4B-9946-52EF08C6391E}"/>
              </a:ext>
            </a:extLst>
          </p:cNvPr>
          <p:cNvSpPr/>
          <p:nvPr/>
        </p:nvSpPr>
        <p:spPr>
          <a:xfrm>
            <a:off x="-10022"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7" name="Imagem 16" descr="Tela de jogo de vídeo game&#10;&#10;Descrição gerada automaticamente com confiança baixa">
            <a:extLst>
              <a:ext uri="{FF2B5EF4-FFF2-40B4-BE49-F238E27FC236}">
                <a16:creationId xmlns:a16="http://schemas.microsoft.com/office/drawing/2014/main" id="{FA4C0B3B-6E30-4166-8126-5328E4BB49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00" y="54890"/>
            <a:ext cx="3237696" cy="1009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88"/>
                                        </p:tgtEl>
                                        <p:attrNameLst>
                                          <p:attrName>style.visibility</p:attrName>
                                        </p:attrNameLst>
                                      </p:cBhvr>
                                      <p:to>
                                        <p:strVal val="visible"/>
                                      </p:to>
                                    </p:set>
                                    <p:anim calcmode="lin" valueType="num">
                                      <p:cBhvr>
                                        <p:cTn id="7" dur="400" fill="hold"/>
                                        <p:tgtEl>
                                          <p:spTgt spid="188"/>
                                        </p:tgtEl>
                                        <p:attrNameLst>
                                          <p:attrName>ppt_x</p:attrName>
                                        </p:attrNameLst>
                                      </p:cBhvr>
                                      <p:tavLst>
                                        <p:tav tm="0">
                                          <p:val>
                                            <p:strVal val="0-#ppt_w/2"/>
                                          </p:val>
                                        </p:tav>
                                        <p:tav tm="100000">
                                          <p:val>
                                            <p:strVal val="#ppt_x"/>
                                          </p:val>
                                        </p:tav>
                                      </p:tavLst>
                                    </p:anim>
                                    <p:anim calcmode="lin" valueType="num">
                                      <p:cBhvr>
                                        <p:cTn id="8" dur="400" fill="hold"/>
                                        <p:tgtEl>
                                          <p:spTgt spid="1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191"/>
                                        </p:tgtEl>
                                        <p:attrNameLst>
                                          <p:attrName>style.visibility</p:attrName>
                                        </p:attrNameLst>
                                      </p:cBhvr>
                                      <p:to>
                                        <p:strVal val="visible"/>
                                      </p:to>
                                    </p:set>
                                    <p:anim calcmode="lin" valueType="num">
                                      <p:cBhvr>
                                        <p:cTn id="13" dur="400" fill="hold"/>
                                        <p:tgtEl>
                                          <p:spTgt spid="191"/>
                                        </p:tgtEl>
                                        <p:attrNameLst>
                                          <p:attrName>ppt_x</p:attrName>
                                        </p:attrNameLst>
                                      </p:cBhvr>
                                      <p:tavLst>
                                        <p:tav tm="0">
                                          <p:val>
                                            <p:strVal val="0-#ppt_w/2"/>
                                          </p:val>
                                        </p:tav>
                                        <p:tav tm="100000">
                                          <p:val>
                                            <p:strVal val="#ppt_x"/>
                                          </p:val>
                                        </p:tav>
                                      </p:tavLst>
                                    </p:anim>
                                    <p:anim calcmode="lin" valueType="num">
                                      <p:cBhvr>
                                        <p:cTn id="14" dur="400" fill="hold"/>
                                        <p:tgtEl>
                                          <p:spTgt spid="1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advAuto="0"/>
      <p:bldP spid="191"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altLang="pt-BR" sz="7200" dirty="0">
                <a:ln w="22225">
                  <a:solidFill>
                    <a:srgbClr val="000000"/>
                  </a:solidFill>
                  <a:prstDash val="solid"/>
                </a:ln>
                <a:solidFill>
                  <a:srgbClr val="000000"/>
                </a:solidFill>
                <a:latin typeface="Helvetica Neue Medium"/>
              </a:rPr>
              <a:t>10</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“Sim, Eu Amo a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Mensagem</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da Cruz!”</a:t>
            </a: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6083985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108026" y="4695594"/>
            <a:ext cx="14167947" cy="3508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“Junto 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cruz</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de Cristo o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orgulho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é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quebrado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 culpa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retirada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o amor é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acendido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esperança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é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restaurada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e o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caráter</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é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transformado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2" name="Mateus 4:19">
            <a:extLst>
              <a:ext uri="{FF2B5EF4-FFF2-40B4-BE49-F238E27FC236}">
                <a16:creationId xmlns:a16="http://schemas.microsoft.com/office/drawing/2014/main" id="{D8D2AFAF-782F-445A-9FF7-2092AB8FF1E7}"/>
              </a:ext>
            </a:extLst>
          </p:cNvPr>
          <p:cNvSpPr txBox="1"/>
          <p:nvPr/>
        </p:nvSpPr>
        <p:spPr>
          <a:xfrm>
            <a:off x="9472246" y="8989629"/>
            <a:ext cx="6049107"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en-US" altLang="pt-BR" sz="4800" b="1" i="0" u="none" strike="noStrike" kern="0" cap="none" spc="0" normalizeH="0" baseline="0" noProof="0" dirty="0">
                <a:ln>
                  <a:noFill/>
                </a:ln>
                <a:solidFill>
                  <a:srgbClr val="00A2FF">
                    <a:hueOff val="114395"/>
                    <a:lumOff val="-24975"/>
                  </a:srgbClr>
                </a:solidFill>
                <a:uLnTx/>
                <a:uFillTx/>
                <a:latin typeface="Edwardian Script ITC" panose="030303020407070D0804" pitchFamily="66" charset="0"/>
                <a:ea typeface="+mn-ea"/>
                <a:cs typeface="+mn-cs"/>
                <a:sym typeface="Arial"/>
              </a:rPr>
              <a:t>John Stott</a:t>
            </a:r>
          </a:p>
        </p:txBody>
      </p:sp>
    </p:spTree>
    <p:extLst>
      <p:ext uri="{BB962C8B-B14F-4D97-AF65-F5344CB8AC3E}">
        <p14:creationId xmlns:p14="http://schemas.microsoft.com/office/powerpoint/2010/main" val="198355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388253"/>
            <a:ext cx="17936139"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kumimoji="0" lang="pt-BR" sz="4400" b="1" i="0" u="none" strike="noStrike" kern="0" cap="none" spc="0" normalizeH="0" baseline="0" noProof="0" dirty="0">
                <a:ln>
                  <a:noFill/>
                </a:ln>
                <a:solidFill>
                  <a:srgbClr val="FF644E">
                    <a:lumMod val="75000"/>
                  </a:srgbClr>
                </a:solidFill>
                <a:effectLst/>
                <a:uLnTx/>
                <a:uFillTx/>
                <a:latin typeface="Roboto" panose="02000000000000000000" pitchFamily="2" charset="0"/>
                <a:cs typeface="Arial"/>
                <a:sym typeface="Arial"/>
              </a:rPr>
              <a:t>“Senhor Jesus, Você é minha justiça. Eu sou pecador. Você tomou sobre Si mesmo o que é meu e Me deu o que é Seu.”</a:t>
            </a:r>
            <a:endParaRPr kumimoji="0" lang="en-US" altLang="pt-BR" sz="4400" b="1" i="0" u="none" strike="noStrike" kern="0" cap="none" spc="0" normalizeH="0" baseline="0" noProof="0" dirty="0">
              <a:ln>
                <a:noFill/>
              </a:ln>
              <a:solidFill>
                <a:srgbClr val="FF644E">
                  <a:lumMod val="75000"/>
                </a:srgbClr>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8"/>
            <a:ext cx="19454412" cy="2262081"/>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9304305" y="3485651"/>
            <a:ext cx="2949525"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cs typeface="Arial"/>
                <a:sym typeface="Arial"/>
              </a:rPr>
              <a:t>Martinho Lutero</a:t>
            </a:r>
            <a:endParaRPr kumimoji="0" sz="4300" b="0" i="1"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cs typeface="Arial"/>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tx1"/>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4577" r="24577"/>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3046" y="9953310"/>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Desejava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fazer algo, por menor que fosse, pela causa que ela amava.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83046" y="4700581"/>
            <a:ext cx="1287054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Por que a viúva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entregou tudo o que tinha?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10083046" y="6921060"/>
            <a:ext cx="12804021"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Enquanto os ricos,</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arrogantes</a:t>
            </a: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 se apressavam em entregar suas dádivas, a viúva</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se retraía, como se não atrevesse a ir mais adiante.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429549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88929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02961" y="707093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995331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268342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003159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Há três lições muito profundas...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125391" y="3573260"/>
            <a:ext cx="16383937"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a:t>
            </a:r>
            <a:r>
              <a:rPr kumimoji="0" lang="pt-BR" sz="4700" b="1" i="0" u="none" strike="noStrike" kern="0" cap="none" spc="0" normalizeH="0" baseline="0" noProof="0" dirty="0">
                <a:ln>
                  <a:noFill/>
                </a:ln>
                <a:solidFill>
                  <a:srgbClr val="000000"/>
                </a:solidFill>
                <a:effectLst/>
                <a:uLnTx/>
                <a:uFillTx/>
                <a:latin typeface="Arial"/>
                <a:cs typeface="Arial"/>
                <a:sym typeface="Arial"/>
              </a:rPr>
              <a:t>Primeira</a:t>
            </a:r>
            <a:r>
              <a:rPr kumimoji="0" lang="pt-BR" sz="4700" i="0" u="none" strike="noStrike" kern="0" cap="none" spc="0" normalizeH="0" noProof="0" dirty="0">
                <a:ln>
                  <a:noFill/>
                </a:ln>
                <a:solidFill>
                  <a:srgbClr val="000000"/>
                </a:solidFill>
                <a:effectLst/>
                <a:uLnTx/>
                <a:uFillTx/>
                <a:latin typeface="Arial"/>
                <a:cs typeface="Arial"/>
                <a:sym typeface="Arial"/>
              </a:rPr>
              <a:t> </a:t>
            </a:r>
            <a:r>
              <a:rPr kumimoji="0" lang="pt-BR" sz="4700" b="1" i="0" u="none" strike="noStrike" kern="0" cap="none" spc="0" normalizeH="0" noProof="0" dirty="0">
                <a:ln>
                  <a:noFill/>
                </a:ln>
                <a:solidFill>
                  <a:srgbClr val="000000"/>
                </a:solidFill>
                <a:effectLst/>
                <a:uLnTx/>
                <a:uFillTx/>
                <a:latin typeface="Arial"/>
                <a:cs typeface="Arial"/>
                <a:sym typeface="Arial"/>
              </a:rPr>
              <a:t>lição </a:t>
            </a:r>
            <a:r>
              <a:rPr kumimoji="0" lang="pt-BR" sz="4700" i="0" u="none" strike="noStrike" kern="0" cap="none" spc="0" normalizeH="0" noProof="0" dirty="0">
                <a:ln>
                  <a:noFill/>
                </a:ln>
                <a:solidFill>
                  <a:srgbClr val="000000"/>
                </a:solidFill>
                <a:effectLst/>
                <a:uLnTx/>
                <a:uFillTx/>
                <a:latin typeface="Arial"/>
                <a:cs typeface="Arial"/>
                <a:sym typeface="Arial"/>
              </a:rPr>
              <a:t>é que a viúva tinha a clara noção de que não estava entregando dinheiro para o templo, mas estava se </a:t>
            </a:r>
            <a:r>
              <a:rPr kumimoji="0" lang="pt-BR" sz="4700" b="1" i="0" u="none" strike="noStrike" kern="0" cap="none" spc="0" normalizeH="0" noProof="0" dirty="0">
                <a:ln>
                  <a:noFill/>
                </a:ln>
                <a:solidFill>
                  <a:srgbClr val="FF0000"/>
                </a:solidFill>
                <a:effectLst/>
                <a:uLnTx/>
                <a:uFillTx/>
                <a:latin typeface="Arial"/>
                <a:cs typeface="Arial"/>
                <a:sym typeface="Arial"/>
              </a:rPr>
              <a:t>envolvendo em uma causa</a:t>
            </a:r>
            <a:r>
              <a:rPr kumimoji="0" lang="pt-BR" sz="4700" i="0" u="none" strike="noStrike" kern="0" cap="none" spc="0" normalizeH="0" noProof="0" dirty="0">
                <a:ln>
                  <a:noFill/>
                </a:ln>
                <a:solidFill>
                  <a:srgbClr val="000000"/>
                </a:solidFill>
                <a:effectLst/>
                <a:uLnTx/>
                <a:uFillTx/>
                <a:latin typeface="Arial"/>
                <a:cs typeface="Arial"/>
                <a:sym typeface="Arial"/>
              </a:rPr>
              <a:t>.</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04798" y="9562671"/>
            <a:ext cx="19184310"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a:t>
            </a:r>
            <a:r>
              <a:rPr lang="pt-BR" b="1" dirty="0"/>
              <a:t>Terceira </a:t>
            </a:r>
            <a:r>
              <a:rPr lang="pt-BR" dirty="0"/>
              <a:t>lição é: ela entendia que aquelas duas moedas iriam para o templo, e que representavam uma causa grandiosa.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159993"/>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77588" y="3673443"/>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04396" y="6857825"/>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77587" y="9658627"/>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5" y="-6538"/>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C64BEA1F-90B9-46F9-BC7D-C1667C777644}"/>
              </a:ext>
            </a:extLst>
          </p:cNvPr>
          <p:cNvSpPr txBox="1"/>
          <p:nvPr/>
        </p:nvSpPr>
        <p:spPr>
          <a:xfrm>
            <a:off x="2078499" y="6708290"/>
            <a:ext cx="18718238"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a:t>
            </a:r>
            <a:r>
              <a:rPr kumimoji="0" lang="pt-BR" sz="4700" b="1" i="0" u="none" strike="noStrike" kern="0" cap="none" spc="0" normalizeH="0" baseline="0" noProof="0" dirty="0">
                <a:ln>
                  <a:noFill/>
                </a:ln>
                <a:solidFill>
                  <a:srgbClr val="000000"/>
                </a:solidFill>
                <a:effectLst/>
                <a:uLnTx/>
                <a:uFillTx/>
                <a:latin typeface="Arial"/>
                <a:cs typeface="Arial"/>
                <a:sym typeface="Arial"/>
              </a:rPr>
              <a:t>Segunda </a:t>
            </a:r>
            <a:r>
              <a:rPr kumimoji="0" lang="pt-BR" sz="4700" i="0" u="none" strike="noStrike" kern="0" cap="none" spc="0" normalizeH="0" baseline="0" noProof="0" dirty="0">
                <a:ln>
                  <a:noFill/>
                </a:ln>
                <a:solidFill>
                  <a:srgbClr val="000000"/>
                </a:solidFill>
                <a:effectLst/>
                <a:uLnTx/>
                <a:uFillTx/>
                <a:latin typeface="Arial"/>
                <a:cs typeface="Arial"/>
                <a:sym typeface="Arial"/>
              </a:rPr>
              <a:t>lição é</a:t>
            </a:r>
            <a:r>
              <a:rPr kumimoji="0" lang="pt-BR" sz="4700" i="0" u="none" strike="noStrike" kern="0" cap="none" spc="0" normalizeH="0" noProof="0" dirty="0">
                <a:ln>
                  <a:noFill/>
                </a:ln>
                <a:solidFill>
                  <a:srgbClr val="000000"/>
                </a:solidFill>
                <a:effectLst/>
                <a:uLnTx/>
                <a:uFillTx/>
                <a:latin typeface="Arial"/>
                <a:cs typeface="Arial"/>
                <a:sym typeface="Arial"/>
              </a:rPr>
              <a:t> entendermos que uma das coisas mais importantes da vida é ter uma causa nobre com a qual se envolver. </a:t>
            </a:r>
            <a:endParaRPr kumimoji="0" sz="470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4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803906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Agora nos perguntamos...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198583" y="3517258"/>
            <a:ext cx="16383937"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Que causa o templo representava?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028753" y="9341182"/>
            <a:ext cx="19184310"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Todo ritual realizado no templo</a:t>
            </a:r>
            <a:r>
              <a:rPr kumimoji="0" lang="pt-BR" sz="4700" b="0" i="0" u="none" strike="noStrike" kern="0" cap="none" spc="0" normalizeH="0" noProof="0" dirty="0">
                <a:ln>
                  <a:noFill/>
                </a:ln>
                <a:solidFill>
                  <a:srgbClr val="000000"/>
                </a:solidFill>
                <a:effectLst/>
                <a:uLnTx/>
                <a:uFillTx/>
                <a:latin typeface="Arial"/>
                <a:cs typeface="Arial"/>
                <a:sym typeface="Arial"/>
              </a:rPr>
              <a:t> estava ligado</a:t>
            </a:r>
            <a:r>
              <a:rPr kumimoji="0" lang="pt-BR" sz="4700" b="0" i="0" u="none" strike="noStrike" kern="0" cap="none" spc="0" normalizeH="0" baseline="0" noProof="0" dirty="0">
                <a:ln>
                  <a:noFill/>
                </a:ln>
                <a:solidFill>
                  <a:srgbClr val="000000"/>
                </a:solidFill>
                <a:effectLst/>
                <a:uLnTx/>
                <a:uFillTx/>
                <a:latin typeface="Arial"/>
                <a:cs typeface="Arial"/>
                <a:sym typeface="Arial"/>
              </a:rPr>
              <a:t> à morte do cordeiro</a:t>
            </a:r>
            <a:r>
              <a:rPr kumimoji="0" lang="pt-BR" sz="4700" b="0" i="0" u="none" strike="noStrike" kern="0" cap="none" spc="0" normalizeH="0" noProof="0" dirty="0">
                <a:ln>
                  <a:noFill/>
                </a:ln>
                <a:solidFill>
                  <a:srgbClr val="000000"/>
                </a:solidFill>
                <a:effectLst/>
                <a:uLnTx/>
                <a:uFillTx/>
                <a:latin typeface="Arial"/>
                <a:cs typeface="Arial"/>
                <a:sym typeface="Arial"/>
              </a:rPr>
              <a:t> e ao que ela representava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2855195"/>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77588" y="3673443"/>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180950" y="6550826"/>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67834" y="9501756"/>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5" y="-6538"/>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C64BEA1F-90B9-46F9-BC7D-C1667C777644}"/>
              </a:ext>
            </a:extLst>
          </p:cNvPr>
          <p:cNvSpPr txBox="1"/>
          <p:nvPr/>
        </p:nvSpPr>
        <p:spPr>
          <a:xfrm>
            <a:off x="2028753" y="6390252"/>
            <a:ext cx="18718238"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Que causa era essa que levou a viúva</a:t>
            </a:r>
            <a:r>
              <a:rPr kumimoji="0" lang="pt-BR" sz="4700" b="0" i="0" u="none" strike="noStrike" kern="0" cap="none" spc="0" normalizeH="0" noProof="0" dirty="0">
                <a:ln>
                  <a:noFill/>
                </a:ln>
                <a:solidFill>
                  <a:srgbClr val="000000"/>
                </a:solidFill>
                <a:effectLst/>
                <a:uLnTx/>
                <a:uFillTx/>
                <a:latin typeface="Arial"/>
                <a:cs typeface="Arial"/>
                <a:sym typeface="Arial"/>
              </a:rPr>
              <a:t> a fazer um sacrifício tão grande?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095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7936139"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a:spcAft>
                <a:spcPts val="600"/>
              </a:spcAft>
            </a:pPr>
            <a:r>
              <a:rPr lang="pt-BR" sz="4400" b="0" i="0" dirty="0">
                <a:solidFill>
                  <a:srgbClr val="FF0000"/>
                </a:solidFill>
                <a:effectLst/>
                <a:latin typeface="Roboto" panose="02000000000000000000" pitchFamily="2" charset="0"/>
              </a:rPr>
              <a:t>“De novo, lhes falava Jesus, dizendo: Eu sou a luz do mundo; quem me segue não andará nas trevas; pelo contrário, terá a luz da vida.”</a:t>
            </a:r>
            <a:endParaRPr lang="en-US" altLang="pt-BR" sz="4400" b="0" dirty="0">
              <a:solidFill>
                <a:srgbClr val="FF0000"/>
              </a:solidFill>
              <a:latin typeface="Euphemia" panose="020B0503040102020104" pitchFamily="34" charset="0"/>
              <a:ea typeface="+mn-ea"/>
              <a:cs typeface="+mn-cs"/>
            </a:endParaRPr>
          </a:p>
        </p:txBody>
      </p:sp>
      <p:sp>
        <p:nvSpPr>
          <p:cNvPr id="65" name="Rounded Rectangle"/>
          <p:cNvSpPr/>
          <p:nvPr/>
        </p:nvSpPr>
        <p:spPr>
          <a:xfrm>
            <a:off x="4298235" y="11780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8494599" y="3204139"/>
            <a:ext cx="3903313"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r>
              <a:rPr lang="pt-BR" dirty="0">
                <a:solidFill>
                  <a:srgbClr val="FF0000"/>
                </a:solidFill>
              </a:rPr>
              <a:t>João 8: 12 a 20</a:t>
            </a:r>
            <a:endParaRPr dirty="0">
              <a:solidFill>
                <a:srgbClr val="FF0000"/>
              </a:solidFil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accent1">
                <a:lumMod val="50000"/>
              </a:schemeClr>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17967" r="17967"/>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4724116"/>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r>
              <a:rPr lang="pt-BR" sz="4800" dirty="0">
                <a:latin typeface="Roboto" panose="02000000000000000000" pitchFamily="2" charset="0"/>
              </a:rPr>
              <a:t>No entanto, uma palavra do texto muda completamente o sentido do relato...</a:t>
            </a:r>
            <a:endParaRPr dirty="0"/>
          </a:p>
        </p:txBody>
      </p:sp>
      <p:sp>
        <p:nvSpPr>
          <p:cNvPr id="74" name="E o preparo começa ao se observar o  trabalho do Mestre."/>
          <p:cNvSpPr txBox="1"/>
          <p:nvPr/>
        </p:nvSpPr>
        <p:spPr>
          <a:xfrm>
            <a:off x="10085468" y="7036775"/>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r>
              <a:rPr lang="pt-BR" sz="4800" dirty="0">
                <a:latin typeface="Roboto" panose="02000000000000000000" pitchFamily="2" charset="0"/>
              </a:rPr>
              <a:t>Ela nos ajuda a entender que o que estava sendo observado naquele momento não era a </a:t>
            </a:r>
            <a:r>
              <a:rPr lang="pt-BR" sz="4800" dirty="0">
                <a:solidFill>
                  <a:srgbClr val="FF0000"/>
                </a:solidFill>
                <a:effectLst>
                  <a:outerShdw blurRad="38100" dist="38100" dir="2700000" algn="tl">
                    <a:srgbClr val="000000">
                      <a:alpha val="43137"/>
                    </a:srgbClr>
                  </a:outerShdw>
                </a:effectLst>
                <a:latin typeface="Roboto" panose="02000000000000000000" pitchFamily="2" charset="0"/>
              </a:rPr>
              <a:t>aparência</a:t>
            </a:r>
            <a:endParaRPr dirty="0"/>
          </a:p>
        </p:txBody>
      </p:sp>
      <p:sp>
        <p:nvSpPr>
          <p:cNvPr id="76" name="Decisões foram tomadas, não apenas por  causa dos fatos que Jesus apresentava, mas  por causa do homem que era."/>
          <p:cNvSpPr txBox="1"/>
          <p:nvPr/>
        </p:nvSpPr>
        <p:spPr>
          <a:xfrm>
            <a:off x="10123956" y="10146679"/>
            <a:ext cx="1287054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r>
              <a:rPr lang="pt-BR" sz="4800" dirty="0">
                <a:latin typeface="Roboto" panose="02000000000000000000" pitchFamily="2" charset="0"/>
              </a:rPr>
              <a:t>e sim a </a:t>
            </a:r>
            <a:r>
              <a:rPr lang="pt-BR" sz="4800" b="1" dirty="0">
                <a:solidFill>
                  <a:srgbClr val="FF0000"/>
                </a:solidFill>
                <a:effectLst>
                  <a:outerShdw blurRad="38100" dist="38100" dir="2700000" algn="tl">
                    <a:srgbClr val="000000">
                      <a:alpha val="43137"/>
                    </a:srgbClr>
                  </a:outerShdw>
                </a:effectLst>
                <a:latin typeface="Stencil" panose="040409050D0802020404" pitchFamily="82" charset="0"/>
              </a:rPr>
              <a:t>essência</a:t>
            </a:r>
            <a:r>
              <a:rPr lang="pt-BR" sz="4800" dirty="0">
                <a:latin typeface="Roboto" panose="02000000000000000000" pitchFamily="2" charset="0"/>
              </a:rPr>
              <a:t> do cristão.</a:t>
            </a:r>
            <a:endParaRPr dirty="0"/>
          </a:p>
        </p:txBody>
      </p:sp>
      <p:sp>
        <p:nvSpPr>
          <p:cNvPr id="77" name="Line"/>
          <p:cNvSpPr/>
          <p:nvPr/>
        </p:nvSpPr>
        <p:spPr>
          <a:xfrm flipV="1">
            <a:off x="9509959" y="429549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 name="Circle"/>
          <p:cNvSpPr/>
          <p:nvPr/>
        </p:nvSpPr>
        <p:spPr>
          <a:xfrm>
            <a:off x="9230996" y="4889290"/>
            <a:ext cx="613997" cy="613997"/>
          </a:xfrm>
          <a:prstGeom prst="ellipse">
            <a:avLst/>
          </a:prstGeom>
          <a:solidFill>
            <a:schemeClr val="accent1">
              <a:hueOff val="114395"/>
              <a:lumOff val="-249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9" name="Circle"/>
          <p:cNvSpPr/>
          <p:nvPr/>
        </p:nvSpPr>
        <p:spPr>
          <a:xfrm>
            <a:off x="9202961" y="7141275"/>
            <a:ext cx="613997" cy="613997"/>
          </a:xfrm>
          <a:prstGeom prst="ellipse">
            <a:avLst/>
          </a:prstGeom>
          <a:solidFill>
            <a:schemeClr val="accent1">
              <a:hueOff val="114395"/>
              <a:lumOff val="-249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1" name="Circle"/>
          <p:cNvSpPr/>
          <p:nvPr/>
        </p:nvSpPr>
        <p:spPr>
          <a:xfrm>
            <a:off x="9194800" y="9953309"/>
            <a:ext cx="613997" cy="613997"/>
          </a:xfrm>
          <a:prstGeom prst="ellipse">
            <a:avLst/>
          </a:prstGeom>
          <a:solidFill>
            <a:schemeClr val="accent1">
              <a:hueOff val="114395"/>
              <a:lumOff val="-249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25676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p:cNvSpPr txBox="1"/>
          <p:nvPr/>
        </p:nvSpPr>
        <p:spPr>
          <a:xfrm>
            <a:off x="5335817" y="3472257"/>
            <a:ext cx="14167947" cy="600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“Essa era a causa que 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viúva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tanto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amava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Ela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havia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entendido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o que o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templo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representava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para 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salvação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e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esse</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entendimento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levou</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amar</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e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agir</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segundo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esse</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amor. A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entrega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dela era o </a:t>
            </a:r>
            <a:r>
              <a:rPr kumimoji="0" lang="en-US" altLang="pt-BR" sz="540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resultado</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inevitável</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de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alguém</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que </a:t>
            </a:r>
            <a:r>
              <a:rPr kumimoji="0" lang="en-US" altLang="pt-BR" sz="5400" b="0" i="0" u="none" strike="noStrike" kern="0" cap="none" spc="0" normalizeH="0" baseline="0" noProof="0" dirty="0" err="1">
                <a:ln>
                  <a:noFill/>
                </a:ln>
                <a:solidFill>
                  <a:srgbClr val="000000"/>
                </a:solidFill>
                <a:effectLst/>
                <a:uLnTx/>
                <a:uFillTx/>
                <a:latin typeface="Euphemia" panose="020B0503040102020104" pitchFamily="34" charset="0"/>
                <a:ea typeface="+mn-ea"/>
                <a:cs typeface="+mn-cs"/>
                <a:sym typeface="Helvetica Neue"/>
              </a:rPr>
              <a:t>compreendia</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 o </a:t>
            </a:r>
            <a:r>
              <a:rPr kumimoji="0" lang="en-US" altLang="pt-BR" sz="5400" i="0" u="none" strike="noStrike" kern="0" cap="none" spc="0" normalizeH="0" baseline="0" noProof="0" dirty="0" err="1">
                <a:ln>
                  <a:noFill/>
                </a:ln>
                <a:solidFill>
                  <a:srgbClr val="FF0000"/>
                </a:solidFill>
                <a:effectLst/>
                <a:uLnTx/>
                <a:uFillTx/>
                <a:latin typeface="Euphemia" panose="020B0503040102020104" pitchFamily="34" charset="0"/>
                <a:ea typeface="+mn-ea"/>
                <a:cs typeface="+mn-cs"/>
                <a:sym typeface="Helvetica Neue"/>
              </a:rPr>
              <a:t>sistema</a:t>
            </a:r>
            <a:r>
              <a:rPr kumimoji="0" lang="en-US" altLang="pt-BR" sz="5400"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Helvetica Neue"/>
              </a:rPr>
              <a:t> de </a:t>
            </a:r>
            <a:r>
              <a:rPr kumimoji="0" lang="en-US" altLang="pt-BR" sz="5400" i="0" u="none" strike="noStrike" kern="0" cap="none" spc="0" normalizeH="0" baseline="0" noProof="0" dirty="0" err="1">
                <a:ln>
                  <a:noFill/>
                </a:ln>
                <a:solidFill>
                  <a:srgbClr val="FF0000"/>
                </a:solidFill>
                <a:effectLst/>
                <a:uLnTx/>
                <a:uFillTx/>
                <a:latin typeface="Euphemia" panose="020B0503040102020104" pitchFamily="34" charset="0"/>
                <a:ea typeface="+mn-ea"/>
                <a:cs typeface="+mn-cs"/>
                <a:sym typeface="Helvetica Neue"/>
              </a:rPr>
              <a:t>sacrifícios</a:t>
            </a:r>
            <a:r>
              <a:rPr kumimoji="0" lang="en-US" altLang="pt-BR" sz="5400" b="0" i="0" u="none" strike="noStrike" kern="0" cap="none" spc="0" normalizeH="0" baseline="0" noProof="0" dirty="0">
                <a:ln>
                  <a:noFill/>
                </a:ln>
                <a:solidFill>
                  <a:srgbClr val="000000"/>
                </a:solidFill>
                <a:effectLst/>
                <a:uLnTx/>
                <a:uFillTx/>
                <a:latin typeface="Euphemia" panose="020B0503040102020104" pitchFamily="34" charset="0"/>
                <a:ea typeface="+mn-ea"/>
                <a:cs typeface="+mn-cs"/>
                <a:sym typeface="Helvetica Neue"/>
              </a:rPr>
              <a:t>.</a:t>
            </a:r>
          </a:p>
        </p:txBody>
      </p:sp>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2" name="Mateus 4:19">
            <a:extLst>
              <a:ext uri="{FF2B5EF4-FFF2-40B4-BE49-F238E27FC236}">
                <a16:creationId xmlns:a16="http://schemas.microsoft.com/office/drawing/2014/main" id="{D8D2AFAF-782F-445A-9FF7-2092AB8FF1E7}"/>
              </a:ext>
            </a:extLst>
          </p:cNvPr>
          <p:cNvSpPr txBox="1"/>
          <p:nvPr/>
        </p:nvSpPr>
        <p:spPr>
          <a:xfrm>
            <a:off x="9167446" y="10252806"/>
            <a:ext cx="6049107"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en-US" altLang="pt-BR" sz="4800" b="1" i="0" u="none" strike="noStrike" kern="0" cap="none" spc="0" normalizeH="0" baseline="0" noProof="0" dirty="0" err="1">
                <a:ln>
                  <a:noFill/>
                </a:ln>
                <a:solidFill>
                  <a:srgbClr val="00A2FF">
                    <a:hueOff val="114395"/>
                    <a:lumOff val="-24975"/>
                  </a:srgbClr>
                </a:solidFill>
                <a:effectLst/>
                <a:uLnTx/>
                <a:uFillTx/>
                <a:latin typeface="Edwardian Script ITC" panose="030303020407070D0804" pitchFamily="66" charset="0"/>
                <a:ea typeface="+mn-ea"/>
                <a:cs typeface="+mn-cs"/>
                <a:sym typeface="Arial"/>
              </a:rPr>
              <a:t>Josanan</a:t>
            </a:r>
            <a:r>
              <a:rPr kumimoji="0" lang="en-US" altLang="pt-BR" sz="4800" b="1" i="0" u="none" strike="noStrike" kern="0" cap="none" spc="0" normalizeH="0" baseline="0" noProof="0" dirty="0">
                <a:ln>
                  <a:noFill/>
                </a:ln>
                <a:solidFill>
                  <a:srgbClr val="00A2FF">
                    <a:hueOff val="114395"/>
                    <a:lumOff val="-24975"/>
                  </a:srgbClr>
                </a:solidFill>
                <a:effectLst/>
                <a:uLnTx/>
                <a:uFillTx/>
                <a:latin typeface="Edwardian Script ITC" panose="030303020407070D0804" pitchFamily="66" charset="0"/>
                <a:ea typeface="+mn-ea"/>
                <a:cs typeface="+mn-cs"/>
                <a:sym typeface="Arial"/>
              </a:rPr>
              <a:t> Alves</a:t>
            </a:r>
          </a:p>
        </p:txBody>
      </p:sp>
    </p:spTree>
    <p:extLst>
      <p:ext uri="{BB962C8B-B14F-4D97-AF65-F5344CB8AC3E}">
        <p14:creationId xmlns:p14="http://schemas.microsoft.com/office/powerpoint/2010/main" val="397522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11.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Conhecimento</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que leva à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Ação</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0733159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409053" y="770174"/>
            <a:ext cx="17936139" cy="1754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5100" b="1" i="0" u="none" strike="noStrike" kern="0" cap="none" spc="0" normalizeH="0" baseline="0" noProof="0" dirty="0">
                <a:ln>
                  <a:noFill/>
                </a:ln>
                <a:solidFill>
                  <a:srgbClr val="FF0000"/>
                </a:solidFill>
                <a:effectLst/>
                <a:uLnTx/>
                <a:uFillTx/>
                <a:latin typeface="Arial"/>
                <a:cs typeface="Arial"/>
                <a:sym typeface="Arial"/>
              </a:rPr>
              <a:t>Milhões de cristãos professos falam como se Cristo fosse real, mas agem como se Ele não fosse.</a:t>
            </a:r>
            <a:endParaRPr kumimoji="0" sz="5100" b="1" i="0" u="none" strike="noStrike" kern="0" cap="none" spc="0" normalizeH="0" baseline="0" noProof="0" dirty="0">
              <a:ln>
                <a:noFill/>
              </a:ln>
              <a:solidFill>
                <a:srgbClr val="FF0000"/>
              </a:solidFill>
              <a:effectLst/>
              <a:uLnTx/>
              <a:uFillTx/>
              <a:latin typeface="Arial"/>
              <a:cs typeface="Arial"/>
              <a:sym typeface="Arial"/>
            </a:endParaRPr>
          </a:p>
        </p:txBody>
      </p:sp>
      <p:sp>
        <p:nvSpPr>
          <p:cNvPr id="69" name="Mateus 4:19"/>
          <p:cNvSpPr txBox="1"/>
          <p:nvPr/>
        </p:nvSpPr>
        <p:spPr>
          <a:xfrm>
            <a:off x="19965344" y="2460987"/>
            <a:ext cx="3015249"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A. W. Tozer</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adFill flip="none" rotWithShape="1">
              <a:gsLst>
                <a:gs pos="0">
                  <a:schemeClr val="accent1">
                    <a:lumOff val="16847"/>
                  </a:schemeClr>
                </a:gs>
                <a:gs pos="100000">
                  <a:schemeClr val="accent1">
                    <a:lumOff val="-13575"/>
                  </a:schemeClr>
                </a:gs>
              </a:gsLst>
              <a:lin ang="667009" scaled="0"/>
            </a:gra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2">
              <a:extLst>
                <a:ext uri="{28A0092B-C50C-407E-A947-70E740481C1C}">
                  <a14:useLocalDpi xmlns:a14="http://schemas.microsoft.com/office/drawing/2010/main" val="0"/>
                </a:ext>
              </a:extLst>
            </a:blip>
            <a:srcRect l="25976" r="25976"/>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4105026"/>
            <a:ext cx="12870544"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oferta da viúva foi uma resposta ao amor que ela tinha pela causa.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66807" y="6211447"/>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simplicidade da viúva nos ensina que, mais importante do que fazer algo grande, é fazer algo.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10085468" y="9042360"/>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Um bom termomêtro de como está nossa vida cristã é percebermos como está nossa entrega e nosso sacrifício pela causa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416972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273473"/>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635503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30996" y="907782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81239" y="1134158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4"/>
            <a:stretch>
              <a:fillRect/>
            </a:stretch>
          </p:blipFill>
          <p:spPr>
            <a:xfrm>
              <a:off x="271767" y="434032"/>
              <a:ext cx="977674" cy="6531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p:cNvGrpSpPr/>
          <p:nvPr/>
        </p:nvGrpSpPr>
        <p:grpSpPr>
          <a:xfrm>
            <a:off x="662415" y="3254231"/>
            <a:ext cx="15530906" cy="1353634"/>
            <a:chOff x="0" y="0"/>
            <a:chExt cx="7788434" cy="1353633"/>
          </a:xfrm>
        </p:grpSpPr>
        <p:sp>
          <p:nvSpPr>
            <p:cNvPr id="86" name="Rounded Rectangle"/>
            <p:cNvSpPr/>
            <p:nvPr/>
          </p:nvSpPr>
          <p:spPr>
            <a:xfrm>
              <a:off x="0" y="0"/>
              <a:ext cx="7788434" cy="1353633"/>
            </a:xfrm>
            <a:prstGeom prst="roundRect">
              <a:avLst>
                <a:gd name="adj" fmla="val 50000"/>
              </a:avLst>
            </a:prstGeom>
            <a:solidFill>
              <a:srgbClr val="7602EE"/>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7" name="RELACIONAMENTO"/>
            <p:cNvSpPr txBox="1"/>
            <p:nvPr/>
          </p:nvSpPr>
          <p:spPr>
            <a:xfrm>
              <a:off x="465216" y="246097"/>
              <a:ext cx="6858001" cy="923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just"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Sou Teu, não meu. Pertenço a Ti, não a mim…</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sp>
        <p:nvSpPr>
          <p:cNvPr id="89" name="Fórmula usada por Jesus para conquistar pessoas:"/>
          <p:cNvSpPr txBox="1"/>
          <p:nvPr/>
        </p:nvSpPr>
        <p:spPr>
          <a:xfrm>
            <a:off x="531786" y="1088161"/>
            <a:ext cx="17856364" cy="1046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5600">
                <a:solidFill>
                  <a:schemeClr val="accent1"/>
                </a:solidFill>
                <a:latin typeface="Arial"/>
                <a:ea typeface="Arial"/>
                <a:cs typeface="Arial"/>
                <a:sym typeface="Arial"/>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lang="pt-BR" sz="5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Deveríamos orar assim todos os dias…</a:t>
            </a:r>
            <a:endParaRPr kumimoji="0" sz="5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90" name="Line"/>
          <p:cNvSpPr/>
          <p:nvPr/>
        </p:nvSpPr>
        <p:spPr>
          <a:xfrm>
            <a:off x="-72145" y="2178050"/>
            <a:ext cx="18791494" cy="0"/>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 name="Retângulo 4">
            <a:extLst>
              <a:ext uri="{FF2B5EF4-FFF2-40B4-BE49-F238E27FC236}">
                <a16:creationId xmlns:a16="http://schemas.microsoft.com/office/drawing/2014/main" id="{602A5D80-5C0B-4509-A901-3E780A2EA4DF}"/>
              </a:ext>
            </a:extLst>
          </p:cNvPr>
          <p:cNvSpPr/>
          <p:nvPr/>
        </p:nvSpPr>
        <p:spPr>
          <a:xfrm>
            <a:off x="-38731"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8" name="Imagem 27" descr="Tela de jogo de vídeo game&#10;&#10;Descrição gerada automaticamente com confiança baixa">
            <a:extLst>
              <a:ext uri="{FF2B5EF4-FFF2-40B4-BE49-F238E27FC236}">
                <a16:creationId xmlns:a16="http://schemas.microsoft.com/office/drawing/2014/main" id="{604EC3EC-A0F7-4292-81DF-136250A3E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grpSp>
        <p:nvGrpSpPr>
          <p:cNvPr id="26" name="Group">
            <a:extLst>
              <a:ext uri="{FF2B5EF4-FFF2-40B4-BE49-F238E27FC236}">
                <a16:creationId xmlns:a16="http://schemas.microsoft.com/office/drawing/2014/main" id="{0CDA2ADF-8AB0-46A0-94CB-D3D91257A259}"/>
              </a:ext>
            </a:extLst>
          </p:cNvPr>
          <p:cNvGrpSpPr/>
          <p:nvPr/>
        </p:nvGrpSpPr>
        <p:grpSpPr>
          <a:xfrm>
            <a:off x="662414" y="5960109"/>
            <a:ext cx="19734303" cy="1908088"/>
            <a:chOff x="0" y="0"/>
            <a:chExt cx="7788434" cy="1908087"/>
          </a:xfrm>
        </p:grpSpPr>
        <p:sp>
          <p:nvSpPr>
            <p:cNvPr id="27" name="Rounded Rectangle">
              <a:extLst>
                <a:ext uri="{FF2B5EF4-FFF2-40B4-BE49-F238E27FC236}">
                  <a16:creationId xmlns:a16="http://schemas.microsoft.com/office/drawing/2014/main" id="{DCB9AD9B-E217-4864-93A5-A1160D10C866}"/>
                </a:ext>
              </a:extLst>
            </p:cNvPr>
            <p:cNvSpPr/>
            <p:nvPr/>
          </p:nvSpPr>
          <p:spPr>
            <a:xfrm>
              <a:off x="0" y="0"/>
              <a:ext cx="7788434" cy="1353633"/>
            </a:xfrm>
            <a:prstGeom prst="roundRect">
              <a:avLst>
                <a:gd name="adj" fmla="val 50000"/>
              </a:avLst>
            </a:prstGeom>
            <a:solidFill>
              <a:srgbClr val="7602EE"/>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9" name="RELACIONAMENTO">
              <a:extLst>
                <a:ext uri="{FF2B5EF4-FFF2-40B4-BE49-F238E27FC236}">
                  <a16:creationId xmlns:a16="http://schemas.microsoft.com/office/drawing/2014/main" id="{1C28C4AD-9D76-497F-9B36-6C96298BAB3D}"/>
                </a:ext>
              </a:extLst>
            </p:cNvPr>
            <p:cNvSpPr txBox="1"/>
            <p:nvPr/>
          </p:nvSpPr>
          <p:spPr>
            <a:xfrm>
              <a:off x="465216" y="246097"/>
              <a:ext cx="6858001" cy="1661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just"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És meu Salvador e pagaste o resgaste por minha vida…</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30" name="Group">
            <a:extLst>
              <a:ext uri="{FF2B5EF4-FFF2-40B4-BE49-F238E27FC236}">
                <a16:creationId xmlns:a16="http://schemas.microsoft.com/office/drawing/2014/main" id="{B63AF179-0928-4FBC-8234-948FDCFA275F}"/>
              </a:ext>
            </a:extLst>
          </p:cNvPr>
          <p:cNvGrpSpPr/>
          <p:nvPr/>
        </p:nvGrpSpPr>
        <p:grpSpPr>
          <a:xfrm>
            <a:off x="662415" y="8553681"/>
            <a:ext cx="21917667" cy="1908088"/>
            <a:chOff x="0" y="0"/>
            <a:chExt cx="7788434" cy="1908087"/>
          </a:xfrm>
        </p:grpSpPr>
        <p:sp>
          <p:nvSpPr>
            <p:cNvPr id="31" name="Rounded Rectangle">
              <a:extLst>
                <a:ext uri="{FF2B5EF4-FFF2-40B4-BE49-F238E27FC236}">
                  <a16:creationId xmlns:a16="http://schemas.microsoft.com/office/drawing/2014/main" id="{A5C06701-EFCB-41E1-BB5E-40035127CF73}"/>
                </a:ext>
              </a:extLst>
            </p:cNvPr>
            <p:cNvSpPr/>
            <p:nvPr/>
          </p:nvSpPr>
          <p:spPr>
            <a:xfrm>
              <a:off x="0" y="0"/>
              <a:ext cx="7788434" cy="1908087"/>
            </a:xfrm>
            <a:prstGeom prst="roundRect">
              <a:avLst>
                <a:gd name="adj" fmla="val 50000"/>
              </a:avLst>
            </a:prstGeom>
            <a:solidFill>
              <a:srgbClr val="7602EE"/>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2" name="RELACIONAMENTO">
              <a:extLst>
                <a:ext uri="{FF2B5EF4-FFF2-40B4-BE49-F238E27FC236}">
                  <a16:creationId xmlns:a16="http://schemas.microsoft.com/office/drawing/2014/main" id="{E2F4C539-0BB5-4289-A1BF-8AE0B91D951C}"/>
                </a:ext>
              </a:extLst>
            </p:cNvPr>
            <p:cNvSpPr txBox="1"/>
            <p:nvPr/>
          </p:nvSpPr>
          <p:spPr>
            <a:xfrm>
              <a:off x="465216" y="246097"/>
              <a:ext cx="6858001" cy="1661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just"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Ajuda-me a adquirir recursos que sejam usados para a glória do Teu nome…</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8"/>
                                        </p:tgtEl>
                                        <p:attrNameLst>
                                          <p:attrName>style.visibility</p:attrName>
                                        </p:attrNameLst>
                                      </p:cBhvr>
                                      <p:to>
                                        <p:strVal val="visible"/>
                                      </p:to>
                                    </p:set>
                                    <p:anim calcmode="lin" valueType="num">
                                      <p:cBhvr>
                                        <p:cTn id="7" dur="400" fill="hold"/>
                                        <p:tgtEl>
                                          <p:spTgt spid="88"/>
                                        </p:tgtEl>
                                        <p:attrNameLst>
                                          <p:attrName>ppt_w</p:attrName>
                                        </p:attrNameLst>
                                      </p:cBhvr>
                                      <p:tavLst>
                                        <p:tav tm="0">
                                          <p:val>
                                            <p:fltVal val="0"/>
                                          </p:val>
                                        </p:tav>
                                        <p:tav tm="100000">
                                          <p:val>
                                            <p:strVal val="#ppt_w"/>
                                          </p:val>
                                        </p:tav>
                                      </p:tavLst>
                                    </p:anim>
                                    <p:anim calcmode="lin" valueType="num">
                                      <p:cBhvr>
                                        <p:cTn id="8" dur="400" fill="hold"/>
                                        <p:tgtEl>
                                          <p:spTgt spid="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26"/>
                                        </p:tgtEl>
                                        <p:attrNameLst>
                                          <p:attrName>style.visibility</p:attrName>
                                        </p:attrNameLst>
                                      </p:cBhvr>
                                      <p:to>
                                        <p:strVal val="visible"/>
                                      </p:to>
                                    </p:set>
                                    <p:anim calcmode="lin" valueType="num">
                                      <p:cBhvr>
                                        <p:cTn id="13" dur="400" fill="hold"/>
                                        <p:tgtEl>
                                          <p:spTgt spid="26"/>
                                        </p:tgtEl>
                                        <p:attrNameLst>
                                          <p:attrName>ppt_w</p:attrName>
                                        </p:attrNameLst>
                                      </p:cBhvr>
                                      <p:tavLst>
                                        <p:tav tm="0">
                                          <p:val>
                                            <p:fltVal val="0"/>
                                          </p:val>
                                        </p:tav>
                                        <p:tav tm="100000">
                                          <p:val>
                                            <p:strVal val="#ppt_w"/>
                                          </p:val>
                                        </p:tav>
                                      </p:tavLst>
                                    </p:anim>
                                    <p:anim calcmode="lin" valueType="num">
                                      <p:cBhvr>
                                        <p:cTn id="14" dur="4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30"/>
                                        </p:tgtEl>
                                        <p:attrNameLst>
                                          <p:attrName>style.visibility</p:attrName>
                                        </p:attrNameLst>
                                      </p:cBhvr>
                                      <p:to>
                                        <p:strVal val="visible"/>
                                      </p:to>
                                    </p:set>
                                    <p:anim calcmode="lin" valueType="num">
                                      <p:cBhvr>
                                        <p:cTn id="19" dur="400" fill="hold"/>
                                        <p:tgtEl>
                                          <p:spTgt spid="30"/>
                                        </p:tgtEl>
                                        <p:attrNameLst>
                                          <p:attrName>ppt_w</p:attrName>
                                        </p:attrNameLst>
                                      </p:cBhvr>
                                      <p:tavLst>
                                        <p:tav tm="0">
                                          <p:val>
                                            <p:fltVal val="0"/>
                                          </p:val>
                                        </p:tav>
                                        <p:tav tm="100000">
                                          <p:val>
                                            <p:strVal val="#ppt_w"/>
                                          </p:val>
                                        </p:tav>
                                      </p:tavLst>
                                    </p:anim>
                                    <p:anim calcmode="lin" valueType="num">
                                      <p:cBhvr>
                                        <p:cTn id="20" dur="4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advAuto="0"/>
      <p:bldP spid="26" grpId="0" animBg="1" advAuto="0"/>
      <p:bldP spid="30"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7859056"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A Causa de Deus não é apenas o que acontece na Igreja…</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2" name="Jesus ganhou pessoas pelo que Ele era, bem como pelo que ensinava. Que características de sua personalidade, trabalhando em conjunto com o Espírito Santo, mais lhe ajudam a persuadir pessoas a se decidirem por Cristo?"/>
          <p:cNvSpPr txBox="1"/>
          <p:nvPr/>
        </p:nvSpPr>
        <p:spPr>
          <a:xfrm>
            <a:off x="2058869" y="3747199"/>
            <a:ext cx="15164067"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haroni" panose="020B0604020202020204" pitchFamily="2" charset="-79"/>
                <a:cs typeface="Aharoni" panose="020B0604020202020204" pitchFamily="2" charset="-79"/>
                <a:sym typeface="Arial"/>
              </a:rPr>
              <a:t>A obra de Deus continua acontecendo quando vamos à padaria, ao mercado, ao trabalho, ao parque, etc….</a:t>
            </a:r>
            <a:endParaRPr kumimoji="0" sz="4700" b="0" i="0" u="none" strike="noStrike" kern="0" cap="none" spc="0" normalizeH="0" baseline="0" noProof="0" dirty="0">
              <a:ln>
                <a:noFill/>
              </a:ln>
              <a:solidFill>
                <a:srgbClr val="000000"/>
              </a:solidFill>
              <a:effectLst/>
              <a:uLnTx/>
              <a:uFillTx/>
              <a:latin typeface="Aharoni" panose="020B0604020202020204" pitchFamily="2" charset="-79"/>
              <a:cs typeface="Aharoni" panose="020B0604020202020204" pitchFamily="2" charset="-79"/>
              <a:sym typeface="Arial"/>
            </a:endParaRPr>
          </a:p>
        </p:txBody>
      </p:sp>
      <p:sp>
        <p:nvSpPr>
          <p:cNvPr id="273" name="Que atitudes têm impedido as pessoas a se decidirem por Cristo?"/>
          <p:cNvSpPr txBox="1"/>
          <p:nvPr/>
        </p:nvSpPr>
        <p:spPr>
          <a:xfrm>
            <a:off x="2058868" y="7011386"/>
            <a:ext cx="16383937"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cristãos precisamos estar sempre alertas e dispostos a cumprir o chamado de Deus para a salvação.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058868" y="9341709"/>
            <a:ext cx="17591399"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melhor maneira de se envolver com a totalidade da obra de Deus é entender que o Cristão deve ter um ministério e uma missão.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159993"/>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04396" y="3218376"/>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04396" y="7201506"/>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4396" y="9483903"/>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Tree>
    <p:extLst>
      <p:ext uri="{BB962C8B-B14F-4D97-AF65-F5344CB8AC3E}">
        <p14:creationId xmlns:p14="http://schemas.microsoft.com/office/powerpoint/2010/main" val="228463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272"/>
                                        </p:tgtEl>
                                        <p:attrNameLst>
                                          <p:attrName>style.visibility</p:attrName>
                                        </p:attrNameLst>
                                      </p:cBhvr>
                                      <p:to>
                                        <p:strVal val="visible"/>
                                      </p:to>
                                    </p:set>
                                    <p:anim calcmode="lin" valueType="num">
                                      <p:cBhvr>
                                        <p:cTn id="17" dur="300" fill="hold"/>
                                        <p:tgtEl>
                                          <p:spTgt spid="272"/>
                                        </p:tgtEl>
                                        <p:attrNameLst>
                                          <p:attrName>ppt_x</p:attrName>
                                        </p:attrNameLst>
                                      </p:cBhvr>
                                      <p:tavLst>
                                        <p:tav tm="0">
                                          <p:val>
                                            <p:strVal val="0-#ppt_w/2"/>
                                          </p:val>
                                        </p:tav>
                                        <p:tav tm="100000">
                                          <p:val>
                                            <p:strVal val="#ppt_x"/>
                                          </p:val>
                                        </p:tav>
                                      </p:tavLst>
                                    </p:anim>
                                    <p:anim calcmode="lin" valueType="num">
                                      <p:cBhvr>
                                        <p:cTn id="18" dur="300" fill="hold"/>
                                        <p:tgtEl>
                                          <p:spTgt spid="27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277"/>
                                        </p:tgtEl>
                                        <p:attrNameLst>
                                          <p:attrName>style.visibility</p:attrName>
                                        </p:attrNameLst>
                                      </p:cBhvr>
                                      <p:to>
                                        <p:strVal val="visible"/>
                                      </p:to>
                                    </p:set>
                                    <p:anim calcmode="lin" valueType="num">
                                      <p:cBhvr>
                                        <p:cTn id="23" dur="300" fill="hold"/>
                                        <p:tgtEl>
                                          <p:spTgt spid="277"/>
                                        </p:tgtEl>
                                        <p:attrNameLst>
                                          <p:attrName>ppt_x</p:attrName>
                                        </p:attrNameLst>
                                      </p:cBhvr>
                                      <p:tavLst>
                                        <p:tav tm="0">
                                          <p:val>
                                            <p:strVal val="0-#ppt_w/2"/>
                                          </p:val>
                                        </p:tav>
                                        <p:tav tm="100000">
                                          <p:val>
                                            <p:strVal val="#ppt_x"/>
                                          </p:val>
                                        </p:tav>
                                      </p:tavLst>
                                    </p:anim>
                                    <p:anim calcmode="lin" valueType="num">
                                      <p:cBhvr>
                                        <p:cTn id="24" dur="300" fill="hold"/>
                                        <p:tgtEl>
                                          <p:spTgt spid="277"/>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273"/>
                                        </p:tgtEl>
                                        <p:attrNameLst>
                                          <p:attrName>style.visibility</p:attrName>
                                        </p:attrNameLst>
                                      </p:cBhvr>
                                      <p:to>
                                        <p:strVal val="visible"/>
                                      </p:to>
                                    </p:set>
                                    <p:anim calcmode="lin" valueType="num">
                                      <p:cBhvr>
                                        <p:cTn id="28" dur="300" fill="hold"/>
                                        <p:tgtEl>
                                          <p:spTgt spid="273"/>
                                        </p:tgtEl>
                                        <p:attrNameLst>
                                          <p:attrName>ppt_x</p:attrName>
                                        </p:attrNameLst>
                                      </p:cBhvr>
                                      <p:tavLst>
                                        <p:tav tm="0">
                                          <p:val>
                                            <p:strVal val="0-#ppt_w/2"/>
                                          </p:val>
                                        </p:tav>
                                        <p:tav tm="100000">
                                          <p:val>
                                            <p:strVal val="#ppt_x"/>
                                          </p:val>
                                        </p:tav>
                                      </p:tavLst>
                                    </p:anim>
                                    <p:anim calcmode="lin" valueType="num">
                                      <p:cBhvr>
                                        <p:cTn id="29"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278"/>
                                        </p:tgtEl>
                                        <p:attrNameLst>
                                          <p:attrName>style.visibility</p:attrName>
                                        </p:attrNameLst>
                                      </p:cBhvr>
                                      <p:to>
                                        <p:strVal val="visible"/>
                                      </p:to>
                                    </p:set>
                                    <p:anim calcmode="lin" valueType="num">
                                      <p:cBhvr>
                                        <p:cTn id="34" dur="300" fill="hold"/>
                                        <p:tgtEl>
                                          <p:spTgt spid="278"/>
                                        </p:tgtEl>
                                        <p:attrNameLst>
                                          <p:attrName>ppt_x</p:attrName>
                                        </p:attrNameLst>
                                      </p:cBhvr>
                                      <p:tavLst>
                                        <p:tav tm="0">
                                          <p:val>
                                            <p:strVal val="0-#ppt_w/2"/>
                                          </p:val>
                                        </p:tav>
                                        <p:tav tm="100000">
                                          <p:val>
                                            <p:strVal val="#ppt_x"/>
                                          </p:val>
                                        </p:tav>
                                      </p:tavLst>
                                    </p:anim>
                                    <p:anim calcmode="lin" valueType="num">
                                      <p:cBhvr>
                                        <p:cTn id="35" dur="300" fill="hold"/>
                                        <p:tgtEl>
                                          <p:spTgt spid="278"/>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274"/>
                                        </p:tgtEl>
                                        <p:attrNameLst>
                                          <p:attrName>style.visibility</p:attrName>
                                        </p:attrNameLst>
                                      </p:cBhvr>
                                      <p:to>
                                        <p:strVal val="visible"/>
                                      </p:to>
                                    </p:set>
                                    <p:anim calcmode="lin" valueType="num">
                                      <p:cBhvr>
                                        <p:cTn id="39" dur="300" fill="hold"/>
                                        <p:tgtEl>
                                          <p:spTgt spid="274"/>
                                        </p:tgtEl>
                                        <p:attrNameLst>
                                          <p:attrName>ppt_x</p:attrName>
                                        </p:attrNameLst>
                                      </p:cBhvr>
                                      <p:tavLst>
                                        <p:tav tm="0">
                                          <p:val>
                                            <p:strVal val="0-#ppt_w/2"/>
                                          </p:val>
                                        </p:tav>
                                        <p:tav tm="100000">
                                          <p:val>
                                            <p:strVal val="#ppt_x"/>
                                          </p:val>
                                        </p:tav>
                                      </p:tavLst>
                                    </p:anim>
                                    <p:anim calcmode="lin" valueType="num">
                                      <p:cBhvr>
                                        <p:cTn id="40" dur="300" fill="hold"/>
                                        <p:tgtEl>
                                          <p:spTgt spid="2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advAuto="0"/>
      <p:bldP spid="273" grpId="0" animBg="1" advAuto="0"/>
      <p:bldP spid="274" grpId="0" animBg="1" advAuto="0"/>
      <p:bldP spid="275" grpId="0" animBg="1" advAuto="0"/>
      <p:bldP spid="276" grpId="0" animBg="1" advAuto="0"/>
      <p:bldP spid="277" grpId="0" animBg="1" advAuto="0"/>
      <p:bldP spid="278"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 cada manhã Jesus recebia sabedoria do Pai para saber:"/>
          <p:cNvSpPr txBox="1"/>
          <p:nvPr/>
        </p:nvSpPr>
        <p:spPr>
          <a:xfrm>
            <a:off x="629576" y="1486250"/>
            <a:ext cx="1515479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uLnTx/>
                <a:uFillTx/>
                <a:latin typeface="Arial"/>
                <a:cs typeface="Arial"/>
                <a:sym typeface="Arial"/>
              </a:rPr>
              <a:t>Se o desanimo está tomando conta da sua vida…</a:t>
            </a:r>
            <a:endParaRPr kumimoji="0" sz="5000" b="1" i="0" u="none" strike="noStrike" kern="0" cap="none" spc="0" normalizeH="0" baseline="0" noProof="0" dirty="0">
              <a:ln>
                <a:noFill/>
              </a:ln>
              <a:solidFill>
                <a:srgbClr val="FF0000"/>
              </a:solidFill>
              <a:effectLst/>
              <a:uLnTx/>
              <a:uFillTx/>
              <a:latin typeface="Arial"/>
              <a:cs typeface="Arial"/>
              <a:sym typeface="Arial"/>
            </a:endParaRPr>
          </a:p>
        </p:txBody>
      </p:sp>
      <p:sp>
        <p:nvSpPr>
          <p:cNvPr id="140" name="Line"/>
          <p:cNvSpPr/>
          <p:nvPr/>
        </p:nvSpPr>
        <p:spPr>
          <a:xfrm>
            <a:off x="-146781" y="2613812"/>
            <a:ext cx="18482079"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43" name="Group"/>
          <p:cNvGrpSpPr/>
          <p:nvPr/>
        </p:nvGrpSpPr>
        <p:grpSpPr>
          <a:xfrm>
            <a:off x="15396020" y="4535387"/>
            <a:ext cx="8955066" cy="9245493"/>
            <a:chOff x="0" y="-1"/>
            <a:chExt cx="8955064" cy="9245491"/>
          </a:xfrm>
        </p:grpSpPr>
        <p:sp>
          <p:nvSpPr>
            <p:cNvPr id="141" name="Shape"/>
            <p:cNvSpPr/>
            <p:nvPr/>
          </p:nvSpPr>
          <p:spPr>
            <a:xfrm flipH="1">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tx1"/>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42" name="jesus-christ-whit-his-hands-up-towards-sky-while-his-eyes-are-closed.jpg"/>
            <p:cNvPicPr>
              <a:picLocks noChangeAspect="1"/>
            </p:cNvPicPr>
            <p:nvPr/>
          </p:nvPicPr>
          <p:blipFill>
            <a:blip r:embed="rId2">
              <a:extLst>
                <a:ext uri="{28A0092B-C50C-407E-A947-70E740481C1C}">
                  <a14:useLocalDpi xmlns:a14="http://schemas.microsoft.com/office/drawing/2010/main" val="0"/>
                </a:ext>
              </a:extLst>
            </a:blip>
            <a:srcRect l="12546" r="12546"/>
            <a:stretch/>
          </p:blipFill>
          <p:spPr>
            <a:xfrm>
              <a:off x="1777122" y="242827"/>
              <a:ext cx="7177942" cy="8954562"/>
            </a:xfrm>
            <a:custGeom>
              <a:avLst/>
              <a:gdLst/>
              <a:ahLst/>
              <a:cxnLst>
                <a:cxn ang="0">
                  <a:pos x="wd2" y="hd2"/>
                </a:cxn>
                <a:cxn ang="5400000">
                  <a:pos x="wd2" y="hd2"/>
                </a:cxn>
                <a:cxn ang="10800000">
                  <a:pos x="wd2" y="hd2"/>
                </a:cxn>
                <a:cxn ang="16200000">
                  <a:pos x="wd2" y="hd2"/>
                </a:cxn>
              </a:cxnLst>
              <a:rect l="0" t="0" r="r" b="b"/>
              <a:pathLst>
                <a:path w="20393" h="21571" extrusionOk="0">
                  <a:moveTo>
                    <a:pt x="11046" y="1"/>
                  </a:moveTo>
                  <a:cubicBezTo>
                    <a:pt x="14079" y="-29"/>
                    <a:pt x="17116" y="983"/>
                    <a:pt x="19347" y="3012"/>
                  </a:cubicBezTo>
                  <a:cubicBezTo>
                    <a:pt x="19357" y="3021"/>
                    <a:pt x="19359" y="3024"/>
                    <a:pt x="19359" y="3024"/>
                  </a:cubicBezTo>
                  <a:lnTo>
                    <a:pt x="20393" y="3966"/>
                  </a:lnTo>
                  <a:lnTo>
                    <a:pt x="20393" y="21571"/>
                  </a:lnTo>
                  <a:lnTo>
                    <a:pt x="9185" y="21571"/>
                  </a:lnTo>
                  <a:lnTo>
                    <a:pt x="2997" y="15932"/>
                  </a:lnTo>
                  <a:cubicBezTo>
                    <a:pt x="2997" y="15932"/>
                    <a:pt x="2994" y="15929"/>
                    <a:pt x="2985" y="15920"/>
                  </a:cubicBezTo>
                  <a:cubicBezTo>
                    <a:pt x="-1207" y="12094"/>
                    <a:pt x="-953" y="6113"/>
                    <a:pt x="3553" y="2553"/>
                  </a:cubicBezTo>
                  <a:cubicBezTo>
                    <a:pt x="3563" y="2544"/>
                    <a:pt x="3567" y="2541"/>
                    <a:pt x="3567" y="2541"/>
                  </a:cubicBezTo>
                  <a:cubicBezTo>
                    <a:pt x="3567" y="2541"/>
                    <a:pt x="3569" y="2538"/>
                    <a:pt x="3580" y="2531"/>
                  </a:cubicBezTo>
                  <a:cubicBezTo>
                    <a:pt x="5695" y="865"/>
                    <a:pt x="8369" y="27"/>
                    <a:pt x="11046" y="1"/>
                  </a:cubicBezTo>
                  <a:close/>
                </a:path>
              </a:pathLst>
            </a:custGeom>
            <a:ln w="12700" cap="flat">
              <a:noFill/>
              <a:miter lim="400000"/>
            </a:ln>
            <a:effectLst>
              <a:outerShdw blurRad="50800" dist="73093" dir="1585161" rotWithShape="0">
                <a:srgbClr val="000000"/>
              </a:outerShdw>
            </a:effectLst>
          </p:spPr>
        </p:pic>
      </p:grpSp>
      <p:grpSp>
        <p:nvGrpSpPr>
          <p:cNvPr id="146" name="Group"/>
          <p:cNvGrpSpPr/>
          <p:nvPr/>
        </p:nvGrpSpPr>
        <p:grpSpPr>
          <a:xfrm>
            <a:off x="778112" y="3913678"/>
            <a:ext cx="13789250" cy="4304743"/>
            <a:chOff x="0" y="0"/>
            <a:chExt cx="13789248" cy="4304741"/>
          </a:xfrm>
        </p:grpSpPr>
        <p:pic>
          <p:nvPicPr>
            <p:cNvPr id="144" name="Asset 3.png" descr="Asset 3.png"/>
            <p:cNvPicPr>
              <a:picLocks noChangeAspect="1"/>
            </p:cNvPicPr>
            <p:nvPr/>
          </p:nvPicPr>
          <p:blipFill>
            <a:blip r:embed="rId3"/>
            <a:stretch>
              <a:fillRect/>
            </a:stretch>
          </p:blipFill>
          <p:spPr>
            <a:xfrm>
              <a:off x="0" y="0"/>
              <a:ext cx="8825802" cy="4304742"/>
            </a:xfrm>
            <a:prstGeom prst="rect">
              <a:avLst/>
            </a:prstGeom>
            <a:ln w="12700" cap="flat">
              <a:noFill/>
              <a:miter lim="400000"/>
            </a:ln>
            <a:effectLst>
              <a:outerShdw blurRad="38100" dist="31219" dir="4676564" rotWithShape="0">
                <a:srgbClr val="000000"/>
              </a:outerShdw>
            </a:effectLst>
          </p:spPr>
        </p:pic>
        <p:pic>
          <p:nvPicPr>
            <p:cNvPr id="145" name="Asset 4.png" descr="Asset 4.png"/>
            <p:cNvPicPr>
              <a:picLocks noChangeAspect="1"/>
            </p:cNvPicPr>
            <p:nvPr/>
          </p:nvPicPr>
          <p:blipFill>
            <a:blip r:embed="rId4"/>
            <a:stretch>
              <a:fillRect/>
            </a:stretch>
          </p:blipFill>
          <p:spPr>
            <a:xfrm>
              <a:off x="4898550" y="0"/>
              <a:ext cx="8890699" cy="4304742"/>
            </a:xfrm>
            <a:prstGeom prst="rect">
              <a:avLst/>
            </a:prstGeom>
            <a:ln w="12700" cap="flat">
              <a:noFill/>
              <a:miter lim="400000"/>
            </a:ln>
            <a:effectLst/>
          </p:spPr>
        </p:pic>
      </p:grpSp>
      <p:sp>
        <p:nvSpPr>
          <p:cNvPr id="147" name="O QUE"/>
          <p:cNvSpPr txBox="1"/>
          <p:nvPr/>
        </p:nvSpPr>
        <p:spPr>
          <a:xfrm>
            <a:off x="1000895" y="5555055"/>
            <a:ext cx="3692251" cy="1415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pPr>
            <a:r>
              <a:rPr kumimoji="0" lang="pt-BR" sz="4000" b="1" i="0" u="none" strike="noStrike" kern="0" cap="none" spc="0" normalizeH="0" baseline="0" noProof="0" dirty="0">
                <a:ln>
                  <a:noFill/>
                </a:ln>
                <a:solidFill>
                  <a:srgbClr val="000000"/>
                </a:solidFill>
                <a:effectLst/>
                <a:uLnTx/>
                <a:uFillTx/>
                <a:latin typeface="Arial"/>
                <a:cs typeface="Arial"/>
                <a:sym typeface="Arial"/>
              </a:rPr>
              <a:t>ENVOLVA-SE</a:t>
            </a:r>
            <a:endParaRPr kumimoji="0" sz="4000" b="1" i="0" u="none" strike="noStrike" kern="0" cap="none" spc="0" normalizeH="0" baseline="0" noProof="0" dirty="0">
              <a:ln>
                <a:noFill/>
              </a:ln>
              <a:solidFill>
                <a:srgbClr val="000000"/>
              </a:solidFill>
              <a:effectLst/>
              <a:uLnTx/>
              <a:uFillTx/>
              <a:latin typeface="Arial"/>
              <a:cs typeface="Arial"/>
              <a:sym typeface="Arial"/>
            </a:endParaRPr>
          </a:p>
        </p:txBody>
      </p:sp>
      <p:sp>
        <p:nvSpPr>
          <p:cNvPr id="150" name="COMO"/>
          <p:cNvSpPr txBox="1"/>
          <p:nvPr/>
        </p:nvSpPr>
        <p:spPr>
          <a:xfrm>
            <a:off x="6119746" y="5555055"/>
            <a:ext cx="3465935" cy="10464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5600" b="1" i="0" u="none" strike="noStrike" kern="0" cap="none" spc="0" normalizeH="0" baseline="0" noProof="0" dirty="0">
                <a:ln>
                  <a:noFill/>
                </a:ln>
                <a:solidFill>
                  <a:srgbClr val="000000"/>
                </a:solidFill>
                <a:effectLst/>
                <a:uLnTx/>
                <a:uFillTx/>
                <a:latin typeface="Arial"/>
                <a:cs typeface="Arial"/>
                <a:sym typeface="Arial"/>
              </a:rPr>
              <a:t>Com a </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dizer">
            <a:extLst>
              <a:ext uri="{FF2B5EF4-FFF2-40B4-BE49-F238E27FC236}">
                <a16:creationId xmlns:a16="http://schemas.microsoft.com/office/drawing/2014/main" id="{A3F1B9D1-5512-40B8-9F57-D9E1A5FE7417}"/>
              </a:ext>
            </a:extLst>
          </p:cNvPr>
          <p:cNvSpPr txBox="1"/>
          <p:nvPr/>
        </p:nvSpPr>
        <p:spPr>
          <a:xfrm>
            <a:off x="105278" y="8571168"/>
            <a:ext cx="16615179" cy="16619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solidFill>
                  <a:srgbClr val="00A2FF"/>
                </a:solidFill>
                <a:latin typeface="Arial"/>
                <a:ea typeface="Arial"/>
                <a:cs typeface="Arial"/>
                <a:sym typeface="Arial"/>
              </a:defRPr>
            </a:pPr>
            <a:r>
              <a:rPr kumimoji="0" lang="pt-BR" sz="4800" b="1" i="0" u="none" strike="noStrike" kern="0" cap="none" spc="0" normalizeH="0" baseline="0" noProof="0" dirty="0">
                <a:ln>
                  <a:noFill/>
                </a:ln>
                <a:solidFill>
                  <a:srgbClr val="FAE232">
                    <a:lumMod val="50000"/>
                  </a:srgbClr>
                </a:solidFill>
                <a:effectLst/>
                <a:uLnTx/>
                <a:uFillTx/>
                <a:latin typeface="Arial"/>
                <a:cs typeface="Arial"/>
                <a:sym typeface="Arial"/>
              </a:rPr>
              <a:t>Tudo deve ser feito com a clara intenção de levar pessoas a conhecer e se entregar ao </a:t>
            </a:r>
            <a:r>
              <a:rPr kumimoji="0" lang="pt-BR" sz="4800" b="1" i="0" u="none" strike="noStrike" kern="0" cap="none" spc="0" normalizeH="0" baseline="0" noProof="0" dirty="0">
                <a:ln>
                  <a:noFill/>
                </a:ln>
                <a:solidFill>
                  <a:srgbClr val="FF644E">
                    <a:lumMod val="75000"/>
                  </a:srgbClr>
                </a:solidFill>
                <a:effectLst/>
                <a:uLnTx/>
                <a:uFillTx/>
                <a:latin typeface="Amasis MT Pro Black" panose="02040A04050005020304" pitchFamily="18" charset="0"/>
                <a:cs typeface="Arial"/>
                <a:sym typeface="Arial"/>
              </a:rPr>
              <a:t>Salvador.</a:t>
            </a:r>
            <a:endParaRPr kumimoji="0" sz="5600" b="1" i="0" u="none" strike="noStrike" kern="0" cap="none" spc="0" normalizeH="0" baseline="0" noProof="0" dirty="0">
              <a:ln>
                <a:noFill/>
              </a:ln>
              <a:solidFill>
                <a:srgbClr val="FF644E">
                  <a:lumMod val="75000"/>
                </a:srgbClr>
              </a:solidFill>
              <a:effectLst/>
              <a:uLnTx/>
              <a:uFillTx/>
              <a:latin typeface="Amasis MT Pro Black" panose="02040A04050005020304" pitchFamily="18" charset="0"/>
              <a:cs typeface="Arial"/>
              <a:sym typeface="Arial"/>
            </a:endParaRPr>
          </a:p>
        </p:txBody>
      </p:sp>
      <p:sp>
        <p:nvSpPr>
          <p:cNvPr id="153" name="QUANDO"/>
          <p:cNvSpPr txBox="1"/>
          <p:nvPr/>
        </p:nvSpPr>
        <p:spPr>
          <a:xfrm>
            <a:off x="10691698" y="5599427"/>
            <a:ext cx="3465935" cy="10464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717550">
              <a:spcBef>
                <a:spcPts val="4800"/>
              </a:spcBef>
              <a:buFont typeface="Arial"/>
              <a:defRPr sz="5600">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sz="4800"/>
            </a:pPr>
            <a:r>
              <a:rPr kumimoji="0" lang="pt-BR" sz="5600" b="1" i="0" u="none" strike="noStrike" kern="0" cap="none" spc="0" normalizeH="0" baseline="0" noProof="0" dirty="0">
                <a:ln>
                  <a:noFill/>
                </a:ln>
                <a:solidFill>
                  <a:srgbClr val="000000"/>
                </a:solidFill>
                <a:effectLst/>
                <a:uLnTx/>
                <a:uFillTx/>
                <a:latin typeface="Arial"/>
                <a:cs typeface="Arial"/>
                <a:sym typeface="Arial"/>
              </a:rPr>
              <a:t>MISSÃO</a:t>
            </a:r>
            <a:endParaRPr kumimoji="0" sz="5600" b="1" i="0" u="none" strike="noStrike" kern="0" cap="none" spc="0" normalizeH="0" baseline="0" noProof="0" dirty="0">
              <a:ln>
                <a:noFill/>
              </a:ln>
              <a:solidFill>
                <a:srgbClr val="000000"/>
              </a:solidFill>
              <a:effectLst/>
              <a:uLnTx/>
              <a:uFillTx/>
              <a:latin typeface="Arial"/>
              <a:cs typeface="Arial"/>
              <a:sym typeface="Arial"/>
            </a:endParaRPr>
          </a:p>
        </p:txBody>
      </p:sp>
      <p:sp>
        <p:nvSpPr>
          <p:cNvPr id="19" name="Retângulo 18">
            <a:extLst>
              <a:ext uri="{FF2B5EF4-FFF2-40B4-BE49-F238E27FC236}">
                <a16:creationId xmlns:a16="http://schemas.microsoft.com/office/drawing/2014/main" id="{A05378D8-0230-4D54-9AF9-6F5875519E27}"/>
              </a:ext>
            </a:extLst>
          </p:cNvPr>
          <p:cNvSpPr/>
          <p:nvPr/>
        </p:nvSpPr>
        <p:spPr>
          <a:xfrm>
            <a:off x="-38726"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0" name="Imagem 19" descr="Tela de jogo de vídeo game&#10;&#10;Descrição gerada automaticamente com confiança baixa">
            <a:extLst>
              <a:ext uri="{FF2B5EF4-FFF2-40B4-BE49-F238E27FC236}">
                <a16:creationId xmlns:a16="http://schemas.microsoft.com/office/drawing/2014/main" id="{146074FB-9CE6-4F0E-A1C6-3A4037E21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14" y="12367997"/>
            <a:ext cx="3237696" cy="1009938"/>
          </a:xfrm>
          <a:prstGeom prst="rect">
            <a:avLst/>
          </a:prstGeom>
        </p:spPr>
      </p:pic>
    </p:spTree>
    <p:extLst>
      <p:ext uri="{BB962C8B-B14F-4D97-AF65-F5344CB8AC3E}">
        <p14:creationId xmlns:p14="http://schemas.microsoft.com/office/powerpoint/2010/main" val="362695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6"/>
                                        </p:tgtEl>
                                        <p:attrNameLst>
                                          <p:attrName>style.visibility</p:attrName>
                                        </p:attrNameLst>
                                      </p:cBhvr>
                                      <p:to>
                                        <p:strVal val="visible"/>
                                      </p:to>
                                    </p:set>
                                    <p:animEffect transition="in" filter="wipe(left)">
                                      <p:cBhvr>
                                        <p:cTn id="7" dur="4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ounded Rectangle"/>
          <p:cNvSpPr/>
          <p:nvPr/>
        </p:nvSpPr>
        <p:spPr>
          <a:xfrm>
            <a:off x="4086376" y="2678582"/>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36" name="Group"/>
          <p:cNvGrpSpPr/>
          <p:nvPr/>
        </p:nvGrpSpPr>
        <p:grpSpPr>
          <a:xfrm>
            <a:off x="3389765" y="2036926"/>
            <a:ext cx="1521207" cy="1521208"/>
            <a:chOff x="0" y="0"/>
            <a:chExt cx="1521206" cy="1521206"/>
          </a:xfrm>
        </p:grpSpPr>
        <p:sp>
          <p:nvSpPr>
            <p:cNvPr id="134"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5"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8" name="Retângulo 7">
            <a:extLst>
              <a:ext uri="{FF2B5EF4-FFF2-40B4-BE49-F238E27FC236}">
                <a16:creationId xmlns:a16="http://schemas.microsoft.com/office/drawing/2014/main" id="{17200DBA-1A99-4A17-AF53-72F23A24D4C6}"/>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9" name="Imagem 8" descr="Tela de jogo de vídeo game&#10;&#10;Descrição gerada automaticamente com confiança baixa">
            <a:extLst>
              <a:ext uri="{FF2B5EF4-FFF2-40B4-BE49-F238E27FC236}">
                <a16:creationId xmlns:a16="http://schemas.microsoft.com/office/drawing/2014/main" id="{509B6BA5-78E2-4309-A40B-E862C94007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10"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748216F8-9EEC-4445-80CE-70F3496A285C}"/>
              </a:ext>
            </a:extLst>
          </p:cNvPr>
          <p:cNvSpPr txBox="1"/>
          <p:nvPr/>
        </p:nvSpPr>
        <p:spPr>
          <a:xfrm>
            <a:off x="5257316" y="4589463"/>
            <a:ext cx="14167947" cy="5587746"/>
          </a:xfrm>
          <a:prstGeom prst="rect">
            <a:avLst/>
          </a:prstGeom>
          <a:solidFill>
            <a:schemeClr val="accent3">
              <a:lumMod val="20000"/>
              <a:lumOff val="80000"/>
            </a:schemeClr>
          </a:solidFill>
          <a:ln w="12700">
            <a:miter lim="400000"/>
          </a:ln>
          <a:effectLst>
            <a:innerShdw blurRad="63500" dist="50800" dir="5400000">
              <a:prstClr val="black">
                <a:alpha val="50000"/>
              </a:prstClr>
            </a:inn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A missão nos foi confiada porque Deus sabe que esse é o ÚNICO MEIO de crescermos em graça… </a:t>
            </a:r>
            <a:r>
              <a:rPr kumimoji="0" lang="pt-BR" sz="4800" b="0" i="0" u="none" strike="noStrike" kern="0" cap="none" spc="0" normalizeH="0" baseline="0" noProof="0" dirty="0">
                <a:ln>
                  <a:noFill/>
                </a:ln>
                <a:solidFill>
                  <a:srgbClr val="FF644E">
                    <a:lumMod val="75000"/>
                  </a:srgbClr>
                </a:solidFill>
                <a:effectLst/>
                <a:uLnTx/>
                <a:uFillTx/>
                <a:latin typeface="Arial"/>
                <a:cs typeface="Arial"/>
                <a:sym typeface="Arial"/>
              </a:rPr>
              <a:t>“O único meio de crescer em graça é achar-se interessado em fazer exatamente a obra que Cristo nor ordenou fazer</a:t>
            </a:r>
            <a:r>
              <a:rPr kumimoji="0" lang="pt-BR" sz="4800" b="0" i="0" u="none" strike="noStrike" kern="0" cap="none" spc="0" normalizeH="0" baseline="0" noProof="0" dirty="0">
                <a:ln>
                  <a:noFill/>
                </a:ln>
                <a:solidFill>
                  <a:srgbClr val="FF0000"/>
                </a:solidFill>
                <a:effectLst/>
                <a:uLnTx/>
                <a:uFillTx/>
                <a:latin typeface="Arial"/>
                <a:cs typeface="Arial"/>
                <a:sym typeface="Arial"/>
              </a:rPr>
              <a:t>”.</a:t>
            </a:r>
            <a:endParaRPr kumimoji="0"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Tree>
    <p:extLst>
      <p:ext uri="{BB962C8B-B14F-4D97-AF65-F5344CB8AC3E}">
        <p14:creationId xmlns:p14="http://schemas.microsoft.com/office/powerpoint/2010/main" val="412470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Fale “a verdade em amor.”"/>
          <p:cNvSpPr txBox="1"/>
          <p:nvPr/>
        </p:nvSpPr>
        <p:spPr>
          <a:xfrm>
            <a:off x="6502465" y="832476"/>
            <a:ext cx="11287127" cy="2400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6400">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Três coisas que irão acontecer quando amarmos profundamente a causa da cruz…</a:t>
            </a:r>
            <a:endParaRPr kumimoji="0" sz="48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9" name="Rounded Rectangle"/>
          <p:cNvSpPr/>
          <p:nvPr/>
        </p:nvSpPr>
        <p:spPr>
          <a:xfrm>
            <a:off x="5378450" y="876718"/>
            <a:ext cx="14169636" cy="2516606"/>
          </a:xfrm>
          <a:prstGeom prst="roundRect">
            <a:avLst>
              <a:gd name="adj" fmla="val 24489"/>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88" name="Group"/>
          <p:cNvGrpSpPr/>
          <p:nvPr/>
        </p:nvGrpSpPr>
        <p:grpSpPr>
          <a:xfrm>
            <a:off x="300438" y="3720345"/>
            <a:ext cx="6897584" cy="6860569"/>
            <a:chOff x="0" y="0"/>
            <a:chExt cx="7505700" cy="7531100"/>
          </a:xfrm>
        </p:grpSpPr>
        <p:pic>
          <p:nvPicPr>
            <p:cNvPr id="186" name="Asset 7.png" descr="Asset 7.png"/>
            <p:cNvPicPr>
              <a:picLocks noChangeAspect="1"/>
            </p:cNvPicPr>
            <p:nvPr/>
          </p:nvPicPr>
          <p:blipFill>
            <a:blip r:embed="rId2"/>
            <a:stretch>
              <a:fillRect/>
            </a:stretch>
          </p:blipFill>
          <p:spPr>
            <a:xfrm>
              <a:off x="0" y="0"/>
              <a:ext cx="7505700" cy="7531100"/>
            </a:xfrm>
            <a:prstGeom prst="rect">
              <a:avLst/>
            </a:prstGeom>
            <a:ln w="12700" cap="flat">
              <a:noFill/>
              <a:miter lim="400000"/>
            </a:ln>
            <a:effectLst/>
          </p:spPr>
        </p:pic>
        <p:sp>
          <p:nvSpPr>
            <p:cNvPr id="187" name="Decisões são tomadas em bons relacionamentos interpessoais."/>
            <p:cNvSpPr txBox="1"/>
            <p:nvPr/>
          </p:nvSpPr>
          <p:spPr>
            <a:xfrm>
              <a:off x="2638405" y="1867596"/>
              <a:ext cx="4259178" cy="37959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717550">
                <a:buFont typeface="Arial"/>
                <a:defRPr sz="4000" b="0">
                  <a:solidFill>
                    <a:srgbClr val="FFFFFF"/>
                  </a:solidFill>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Tx/>
                <a:buSzTx/>
                <a:buFont typeface="Arial"/>
                <a:buNone/>
                <a:tabLst/>
                <a:defRPr/>
              </a:pPr>
              <a:r>
                <a:rPr kumimoji="0" lang="pt-BR" sz="4000" b="0" i="0" u="none" strike="noStrike" kern="0" cap="none" spc="0" normalizeH="0" baseline="0" noProof="0" dirty="0">
                  <a:ln>
                    <a:noFill/>
                  </a:ln>
                  <a:solidFill>
                    <a:srgbClr val="FFFFFF"/>
                  </a:solidFill>
                  <a:effectLst/>
                  <a:uLnTx/>
                  <a:uFillTx/>
                  <a:latin typeface="Arial"/>
                  <a:cs typeface="Arial"/>
                  <a:sym typeface="Arial"/>
                </a:rPr>
                <a:t>Iremos nos envolver com a missão, não importa o sacrificio que nos impliquem.</a:t>
              </a:r>
              <a:endParaRPr kumimoji="0" sz="4000" b="0"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2" name="Agrupar 1">
            <a:extLst>
              <a:ext uri="{FF2B5EF4-FFF2-40B4-BE49-F238E27FC236}">
                <a16:creationId xmlns:a16="http://schemas.microsoft.com/office/drawing/2014/main" id="{2348DBC4-D985-4650-9C21-7FE0A616333C}"/>
              </a:ext>
            </a:extLst>
          </p:cNvPr>
          <p:cNvGrpSpPr/>
          <p:nvPr/>
        </p:nvGrpSpPr>
        <p:grpSpPr>
          <a:xfrm>
            <a:off x="7409496" y="5735758"/>
            <a:ext cx="7332871" cy="6860569"/>
            <a:chOff x="8585153" y="3734196"/>
            <a:chExt cx="8420101" cy="7531101"/>
          </a:xfrm>
        </p:grpSpPr>
        <p:pic>
          <p:nvPicPr>
            <p:cNvPr id="189" name="Asset 8.png" descr="Asset 8.png"/>
            <p:cNvPicPr>
              <a:picLocks noChangeAspect="1"/>
            </p:cNvPicPr>
            <p:nvPr/>
          </p:nvPicPr>
          <p:blipFill>
            <a:blip r:embed="rId3"/>
            <a:stretch>
              <a:fillRect/>
            </a:stretch>
          </p:blipFill>
          <p:spPr>
            <a:xfrm>
              <a:off x="8585153" y="3734196"/>
              <a:ext cx="8420101" cy="7531101"/>
            </a:xfrm>
            <a:prstGeom prst="rect">
              <a:avLst/>
            </a:prstGeom>
            <a:ln w="12700" cap="flat">
              <a:noFill/>
              <a:miter lim="400000"/>
            </a:ln>
            <a:effectLst/>
          </p:spPr>
        </p:pic>
        <p:sp>
          <p:nvSpPr>
            <p:cNvPr id="190" name="Quanto mais confiança a pessoa tem no mensageiro, quanto mais profundo for o relacionamento estabelecido, maior a probabilidade de haver uma decisão positiva."/>
            <p:cNvSpPr txBox="1"/>
            <p:nvPr/>
          </p:nvSpPr>
          <p:spPr>
            <a:xfrm>
              <a:off x="12146028" y="5015483"/>
              <a:ext cx="4800311" cy="1919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717550">
                <a:buFont typeface="Arial"/>
                <a:defRPr sz="3600" b="0">
                  <a:solidFill>
                    <a:srgbClr val="FFFFFF"/>
                  </a:solidFill>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Tx/>
                <a:buSzTx/>
                <a:buFont typeface="Arial"/>
                <a:buNone/>
                <a:tabLst/>
                <a:defRPr/>
              </a:pPr>
              <a:r>
                <a:rPr kumimoji="0" lang="pt-BR" sz="3600" b="0" i="0" u="none" strike="noStrike" kern="0" cap="none" spc="0" normalizeH="0" baseline="0" noProof="0" dirty="0">
                  <a:ln>
                    <a:noFill/>
                  </a:ln>
                  <a:solidFill>
                    <a:srgbClr val="FFFFFF"/>
                  </a:solidFill>
                  <a:effectLst/>
                  <a:uLnTx/>
                  <a:uFillTx/>
                  <a:latin typeface="Arial"/>
                  <a:cs typeface="Arial"/>
                  <a:sym typeface="Arial"/>
                </a:rPr>
                <a:t>Nossa vida espiritual  será removada com esse envolvimento</a:t>
              </a: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grpSp>
      <p:sp>
        <p:nvSpPr>
          <p:cNvPr id="16" name="Retângulo 15">
            <a:extLst>
              <a:ext uri="{FF2B5EF4-FFF2-40B4-BE49-F238E27FC236}">
                <a16:creationId xmlns:a16="http://schemas.microsoft.com/office/drawing/2014/main" id="{D6D5C3E3-0CF7-4C4B-9946-52EF08C6391E}"/>
              </a:ext>
            </a:extLst>
          </p:cNvPr>
          <p:cNvSpPr/>
          <p:nvPr/>
        </p:nvSpPr>
        <p:spPr>
          <a:xfrm>
            <a:off x="-10017"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7" name="Imagem 16" descr="Tela de jogo de vídeo game&#10;&#10;Descrição gerada automaticamente com confiança baixa">
            <a:extLst>
              <a:ext uri="{FF2B5EF4-FFF2-40B4-BE49-F238E27FC236}">
                <a16:creationId xmlns:a16="http://schemas.microsoft.com/office/drawing/2014/main" id="{FA4C0B3B-6E30-4166-8126-5328E4BB4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000" y="54890"/>
            <a:ext cx="3237696" cy="1009938"/>
          </a:xfrm>
          <a:prstGeom prst="rect">
            <a:avLst/>
          </a:prstGeom>
        </p:spPr>
      </p:pic>
      <p:grpSp>
        <p:nvGrpSpPr>
          <p:cNvPr id="182" name="Group"/>
          <p:cNvGrpSpPr/>
          <p:nvPr/>
        </p:nvGrpSpPr>
        <p:grpSpPr>
          <a:xfrm>
            <a:off x="4737131" y="263052"/>
            <a:ext cx="1521208" cy="1521207"/>
            <a:chOff x="0" y="0"/>
            <a:chExt cx="1521206" cy="1521206"/>
          </a:xfrm>
        </p:grpSpPr>
        <p:sp>
          <p:nvSpPr>
            <p:cNvPr id="180"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81" name="Asset 2.png" descr="Asset 2.png"/>
            <p:cNvPicPr>
              <a:picLocks noChangeAspect="1"/>
            </p:cNvPicPr>
            <p:nvPr/>
          </p:nvPicPr>
          <p:blipFill>
            <a:blip r:embed="rId5"/>
            <a:stretch>
              <a:fillRect/>
            </a:stretch>
          </p:blipFill>
          <p:spPr>
            <a:xfrm>
              <a:off x="271767" y="434032"/>
              <a:ext cx="977674" cy="653143"/>
            </a:xfrm>
            <a:prstGeom prst="rect">
              <a:avLst/>
            </a:prstGeom>
            <a:ln w="12700" cap="flat">
              <a:noFill/>
              <a:miter lim="400000"/>
            </a:ln>
            <a:effectLst/>
          </p:spPr>
        </p:pic>
      </p:grpSp>
      <p:pic>
        <p:nvPicPr>
          <p:cNvPr id="5" name="Imagem 4">
            <a:extLst>
              <a:ext uri="{FF2B5EF4-FFF2-40B4-BE49-F238E27FC236}">
                <a16:creationId xmlns:a16="http://schemas.microsoft.com/office/drawing/2014/main" id="{D6CE356A-2451-412C-A57A-0990AF904D38}"/>
              </a:ext>
            </a:extLst>
          </p:cNvPr>
          <p:cNvPicPr>
            <a:picLocks noChangeAspect="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4156300" y="4979498"/>
            <a:ext cx="6670029" cy="5514975"/>
          </a:xfrm>
          <a:prstGeom prst="rect">
            <a:avLst/>
          </a:prstGeom>
        </p:spPr>
      </p:pic>
      <p:pic>
        <p:nvPicPr>
          <p:cNvPr id="8" name="Imagem 7">
            <a:extLst>
              <a:ext uri="{FF2B5EF4-FFF2-40B4-BE49-F238E27FC236}">
                <a16:creationId xmlns:a16="http://schemas.microsoft.com/office/drawing/2014/main" id="{47583283-3254-484E-B48E-4BE8245EB08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7512" y="4347147"/>
            <a:ext cx="4908657" cy="6860569"/>
          </a:xfrm>
          <a:prstGeom prst="rect">
            <a:avLst/>
          </a:prstGeom>
        </p:spPr>
      </p:pic>
      <p:sp>
        <p:nvSpPr>
          <p:cNvPr id="21" name="Quanto mais confiança a pessoa tem no mensageiro, quanto mais profundo for o relacionamento estabelecido, maior a probabilidade de haver uma decisão positiva.">
            <a:extLst>
              <a:ext uri="{FF2B5EF4-FFF2-40B4-BE49-F238E27FC236}">
                <a16:creationId xmlns:a16="http://schemas.microsoft.com/office/drawing/2014/main" id="{3F9A683B-0433-4F03-BC9B-537F8D4D311A}"/>
              </a:ext>
            </a:extLst>
          </p:cNvPr>
          <p:cNvSpPr txBox="1"/>
          <p:nvPr/>
        </p:nvSpPr>
        <p:spPr>
          <a:xfrm>
            <a:off x="18981600" y="5742414"/>
            <a:ext cx="4180480" cy="2400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717550">
              <a:buFont typeface="Arial"/>
              <a:defRPr sz="3600" b="0">
                <a:solidFill>
                  <a:srgbClr val="FFFFFF"/>
                </a:solidFill>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Tx/>
              <a:buSzTx/>
              <a:buFont typeface="Arial"/>
              <a:buNone/>
              <a:tabLst/>
              <a:defRPr/>
            </a:pPr>
            <a:r>
              <a:rPr kumimoji="0" lang="pt-BR" sz="3600" b="0" i="0" u="none" strike="noStrike" kern="0" cap="none" spc="0" normalizeH="0" baseline="0" noProof="0" dirty="0">
                <a:ln>
                  <a:noFill/>
                </a:ln>
                <a:solidFill>
                  <a:srgbClr val="FFFFFF"/>
                </a:solidFill>
                <a:effectLst/>
                <a:uLnTx/>
                <a:uFillTx/>
                <a:latin typeface="Arial"/>
                <a:cs typeface="Arial"/>
                <a:sym typeface="Arial"/>
              </a:rPr>
              <a:t>Não importa o tamanho do sacrifício feito pela causa de Deus.</a:t>
            </a: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88"/>
                                        </p:tgtEl>
                                        <p:attrNameLst>
                                          <p:attrName>style.visibility</p:attrName>
                                        </p:attrNameLst>
                                      </p:cBhvr>
                                      <p:to>
                                        <p:strVal val="visible"/>
                                      </p:to>
                                    </p:set>
                                    <p:anim calcmode="lin" valueType="num">
                                      <p:cBhvr>
                                        <p:cTn id="7" dur="400" fill="hold"/>
                                        <p:tgtEl>
                                          <p:spTgt spid="188"/>
                                        </p:tgtEl>
                                        <p:attrNameLst>
                                          <p:attrName>ppt_x</p:attrName>
                                        </p:attrNameLst>
                                      </p:cBhvr>
                                      <p:tavLst>
                                        <p:tav tm="0">
                                          <p:val>
                                            <p:strVal val="0-#ppt_w/2"/>
                                          </p:val>
                                        </p:tav>
                                        <p:tav tm="100000">
                                          <p:val>
                                            <p:strVal val="#ppt_x"/>
                                          </p:val>
                                        </p:tav>
                                      </p:tavLst>
                                    </p:anim>
                                    <p:anim calcmode="lin" valueType="num">
                                      <p:cBhvr>
                                        <p:cTn id="8" dur="400" fill="hold"/>
                                        <p:tgtEl>
                                          <p:spTgt spid="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4"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1E9AC013-DB0F-4270-BF9C-8324C77ADE53}"/>
              </a:ext>
            </a:extLst>
          </p:cNvPr>
          <p:cNvSpPr txBox="1"/>
          <p:nvPr/>
        </p:nvSpPr>
        <p:spPr>
          <a:xfrm>
            <a:off x="5611879" y="1864924"/>
            <a:ext cx="14167947" cy="9717274"/>
          </a:xfrm>
          <a:prstGeom prst="rect">
            <a:avLst/>
          </a:prstGeom>
          <a:solidFill>
            <a:schemeClr val="accent3">
              <a:lumMod val="20000"/>
              <a:lumOff val="80000"/>
            </a:schemeClr>
          </a:solidFill>
          <a:ln w="12700">
            <a:miter lim="400000"/>
          </a:ln>
          <a:effectLst>
            <a:innerShdw blurRad="63500" dist="50800" dir="5400000">
              <a:prstClr val="black">
                <a:alpha val="50000"/>
              </a:prstClr>
            </a:inn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60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masis MT Pro Black" panose="02040A04050005020304" pitchFamily="18" charset="0"/>
                <a:cs typeface="Arial"/>
                <a:sym typeface="Arial"/>
              </a:rPr>
              <a:t> </a:t>
            </a:r>
            <a:r>
              <a:rPr kumimoji="0" lang="pt-BR" sz="6000" b="0" i="0" u="none" strike="noStrike" kern="0" cap="none" spc="0" normalizeH="0" baseline="0" noProof="0" dirty="0">
                <a:ln>
                  <a:noFill/>
                </a:ln>
                <a:solidFill>
                  <a:srgbClr val="FF644E">
                    <a:lumMod val="75000"/>
                  </a:srgbClr>
                </a:solidFill>
                <a:effectLst/>
                <a:uLnTx/>
                <a:uFillTx/>
                <a:latin typeface="Amasis MT Pro Black" panose="02040A04050005020304" pitchFamily="18" charset="0"/>
                <a:cs typeface="Arial"/>
                <a:sym typeface="Arial"/>
              </a:rPr>
              <a:t>“A maneira como usamos o tempo, o corpo e os recursos financeiros é um claro testemunho de quanto amamos  a causa de Deus. A regra é simples, precisamos amar a causa de Deus </a:t>
            </a:r>
            <a:r>
              <a:rPr kumimoji="0" lang="pt-BR" sz="6000" b="0" i="0" u="none" strike="noStrike" kern="0" cap="none" spc="0" normalizeH="0" baseline="0" noProof="0" dirty="0">
                <a:ln>
                  <a:noFill/>
                </a:ln>
                <a:solidFill>
                  <a:srgbClr val="61D836">
                    <a:lumMod val="75000"/>
                  </a:srgbClr>
                </a:solidFill>
                <a:effectLst>
                  <a:outerShdw blurRad="38100" dist="38100" dir="2700000" algn="tl">
                    <a:srgbClr val="000000">
                      <a:alpha val="43137"/>
                    </a:srgbClr>
                  </a:outerShdw>
                </a:effectLst>
                <a:uLnTx/>
                <a:uFillTx/>
                <a:latin typeface="Amasis MT Pro Black" panose="02040A04050005020304" pitchFamily="18" charset="0"/>
                <a:cs typeface="Arial"/>
                <a:sym typeface="Arial"/>
              </a:rPr>
              <a:t>mais que nossa própria causa</a:t>
            </a:r>
            <a:r>
              <a:rPr kumimoji="0" lang="pt-BR" sz="6000" b="0" i="0" u="none" strike="noStrike" kern="0" cap="none" spc="0" normalizeH="0" baseline="0" noProof="0" dirty="0">
                <a:ln>
                  <a:noFill/>
                </a:ln>
                <a:solidFill>
                  <a:srgbClr val="FF644E">
                    <a:lumMod val="75000"/>
                  </a:srgbClr>
                </a:solidFill>
                <a:effectLst/>
                <a:uLnTx/>
                <a:uFillTx/>
                <a:latin typeface="Amasis MT Pro Black" panose="02040A04050005020304" pitchFamily="18" charset="0"/>
                <a:cs typeface="Arial"/>
                <a:sym typeface="Arial"/>
              </a:rPr>
              <a:t> </a:t>
            </a:r>
            <a:r>
              <a:rPr kumimoji="0" lang="pt-BR" sz="6000" b="0" i="0" u="none" strike="noStrike" kern="0" cap="none" spc="0" normalizeH="0" baseline="0" noProof="0" dirty="0">
                <a:ln>
                  <a:noFill/>
                </a:ln>
                <a:solidFill>
                  <a:srgbClr val="FF0000"/>
                </a:solidFill>
                <a:effectLst/>
                <a:uLnTx/>
                <a:uFillTx/>
                <a:latin typeface="Amasis MT Pro Black" panose="02040A04050005020304" pitchFamily="18" charset="0"/>
                <a:cs typeface="Arial"/>
                <a:sym typeface="Arial"/>
              </a:rPr>
              <a:t>”.</a:t>
            </a:r>
            <a:endParaRPr kumimoji="0" sz="60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masis MT Pro Black" panose="02040A04050005020304" pitchFamily="18" charset="0"/>
              <a:cs typeface="Arial"/>
              <a:sym typeface="Arial"/>
            </a:endParaRPr>
          </a:p>
        </p:txBody>
      </p:sp>
    </p:spTree>
    <p:extLst>
      <p:ext uri="{BB962C8B-B14F-4D97-AF65-F5344CB8AC3E}">
        <p14:creationId xmlns:p14="http://schemas.microsoft.com/office/powerpoint/2010/main" val="426117528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12.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Minha</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Maior</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Herança</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364875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8534045"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kumimoji="0" lang="pt-BR" sz="4400" b="1"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a:t>
            </a:r>
            <a:r>
              <a:rPr lang="pt-BR" sz="4400" b="0" i="0" dirty="0">
                <a:solidFill>
                  <a:srgbClr val="FF0000"/>
                </a:solidFill>
                <a:effectLst/>
                <a:latin typeface="Roboto" panose="02000000000000000000" pitchFamily="2" charset="0"/>
              </a:rPr>
              <a:t>Assentado diante do </a:t>
            </a:r>
            <a:r>
              <a:rPr lang="pt-BR" sz="4400" b="0" i="0" dirty="0" err="1">
                <a:solidFill>
                  <a:srgbClr val="FF0000"/>
                </a:solidFill>
                <a:effectLst/>
                <a:latin typeface="Roboto" panose="02000000000000000000" pitchFamily="2" charset="0"/>
              </a:rPr>
              <a:t>gazofilácio</a:t>
            </a:r>
            <a:r>
              <a:rPr lang="pt-BR" sz="4400" b="0" i="0" dirty="0">
                <a:solidFill>
                  <a:srgbClr val="FF0000"/>
                </a:solidFill>
                <a:effectLst/>
                <a:latin typeface="Roboto" panose="02000000000000000000" pitchFamily="2" charset="0"/>
              </a:rPr>
              <a:t>, observava Jesus como o povo lançava ali o dinheiro. Ora, muitos ricos depositavam grandes quantias</a:t>
            </a:r>
            <a:r>
              <a:rPr lang="pt-BR" sz="1400" b="0" i="0" dirty="0">
                <a:effectLst/>
                <a:latin typeface="Roboto" panose="02000000000000000000" pitchFamily="2" charset="0"/>
              </a:rPr>
              <a:t>.</a:t>
            </a:r>
            <a:r>
              <a:rPr kumimoji="0" lang="pt-BR" sz="4400" b="1"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a:t>
            </a:r>
            <a:endParaRPr kumimoji="0" lang="en-US" altLang="pt-BR" sz="4400" b="1"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537631" y="114953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8724633" y="3230876"/>
            <a:ext cx="3443250"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0" u="none" strike="noStrike" kern="0" cap="none" spc="0" normalizeH="0" baseline="0" noProof="0" dirty="0">
                <a:ln>
                  <a:noFill/>
                </a:ln>
                <a:solidFill>
                  <a:srgbClr val="FF0000"/>
                </a:solidFill>
                <a:effectLst/>
                <a:uLnTx/>
                <a:uFillTx/>
                <a:latin typeface="Arial"/>
                <a:cs typeface="Arial"/>
                <a:sym typeface="Arial"/>
              </a:rPr>
              <a:t>Marcos 12:41</a:t>
            </a:r>
            <a:endParaRPr kumimoji="0" sz="4300" b="0" i="0" u="none" strike="noStrike" kern="0" cap="none" spc="0" normalizeH="0" baseline="0" noProof="0" dirty="0">
              <a:ln>
                <a:noFill/>
              </a:ln>
              <a:solidFill>
                <a:srgbClr val="FF0000"/>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accent1">
                <a:lumMod val="50000"/>
              </a:schemeClr>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t="2757" b="2757"/>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4581584"/>
            <a:ext cx="12870544"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Jesus estava mais</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interessado no </a:t>
            </a:r>
            <a:r>
              <a:rPr kumimoji="0" lang="pt-BR" sz="4800" b="1" i="0" u="none" strike="noStrike" kern="0" cap="none" spc="0" normalizeH="0" noProof="0" dirty="0">
                <a:ln>
                  <a:noFill/>
                </a:ln>
                <a:solidFill>
                  <a:srgbClr val="FF0000"/>
                </a:solidFill>
                <a:effectLst/>
                <a:uLnTx/>
                <a:uFillTx/>
                <a:latin typeface="Roboto" panose="02000000000000000000" pitchFamily="2" charset="0"/>
                <a:cs typeface="Arial"/>
                <a:sym typeface="Arial"/>
              </a:rPr>
              <a:t>“como”, </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que reflete a essência do coração do que no </a:t>
            </a:r>
            <a:r>
              <a:rPr kumimoji="0" lang="pt-BR" sz="4800" b="1" i="0" u="none" strike="noStrike" kern="0" cap="none" spc="0" normalizeH="0" noProof="0" dirty="0">
                <a:ln>
                  <a:noFill/>
                </a:ln>
                <a:solidFill>
                  <a:srgbClr val="FF0000"/>
                </a:solidFill>
                <a:effectLst/>
                <a:uLnTx/>
                <a:uFillTx/>
                <a:latin typeface="Roboto" panose="02000000000000000000" pitchFamily="2" charset="0"/>
                <a:cs typeface="Arial"/>
                <a:sym typeface="Arial"/>
              </a:rPr>
              <a:t>“quanto” </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que revela a aparência do esforço próprio.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12708" y="8272408"/>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O </a:t>
            </a:r>
            <a:r>
              <a:rPr kumimoji="0" lang="pt-BR" sz="4800" b="1" i="0" u="none" strike="noStrike" kern="0" cap="none" spc="0" normalizeH="0" baseline="0" noProof="0" dirty="0">
                <a:ln>
                  <a:noFill/>
                </a:ln>
                <a:solidFill>
                  <a:srgbClr val="FF0000"/>
                </a:solidFill>
                <a:effectLst/>
                <a:uLnTx/>
                <a:uFillTx/>
                <a:latin typeface="Roboto" panose="02000000000000000000" pitchFamily="2" charset="0"/>
                <a:cs typeface="Arial"/>
                <a:sym typeface="Arial"/>
              </a:rPr>
              <a:t>“quanto” </a:t>
            </a: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revela apenas</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o que fazemos, mas é o </a:t>
            </a:r>
            <a:r>
              <a:rPr kumimoji="0" lang="pt-BR" sz="4800" b="1" i="0" u="none" strike="noStrike" kern="0" cap="none" spc="0" normalizeH="0" noProof="0" dirty="0">
                <a:ln>
                  <a:noFill/>
                </a:ln>
                <a:solidFill>
                  <a:srgbClr val="FF0000"/>
                </a:solidFill>
                <a:effectLst/>
                <a:uLnTx/>
                <a:uFillTx/>
                <a:latin typeface="Roboto" panose="02000000000000000000" pitchFamily="2" charset="0"/>
                <a:cs typeface="Arial"/>
                <a:sym typeface="Arial"/>
              </a:rPr>
              <a:t>“como” </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que revela quem somos.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9972940" y="10780751"/>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Quando se entende isso,</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a </a:t>
            </a:r>
            <a:r>
              <a:rPr kumimoji="0" lang="pt-BR" sz="4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Stencil" panose="040409050D0802020404" pitchFamily="82" charset="0"/>
                <a:cs typeface="Arial"/>
                <a:sym typeface="Arial"/>
              </a:rPr>
              <a:t>vida cristã </a:t>
            </a:r>
            <a:r>
              <a:rPr lang="pt-BR" sz="4800" dirty="0">
                <a:latin typeface="Roboto" panose="02000000000000000000" pitchFamily="2" charset="0"/>
              </a:rPr>
              <a:t>toma um novo sentido.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429549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02961" y="475799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02961" y="8366238"/>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194800" y="10849048"/>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31328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409053" y="770174"/>
            <a:ext cx="17936139" cy="1754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5100" b="1" i="0" u="none" strike="noStrike" kern="0" cap="none" spc="0" normalizeH="0" baseline="0" noProof="0" dirty="0">
                <a:ln>
                  <a:noFill/>
                </a:ln>
                <a:solidFill>
                  <a:srgbClr val="FF0000"/>
                </a:solidFill>
                <a:effectLst/>
                <a:uLnTx/>
                <a:uFillTx/>
                <a:latin typeface="Arial"/>
                <a:cs typeface="Arial"/>
                <a:sym typeface="Arial"/>
              </a:rPr>
              <a:t>A oferta natalícia deve ser uma oferta de gratidão levada ao Senhor por ocasião do aniversário.</a:t>
            </a:r>
            <a:endParaRPr kumimoji="0" sz="5100" b="1" i="0" u="none" strike="noStrike" kern="0" cap="none" spc="0" normalizeH="0" baseline="0" noProof="0" dirty="0">
              <a:ln>
                <a:noFill/>
              </a:ln>
              <a:solidFill>
                <a:srgbClr val="FF0000"/>
              </a:solidFill>
              <a:effectLst/>
              <a:uLnTx/>
              <a:uFillTx/>
              <a:latin typeface="Arial"/>
              <a:cs typeface="Arial"/>
              <a:sym typeface="Arial"/>
            </a:endParaRPr>
          </a:p>
        </p:txBody>
      </p:sp>
      <p:sp>
        <p:nvSpPr>
          <p:cNvPr id="69" name="Mateus 4:19"/>
          <p:cNvSpPr txBox="1"/>
          <p:nvPr/>
        </p:nvSpPr>
        <p:spPr>
          <a:xfrm>
            <a:off x="19630319" y="2460987"/>
            <a:ext cx="3685304"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Josanan Alves</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2">
              <a:extLst>
                <a:ext uri="{28A0092B-C50C-407E-A947-70E740481C1C}">
                  <a14:useLocalDpi xmlns:a14="http://schemas.microsoft.com/office/drawing/2010/main" val="0"/>
                </a:ext>
              </a:extLst>
            </a:blip>
            <a:srcRect l="20008" r="20008"/>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gr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743389"/>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Espero com expectativa ver uma nova geração de membros equilibrados e preparados para o encontro com o Senhor.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66807" y="6302490"/>
            <a:ext cx="12870544" cy="299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Igreja temos ensinado sobre um Deus maravilhoso que nos ama completamente, que fez tudo o que era necessário para nos dar vida em abundância.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10085468" y="9584867"/>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Os pais devem ensinar por palavrasne e exemplos o que significa envolver-se com a obra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416972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4273473"/>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635503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194800" y="973659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1180347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33469"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4"/>
            <a:stretch>
              <a:fillRect/>
            </a:stretch>
          </p:blipFill>
          <p:spPr>
            <a:xfrm>
              <a:off x="271767" y="434032"/>
              <a:ext cx="977674" cy="653143"/>
            </a:xfrm>
            <a:prstGeom prst="rect">
              <a:avLst/>
            </a:prstGeom>
            <a:ln w="12700" cap="flat">
              <a:noFill/>
              <a:miter lim="400000"/>
            </a:ln>
            <a:effectLst/>
          </p:spPr>
        </p:pic>
      </p:grpSp>
    </p:spTree>
    <p:extLst>
      <p:ext uri="{BB962C8B-B14F-4D97-AF65-F5344CB8AC3E}">
        <p14:creationId xmlns:p14="http://schemas.microsoft.com/office/powerpoint/2010/main" val="36598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345240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Vamos refletir em três pontos importantes: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320125" y="3159993"/>
            <a:ext cx="16383937"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Os pais têm falhado em criar interesse nos filhos pelo desenvolvimento da causa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320125" y="8351300"/>
            <a:ext cx="17591399"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As crianças não podem ser postas de lado em assuntos espirituais.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159993"/>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04396" y="3218376"/>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6044140"/>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445423"/>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10016"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320124" y="5830396"/>
            <a:ext cx="16383937"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Essa negligência muitas vezes se dá pela infelididade na devolução dos dízimos e ofertas por parte dos pais.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A0A853B2-430E-44F6-AF8B-2FF7D9FDA60C}"/>
              </a:ext>
            </a:extLst>
          </p:cNvPr>
          <p:cNvSpPr txBox="1"/>
          <p:nvPr/>
        </p:nvSpPr>
        <p:spPr>
          <a:xfrm>
            <a:off x="3993503" y="11102188"/>
            <a:ext cx="15526135"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1" i="0" u="none" strike="noStrike" kern="0" cap="none" spc="0" normalizeH="0" baseline="0" noProof="0" dirty="0">
                <a:ln>
                  <a:noFill/>
                </a:ln>
                <a:solidFill>
                  <a:srgbClr val="FF644E">
                    <a:lumMod val="75000"/>
                  </a:srgbClr>
                </a:solidFill>
                <a:effectLst/>
                <a:uLnTx/>
                <a:uFillTx/>
                <a:latin typeface="Arial"/>
                <a:cs typeface="Arial"/>
                <a:sym typeface="Arial"/>
              </a:rPr>
              <a:t>Traçar um plano de aulas para o caráter de seus filhos ou de sua família e confirmar o compromisso de realizar o culto familiar diariamente.</a:t>
            </a:r>
            <a:endParaRPr kumimoji="0" sz="4700" b="1" i="0" u="none" strike="noStrike" kern="0" cap="none" spc="0" normalizeH="0" baseline="0" noProof="0" dirty="0">
              <a:ln>
                <a:noFill/>
              </a:ln>
              <a:solidFill>
                <a:srgbClr val="FF644E">
                  <a:lumMod val="75000"/>
                </a:srgbClr>
              </a:solidFill>
              <a:effectLst/>
              <a:uLnTx/>
              <a:uFillTx/>
              <a:latin typeface="Arial"/>
              <a:cs typeface="Arial"/>
              <a:sym typeface="Arial"/>
            </a:endParaRPr>
          </a:p>
        </p:txBody>
      </p:sp>
      <p:sp>
        <p:nvSpPr>
          <p:cNvPr id="15"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57A2732A-2032-4CDE-AD85-5D3D1898DA2E}"/>
              </a:ext>
            </a:extLst>
          </p:cNvPr>
          <p:cNvSpPr txBox="1"/>
          <p:nvPr/>
        </p:nvSpPr>
        <p:spPr>
          <a:xfrm>
            <a:off x="8226489" y="10088381"/>
            <a:ext cx="7060161" cy="825867"/>
          </a:xfrm>
          <a:prstGeom prst="rect">
            <a:avLst/>
          </a:prstGeom>
          <a:solidFill>
            <a:schemeClr val="tx1">
              <a:lumMod val="95000"/>
              <a:lumOff val="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1" i="0" u="none" strike="noStrike" kern="0" cap="none" spc="0" normalizeH="0" baseline="0" noProof="0" dirty="0">
                <a:ln>
                  <a:noFill/>
                </a:ln>
                <a:solidFill>
                  <a:srgbClr val="FF644E">
                    <a:lumMod val="75000"/>
                  </a:srgbClr>
                </a:solidFill>
                <a:effectLst/>
                <a:uLnTx/>
                <a:uFillTx/>
                <a:latin typeface="Arial"/>
                <a:cs typeface="Arial"/>
                <a:sym typeface="Arial"/>
              </a:rPr>
              <a:t>COMPROMISSO….</a:t>
            </a:r>
            <a:endParaRPr kumimoji="0" sz="4700" b="1" i="0" u="none" strike="noStrike" kern="0" cap="none" spc="0" normalizeH="0" baseline="0" noProof="0" dirty="0">
              <a:ln>
                <a:noFill/>
              </a:ln>
              <a:solidFill>
                <a:srgbClr val="FF644E">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16096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par>
                          <p:cTn id="46" fill="hold">
                            <p:stCondLst>
                              <p:cond delay="1200"/>
                            </p:stCondLst>
                            <p:childTnLst>
                              <p:par>
                                <p:cTn id="47" presetID="2" presetClass="entr" presetSubtype="8" fill="hold" grpId="0" nodeType="afterEffect">
                                  <p:stCondLst>
                                    <p:cond delay="0"/>
                                  </p:stCondLst>
                                  <p:iterate>
                                    <p:tmAbs val="0"/>
                                  </p:iterate>
                                  <p:childTnLst>
                                    <p:set>
                                      <p:cBhvr>
                                        <p:cTn id="48" fill="hold"/>
                                        <p:tgtEl>
                                          <p:spTgt spid="15"/>
                                        </p:tgtEl>
                                        <p:attrNameLst>
                                          <p:attrName>style.visibility</p:attrName>
                                        </p:attrNameLst>
                                      </p:cBhvr>
                                      <p:to>
                                        <p:strVal val="visible"/>
                                      </p:to>
                                    </p:set>
                                    <p:anim calcmode="lin" valueType="num">
                                      <p:cBhvr>
                                        <p:cTn id="49" dur="300" fill="hold"/>
                                        <p:tgtEl>
                                          <p:spTgt spid="15"/>
                                        </p:tgtEl>
                                        <p:attrNameLst>
                                          <p:attrName>ppt_x</p:attrName>
                                        </p:attrNameLst>
                                      </p:cBhvr>
                                      <p:tavLst>
                                        <p:tav tm="0">
                                          <p:val>
                                            <p:strVal val="0-#ppt_w/2"/>
                                          </p:val>
                                        </p:tav>
                                        <p:tav tm="100000">
                                          <p:val>
                                            <p:strVal val="#ppt_x"/>
                                          </p:val>
                                        </p:tav>
                                      </p:tavLst>
                                    </p:anim>
                                    <p:anim calcmode="lin" valueType="num">
                                      <p:cBhvr>
                                        <p:cTn id="50"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4"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1E9AC013-DB0F-4270-BF9C-8324C77ADE53}"/>
              </a:ext>
            </a:extLst>
          </p:cNvPr>
          <p:cNvSpPr txBox="1"/>
          <p:nvPr/>
        </p:nvSpPr>
        <p:spPr>
          <a:xfrm>
            <a:off x="5611879" y="1864924"/>
            <a:ext cx="14167947" cy="9146733"/>
          </a:xfrm>
          <a:prstGeom prst="rect">
            <a:avLst/>
          </a:prstGeom>
          <a:solidFill>
            <a:schemeClr val="accent3">
              <a:lumMod val="20000"/>
              <a:lumOff val="80000"/>
            </a:schemeClr>
          </a:solidFill>
          <a:ln w="12700">
            <a:miter lim="400000"/>
          </a:ln>
          <a:effectLst>
            <a:innerShdw blurRad="63500" dist="50800" dir="5400000">
              <a:prstClr val="black">
                <a:alpha val="50000"/>
              </a:prstClr>
            </a:inn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60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masis MT Pro Black" panose="02040A04050005020304" pitchFamily="18" charset="0"/>
                <a:cs typeface="Arial"/>
                <a:sym typeface="Arial"/>
              </a:rPr>
              <a:t> </a:t>
            </a:r>
            <a:r>
              <a:rPr kumimoji="0" lang="pt-BR" sz="6000" b="0" i="0" u="none" strike="noStrike" kern="0" cap="none" spc="0" normalizeH="0" baseline="0" noProof="0" dirty="0">
                <a:ln>
                  <a:noFill/>
                </a:ln>
                <a:solidFill>
                  <a:srgbClr val="FF644E">
                    <a:lumMod val="75000"/>
                  </a:srgbClr>
                </a:solidFill>
                <a:effectLst/>
                <a:uLnTx/>
                <a:uFillTx/>
                <a:latin typeface="Amasis MT Pro Black" panose="02040A04050005020304" pitchFamily="18" charset="0"/>
                <a:cs typeface="Arial"/>
                <a:sym typeface="Arial"/>
              </a:rPr>
              <a:t>“Todas as manhãs e tardes, devemos apresentar nossos filhos a Deus como herança remida com sangue, ensinando-lhes que seu principal dever e privilégio é amar e servir a Deus</a:t>
            </a:r>
            <a:r>
              <a:rPr kumimoji="0" lang="pt-BR" sz="6000" b="0" i="0" u="none" strike="noStrike" kern="0" cap="none" spc="0" normalizeH="0" baseline="0" noProof="0" dirty="0">
                <a:ln>
                  <a:noFill/>
                </a:ln>
                <a:solidFill>
                  <a:srgbClr val="FF0000"/>
                </a:solidFill>
                <a:effectLst/>
                <a:uLnTx/>
                <a:uFillTx/>
                <a:latin typeface="Amasis MT Pro Black" panose="02040A04050005020304" pitchFamily="18" charset="0"/>
                <a:cs typeface="Arial"/>
                <a:sym typeface="Arial"/>
              </a:rPr>
              <a:t>”.</a:t>
            </a:r>
          </a:p>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3200" b="0" i="0" u="none" strike="noStrike" kern="0" cap="none" spc="0" normalizeH="0" baseline="0" noProof="0" dirty="0">
                <a:ln>
                  <a:noFill/>
                </a:ln>
                <a:solidFill>
                  <a:srgbClr val="FF0000"/>
                </a:solidFill>
                <a:effectLst/>
                <a:uLnTx/>
                <a:uFillTx/>
                <a:latin typeface="Abadi Extra Light" panose="020B0604020202020204" pitchFamily="34" charset="0"/>
                <a:cs typeface="Arial"/>
                <a:sym typeface="Arial"/>
              </a:rPr>
              <a:t>Ellen White</a:t>
            </a:r>
            <a:endParaRPr kumimoji="0" sz="32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badi Extra Light" panose="020B0604020202020204" pitchFamily="34" charset="0"/>
              <a:cs typeface="Arial"/>
              <a:sym typeface="Arial"/>
            </a:endParaRPr>
          </a:p>
        </p:txBody>
      </p:sp>
    </p:spTree>
    <p:extLst>
      <p:ext uri="{BB962C8B-B14F-4D97-AF65-F5344CB8AC3E}">
        <p14:creationId xmlns:p14="http://schemas.microsoft.com/office/powerpoint/2010/main" val="211128787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13. O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Verdadeiro</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Final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Feliz</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1554284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8517921" y="2460987"/>
            <a:ext cx="4603824"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Eleanor Roosevelt</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9279" r="29279"/>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gr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545196"/>
            <a:ext cx="12870544"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Fidelidade não é uma moeda de troca pelas bençãos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29485" y="5383584"/>
            <a:ext cx="12870544"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seres humanos, temos uma mentalidade de troca no relacionamento com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10029485" y="7268354"/>
            <a:ext cx="12870544" cy="299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Pensar na fidelidade a Deus como uma moeda de troca nos afasta do verdadeiro motivo da fidelidade e da obediência, que é responder com amor a um Deus que amamos.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515283"/>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44387" y="739694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6" y="10609162"/>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5"/>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770174"/>
            <a:ext cx="17522108" cy="153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400" b="1" i="0" u="none" strike="noStrike" kern="0" cap="none" spc="0" normalizeH="0" baseline="0" noProof="0" dirty="0">
                <a:ln>
                  <a:noFill/>
                </a:ln>
                <a:solidFill>
                  <a:srgbClr val="FF0000"/>
                </a:solidFill>
                <a:effectLst/>
                <a:uLnTx/>
                <a:uFillTx/>
                <a:latin typeface="Arial"/>
                <a:cs typeface="Arial"/>
                <a:sym typeface="Arial"/>
              </a:rPr>
              <a:t>A coisa mais importante que há, em qualquer relacionamento, não é aquilo que se obtém, mas aquilo que se dá.</a:t>
            </a:r>
            <a:endParaRPr kumimoji="0" sz="44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9998247" y="10410496"/>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Devemos eliminar a ideia de que nossa felicidade precisa ser de alguma maneira recompensada por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641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199206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O verdadeiro motivo para sermos fiéis: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320125" y="3521630"/>
            <a:ext cx="16383937"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Nós amamos porque Ele nos amou primeiro.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320125" y="8213595"/>
            <a:ext cx="17591399"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Fidelidade na verdade é um exercício de memória – precisamos olhar para o passado e perceber o que temos recebido de Deus para poder responder em fidelidade.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159993"/>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04396" y="3778211"/>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5484304"/>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320124" y="5513158"/>
            <a:ext cx="16383937"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Nossa fidelidade é apenas uma resposta ao grandioso amor e à fidelidade que temos recebido.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576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4"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1E9AC013-DB0F-4270-BF9C-8324C77ADE53}"/>
              </a:ext>
            </a:extLst>
          </p:cNvPr>
          <p:cNvSpPr txBox="1"/>
          <p:nvPr/>
        </p:nvSpPr>
        <p:spPr>
          <a:xfrm>
            <a:off x="5611879" y="1864924"/>
            <a:ext cx="14167947" cy="8597416"/>
          </a:xfrm>
          <a:prstGeom prst="rect">
            <a:avLst/>
          </a:prstGeom>
          <a:solidFill>
            <a:schemeClr val="accent3">
              <a:lumMod val="20000"/>
              <a:lumOff val="80000"/>
            </a:schemeClr>
          </a:solidFill>
          <a:ln w="12700">
            <a:miter lim="400000"/>
          </a:ln>
          <a:effectLst>
            <a:innerShdw blurRad="63500" dist="50800" dir="5400000">
              <a:prstClr val="black">
                <a:alpha val="50000"/>
              </a:prstClr>
            </a:inn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masis MT Pro Black" panose="02040A04050005020304" pitchFamily="18" charset="0"/>
                <a:cs typeface="Arial"/>
                <a:sym typeface="Arial"/>
              </a:rPr>
              <a:t> </a:t>
            </a:r>
            <a:r>
              <a:rPr kumimoji="0" lang="pt-BR" sz="4800" b="0" i="0" u="none" strike="noStrike" kern="0" cap="none" spc="0" normalizeH="0" baseline="0" noProof="0" dirty="0">
                <a:ln>
                  <a:noFill/>
                </a:ln>
                <a:solidFill>
                  <a:srgbClr val="FF644E">
                    <a:lumMod val="75000"/>
                  </a:srgbClr>
                </a:solidFill>
                <a:effectLst/>
                <a:uLnTx/>
                <a:uFillTx/>
                <a:latin typeface="Amasis MT Pro Black" panose="02040A04050005020304" pitchFamily="18" charset="0"/>
                <a:cs typeface="Arial"/>
                <a:sym typeface="Arial"/>
              </a:rPr>
              <a:t>“Deus já lhe deu seis dias de vida e, ao chegar o pôr do sol do sábado, você deve olhar para trás e perceber o cuidado Dele ao longo da semana. Assim o sábado será um dia de celebração do que já recebi e não uma expectativa do que Deus me deve, por eu guardar mais um sábado na vida</a:t>
            </a:r>
            <a:r>
              <a:rPr kumimoji="0" lang="pt-BR" sz="4800" b="0" i="0" u="none" strike="noStrike" kern="0" cap="none" spc="0" normalizeH="0" baseline="0" noProof="0" dirty="0">
                <a:ln>
                  <a:noFill/>
                </a:ln>
                <a:solidFill>
                  <a:srgbClr val="FF0000"/>
                </a:solidFill>
                <a:effectLst/>
                <a:uLnTx/>
                <a:uFillTx/>
                <a:latin typeface="Amasis MT Pro Black" panose="02040A04050005020304" pitchFamily="18" charset="0"/>
                <a:cs typeface="Arial"/>
                <a:sym typeface="Arial"/>
              </a:rPr>
              <a:t>”.</a:t>
            </a:r>
          </a:p>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3200" b="0" i="0" u="none" strike="noStrike" kern="0" cap="none" spc="0" normalizeH="0" baseline="0" noProof="0" dirty="0">
                <a:ln>
                  <a:noFill/>
                </a:ln>
                <a:solidFill>
                  <a:srgbClr val="FF0000"/>
                </a:solidFill>
                <a:effectLst/>
                <a:uLnTx/>
                <a:uFillTx/>
                <a:latin typeface="Abadi Extra Light" panose="020B0604020202020204" pitchFamily="34" charset="0"/>
                <a:cs typeface="Arial"/>
                <a:sym typeface="Arial"/>
              </a:rPr>
              <a:t>Josanan Alves</a:t>
            </a:r>
            <a:endParaRPr kumimoji="0" sz="32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badi Extra Light" panose="020B0604020202020204" pitchFamily="34" charset="0"/>
              <a:cs typeface="Arial"/>
              <a:sym typeface="Arial"/>
            </a:endParaRPr>
          </a:p>
        </p:txBody>
      </p:sp>
    </p:spTree>
    <p:extLst>
      <p:ext uri="{BB962C8B-B14F-4D97-AF65-F5344CB8AC3E}">
        <p14:creationId xmlns:p14="http://schemas.microsoft.com/office/powerpoint/2010/main" val="356656206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Estou tão entusiasmado com a verdade”, disse um converso. “Falei sobre a marca da besta para meus parentes católicos.”"/>
          <p:cNvSpPr txBox="1"/>
          <p:nvPr/>
        </p:nvSpPr>
        <p:spPr>
          <a:xfrm>
            <a:off x="5063909" y="2456635"/>
            <a:ext cx="14256182" cy="181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300" b="0">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5300" b="1" i="0" u="none" strike="noStrike" kern="0" cap="none" spc="0" normalizeH="0" baseline="0" noProof="0" dirty="0">
                <a:ln>
                  <a:noFill/>
                </a:ln>
                <a:solidFill>
                  <a:srgbClr val="FF0000"/>
                </a:solidFill>
                <a:effectLst/>
                <a:uLnTx/>
                <a:uFillTx/>
                <a:latin typeface="Arial"/>
                <a:cs typeface="Arial"/>
                <a:sym typeface="Arial"/>
              </a:rPr>
              <a:t>“</a:t>
            </a:r>
            <a:r>
              <a:rPr kumimoji="0" lang="pt-BR" sz="5300" b="1" i="0" u="none" strike="noStrike" kern="0" cap="none" spc="0" normalizeH="0" baseline="0" noProof="0" dirty="0">
                <a:ln>
                  <a:noFill/>
                </a:ln>
                <a:solidFill>
                  <a:srgbClr val="FF0000"/>
                </a:solidFill>
                <a:effectLst/>
                <a:uLnTx/>
                <a:uFillTx/>
                <a:latin typeface="Arial"/>
                <a:cs typeface="Arial"/>
                <a:sym typeface="Arial"/>
              </a:rPr>
              <a:t>Tenham o cuidado de não se esquecer do Senhor, seu Deus..</a:t>
            </a:r>
            <a:r>
              <a:rPr kumimoji="0" sz="5300" b="1" i="0" u="none" strike="noStrike" kern="0" cap="none" spc="0" normalizeH="0" baseline="0" noProof="0" dirty="0">
                <a:ln>
                  <a:noFill/>
                </a:ln>
                <a:solidFill>
                  <a:srgbClr val="FF0000"/>
                </a:solidFill>
                <a:effectLst/>
                <a:uLnTx/>
                <a:uFillTx/>
                <a:latin typeface="Arial"/>
                <a:cs typeface="Arial"/>
                <a:sym typeface="Arial"/>
              </a:rPr>
              <a:t>.”</a:t>
            </a:r>
          </a:p>
        </p:txBody>
      </p:sp>
      <p:sp>
        <p:nvSpPr>
          <p:cNvPr id="158" name="Rounded Rectangle"/>
          <p:cNvSpPr/>
          <p:nvPr/>
        </p:nvSpPr>
        <p:spPr>
          <a:xfrm>
            <a:off x="4192371" y="1876840"/>
            <a:ext cx="15999258" cy="3644551"/>
          </a:xfrm>
          <a:prstGeom prst="roundRect">
            <a:avLst>
              <a:gd name="adj" fmla="val 1480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61" name="Group"/>
          <p:cNvGrpSpPr/>
          <p:nvPr/>
        </p:nvGrpSpPr>
        <p:grpSpPr>
          <a:xfrm>
            <a:off x="3552452" y="1036961"/>
            <a:ext cx="1521208" cy="1521208"/>
            <a:chOff x="0" y="0"/>
            <a:chExt cx="1521206" cy="1521206"/>
          </a:xfrm>
        </p:grpSpPr>
        <p:sp>
          <p:nvSpPr>
            <p:cNvPr id="159"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60"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grpSp>
        <p:nvGrpSpPr>
          <p:cNvPr id="164" name="Group"/>
          <p:cNvGrpSpPr/>
          <p:nvPr/>
        </p:nvGrpSpPr>
        <p:grpSpPr>
          <a:xfrm>
            <a:off x="8961425" y="11846973"/>
            <a:ext cx="931899" cy="969973"/>
            <a:chOff x="0" y="0"/>
            <a:chExt cx="931897" cy="969971"/>
          </a:xfrm>
        </p:grpSpPr>
        <p:sp>
          <p:nvSpPr>
            <p:cNvPr id="162" name="Rounded Rectangle"/>
            <p:cNvSpPr/>
            <p:nvPr/>
          </p:nvSpPr>
          <p:spPr>
            <a:xfrm rot="7052366">
              <a:off x="338798" y="-132803"/>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3" name="Rounded Rectangle"/>
            <p:cNvSpPr/>
            <p:nvPr/>
          </p:nvSpPr>
          <p:spPr>
            <a:xfrm rot="3828997">
              <a:off x="338798" y="197639"/>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grpSp>
        <p:nvGrpSpPr>
          <p:cNvPr id="167" name="Group"/>
          <p:cNvGrpSpPr/>
          <p:nvPr/>
        </p:nvGrpSpPr>
        <p:grpSpPr>
          <a:xfrm>
            <a:off x="2975139" y="11584002"/>
            <a:ext cx="5593906" cy="1661992"/>
            <a:chOff x="0" y="-71140"/>
            <a:chExt cx="5593904" cy="1661989"/>
          </a:xfrm>
        </p:grpSpPr>
        <p:sp>
          <p:nvSpPr>
            <p:cNvPr id="165" name="Rounded Rectangle"/>
            <p:cNvSpPr/>
            <p:nvPr/>
          </p:nvSpPr>
          <p:spPr>
            <a:xfrm>
              <a:off x="0" y="0"/>
              <a:ext cx="5593904" cy="1353633"/>
            </a:xfrm>
            <a:prstGeom prst="roundRect">
              <a:avLst>
                <a:gd name="adj" fmla="val 50000"/>
              </a:avLst>
            </a:prstGeom>
            <a:solidFill>
              <a:schemeClr val="accent1">
                <a:hueOff val="114395"/>
                <a:lumOff val="-249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6" name="RESULTADO"/>
            <p:cNvSpPr/>
            <p:nvPr/>
          </p:nvSpPr>
          <p:spPr>
            <a:xfrm>
              <a:off x="577313" y="-71140"/>
              <a:ext cx="4439277" cy="166198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Gratidão e Fidelidade</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70" name="Group"/>
          <p:cNvGrpSpPr/>
          <p:nvPr/>
        </p:nvGrpSpPr>
        <p:grpSpPr>
          <a:xfrm>
            <a:off x="10286353" y="11655142"/>
            <a:ext cx="11122509" cy="1353635"/>
            <a:chOff x="0" y="0"/>
            <a:chExt cx="11122508" cy="1353633"/>
          </a:xfrm>
        </p:grpSpPr>
        <p:sp>
          <p:nvSpPr>
            <p:cNvPr id="168" name="Rounded Rectangle"/>
            <p:cNvSpPr/>
            <p:nvPr/>
          </p:nvSpPr>
          <p:spPr>
            <a:xfrm>
              <a:off x="0" y="0"/>
              <a:ext cx="11122508" cy="1353633"/>
            </a:xfrm>
            <a:prstGeom prst="roundRect">
              <a:avLst>
                <a:gd name="adj" fmla="val 50000"/>
              </a:avLst>
            </a:prstGeom>
            <a:solidFill>
              <a:schemeClr val="accent1">
                <a:lumOff val="-135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9" name="Retrocesso no relacionamento"/>
            <p:cNvSpPr/>
            <p:nvPr/>
          </p:nvSpPr>
          <p:spPr>
            <a:xfrm>
              <a:off x="703017" y="246097"/>
              <a:ext cx="9716473" cy="9233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Memória de eterna lembranças</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73" name="Group"/>
          <p:cNvGrpSpPr/>
          <p:nvPr/>
        </p:nvGrpSpPr>
        <p:grpSpPr>
          <a:xfrm>
            <a:off x="5297376" y="6032259"/>
            <a:ext cx="13789249" cy="4304742"/>
            <a:chOff x="0" y="0"/>
            <a:chExt cx="13789248" cy="4304741"/>
          </a:xfrm>
        </p:grpSpPr>
        <p:pic>
          <p:nvPicPr>
            <p:cNvPr id="171" name="Asset 3.png" descr="Asset 3.png"/>
            <p:cNvPicPr>
              <a:picLocks noChangeAspect="1"/>
            </p:cNvPicPr>
            <p:nvPr/>
          </p:nvPicPr>
          <p:blipFill>
            <a:blip r:embed="rId3"/>
            <a:stretch>
              <a:fillRect/>
            </a:stretch>
          </p:blipFill>
          <p:spPr>
            <a:xfrm>
              <a:off x="0" y="0"/>
              <a:ext cx="8825802" cy="4304742"/>
            </a:xfrm>
            <a:prstGeom prst="rect">
              <a:avLst/>
            </a:prstGeom>
            <a:ln w="12700" cap="flat">
              <a:noFill/>
              <a:miter lim="400000"/>
            </a:ln>
            <a:effectLst>
              <a:outerShdw blurRad="38100" dist="31219" dir="4676564" rotWithShape="0">
                <a:srgbClr val="000000"/>
              </a:outerShdw>
            </a:effectLst>
          </p:spPr>
        </p:pic>
        <p:pic>
          <p:nvPicPr>
            <p:cNvPr id="172" name="Asset 4.png" descr="Asset 4.png"/>
            <p:cNvPicPr>
              <a:picLocks noChangeAspect="1"/>
            </p:cNvPicPr>
            <p:nvPr/>
          </p:nvPicPr>
          <p:blipFill>
            <a:blip r:embed="rId4"/>
            <a:stretch>
              <a:fillRect/>
            </a:stretch>
          </p:blipFill>
          <p:spPr>
            <a:xfrm>
              <a:off x="4898550" y="0"/>
              <a:ext cx="8890699" cy="4304742"/>
            </a:xfrm>
            <a:prstGeom prst="rect">
              <a:avLst/>
            </a:prstGeom>
            <a:ln w="12700" cap="flat">
              <a:noFill/>
              <a:miter lim="400000"/>
            </a:ln>
            <a:effectLst/>
          </p:spPr>
        </p:pic>
      </p:grpSp>
      <p:sp>
        <p:nvSpPr>
          <p:cNvPr id="174" name="Mensagem errada"/>
          <p:cNvSpPr txBox="1"/>
          <p:nvPr/>
        </p:nvSpPr>
        <p:spPr>
          <a:xfrm>
            <a:off x="5611018" y="7566254"/>
            <a:ext cx="3465935"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4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Infedelidade</a:t>
            </a:r>
            <a:endParaRPr kumimoji="0" sz="44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5" name="Hora errada"/>
          <p:cNvSpPr txBox="1"/>
          <p:nvPr/>
        </p:nvSpPr>
        <p:spPr>
          <a:xfrm>
            <a:off x="10428306" y="7452515"/>
            <a:ext cx="3465934"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8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resultado</a:t>
            </a:r>
            <a:endParaRPr kumimoji="0" sz="48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6" name="Forma errada"/>
          <p:cNvSpPr txBox="1"/>
          <p:nvPr/>
        </p:nvSpPr>
        <p:spPr>
          <a:xfrm>
            <a:off x="14654136" y="7153937"/>
            <a:ext cx="4417423"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4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do esquecimento</a:t>
            </a:r>
            <a:endParaRPr kumimoji="0" sz="44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22" name="Retângulo 21">
            <a:extLst>
              <a:ext uri="{FF2B5EF4-FFF2-40B4-BE49-F238E27FC236}">
                <a16:creationId xmlns:a16="http://schemas.microsoft.com/office/drawing/2014/main" id="{1E0DBC40-D06E-4704-B64D-93143617A5B3}"/>
              </a:ext>
            </a:extLst>
          </p:cNvPr>
          <p:cNvSpPr/>
          <p:nvPr/>
        </p:nvSpPr>
        <p:spPr>
          <a:xfrm>
            <a:off x="-391" y="-104993"/>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3" name="Imagem 22" descr="Tela de jogo de vídeo game&#10;&#10;Descrição gerada automaticamente com confiança baixa">
            <a:extLst>
              <a:ext uri="{FF2B5EF4-FFF2-40B4-BE49-F238E27FC236}">
                <a16:creationId xmlns:a16="http://schemas.microsoft.com/office/drawing/2014/main" id="{BFEE8405-DE13-4A33-A977-0E5E93E1B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6304" y="12494789"/>
            <a:ext cx="3237696" cy="1009938"/>
          </a:xfrm>
          <a:prstGeom prst="rect">
            <a:avLst/>
          </a:prstGeom>
        </p:spPr>
      </p:pic>
    </p:spTree>
    <p:extLst>
      <p:ext uri="{BB962C8B-B14F-4D97-AF65-F5344CB8AC3E}">
        <p14:creationId xmlns:p14="http://schemas.microsoft.com/office/powerpoint/2010/main" val="229017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wipe(left)">
                                      <p:cBhvr>
                                        <p:cTn id="7" dur="4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p:tmAbs val="0"/>
                                  </p:iterate>
                                  <p:childTnLst>
                                    <p:set>
                                      <p:cBhvr>
                                        <p:cTn id="11" fill="hold"/>
                                        <p:tgtEl>
                                          <p:spTgt spid="174"/>
                                        </p:tgtEl>
                                        <p:attrNameLst>
                                          <p:attrName>style.visibility</p:attrName>
                                        </p:attrNameLst>
                                      </p:cBhvr>
                                      <p:to>
                                        <p:strVal val="visible"/>
                                      </p:to>
                                    </p:set>
                                    <p:anim calcmode="lin" valueType="num">
                                      <p:cBhvr>
                                        <p:cTn id="12" dur="400" fill="hold"/>
                                        <p:tgtEl>
                                          <p:spTgt spid="174"/>
                                        </p:tgtEl>
                                        <p:attrNameLst>
                                          <p:attrName>ppt_x</p:attrName>
                                        </p:attrNameLst>
                                      </p:cBhvr>
                                      <p:tavLst>
                                        <p:tav tm="0">
                                          <p:val>
                                            <p:strVal val="#ppt_x"/>
                                          </p:val>
                                        </p:tav>
                                        <p:tav tm="100000">
                                          <p:val>
                                            <p:strVal val="#ppt_x"/>
                                          </p:val>
                                        </p:tav>
                                      </p:tavLst>
                                    </p:anim>
                                    <p:anim calcmode="lin" valueType="num">
                                      <p:cBhvr>
                                        <p:cTn id="13" dur="400" fill="hold"/>
                                        <p:tgtEl>
                                          <p:spTgt spid="17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p:tmAbs val="0"/>
                                  </p:iterate>
                                  <p:childTnLst>
                                    <p:set>
                                      <p:cBhvr>
                                        <p:cTn id="17" fill="hold"/>
                                        <p:tgtEl>
                                          <p:spTgt spid="175"/>
                                        </p:tgtEl>
                                        <p:attrNameLst>
                                          <p:attrName>style.visibility</p:attrName>
                                        </p:attrNameLst>
                                      </p:cBhvr>
                                      <p:to>
                                        <p:strVal val="visible"/>
                                      </p:to>
                                    </p:set>
                                    <p:anim calcmode="lin" valueType="num">
                                      <p:cBhvr>
                                        <p:cTn id="18" dur="400" fill="hold"/>
                                        <p:tgtEl>
                                          <p:spTgt spid="175"/>
                                        </p:tgtEl>
                                        <p:attrNameLst>
                                          <p:attrName>ppt_x</p:attrName>
                                        </p:attrNameLst>
                                      </p:cBhvr>
                                      <p:tavLst>
                                        <p:tav tm="0">
                                          <p:val>
                                            <p:strVal val="#ppt_x"/>
                                          </p:val>
                                        </p:tav>
                                        <p:tav tm="100000">
                                          <p:val>
                                            <p:strVal val="#ppt_x"/>
                                          </p:val>
                                        </p:tav>
                                      </p:tavLst>
                                    </p:anim>
                                    <p:anim calcmode="lin" valueType="num">
                                      <p:cBhvr>
                                        <p:cTn id="19" dur="400" fill="hold"/>
                                        <p:tgtEl>
                                          <p:spTgt spid="17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iterate>
                                    <p:tmAbs val="0"/>
                                  </p:iterate>
                                  <p:childTnLst>
                                    <p:set>
                                      <p:cBhvr>
                                        <p:cTn id="23" fill="hold"/>
                                        <p:tgtEl>
                                          <p:spTgt spid="176"/>
                                        </p:tgtEl>
                                        <p:attrNameLst>
                                          <p:attrName>style.visibility</p:attrName>
                                        </p:attrNameLst>
                                      </p:cBhvr>
                                      <p:to>
                                        <p:strVal val="visible"/>
                                      </p:to>
                                    </p:set>
                                    <p:anim calcmode="lin" valueType="num">
                                      <p:cBhvr>
                                        <p:cTn id="24" dur="400" fill="hold"/>
                                        <p:tgtEl>
                                          <p:spTgt spid="176"/>
                                        </p:tgtEl>
                                        <p:attrNameLst>
                                          <p:attrName>ppt_x</p:attrName>
                                        </p:attrNameLst>
                                      </p:cBhvr>
                                      <p:tavLst>
                                        <p:tav tm="0">
                                          <p:val>
                                            <p:strVal val="#ppt_x"/>
                                          </p:val>
                                        </p:tav>
                                        <p:tav tm="100000">
                                          <p:val>
                                            <p:strVal val="#ppt_x"/>
                                          </p:val>
                                        </p:tav>
                                      </p:tavLst>
                                    </p:anim>
                                    <p:anim calcmode="lin" valueType="num">
                                      <p:cBhvr>
                                        <p:cTn id="25" dur="400" fill="hold"/>
                                        <p:tgtEl>
                                          <p:spTgt spid="17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p:tmAbs val="0"/>
                                  </p:iterate>
                                  <p:childTnLst>
                                    <p:set>
                                      <p:cBhvr>
                                        <p:cTn id="29" fill="hold"/>
                                        <p:tgtEl>
                                          <p:spTgt spid="167"/>
                                        </p:tgtEl>
                                        <p:attrNameLst>
                                          <p:attrName>style.visibility</p:attrName>
                                        </p:attrNameLst>
                                      </p:cBhvr>
                                      <p:to>
                                        <p:strVal val="visible"/>
                                      </p:to>
                                    </p:set>
                                    <p:anim calcmode="lin" valueType="num">
                                      <p:cBhvr>
                                        <p:cTn id="30" dur="400" fill="hold"/>
                                        <p:tgtEl>
                                          <p:spTgt spid="167"/>
                                        </p:tgtEl>
                                        <p:attrNameLst>
                                          <p:attrName>ppt_x</p:attrName>
                                        </p:attrNameLst>
                                      </p:cBhvr>
                                      <p:tavLst>
                                        <p:tav tm="0">
                                          <p:val>
                                            <p:strVal val="0-#ppt_w/2"/>
                                          </p:val>
                                        </p:tav>
                                        <p:tav tm="100000">
                                          <p:val>
                                            <p:strVal val="#ppt_x"/>
                                          </p:val>
                                        </p:tav>
                                      </p:tavLst>
                                    </p:anim>
                                    <p:anim calcmode="lin" valueType="num">
                                      <p:cBhvr>
                                        <p:cTn id="31" dur="4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iterate>
                                    <p:tmAbs val="0"/>
                                  </p:iterate>
                                  <p:childTnLst>
                                    <p:set>
                                      <p:cBhvr>
                                        <p:cTn id="35" fill="hold"/>
                                        <p:tgtEl>
                                          <p:spTgt spid="164"/>
                                        </p:tgtEl>
                                        <p:attrNameLst>
                                          <p:attrName>style.visibility</p:attrName>
                                        </p:attrNameLst>
                                      </p:cBhvr>
                                      <p:to>
                                        <p:strVal val="visible"/>
                                      </p:to>
                                    </p:set>
                                    <p:anim calcmode="lin" valueType="num">
                                      <p:cBhvr>
                                        <p:cTn id="36" dur="400" fill="hold"/>
                                        <p:tgtEl>
                                          <p:spTgt spid="164"/>
                                        </p:tgtEl>
                                        <p:attrNameLst>
                                          <p:attrName>ppt_x</p:attrName>
                                        </p:attrNameLst>
                                      </p:cBhvr>
                                      <p:tavLst>
                                        <p:tav tm="0">
                                          <p:val>
                                            <p:strVal val="0-#ppt_w/2"/>
                                          </p:val>
                                        </p:tav>
                                        <p:tav tm="100000">
                                          <p:val>
                                            <p:strVal val="#ppt_x"/>
                                          </p:val>
                                        </p:tav>
                                      </p:tavLst>
                                    </p:anim>
                                    <p:anim calcmode="lin" valueType="num">
                                      <p:cBhvr>
                                        <p:cTn id="37" dur="400" fill="hold"/>
                                        <p:tgtEl>
                                          <p:spTgt spid="16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iterate>
                                    <p:tmAbs val="0"/>
                                  </p:iterate>
                                  <p:childTnLst>
                                    <p:set>
                                      <p:cBhvr>
                                        <p:cTn id="41" fill="hold"/>
                                        <p:tgtEl>
                                          <p:spTgt spid="170"/>
                                        </p:tgtEl>
                                        <p:attrNameLst>
                                          <p:attrName>style.visibility</p:attrName>
                                        </p:attrNameLst>
                                      </p:cBhvr>
                                      <p:to>
                                        <p:strVal val="visible"/>
                                      </p:to>
                                    </p:set>
                                    <p:anim calcmode="lin" valueType="num">
                                      <p:cBhvr>
                                        <p:cTn id="42" dur="400" fill="hold"/>
                                        <p:tgtEl>
                                          <p:spTgt spid="170"/>
                                        </p:tgtEl>
                                        <p:attrNameLst>
                                          <p:attrName>ppt_x</p:attrName>
                                        </p:attrNameLst>
                                      </p:cBhvr>
                                      <p:tavLst>
                                        <p:tav tm="0">
                                          <p:val>
                                            <p:strVal val="0-#ppt_w/2"/>
                                          </p:val>
                                        </p:tav>
                                        <p:tav tm="100000">
                                          <p:val>
                                            <p:strVal val="#ppt_x"/>
                                          </p:val>
                                        </p:tav>
                                      </p:tavLst>
                                    </p:anim>
                                    <p:anim calcmode="lin" valueType="num">
                                      <p:cBhvr>
                                        <p:cTn id="43" dur="4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advAuto="0"/>
      <p:bldP spid="167" grpId="0" animBg="1" advAuto="0"/>
      <p:bldP spid="170" grpId="0" animBg="1" advAuto="0"/>
      <p:bldP spid="173" grpId="0" animBg="1" advAuto="0"/>
      <p:bldP spid="174" grpId="0" animBg="1" advAuto="0"/>
      <p:bldP spid="175" grpId="0" animBg="1" advAuto="0"/>
      <p:bldP spid="176"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14. O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Verdadeiro</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Objetivo</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da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Fidelidade</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7024389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8961153" y="2460987"/>
            <a:ext cx="3717364"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Richard Foster</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8680" r="28680"/>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gr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458969"/>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História Pastor George Muller….</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29485" y="4971971"/>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Não são os recursos financeiros que devem dominar nossa vida, mas a vontade de Deus e a dependência Dele.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998247" y="7708051"/>
            <a:ext cx="12870544" cy="299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 verdadeiro objetivo da fidelidade não é recebermos de volta o que entregamos, mas transformar nosso caráter e nos tornar dependentes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10351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44387" y="781591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194800" y="1120759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5"/>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770174"/>
            <a:ext cx="17522108" cy="1415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0000"/>
                </a:solidFill>
                <a:effectLst/>
                <a:uLnTx/>
                <a:uFillTx/>
                <a:latin typeface="Arial"/>
                <a:cs typeface="Arial"/>
                <a:sym typeface="Arial"/>
              </a:rPr>
              <a:t>Tudo o que temos deve receber o seguinte carimbo: dado por Deus, propriedade de Deus para ser usado para os propósitos de Deus.</a:t>
            </a:r>
            <a:endParaRPr kumimoji="0" sz="40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9998247" y="11057690"/>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Deus é completo.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89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Vinde após mim, e eu vos farei pescadores de homens.”"/>
          <p:cNvSpPr txBox="1"/>
          <p:nvPr/>
        </p:nvSpPr>
        <p:spPr>
          <a:xfrm>
            <a:off x="4841769" y="1224131"/>
            <a:ext cx="17936139"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600"/>
              </a:spcAft>
              <a:buClrTx/>
              <a:buSzTx/>
              <a:buFontTx/>
              <a:buNone/>
              <a:tabLst/>
              <a:defRPr/>
            </a:pPr>
            <a:r>
              <a:rPr lang="pt-BR" sz="4400" b="0" i="0" dirty="0">
                <a:solidFill>
                  <a:srgbClr val="FF0000"/>
                </a:solidFill>
                <a:effectLst/>
                <a:latin typeface="Roboto" panose="02000000000000000000" pitchFamily="2" charset="0"/>
              </a:rPr>
              <a:t>“Cada um contribua segundo tiver proposto no coração, não com tristeza ou por necessidade; porque Deus ama a quem dá com alegria”.</a:t>
            </a:r>
            <a:endParaRPr kumimoji="0" lang="en-US" altLang="pt-BR" sz="4400" b="1" i="0" u="none" strike="noStrike" kern="0" cap="none" spc="0" normalizeH="0" baseline="0" noProof="0" dirty="0">
              <a:ln>
                <a:noFill/>
              </a:ln>
              <a:solidFill>
                <a:srgbClr val="FF0000"/>
              </a:solidFill>
              <a:effectLst/>
              <a:uLnTx/>
              <a:uFillTx/>
              <a:latin typeface="Euphemia" panose="020B0503040102020104" pitchFamily="34" charset="0"/>
              <a:ea typeface="+mn-ea"/>
              <a:cs typeface="+mn-cs"/>
              <a:sym typeface="Arial"/>
            </a:endParaRPr>
          </a:p>
        </p:txBody>
      </p:sp>
      <p:sp>
        <p:nvSpPr>
          <p:cNvPr id="65" name="Rounded Rectangle"/>
          <p:cNvSpPr/>
          <p:nvPr/>
        </p:nvSpPr>
        <p:spPr>
          <a:xfrm>
            <a:off x="4298235" y="11780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048793" y="1056539"/>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sp>
        <p:nvSpPr>
          <p:cNvPr id="69" name="Mateus 4:19"/>
          <p:cNvSpPr txBox="1"/>
          <p:nvPr/>
        </p:nvSpPr>
        <p:spPr>
          <a:xfrm>
            <a:off x="18617230" y="3204139"/>
            <a:ext cx="3658054" cy="764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FF0000"/>
                </a:solidFill>
                <a:effectLst/>
                <a:uLnTx/>
                <a:uFillTx/>
                <a:latin typeface="Arial"/>
                <a:cs typeface="Arial"/>
                <a:sym typeface="Arial"/>
              </a:rPr>
              <a:t>II </a:t>
            </a:r>
            <a:r>
              <a:rPr kumimoji="0" lang="pt-BR" sz="4300" b="0" i="1" u="none" strike="noStrike" kern="0" cap="none" spc="0" normalizeH="0" baseline="0" noProof="0" dirty="0" err="1">
                <a:ln>
                  <a:noFill/>
                </a:ln>
                <a:solidFill>
                  <a:srgbClr val="FF0000"/>
                </a:solidFill>
                <a:effectLst/>
                <a:uLnTx/>
                <a:uFillTx/>
                <a:latin typeface="Arial"/>
                <a:cs typeface="Arial"/>
                <a:sym typeface="Arial"/>
              </a:rPr>
              <a:t>Corintios</a:t>
            </a:r>
            <a:r>
              <a:rPr kumimoji="0" lang="pt-BR" sz="4300" b="0" i="1" u="none" strike="noStrike" kern="0" cap="none" spc="0" normalizeH="0" baseline="0" noProof="0" dirty="0">
                <a:ln>
                  <a:noFill/>
                </a:ln>
                <a:solidFill>
                  <a:srgbClr val="FF0000"/>
                </a:solidFill>
                <a:effectLst/>
                <a:uLnTx/>
                <a:uFillTx/>
                <a:latin typeface="Arial"/>
                <a:cs typeface="Arial"/>
                <a:sym typeface="Arial"/>
              </a:rPr>
              <a:t> 9:7</a:t>
            </a:r>
            <a:endParaRPr kumimoji="0" sz="4300" b="0" i="1" u="none" strike="noStrike" kern="0" cap="none" spc="0" normalizeH="0" baseline="0" noProof="0" dirty="0">
              <a:ln>
                <a:noFill/>
              </a:ln>
              <a:solidFill>
                <a:srgbClr val="FF0000"/>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solidFill>
              <a:schemeClr val="accent1">
                <a:lumMod val="50000"/>
              </a:schemeClr>
            </a:solid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3323" r="23323"/>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9907364" y="4757996"/>
            <a:ext cx="12870544"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lang="pt-BR" sz="4800" dirty="0">
                <a:latin typeface="Roboto" panose="02000000000000000000" pitchFamily="2" charset="0"/>
              </a:rPr>
              <a:t>O </a:t>
            </a:r>
            <a:r>
              <a:rPr lang="pt-BR" sz="4800" b="1" dirty="0">
                <a:solidFill>
                  <a:srgbClr val="FF0000"/>
                </a:solidFill>
                <a:latin typeface="Roboto" panose="02000000000000000000" pitchFamily="2" charset="0"/>
              </a:rPr>
              <a:t>propósito </a:t>
            </a:r>
            <a:r>
              <a:rPr lang="pt-BR" sz="4800" dirty="0">
                <a:latin typeface="Roboto" panose="02000000000000000000" pitchFamily="2" charset="0"/>
              </a:rPr>
              <a:t>de Cristo é levar você a pensar em como guardar o sábado, como devolver os dízimos e ofertas e como ajudar o próximo.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83046" y="10317203"/>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O verdadeiro</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objetivo da </a:t>
            </a:r>
            <a:r>
              <a:rPr lang="pt-BR" sz="4800" b="1" dirty="0">
                <a:solidFill>
                  <a:srgbClr val="FF0000"/>
                </a:solidFill>
                <a:latin typeface="Roboto" panose="02000000000000000000" pitchFamily="2" charset="0"/>
              </a:rPr>
              <a:t>f</a:t>
            </a:r>
            <a:r>
              <a:rPr kumimoji="0" lang="pt-BR" sz="4800" b="1" i="0" u="none" strike="noStrike" kern="0" cap="none" spc="0" normalizeH="0" noProof="0" dirty="0" err="1">
                <a:ln>
                  <a:noFill/>
                </a:ln>
                <a:solidFill>
                  <a:srgbClr val="FF0000"/>
                </a:solidFill>
                <a:effectLst/>
                <a:uLnTx/>
                <a:uFillTx/>
                <a:latin typeface="Roboto" panose="02000000000000000000" pitchFamily="2" charset="0"/>
                <a:cs typeface="Arial"/>
                <a:sym typeface="Arial"/>
              </a:rPr>
              <a:t>idelidade</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é levar você reconhecer quem é Deus em sua vida.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Decisões foram tomadas, não apenas por  causa dos fatos que Jesus apresentava, mas  por causa do homem que era."/>
          <p:cNvSpPr txBox="1"/>
          <p:nvPr/>
        </p:nvSpPr>
        <p:spPr>
          <a:xfrm>
            <a:off x="10033550" y="8008823"/>
            <a:ext cx="1287054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Ele deseja ver quais</a:t>
            </a:r>
            <a:r>
              <a:rPr kumimoji="0" lang="pt-BR" sz="4800" b="0" i="0" u="none" strike="noStrike" kern="0" cap="none" spc="0" normalizeH="0" noProof="0" dirty="0">
                <a:ln>
                  <a:noFill/>
                </a:ln>
                <a:solidFill>
                  <a:srgbClr val="000000"/>
                </a:solidFill>
                <a:effectLst/>
                <a:uLnTx/>
                <a:uFillTx/>
                <a:latin typeface="Roboto" panose="02000000000000000000" pitchFamily="2" charset="0"/>
                <a:cs typeface="Arial"/>
                <a:sym typeface="Arial"/>
              </a:rPr>
              <a:t> sentimentos dirigem suas ações de </a:t>
            </a:r>
            <a:r>
              <a:rPr kumimoji="0" lang="pt-BR" sz="4800" b="1" i="0" u="none" strike="noStrike" kern="0" cap="none" spc="0" normalizeH="0" baseline="0" noProof="0" dirty="0">
                <a:ln>
                  <a:noFill/>
                </a:ln>
                <a:solidFill>
                  <a:srgbClr val="FF0000"/>
                </a:solidFill>
                <a:uLnTx/>
                <a:uFillTx/>
                <a:latin typeface="Stencil" panose="040409050D0802020404" pitchFamily="82" charset="0"/>
                <a:cs typeface="Arial"/>
                <a:sym typeface="Arial"/>
              </a:rPr>
              <a:t>Fidelidade</a:t>
            </a:r>
            <a:r>
              <a:rPr kumimoji="0" lang="pt-BR" sz="480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09959" y="4295496"/>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41374" y="494323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153464" y="8137999"/>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93367" y="1049316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Tree>
    <p:extLst>
      <p:ext uri="{BB962C8B-B14F-4D97-AF65-F5344CB8AC3E}">
        <p14:creationId xmlns:p14="http://schemas.microsoft.com/office/powerpoint/2010/main" val="252006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1"/>
                                        </p:tgtEl>
                                        <p:attrNameLst>
                                          <p:attrName>style.visibility</p:attrName>
                                        </p:attrNameLst>
                                      </p:cBhvr>
                                      <p:to>
                                        <p:strVal val="visible"/>
                                      </p:to>
                                    </p:set>
                                    <p:anim calcmode="lin" valueType="num">
                                      <p:cBhvr>
                                        <p:cTn id="34" dur="300" fill="hold"/>
                                        <p:tgtEl>
                                          <p:spTgt spid="81"/>
                                        </p:tgtEl>
                                        <p:attrNameLst>
                                          <p:attrName>ppt_x</p:attrName>
                                        </p:attrNameLst>
                                      </p:cBhvr>
                                      <p:tavLst>
                                        <p:tav tm="0">
                                          <p:val>
                                            <p:strVal val="0-#ppt_w/2"/>
                                          </p:val>
                                        </p:tav>
                                        <p:tav tm="100000">
                                          <p:val>
                                            <p:strVal val="#ppt_x"/>
                                          </p:val>
                                        </p:tav>
                                      </p:tavLst>
                                    </p:anim>
                                    <p:anim calcmode="lin" valueType="num">
                                      <p:cBhvr>
                                        <p:cTn id="35" dur="300" fill="hold"/>
                                        <p:tgtEl>
                                          <p:spTgt spid="81"/>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 calcmode="lin" valueType="num">
                                      <p:cBhvr>
                                        <p:cTn id="39" dur="300" fill="hold"/>
                                        <p:tgtEl>
                                          <p:spTgt spid="76"/>
                                        </p:tgtEl>
                                        <p:attrNameLst>
                                          <p:attrName>ppt_x</p:attrName>
                                        </p:attrNameLst>
                                      </p:cBhvr>
                                      <p:tavLst>
                                        <p:tav tm="0">
                                          <p:val>
                                            <p:strVal val="0-#ppt_w/2"/>
                                          </p:val>
                                        </p:tav>
                                        <p:tav tm="100000">
                                          <p:val>
                                            <p:strVal val="#ppt_x"/>
                                          </p:val>
                                        </p:tav>
                                      </p:tavLst>
                                    </p:anim>
                                    <p:anim calcmode="lin" valueType="num">
                                      <p:cBhvr>
                                        <p:cTn id="40" dur="3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6" grpId="0" animBg="1" advAuto="0"/>
      <p:bldP spid="77" grpId="0" animBg="1" advAuto="0"/>
      <p:bldP spid="78" grpId="0" animBg="1" advAuto="0"/>
      <p:bldP spid="79" grpId="0" animBg="1" advAuto="0"/>
      <p:bldP spid="81"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4"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1E9AC013-DB0F-4270-BF9C-8324C77ADE53}"/>
              </a:ext>
            </a:extLst>
          </p:cNvPr>
          <p:cNvSpPr txBox="1"/>
          <p:nvPr/>
        </p:nvSpPr>
        <p:spPr>
          <a:xfrm>
            <a:off x="5611879" y="1864924"/>
            <a:ext cx="14167947" cy="4165434"/>
          </a:xfrm>
          <a:prstGeom prst="rect">
            <a:avLst/>
          </a:prstGeom>
          <a:solidFill>
            <a:schemeClr val="accent3">
              <a:lumMod val="20000"/>
              <a:lumOff val="80000"/>
            </a:schemeClr>
          </a:solidFill>
          <a:ln w="12700">
            <a:miter lim="400000"/>
          </a:ln>
          <a:effectLst>
            <a:innerShdw blurRad="63500" dist="50800" dir="5400000">
              <a:prstClr val="black">
                <a:alpha val="50000"/>
              </a:prstClr>
            </a:inn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masis MT Pro Black" panose="02040A04050005020304" pitchFamily="18" charset="0"/>
                <a:cs typeface="Arial"/>
                <a:sym typeface="Arial"/>
              </a:rPr>
              <a:t> </a:t>
            </a:r>
            <a:r>
              <a:rPr kumimoji="0" lang="pt-BR" sz="4800" b="0" i="0" u="none" strike="noStrike" kern="0" cap="none" spc="0" normalizeH="0" baseline="0" noProof="0" dirty="0">
                <a:ln>
                  <a:noFill/>
                </a:ln>
                <a:solidFill>
                  <a:srgbClr val="FF644E">
                    <a:lumMod val="75000"/>
                  </a:srgbClr>
                </a:solidFill>
                <a:effectLst/>
                <a:uLnTx/>
                <a:uFillTx/>
                <a:latin typeface="Amasis MT Pro Black" panose="02040A04050005020304" pitchFamily="18" charset="0"/>
                <a:cs typeface="Arial"/>
                <a:sym typeface="Arial"/>
              </a:rPr>
              <a:t>“O sistema de dízimos, vi, desenvolveria o caráter e manifestaria o verdadeiro estado do coração</a:t>
            </a:r>
            <a:r>
              <a:rPr kumimoji="0" lang="pt-BR" sz="4800" b="0" i="0" u="none" strike="noStrike" kern="0" cap="none" spc="0" normalizeH="0" baseline="0" noProof="0" dirty="0">
                <a:ln>
                  <a:noFill/>
                </a:ln>
                <a:solidFill>
                  <a:srgbClr val="FF0000"/>
                </a:solidFill>
                <a:effectLst/>
                <a:uLnTx/>
                <a:uFillTx/>
                <a:latin typeface="Amasis MT Pro Black" panose="02040A04050005020304" pitchFamily="18" charset="0"/>
                <a:cs typeface="Arial"/>
                <a:sym typeface="Arial"/>
              </a:rPr>
              <a:t>”.</a:t>
            </a:r>
          </a:p>
          <a:p>
            <a:pPr marL="0" marR="0" lvl="0" indent="0" algn="ctr" defTabSz="1828800" rtl="0" eaLnBrk="1" fontAlgn="auto" latinLnBrk="0" hangingPunct="0">
              <a:lnSpc>
                <a:spcPct val="150000"/>
              </a:lnSpc>
              <a:spcBef>
                <a:spcPts val="0"/>
              </a:spcBef>
              <a:spcAft>
                <a:spcPts val="0"/>
              </a:spcAft>
              <a:buClrTx/>
              <a:buSzTx/>
              <a:buFontTx/>
              <a:buNone/>
              <a:tabLst/>
              <a:defRPr sz="4800" b="0">
                <a:solidFill>
                  <a:srgbClr val="00A2FF">
                    <a:hueOff val="114395"/>
                    <a:lumOff val="-24975"/>
                  </a:srgbClr>
                </a:solidFill>
                <a:latin typeface="Arial"/>
                <a:ea typeface="Arial"/>
                <a:cs typeface="Arial"/>
                <a:sym typeface="Arial"/>
              </a:defRPr>
            </a:pPr>
            <a:r>
              <a:rPr kumimoji="0" lang="pt-BR" sz="3200" b="0" i="0" u="none" strike="noStrike" kern="0" cap="none" spc="0" normalizeH="0" baseline="0" noProof="0" dirty="0">
                <a:ln>
                  <a:noFill/>
                </a:ln>
                <a:solidFill>
                  <a:srgbClr val="FF0000"/>
                </a:solidFill>
                <a:effectLst/>
                <a:uLnTx/>
                <a:uFillTx/>
                <a:latin typeface="Abadi Extra Light" panose="020B0604020202020204" pitchFamily="34" charset="0"/>
                <a:cs typeface="Arial"/>
                <a:sym typeface="Arial"/>
              </a:rPr>
              <a:t>Ellen White</a:t>
            </a:r>
            <a:endParaRPr kumimoji="0" sz="32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badi Extra Light" panose="020B0604020202020204" pitchFamily="34" charset="0"/>
              <a:cs typeface="Arial"/>
              <a:sym typeface="Arial"/>
            </a:endParaRPr>
          </a:p>
        </p:txBody>
      </p:sp>
      <p:sp>
        <p:nvSpPr>
          <p:cNvPr id="5"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7DA55A02-975F-4927-8F6E-623EC78CAA40}"/>
              </a:ext>
            </a:extLst>
          </p:cNvPr>
          <p:cNvSpPr txBox="1"/>
          <p:nvPr/>
        </p:nvSpPr>
        <p:spPr>
          <a:xfrm>
            <a:off x="7857447" y="8374473"/>
            <a:ext cx="10318586" cy="299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rPr>
              <a:t>Este é o verdadeiro objetivo da fidelidade: desenvolver o caráter e manifestar o que realmente domina nosso coração.</a:t>
            </a:r>
            <a:endParaRPr kumimoji="0" sz="47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6" name="Imagem 5" descr="Uma imagem com arma&#10;&#10;Descrição gerada automaticamente">
            <a:extLst>
              <a:ext uri="{FF2B5EF4-FFF2-40B4-BE49-F238E27FC236}">
                <a16:creationId xmlns:a16="http://schemas.microsoft.com/office/drawing/2014/main" id="{1BCF27D6-7921-439C-81B1-7FB592DD1CF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613"/>
          <a:stretch/>
        </p:blipFill>
        <p:spPr>
          <a:xfrm flipH="1">
            <a:off x="18720528" y="7685643"/>
            <a:ext cx="5663472" cy="3548414"/>
          </a:xfrm>
          <a:prstGeom prst="rect">
            <a:avLst/>
          </a:prstGeom>
        </p:spPr>
      </p:pic>
    </p:spTree>
    <p:extLst>
      <p:ext uri="{BB962C8B-B14F-4D97-AF65-F5344CB8AC3E}">
        <p14:creationId xmlns:p14="http://schemas.microsoft.com/office/powerpoint/2010/main" val="40694244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5"/>
                                        </p:tgtEl>
                                        <p:attrNameLst>
                                          <p:attrName>style.visibility</p:attrName>
                                        </p:attrNameLst>
                                      </p:cBhvr>
                                      <p:to>
                                        <p:strVal val="visible"/>
                                      </p:to>
                                    </p:set>
                                    <p:anim calcmode="lin" valueType="num">
                                      <p:cBhvr>
                                        <p:cTn id="7" dur="300" fill="hold"/>
                                        <p:tgtEl>
                                          <p:spTgt spid="5"/>
                                        </p:tgtEl>
                                        <p:attrNameLst>
                                          <p:attrName>ppt_x</p:attrName>
                                        </p:attrNameLst>
                                      </p:cBhvr>
                                      <p:tavLst>
                                        <p:tav tm="0">
                                          <p:val>
                                            <p:strVal val="0-#ppt_w/2"/>
                                          </p:val>
                                        </p:tav>
                                        <p:tav tm="100000">
                                          <p:val>
                                            <p:strVal val="#ppt_x"/>
                                          </p:val>
                                        </p:tav>
                                      </p:tavLst>
                                    </p:anim>
                                    <p:anim calcmode="lin" valueType="num">
                                      <p:cBhvr>
                                        <p:cTn id="8" dur="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818172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Motivos para sermos fiéis: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320125" y="4044141"/>
            <a:ext cx="16383937"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Desenvolver o meu caráter à semelhança de Cristo.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282802" y="8153100"/>
            <a:ext cx="17591399"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Dizer eu sou do meu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04396" y="420741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610011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282802" y="6024083"/>
            <a:ext cx="16383937"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Não permitir que o orgulho e o egoísmo domine nosso ser.</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6" name="Picture 2" descr="Vetores Fiel: Desenho vetorial, imagens vetoriais Fiel| Depositphotos">
            <a:extLst>
              <a:ext uri="{FF2B5EF4-FFF2-40B4-BE49-F238E27FC236}">
                <a16:creationId xmlns:a16="http://schemas.microsoft.com/office/drawing/2014/main" id="{371EED84-864F-451C-B054-2057108FA8D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702400" y="6768244"/>
            <a:ext cx="5590786" cy="6790428"/>
          </a:xfrm>
          <a:prstGeom prst="rect">
            <a:avLst/>
          </a:prstGeom>
          <a:noFill/>
          <a:extLst>
            <a:ext uri="{909E8E84-426E-40DD-AFC4-6F175D3DCCD1}">
              <a14:hiddenFill xmlns:a14="http://schemas.microsoft.com/office/drawing/2010/main">
                <a:solidFill>
                  <a:srgbClr val="FFFFFF"/>
                </a:solidFill>
              </a14:hiddenFill>
            </a:ext>
          </a:extLst>
        </p:spPr>
      </p:pic>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2050580" y="10132611"/>
            <a:ext cx="16583695"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Através da fidelidade, nos tornamos bondosos, compassivos e clementes como nosso Criador. Esse é o objetivo final da santificação e da transformação do caráter.</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ircle">
            <a:extLst>
              <a:ext uri="{FF2B5EF4-FFF2-40B4-BE49-F238E27FC236}">
                <a16:creationId xmlns:a16="http://schemas.microsoft.com/office/drawing/2014/main" id="{15232E6E-93C2-4CAD-A720-6E5C49BE4CE7}"/>
              </a:ext>
            </a:extLst>
          </p:cNvPr>
          <p:cNvSpPr/>
          <p:nvPr/>
        </p:nvSpPr>
        <p:spPr>
          <a:xfrm>
            <a:off x="1202777" y="10219612"/>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264738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300" fill="hold"/>
                                        <p:tgtEl>
                                          <p:spTgt spid="15"/>
                                        </p:tgtEl>
                                        <p:attrNameLst>
                                          <p:attrName>ppt_x</p:attrName>
                                        </p:attrNameLst>
                                      </p:cBhvr>
                                      <p:tavLst>
                                        <p:tav tm="0">
                                          <p:val>
                                            <p:strVal val="0-#ppt_w/2"/>
                                          </p:val>
                                        </p:tav>
                                        <p:tav tm="100000">
                                          <p:val>
                                            <p:strVal val="#ppt_x"/>
                                          </p:val>
                                        </p:tav>
                                      </p:tavLst>
                                    </p:anim>
                                    <p:anim calcmode="lin" valueType="num">
                                      <p:cBhvr>
                                        <p:cTn id="51"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15.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Aprendi</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Viver</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117174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8149238" y="2460987"/>
            <a:ext cx="5341206"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Arthur Schopenhauer</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3271" r="23271"/>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gr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29485" y="3459393"/>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 objetivo</a:t>
            </a:r>
            <a:r>
              <a:rPr kumimoji="0" lang="pt-BR" sz="4700" b="0" i="0" u="none" strike="noStrike" kern="0" cap="none" spc="0" normalizeH="0" noProof="0" dirty="0">
                <a:ln>
                  <a:noFill/>
                </a:ln>
                <a:solidFill>
                  <a:srgbClr val="000000"/>
                </a:solidFill>
                <a:effectLst/>
                <a:uLnTx/>
                <a:uFillTx/>
                <a:latin typeface="Arial"/>
                <a:cs typeface="Arial"/>
                <a:sym typeface="Arial"/>
              </a:rPr>
              <a:t> do “Primeiro o Reino” (livro) não é encantar ou maravilhar com a história da viúva, mas sim </a:t>
            </a:r>
            <a:r>
              <a:rPr kumimoji="0" lang="pt-BR" sz="4700" b="1" i="0" u="none" strike="noStrike" kern="0" cap="none" spc="0" normalizeH="0" noProof="0" dirty="0">
                <a:ln>
                  <a:noFill/>
                </a:ln>
                <a:solidFill>
                  <a:srgbClr val="FF0000"/>
                </a:solidFill>
                <a:effectLst/>
                <a:uLnTx/>
                <a:uFillTx/>
                <a:latin typeface="Arial"/>
                <a:cs typeface="Arial"/>
                <a:sym typeface="Arial"/>
              </a:rPr>
              <a:t>transformar.</a:t>
            </a:r>
            <a:endParaRPr kumimoji="0" sz="4700" b="0" i="0" u="none" strike="noStrike" kern="0" cap="none" spc="0" normalizeH="0" baseline="0" noProof="0" dirty="0">
              <a:ln>
                <a:noFill/>
              </a:ln>
              <a:solidFill>
                <a:srgbClr val="FF0000"/>
              </a:solidFill>
              <a:effectLst/>
              <a:uLnTx/>
              <a:uFillTx/>
              <a:latin typeface="Arial"/>
              <a:cs typeface="Arial"/>
              <a:sym typeface="Arial"/>
            </a:endParaRPr>
          </a:p>
        </p:txBody>
      </p:sp>
      <p:sp>
        <p:nvSpPr>
          <p:cNvPr id="74" name="E o preparo começa ao se observar o  trabalho do Mestre."/>
          <p:cNvSpPr txBox="1"/>
          <p:nvPr/>
        </p:nvSpPr>
        <p:spPr>
          <a:xfrm>
            <a:off x="10029485" y="5998100"/>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1" i="0" u="none" strike="noStrike" kern="0" cap="none" spc="0" normalizeH="0" baseline="0" noProof="0" dirty="0">
                <a:ln>
                  <a:noFill/>
                </a:ln>
                <a:solidFill>
                  <a:srgbClr val="FF0000"/>
                </a:solidFill>
                <a:effectLst/>
                <a:uLnTx/>
                <a:uFillTx/>
                <a:latin typeface="Arial"/>
                <a:cs typeface="Arial"/>
                <a:sym typeface="Arial"/>
              </a:rPr>
              <a:t>Contentamento</a:t>
            </a:r>
            <a:r>
              <a:rPr kumimoji="0" lang="pt-BR" sz="4700" b="0" i="0" u="none" strike="noStrike" kern="0" cap="none" spc="0" normalizeH="0" baseline="0" noProof="0" dirty="0">
                <a:ln>
                  <a:noFill/>
                </a:ln>
                <a:solidFill>
                  <a:srgbClr val="000000"/>
                </a:solidFill>
                <a:effectLst/>
                <a:uLnTx/>
                <a:uFillTx/>
                <a:latin typeface="Arial"/>
                <a:cs typeface="Arial"/>
                <a:sym typeface="Arial"/>
              </a:rPr>
              <a:t>, resumo da</a:t>
            </a:r>
            <a:r>
              <a:rPr kumimoji="0" lang="pt-BR" sz="4700" b="0" i="0" u="none" strike="noStrike" kern="0" cap="none" spc="0" normalizeH="0" noProof="0" dirty="0">
                <a:ln>
                  <a:noFill/>
                </a:ln>
                <a:solidFill>
                  <a:srgbClr val="000000"/>
                </a:solidFill>
                <a:effectLst/>
                <a:uLnTx/>
                <a:uFillTx/>
                <a:latin typeface="Arial"/>
                <a:cs typeface="Arial"/>
                <a:sym typeface="Arial"/>
              </a:rPr>
              <a:t> história da viúva.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998247" y="7459022"/>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...em algum momento</a:t>
            </a:r>
            <a:r>
              <a:rPr kumimoji="0" lang="pt-BR" sz="4700" b="0" i="0" u="none" strike="noStrike" kern="0" cap="none" spc="0" normalizeH="0" noProof="0" dirty="0">
                <a:ln>
                  <a:noFill/>
                </a:ln>
                <a:solidFill>
                  <a:srgbClr val="000000"/>
                </a:solidFill>
                <a:effectLst/>
                <a:uLnTx/>
                <a:uFillTx/>
                <a:latin typeface="Arial"/>
                <a:cs typeface="Arial"/>
                <a:sym typeface="Arial"/>
              </a:rPr>
              <a:t> a viúva obteve contentamento em </a:t>
            </a:r>
            <a:r>
              <a:rPr kumimoji="0" lang="pt-BR" sz="4700" b="1" i="0" u="none" strike="noStrike" kern="0" cap="none" spc="0" normalizeH="0" noProof="0" dirty="0">
                <a:ln>
                  <a:noFill/>
                </a:ln>
                <a:solidFill>
                  <a:srgbClr val="000000"/>
                </a:solidFill>
                <a:effectLst/>
                <a:uLnTx/>
                <a:uFillTx/>
                <a:latin typeface="Arial"/>
                <a:cs typeface="Arial"/>
                <a:sym typeface="Arial"/>
              </a:rPr>
              <a:t>depender</a:t>
            </a:r>
            <a:r>
              <a:rPr kumimoji="0" lang="pt-BR" sz="4700" i="0" u="none" strike="noStrike" kern="0" cap="none" spc="0" normalizeH="0" noProof="0" dirty="0">
                <a:ln>
                  <a:noFill/>
                </a:ln>
                <a:solidFill>
                  <a:srgbClr val="000000"/>
                </a:solidFill>
                <a:effectLst/>
                <a:uLnTx/>
                <a:uFillTx/>
                <a:latin typeface="Arial"/>
                <a:cs typeface="Arial"/>
                <a:sym typeface="Arial"/>
              </a:rPr>
              <a:t> e esperar pelo cuidado e proteção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616326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44387" y="781591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44386" y="10478889"/>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5"/>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770174"/>
            <a:ext cx="17522108" cy="1415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0000"/>
                </a:solidFill>
                <a:effectLst/>
                <a:uLnTx/>
                <a:uFillTx/>
                <a:latin typeface="Arial"/>
                <a:cs typeface="Arial"/>
                <a:sym typeface="Arial"/>
              </a:rPr>
              <a:t>“A riqueza é com</a:t>
            </a:r>
            <a:r>
              <a:rPr lang="pt-BR" sz="4000" dirty="0">
                <a:solidFill>
                  <a:srgbClr val="FF0000"/>
                </a:solidFill>
              </a:rPr>
              <a:t>o a água do mar; quanto mais bebemos, mais sentimos sede”</a:t>
            </a:r>
            <a:endParaRPr kumimoji="0" sz="40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10139116" y="10429146"/>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lang="pt-BR" dirty="0"/>
              <a:t>...contentar com a escassez do momento.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455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p:cNvGrpSpPr/>
          <p:nvPr/>
        </p:nvGrpSpPr>
        <p:grpSpPr>
          <a:xfrm>
            <a:off x="2975139" y="1604438"/>
            <a:ext cx="7788436" cy="1353635"/>
            <a:chOff x="0" y="0"/>
            <a:chExt cx="7788434" cy="1353633"/>
          </a:xfrm>
        </p:grpSpPr>
        <p:sp>
          <p:nvSpPr>
            <p:cNvPr id="106" name="Rounded Rectangle"/>
            <p:cNvSpPr/>
            <p:nvPr/>
          </p:nvSpPr>
          <p:spPr>
            <a:xfrm>
              <a:off x="0" y="0"/>
              <a:ext cx="7788434" cy="1353633"/>
            </a:xfrm>
            <a:prstGeom prst="roundRect">
              <a:avLst>
                <a:gd name="adj" fmla="val 50000"/>
              </a:avLst>
            </a:prstGeom>
            <a:gradFill flip="none" rotWithShape="1">
              <a:gsLst>
                <a:gs pos="0">
                  <a:schemeClr val="accent2"/>
                </a:gs>
                <a:gs pos="100000">
                  <a:schemeClr val="accent1">
                    <a:hueOff val="114395"/>
                    <a:lumOff val="-24975"/>
                  </a:schemeClr>
                </a:gs>
              </a:gsLst>
              <a:lin ang="5400000" scaled="0"/>
            </a:gra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7" name="MENSAGEM"/>
            <p:cNvSpPr txBox="1"/>
            <p:nvPr/>
          </p:nvSpPr>
          <p:spPr>
            <a:xfrm>
              <a:off x="465216" y="246097"/>
              <a:ext cx="6858001" cy="923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CONTENTAMENTO</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11" name="Group"/>
          <p:cNvGrpSpPr/>
          <p:nvPr/>
        </p:nvGrpSpPr>
        <p:grpSpPr>
          <a:xfrm>
            <a:off x="13620427" y="1604438"/>
            <a:ext cx="7788435" cy="1353635"/>
            <a:chOff x="0" y="0"/>
            <a:chExt cx="7788434" cy="1353633"/>
          </a:xfrm>
        </p:grpSpPr>
        <p:sp>
          <p:nvSpPr>
            <p:cNvPr id="109" name="Rounded Rectangle"/>
            <p:cNvSpPr/>
            <p:nvPr/>
          </p:nvSpPr>
          <p:spPr>
            <a:xfrm>
              <a:off x="0" y="0"/>
              <a:ext cx="7788434" cy="1353633"/>
            </a:xfrm>
            <a:prstGeom prst="roundRect">
              <a:avLst>
                <a:gd name="adj" fmla="val 50000"/>
              </a:avLst>
            </a:prstGeom>
            <a:gradFill flip="none" rotWithShape="1">
              <a:gsLst>
                <a:gs pos="0">
                  <a:schemeClr val="accent2"/>
                </a:gs>
                <a:gs pos="100000">
                  <a:schemeClr val="accent1">
                    <a:hueOff val="114395"/>
                    <a:lumOff val="-24975"/>
                  </a:schemeClr>
                </a:gs>
              </a:gsLst>
              <a:lin ang="5400000" scaled="0"/>
            </a:gra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0" name="MENSAGEIRO"/>
            <p:cNvSpPr txBox="1"/>
            <p:nvPr/>
          </p:nvSpPr>
          <p:spPr>
            <a:xfrm>
              <a:off x="465216" y="246097"/>
              <a:ext cx="6858001" cy="923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ACOMODAR-SE</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18" name="Group"/>
          <p:cNvGrpSpPr/>
          <p:nvPr/>
        </p:nvGrpSpPr>
        <p:grpSpPr>
          <a:xfrm>
            <a:off x="2975139" y="3684604"/>
            <a:ext cx="7788436" cy="1353635"/>
            <a:chOff x="0" y="0"/>
            <a:chExt cx="7788434" cy="1353633"/>
          </a:xfrm>
        </p:grpSpPr>
        <p:sp>
          <p:nvSpPr>
            <p:cNvPr id="116" name="Rounded Rectangle"/>
            <p:cNvSpPr/>
            <p:nvPr/>
          </p:nvSpPr>
          <p:spPr>
            <a:xfrm>
              <a:off x="0" y="0"/>
              <a:ext cx="7788434" cy="1353633"/>
            </a:xfrm>
            <a:prstGeom prst="roundRect">
              <a:avLst>
                <a:gd name="adj" fmla="val 50000"/>
              </a:avLst>
            </a:prstGeom>
            <a:gradFill flip="none" rotWithShape="1">
              <a:gsLst>
                <a:gs pos="0">
                  <a:schemeClr val="accent2"/>
                </a:gs>
                <a:gs pos="100000">
                  <a:schemeClr val="accent1">
                    <a:hueOff val="114395"/>
                    <a:lumOff val="-24975"/>
                  </a:schemeClr>
                </a:gs>
              </a:gsLst>
              <a:lin ang="5400000" scaled="0"/>
            </a:gra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7" name="SÃO IMPORTANTES"/>
            <p:cNvSpPr txBox="1"/>
            <p:nvPr/>
          </p:nvSpPr>
          <p:spPr>
            <a:xfrm>
              <a:off x="465216" y="246097"/>
              <a:ext cx="6858001" cy="923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CONTENTAMENTO</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21" name="Group"/>
          <p:cNvGrpSpPr/>
          <p:nvPr/>
        </p:nvGrpSpPr>
        <p:grpSpPr>
          <a:xfrm>
            <a:off x="13620427" y="3684605"/>
            <a:ext cx="7788435" cy="1353634"/>
            <a:chOff x="0" y="0"/>
            <a:chExt cx="7788434" cy="1353633"/>
          </a:xfrm>
        </p:grpSpPr>
        <p:sp>
          <p:nvSpPr>
            <p:cNvPr id="119" name="Rounded Rectangle"/>
            <p:cNvSpPr/>
            <p:nvPr/>
          </p:nvSpPr>
          <p:spPr>
            <a:xfrm>
              <a:off x="0" y="0"/>
              <a:ext cx="7788434" cy="1353633"/>
            </a:xfrm>
            <a:prstGeom prst="roundRect">
              <a:avLst>
                <a:gd name="adj" fmla="val 50000"/>
              </a:avLst>
            </a:prstGeom>
            <a:gradFill flip="none" rotWithShape="1">
              <a:gsLst>
                <a:gs pos="0">
                  <a:schemeClr val="accent2"/>
                </a:gs>
                <a:gs pos="100000">
                  <a:schemeClr val="accent1">
                    <a:hueOff val="114395"/>
                    <a:lumOff val="-24975"/>
                  </a:schemeClr>
                </a:gs>
              </a:gsLst>
              <a:lin ang="5400000" scaled="0"/>
            </a:gra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0" name="MAS NÃO É TUDO"/>
            <p:cNvSpPr txBox="1"/>
            <p:nvPr/>
          </p:nvSpPr>
          <p:spPr>
            <a:xfrm>
              <a:off x="465216" y="246097"/>
              <a:ext cx="6858001" cy="923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SATISFAÇÃO</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sp>
        <p:nvSpPr>
          <p:cNvPr id="122" name="O método também é fundamental ao se tomar uma decisão."/>
          <p:cNvSpPr txBox="1"/>
          <p:nvPr/>
        </p:nvSpPr>
        <p:spPr>
          <a:xfrm>
            <a:off x="2058868" y="7509199"/>
            <a:ext cx="18433069"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a:t>
            </a:r>
            <a:r>
              <a:rPr kumimoji="0" lang="pt-BR" sz="4700" b="0" i="0" u="none" strike="noStrike" kern="0" cap="none" spc="0" normalizeH="0" noProof="0" dirty="0">
                <a:ln>
                  <a:noFill/>
                </a:ln>
                <a:solidFill>
                  <a:srgbClr val="000000"/>
                </a:solidFill>
                <a:effectLst/>
                <a:uLnTx/>
                <a:uFillTx/>
                <a:latin typeface="Arial"/>
                <a:cs typeface="Arial"/>
                <a:sym typeface="Arial"/>
              </a:rPr>
              <a:t> falta do verdadeiro contentamento traz a sensação de derrota.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 name="O sentimento de uma pessoa pode ser positivo ou negativo."/>
          <p:cNvSpPr txBox="1"/>
          <p:nvPr/>
        </p:nvSpPr>
        <p:spPr>
          <a:xfrm>
            <a:off x="2058867" y="8599367"/>
            <a:ext cx="19886731"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Não ter contentamento</a:t>
            </a:r>
            <a:r>
              <a:rPr kumimoji="0" lang="pt-BR" sz="4700" b="0" i="0" u="none" strike="noStrike" kern="0" cap="none" spc="0" normalizeH="0" noProof="0" dirty="0">
                <a:ln>
                  <a:noFill/>
                </a:ln>
                <a:solidFill>
                  <a:srgbClr val="000000"/>
                </a:solidFill>
                <a:effectLst/>
                <a:uLnTx/>
                <a:uFillTx/>
                <a:latin typeface="Arial"/>
                <a:cs typeface="Arial"/>
                <a:sym typeface="Arial"/>
              </a:rPr>
              <a:t> é não ter a capacidade de limitar os desejos...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 name="Sentimentos negativos podem levar a uma decisão negativa."/>
          <p:cNvSpPr txBox="1"/>
          <p:nvPr/>
        </p:nvSpPr>
        <p:spPr>
          <a:xfrm>
            <a:off x="2058869" y="9689535"/>
            <a:ext cx="1653737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É não saber diferenciar</a:t>
            </a:r>
            <a:r>
              <a:rPr kumimoji="0" lang="pt-BR" sz="4700" b="0" i="0" u="none" strike="noStrike" kern="0" cap="none" spc="0" normalizeH="0" noProof="0" dirty="0">
                <a:ln>
                  <a:noFill/>
                </a:ln>
                <a:solidFill>
                  <a:srgbClr val="000000"/>
                </a:solidFill>
                <a:effectLst/>
                <a:uLnTx/>
                <a:uFillTx/>
                <a:latin typeface="Arial"/>
                <a:cs typeface="Arial"/>
                <a:sym typeface="Arial"/>
              </a:rPr>
              <a:t> desejos de necessidades.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 name="Como falamos a verdade afeta os resultados, assim como quando falamos."/>
          <p:cNvSpPr txBox="1"/>
          <p:nvPr/>
        </p:nvSpPr>
        <p:spPr>
          <a:xfrm>
            <a:off x="2058869" y="10862992"/>
            <a:ext cx="20499094"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“Se teus</a:t>
            </a:r>
            <a:r>
              <a:rPr kumimoji="0" lang="pt-BR" sz="4700" b="0" i="0" u="none" strike="noStrike" kern="0" cap="none" spc="0" normalizeH="0" noProof="0" dirty="0">
                <a:ln>
                  <a:noFill/>
                </a:ln>
                <a:solidFill>
                  <a:srgbClr val="000000"/>
                </a:solidFill>
                <a:effectLst/>
                <a:uLnTx/>
                <a:uFillTx/>
                <a:latin typeface="Arial"/>
                <a:cs typeface="Arial"/>
                <a:sym typeface="Arial"/>
              </a:rPr>
              <a:t> desejos não tiverem fim, tampouco terão teus cuidados e temores”.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26" name="Line"/>
          <p:cNvSpPr/>
          <p:nvPr/>
        </p:nvSpPr>
        <p:spPr>
          <a:xfrm flipV="1">
            <a:off x="1511394" y="7526883"/>
            <a:ext cx="1" cy="5882570"/>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7" name="Circle"/>
          <p:cNvSpPr/>
          <p:nvPr/>
        </p:nvSpPr>
        <p:spPr>
          <a:xfrm>
            <a:off x="1204396" y="7615133"/>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8" name="Circle"/>
          <p:cNvSpPr/>
          <p:nvPr/>
        </p:nvSpPr>
        <p:spPr>
          <a:xfrm>
            <a:off x="1204396" y="870530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9" name="Circle"/>
          <p:cNvSpPr/>
          <p:nvPr/>
        </p:nvSpPr>
        <p:spPr>
          <a:xfrm>
            <a:off x="1204396" y="979547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30" name="Circle"/>
          <p:cNvSpPr/>
          <p:nvPr/>
        </p:nvSpPr>
        <p:spPr>
          <a:xfrm>
            <a:off x="1204396" y="1096892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 name="Retângulo 26">
            <a:extLst>
              <a:ext uri="{FF2B5EF4-FFF2-40B4-BE49-F238E27FC236}">
                <a16:creationId xmlns:a16="http://schemas.microsoft.com/office/drawing/2014/main" id="{4B759D13-E3E3-474B-A1DF-35927DB57930}"/>
              </a:ext>
            </a:extLst>
          </p:cNvPr>
          <p:cNvSpPr/>
          <p:nvPr/>
        </p:nvSpPr>
        <p:spPr>
          <a:xfrm>
            <a:off x="-10017"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8" name="Imagem 27" descr="Tela de jogo de vídeo game&#10;&#10;Descrição gerada automaticamente com confiança baixa">
            <a:extLst>
              <a:ext uri="{FF2B5EF4-FFF2-40B4-BE49-F238E27FC236}">
                <a16:creationId xmlns:a16="http://schemas.microsoft.com/office/drawing/2014/main" id="{1C490018-B5E4-465E-9E08-5AAADB83C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2" name="Diferente de 1">
            <a:extLst>
              <a:ext uri="{FF2B5EF4-FFF2-40B4-BE49-F238E27FC236}">
                <a16:creationId xmlns:a16="http://schemas.microsoft.com/office/drawing/2014/main" id="{768C9587-7682-456C-97FE-3A4A7E68C52E}"/>
              </a:ext>
            </a:extLst>
          </p:cNvPr>
          <p:cNvSpPr/>
          <p:nvPr/>
        </p:nvSpPr>
        <p:spPr>
          <a:xfrm>
            <a:off x="11488615" y="1850535"/>
            <a:ext cx="1055077" cy="830580"/>
          </a:xfrm>
          <a:prstGeom prst="mathNotEqual">
            <a:avLst/>
          </a:prstGeom>
          <a:solidFill>
            <a:schemeClr val="accent5">
              <a:lumMod val="75000"/>
            </a:schemeClr>
          </a:solidFill>
          <a:ln w="12700" cap="flat">
            <a:solidFill>
              <a:schemeClr val="accent5">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dirty="0">
              <a:ln>
                <a:noFill/>
              </a:ln>
              <a:solidFill>
                <a:srgbClr val="002060"/>
              </a:solidFill>
              <a:effectLst/>
              <a:uFillTx/>
              <a:latin typeface="+mn-lt"/>
              <a:ea typeface="+mn-ea"/>
              <a:cs typeface="+mn-cs"/>
              <a:sym typeface="Helvetica Neue Medium"/>
            </a:endParaRPr>
          </a:p>
        </p:txBody>
      </p:sp>
      <p:sp>
        <p:nvSpPr>
          <p:cNvPr id="3" name="Igual a 2">
            <a:extLst>
              <a:ext uri="{FF2B5EF4-FFF2-40B4-BE49-F238E27FC236}">
                <a16:creationId xmlns:a16="http://schemas.microsoft.com/office/drawing/2014/main" id="{90596640-D0A8-469E-BB20-0D1E0A4CC240}"/>
              </a:ext>
            </a:extLst>
          </p:cNvPr>
          <p:cNvSpPr/>
          <p:nvPr/>
        </p:nvSpPr>
        <p:spPr>
          <a:xfrm>
            <a:off x="11441723" y="3896593"/>
            <a:ext cx="1383323" cy="780574"/>
          </a:xfrm>
          <a:prstGeom prst="mathEqual">
            <a:avLst/>
          </a:prstGeom>
          <a:solidFill>
            <a:srgbClr val="0070C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08"/>
                                        </p:tgtEl>
                                        <p:attrNameLst>
                                          <p:attrName>style.visibility</p:attrName>
                                        </p:attrNameLst>
                                      </p:cBhvr>
                                      <p:to>
                                        <p:strVal val="visible"/>
                                      </p:to>
                                    </p:set>
                                    <p:anim calcmode="lin" valueType="num">
                                      <p:cBhvr>
                                        <p:cTn id="7" dur="300" fill="hold"/>
                                        <p:tgtEl>
                                          <p:spTgt spid="108"/>
                                        </p:tgtEl>
                                        <p:attrNameLst>
                                          <p:attrName>ppt_w</p:attrName>
                                        </p:attrNameLst>
                                      </p:cBhvr>
                                      <p:tavLst>
                                        <p:tav tm="0">
                                          <p:val>
                                            <p:fltVal val="0"/>
                                          </p:val>
                                        </p:tav>
                                        <p:tav tm="100000">
                                          <p:val>
                                            <p:strVal val="#ppt_w"/>
                                          </p:val>
                                        </p:tav>
                                      </p:tavLst>
                                    </p:anim>
                                    <p:anim calcmode="lin" valueType="num">
                                      <p:cBhvr>
                                        <p:cTn id="8" dur="300" fill="hold"/>
                                        <p:tgtEl>
                                          <p:spTgt spid="1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111"/>
                                        </p:tgtEl>
                                        <p:attrNameLst>
                                          <p:attrName>style.visibility</p:attrName>
                                        </p:attrNameLst>
                                      </p:cBhvr>
                                      <p:to>
                                        <p:strVal val="visible"/>
                                      </p:to>
                                    </p:set>
                                    <p:anim calcmode="lin" valueType="num">
                                      <p:cBhvr>
                                        <p:cTn id="13" dur="300" fill="hold"/>
                                        <p:tgtEl>
                                          <p:spTgt spid="111"/>
                                        </p:tgtEl>
                                        <p:attrNameLst>
                                          <p:attrName>ppt_w</p:attrName>
                                        </p:attrNameLst>
                                      </p:cBhvr>
                                      <p:tavLst>
                                        <p:tav tm="0">
                                          <p:val>
                                            <p:fltVal val="0"/>
                                          </p:val>
                                        </p:tav>
                                        <p:tav tm="100000">
                                          <p:val>
                                            <p:strVal val="#ppt_w"/>
                                          </p:val>
                                        </p:tav>
                                      </p:tavLst>
                                    </p:anim>
                                    <p:anim calcmode="lin" valueType="num">
                                      <p:cBhvr>
                                        <p:cTn id="14" dur="30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118"/>
                                        </p:tgtEl>
                                        <p:attrNameLst>
                                          <p:attrName>style.visibility</p:attrName>
                                        </p:attrNameLst>
                                      </p:cBhvr>
                                      <p:to>
                                        <p:strVal val="visible"/>
                                      </p:to>
                                    </p:set>
                                    <p:anim calcmode="lin" valueType="num">
                                      <p:cBhvr>
                                        <p:cTn id="19" dur="300" fill="hold"/>
                                        <p:tgtEl>
                                          <p:spTgt spid="118"/>
                                        </p:tgtEl>
                                        <p:attrNameLst>
                                          <p:attrName>ppt_w</p:attrName>
                                        </p:attrNameLst>
                                      </p:cBhvr>
                                      <p:tavLst>
                                        <p:tav tm="0">
                                          <p:val>
                                            <p:fltVal val="0"/>
                                          </p:val>
                                        </p:tav>
                                        <p:tav tm="100000">
                                          <p:val>
                                            <p:strVal val="#ppt_w"/>
                                          </p:val>
                                        </p:tav>
                                      </p:tavLst>
                                    </p:anim>
                                    <p:anim calcmode="lin" valueType="num">
                                      <p:cBhvr>
                                        <p:cTn id="20" dur="300" fill="hold"/>
                                        <p:tgtEl>
                                          <p:spTgt spid="11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p:tmAbs val="0"/>
                                  </p:iterate>
                                  <p:childTnLst>
                                    <p:set>
                                      <p:cBhvr>
                                        <p:cTn id="24" fill="hold"/>
                                        <p:tgtEl>
                                          <p:spTgt spid="121"/>
                                        </p:tgtEl>
                                        <p:attrNameLst>
                                          <p:attrName>style.visibility</p:attrName>
                                        </p:attrNameLst>
                                      </p:cBhvr>
                                      <p:to>
                                        <p:strVal val="visible"/>
                                      </p:to>
                                    </p:set>
                                    <p:anim calcmode="lin" valueType="num">
                                      <p:cBhvr>
                                        <p:cTn id="25" dur="300" fill="hold"/>
                                        <p:tgtEl>
                                          <p:spTgt spid="121"/>
                                        </p:tgtEl>
                                        <p:attrNameLst>
                                          <p:attrName>ppt_w</p:attrName>
                                        </p:attrNameLst>
                                      </p:cBhvr>
                                      <p:tavLst>
                                        <p:tav tm="0">
                                          <p:val>
                                            <p:fltVal val="0"/>
                                          </p:val>
                                        </p:tav>
                                        <p:tav tm="100000">
                                          <p:val>
                                            <p:strVal val="#ppt_w"/>
                                          </p:val>
                                        </p:tav>
                                      </p:tavLst>
                                    </p:anim>
                                    <p:anim calcmode="lin" valueType="num">
                                      <p:cBhvr>
                                        <p:cTn id="26" dur="300" fill="hold"/>
                                        <p:tgtEl>
                                          <p:spTgt spid="12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fill="hold" grpId="0" nodeType="clickEffect">
                                  <p:stCondLst>
                                    <p:cond delay="0"/>
                                  </p:stCondLst>
                                  <p:iterate>
                                    <p:tmAbs val="0"/>
                                  </p:iterate>
                                  <p:childTnLst>
                                    <p:set>
                                      <p:cBhvr>
                                        <p:cTn id="30" fill="hold"/>
                                        <p:tgtEl>
                                          <p:spTgt spid="126"/>
                                        </p:tgtEl>
                                        <p:attrNameLst>
                                          <p:attrName>style.visibility</p:attrName>
                                        </p:attrNameLst>
                                      </p:cBhvr>
                                      <p:to>
                                        <p:strVal val="visible"/>
                                      </p:to>
                                    </p:set>
                                    <p:animEffect transition="in" filter="dissolve">
                                      <p:cBhvr>
                                        <p:cTn id="31" dur="7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iterate>
                                    <p:tmAbs val="0"/>
                                  </p:iterate>
                                  <p:childTnLst>
                                    <p:set>
                                      <p:cBhvr>
                                        <p:cTn id="35" fill="hold"/>
                                        <p:tgtEl>
                                          <p:spTgt spid="127"/>
                                        </p:tgtEl>
                                        <p:attrNameLst>
                                          <p:attrName>style.visibility</p:attrName>
                                        </p:attrNameLst>
                                      </p:cBhvr>
                                      <p:to>
                                        <p:strVal val="visible"/>
                                      </p:to>
                                    </p:set>
                                    <p:anim calcmode="lin" valueType="num">
                                      <p:cBhvr>
                                        <p:cTn id="36" dur="300" fill="hold"/>
                                        <p:tgtEl>
                                          <p:spTgt spid="127"/>
                                        </p:tgtEl>
                                        <p:attrNameLst>
                                          <p:attrName>ppt_x</p:attrName>
                                        </p:attrNameLst>
                                      </p:cBhvr>
                                      <p:tavLst>
                                        <p:tav tm="0">
                                          <p:val>
                                            <p:strVal val="0-#ppt_w/2"/>
                                          </p:val>
                                        </p:tav>
                                        <p:tav tm="100000">
                                          <p:val>
                                            <p:strVal val="#ppt_x"/>
                                          </p:val>
                                        </p:tav>
                                      </p:tavLst>
                                    </p:anim>
                                    <p:anim calcmode="lin" valueType="num">
                                      <p:cBhvr>
                                        <p:cTn id="37" dur="300" fill="hold"/>
                                        <p:tgtEl>
                                          <p:spTgt spid="127"/>
                                        </p:tgtEl>
                                        <p:attrNameLst>
                                          <p:attrName>ppt_y</p:attrName>
                                        </p:attrNameLst>
                                      </p:cBhvr>
                                      <p:tavLst>
                                        <p:tav tm="0">
                                          <p:val>
                                            <p:strVal val="#ppt_y"/>
                                          </p:val>
                                        </p:tav>
                                        <p:tav tm="100000">
                                          <p:val>
                                            <p:strVal val="#ppt_y"/>
                                          </p:val>
                                        </p:tav>
                                      </p:tavLst>
                                    </p:anim>
                                  </p:childTnLst>
                                </p:cTn>
                              </p:par>
                            </p:childTnLst>
                          </p:cTn>
                        </p:par>
                        <p:par>
                          <p:cTn id="38" fill="hold">
                            <p:stCondLst>
                              <p:cond delay="300"/>
                            </p:stCondLst>
                            <p:childTnLst>
                              <p:par>
                                <p:cTn id="39" presetID="2" presetClass="entr" presetSubtype="8" fill="hold" grpId="0" nodeType="afterEffect">
                                  <p:stCondLst>
                                    <p:cond delay="0"/>
                                  </p:stCondLst>
                                  <p:iterate>
                                    <p:tmAbs val="0"/>
                                  </p:iterate>
                                  <p:childTnLst>
                                    <p:set>
                                      <p:cBhvr>
                                        <p:cTn id="40" fill="hold"/>
                                        <p:tgtEl>
                                          <p:spTgt spid="122"/>
                                        </p:tgtEl>
                                        <p:attrNameLst>
                                          <p:attrName>style.visibility</p:attrName>
                                        </p:attrNameLst>
                                      </p:cBhvr>
                                      <p:to>
                                        <p:strVal val="visible"/>
                                      </p:to>
                                    </p:set>
                                    <p:anim calcmode="lin" valueType="num">
                                      <p:cBhvr>
                                        <p:cTn id="41" dur="300" fill="hold"/>
                                        <p:tgtEl>
                                          <p:spTgt spid="122"/>
                                        </p:tgtEl>
                                        <p:attrNameLst>
                                          <p:attrName>ppt_x</p:attrName>
                                        </p:attrNameLst>
                                      </p:cBhvr>
                                      <p:tavLst>
                                        <p:tav tm="0">
                                          <p:val>
                                            <p:strVal val="0-#ppt_w/2"/>
                                          </p:val>
                                        </p:tav>
                                        <p:tav tm="100000">
                                          <p:val>
                                            <p:strVal val="#ppt_x"/>
                                          </p:val>
                                        </p:tav>
                                      </p:tavLst>
                                    </p:anim>
                                    <p:anim calcmode="lin" valueType="num">
                                      <p:cBhvr>
                                        <p:cTn id="42" dur="3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iterate>
                                    <p:tmAbs val="0"/>
                                  </p:iterate>
                                  <p:childTnLst>
                                    <p:set>
                                      <p:cBhvr>
                                        <p:cTn id="46" fill="hold"/>
                                        <p:tgtEl>
                                          <p:spTgt spid="128"/>
                                        </p:tgtEl>
                                        <p:attrNameLst>
                                          <p:attrName>style.visibility</p:attrName>
                                        </p:attrNameLst>
                                      </p:cBhvr>
                                      <p:to>
                                        <p:strVal val="visible"/>
                                      </p:to>
                                    </p:set>
                                    <p:anim calcmode="lin" valueType="num">
                                      <p:cBhvr>
                                        <p:cTn id="47" dur="300" fill="hold"/>
                                        <p:tgtEl>
                                          <p:spTgt spid="128"/>
                                        </p:tgtEl>
                                        <p:attrNameLst>
                                          <p:attrName>ppt_x</p:attrName>
                                        </p:attrNameLst>
                                      </p:cBhvr>
                                      <p:tavLst>
                                        <p:tav tm="0">
                                          <p:val>
                                            <p:strVal val="0-#ppt_w/2"/>
                                          </p:val>
                                        </p:tav>
                                        <p:tav tm="100000">
                                          <p:val>
                                            <p:strVal val="#ppt_x"/>
                                          </p:val>
                                        </p:tav>
                                      </p:tavLst>
                                    </p:anim>
                                    <p:anim calcmode="lin" valueType="num">
                                      <p:cBhvr>
                                        <p:cTn id="48" dur="300" fill="hold"/>
                                        <p:tgtEl>
                                          <p:spTgt spid="128"/>
                                        </p:tgtEl>
                                        <p:attrNameLst>
                                          <p:attrName>ppt_y</p:attrName>
                                        </p:attrNameLst>
                                      </p:cBhvr>
                                      <p:tavLst>
                                        <p:tav tm="0">
                                          <p:val>
                                            <p:strVal val="#ppt_y"/>
                                          </p:val>
                                        </p:tav>
                                        <p:tav tm="100000">
                                          <p:val>
                                            <p:strVal val="#ppt_y"/>
                                          </p:val>
                                        </p:tav>
                                      </p:tavLst>
                                    </p:anim>
                                  </p:childTnLst>
                                </p:cTn>
                              </p:par>
                            </p:childTnLst>
                          </p:cTn>
                        </p:par>
                        <p:par>
                          <p:cTn id="49" fill="hold">
                            <p:stCondLst>
                              <p:cond delay="300"/>
                            </p:stCondLst>
                            <p:childTnLst>
                              <p:par>
                                <p:cTn id="50" presetID="2" presetClass="entr" presetSubtype="8" fill="hold" grpId="0" nodeType="afterEffect">
                                  <p:stCondLst>
                                    <p:cond delay="0"/>
                                  </p:stCondLst>
                                  <p:iterate>
                                    <p:tmAbs val="0"/>
                                  </p:iterate>
                                  <p:childTnLst>
                                    <p:set>
                                      <p:cBhvr>
                                        <p:cTn id="51" fill="hold"/>
                                        <p:tgtEl>
                                          <p:spTgt spid="123"/>
                                        </p:tgtEl>
                                        <p:attrNameLst>
                                          <p:attrName>style.visibility</p:attrName>
                                        </p:attrNameLst>
                                      </p:cBhvr>
                                      <p:to>
                                        <p:strVal val="visible"/>
                                      </p:to>
                                    </p:set>
                                    <p:anim calcmode="lin" valueType="num">
                                      <p:cBhvr>
                                        <p:cTn id="52" dur="300" fill="hold"/>
                                        <p:tgtEl>
                                          <p:spTgt spid="123"/>
                                        </p:tgtEl>
                                        <p:attrNameLst>
                                          <p:attrName>ppt_x</p:attrName>
                                        </p:attrNameLst>
                                      </p:cBhvr>
                                      <p:tavLst>
                                        <p:tav tm="0">
                                          <p:val>
                                            <p:strVal val="0-#ppt_w/2"/>
                                          </p:val>
                                        </p:tav>
                                        <p:tav tm="100000">
                                          <p:val>
                                            <p:strVal val="#ppt_x"/>
                                          </p:val>
                                        </p:tav>
                                      </p:tavLst>
                                    </p:anim>
                                    <p:anim calcmode="lin" valueType="num">
                                      <p:cBhvr>
                                        <p:cTn id="53" dur="3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iterate>
                                    <p:tmAbs val="0"/>
                                  </p:iterate>
                                  <p:childTnLst>
                                    <p:set>
                                      <p:cBhvr>
                                        <p:cTn id="57" fill="hold"/>
                                        <p:tgtEl>
                                          <p:spTgt spid="129"/>
                                        </p:tgtEl>
                                        <p:attrNameLst>
                                          <p:attrName>style.visibility</p:attrName>
                                        </p:attrNameLst>
                                      </p:cBhvr>
                                      <p:to>
                                        <p:strVal val="visible"/>
                                      </p:to>
                                    </p:set>
                                    <p:anim calcmode="lin" valueType="num">
                                      <p:cBhvr>
                                        <p:cTn id="58" dur="300" fill="hold"/>
                                        <p:tgtEl>
                                          <p:spTgt spid="129"/>
                                        </p:tgtEl>
                                        <p:attrNameLst>
                                          <p:attrName>ppt_x</p:attrName>
                                        </p:attrNameLst>
                                      </p:cBhvr>
                                      <p:tavLst>
                                        <p:tav tm="0">
                                          <p:val>
                                            <p:strVal val="0-#ppt_w/2"/>
                                          </p:val>
                                        </p:tav>
                                        <p:tav tm="100000">
                                          <p:val>
                                            <p:strVal val="#ppt_x"/>
                                          </p:val>
                                        </p:tav>
                                      </p:tavLst>
                                    </p:anim>
                                    <p:anim calcmode="lin" valueType="num">
                                      <p:cBhvr>
                                        <p:cTn id="59" dur="300" fill="hold"/>
                                        <p:tgtEl>
                                          <p:spTgt spid="129"/>
                                        </p:tgtEl>
                                        <p:attrNameLst>
                                          <p:attrName>ppt_y</p:attrName>
                                        </p:attrNameLst>
                                      </p:cBhvr>
                                      <p:tavLst>
                                        <p:tav tm="0">
                                          <p:val>
                                            <p:strVal val="#ppt_y"/>
                                          </p:val>
                                        </p:tav>
                                        <p:tav tm="100000">
                                          <p:val>
                                            <p:strVal val="#ppt_y"/>
                                          </p:val>
                                        </p:tav>
                                      </p:tavLst>
                                    </p:anim>
                                  </p:childTnLst>
                                </p:cTn>
                              </p:par>
                            </p:childTnLst>
                          </p:cTn>
                        </p:par>
                        <p:par>
                          <p:cTn id="60" fill="hold">
                            <p:stCondLst>
                              <p:cond delay="300"/>
                            </p:stCondLst>
                            <p:childTnLst>
                              <p:par>
                                <p:cTn id="61" presetID="2" presetClass="entr" presetSubtype="8" fill="hold" grpId="0" nodeType="afterEffect">
                                  <p:stCondLst>
                                    <p:cond delay="0"/>
                                  </p:stCondLst>
                                  <p:iterate>
                                    <p:tmAbs val="0"/>
                                  </p:iterate>
                                  <p:childTnLst>
                                    <p:set>
                                      <p:cBhvr>
                                        <p:cTn id="62" fill="hold"/>
                                        <p:tgtEl>
                                          <p:spTgt spid="124"/>
                                        </p:tgtEl>
                                        <p:attrNameLst>
                                          <p:attrName>style.visibility</p:attrName>
                                        </p:attrNameLst>
                                      </p:cBhvr>
                                      <p:to>
                                        <p:strVal val="visible"/>
                                      </p:to>
                                    </p:set>
                                    <p:anim calcmode="lin" valueType="num">
                                      <p:cBhvr>
                                        <p:cTn id="63" dur="300" fill="hold"/>
                                        <p:tgtEl>
                                          <p:spTgt spid="124"/>
                                        </p:tgtEl>
                                        <p:attrNameLst>
                                          <p:attrName>ppt_x</p:attrName>
                                        </p:attrNameLst>
                                      </p:cBhvr>
                                      <p:tavLst>
                                        <p:tav tm="0">
                                          <p:val>
                                            <p:strVal val="0-#ppt_w/2"/>
                                          </p:val>
                                        </p:tav>
                                        <p:tav tm="100000">
                                          <p:val>
                                            <p:strVal val="#ppt_x"/>
                                          </p:val>
                                        </p:tav>
                                      </p:tavLst>
                                    </p:anim>
                                    <p:anim calcmode="lin" valueType="num">
                                      <p:cBhvr>
                                        <p:cTn id="64" dur="3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iterate>
                                    <p:tmAbs val="0"/>
                                  </p:iterate>
                                  <p:childTnLst>
                                    <p:set>
                                      <p:cBhvr>
                                        <p:cTn id="68" fill="hold"/>
                                        <p:tgtEl>
                                          <p:spTgt spid="130"/>
                                        </p:tgtEl>
                                        <p:attrNameLst>
                                          <p:attrName>style.visibility</p:attrName>
                                        </p:attrNameLst>
                                      </p:cBhvr>
                                      <p:to>
                                        <p:strVal val="visible"/>
                                      </p:to>
                                    </p:set>
                                    <p:anim calcmode="lin" valueType="num">
                                      <p:cBhvr>
                                        <p:cTn id="69" dur="300" fill="hold"/>
                                        <p:tgtEl>
                                          <p:spTgt spid="130"/>
                                        </p:tgtEl>
                                        <p:attrNameLst>
                                          <p:attrName>ppt_x</p:attrName>
                                        </p:attrNameLst>
                                      </p:cBhvr>
                                      <p:tavLst>
                                        <p:tav tm="0">
                                          <p:val>
                                            <p:strVal val="0-#ppt_w/2"/>
                                          </p:val>
                                        </p:tav>
                                        <p:tav tm="100000">
                                          <p:val>
                                            <p:strVal val="#ppt_x"/>
                                          </p:val>
                                        </p:tav>
                                      </p:tavLst>
                                    </p:anim>
                                    <p:anim calcmode="lin" valueType="num">
                                      <p:cBhvr>
                                        <p:cTn id="70" dur="300" fill="hold"/>
                                        <p:tgtEl>
                                          <p:spTgt spid="130"/>
                                        </p:tgtEl>
                                        <p:attrNameLst>
                                          <p:attrName>ppt_y</p:attrName>
                                        </p:attrNameLst>
                                      </p:cBhvr>
                                      <p:tavLst>
                                        <p:tav tm="0">
                                          <p:val>
                                            <p:strVal val="#ppt_y"/>
                                          </p:val>
                                        </p:tav>
                                        <p:tav tm="100000">
                                          <p:val>
                                            <p:strVal val="#ppt_y"/>
                                          </p:val>
                                        </p:tav>
                                      </p:tavLst>
                                    </p:anim>
                                  </p:childTnLst>
                                </p:cTn>
                              </p:par>
                            </p:childTnLst>
                          </p:cTn>
                        </p:par>
                        <p:par>
                          <p:cTn id="71" fill="hold">
                            <p:stCondLst>
                              <p:cond delay="300"/>
                            </p:stCondLst>
                            <p:childTnLst>
                              <p:par>
                                <p:cTn id="72" presetID="2" presetClass="entr" presetSubtype="8" fill="hold" grpId="0" nodeType="afterEffect">
                                  <p:stCondLst>
                                    <p:cond delay="0"/>
                                  </p:stCondLst>
                                  <p:iterate>
                                    <p:tmAbs val="0"/>
                                  </p:iterate>
                                  <p:childTnLst>
                                    <p:set>
                                      <p:cBhvr>
                                        <p:cTn id="73" fill="hold"/>
                                        <p:tgtEl>
                                          <p:spTgt spid="125"/>
                                        </p:tgtEl>
                                        <p:attrNameLst>
                                          <p:attrName>style.visibility</p:attrName>
                                        </p:attrNameLst>
                                      </p:cBhvr>
                                      <p:to>
                                        <p:strVal val="visible"/>
                                      </p:to>
                                    </p:set>
                                    <p:anim calcmode="lin" valueType="num">
                                      <p:cBhvr>
                                        <p:cTn id="74" dur="300" fill="hold"/>
                                        <p:tgtEl>
                                          <p:spTgt spid="125"/>
                                        </p:tgtEl>
                                        <p:attrNameLst>
                                          <p:attrName>ppt_x</p:attrName>
                                        </p:attrNameLst>
                                      </p:cBhvr>
                                      <p:tavLst>
                                        <p:tav tm="0">
                                          <p:val>
                                            <p:strVal val="0-#ppt_w/2"/>
                                          </p:val>
                                        </p:tav>
                                        <p:tav tm="100000">
                                          <p:val>
                                            <p:strVal val="#ppt_x"/>
                                          </p:val>
                                        </p:tav>
                                      </p:tavLst>
                                    </p:anim>
                                    <p:anim calcmode="lin" valueType="num">
                                      <p:cBhvr>
                                        <p:cTn id="75" dur="3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advAuto="0"/>
      <p:bldP spid="111" grpId="0" animBg="1" advAuto="0"/>
      <p:bldP spid="118" grpId="0" animBg="1" advAuto="0"/>
      <p:bldP spid="121" grpId="0" animBg="1" advAuto="0"/>
      <p:bldP spid="122" grpId="0" animBg="1" advAuto="0"/>
      <p:bldP spid="123" grpId="0" animBg="1" advAuto="0"/>
      <p:bldP spid="124" grpId="0" animBg="1" advAuto="0"/>
      <p:bldP spid="125" grpId="0" animBg="1" advAuto="0"/>
      <p:bldP spid="126" grpId="0" animBg="1" advAuto="0"/>
      <p:bldP spid="127" grpId="0" animBg="1" advAuto="0"/>
      <p:bldP spid="128" grpId="0" animBg="1" advAuto="0"/>
      <p:bldP spid="129" grpId="0" animBg="1" advAuto="0"/>
      <p:bldP spid="130" grpId="0"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5"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7DA55A02-975F-4927-8F6E-623EC78CAA40}"/>
              </a:ext>
            </a:extLst>
          </p:cNvPr>
          <p:cNvSpPr txBox="1"/>
          <p:nvPr/>
        </p:nvSpPr>
        <p:spPr>
          <a:xfrm>
            <a:off x="4898119" y="2921028"/>
            <a:ext cx="16623324" cy="5919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rPr>
              <a:t>Digo isto, não</a:t>
            </a:r>
            <a:r>
              <a:rPr kumimoji="0" lang="pt-BR" sz="5400" b="1" i="0" u="none" strike="noStrike" kern="0" cap="none" spc="0" normalizeH="0" noProof="0" dirty="0">
                <a:ln>
                  <a:noFill/>
                </a:ln>
                <a:solidFill>
                  <a:srgbClr val="000000"/>
                </a:solidFill>
                <a:effectLst>
                  <a:outerShdw blurRad="38100" dist="38100" dir="2700000" algn="tl">
                    <a:srgbClr val="000000">
                      <a:alpha val="43137"/>
                    </a:srgbClr>
                  </a:outerShdw>
                </a:effectLst>
                <a:uLnTx/>
                <a:uFillTx/>
                <a:latin typeface="Arial"/>
                <a:cs typeface="Arial"/>
                <a:sym typeface="Arial"/>
              </a:rPr>
              <a:t> porque esteja necessitado, porque aprendi a viver contente em toda e qualquer situação. Sei o que é passar necessidade e sei também o que é ter em abundância, tanto estar alimentado como de ter fome, tanto de ter em abundância como de passar necessidade. </a:t>
            </a:r>
            <a:r>
              <a:rPr kumimoji="0" lang="pt-BR" sz="5400" b="1"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Tudo posso Naquele que me Fortalece.</a:t>
            </a:r>
            <a:endParaRPr kumimoji="0"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7" name="O método também é fundamental ao se tomar uma decisão.">
            <a:extLst>
              <a:ext uri="{FF2B5EF4-FFF2-40B4-BE49-F238E27FC236}">
                <a16:creationId xmlns:a16="http://schemas.microsoft.com/office/drawing/2014/main" id="{5EAC19C2-A26A-423D-82BC-2754FFB92556}"/>
              </a:ext>
            </a:extLst>
          </p:cNvPr>
          <p:cNvSpPr txBox="1"/>
          <p:nvPr/>
        </p:nvSpPr>
        <p:spPr>
          <a:xfrm>
            <a:off x="10572088" y="9501420"/>
            <a:ext cx="5840219"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400" b="0" i="0" u="none" strike="noStrike" kern="0" cap="none" spc="0" normalizeH="0" baseline="0" noProof="0" dirty="0">
                <a:ln>
                  <a:noFill/>
                </a:ln>
                <a:solidFill>
                  <a:srgbClr val="000000"/>
                </a:solidFill>
                <a:effectLst/>
                <a:uLnTx/>
                <a:uFillTx/>
                <a:latin typeface="Arial"/>
                <a:cs typeface="Arial"/>
                <a:sym typeface="Arial"/>
              </a:rPr>
              <a:t>Filipenses 4: 11-13</a:t>
            </a:r>
            <a:endParaRPr kumimoji="0" sz="4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62365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5"/>
                                        </p:tgtEl>
                                        <p:attrNameLst>
                                          <p:attrName>style.visibility</p:attrName>
                                        </p:attrNameLst>
                                      </p:cBhvr>
                                      <p:to>
                                        <p:strVal val="visible"/>
                                      </p:to>
                                    </p:set>
                                    <p:anim calcmode="lin" valueType="num">
                                      <p:cBhvr>
                                        <p:cTn id="7" dur="300" fill="hold"/>
                                        <p:tgtEl>
                                          <p:spTgt spid="5"/>
                                        </p:tgtEl>
                                        <p:attrNameLst>
                                          <p:attrName>ppt_x</p:attrName>
                                        </p:attrNameLst>
                                      </p:cBhvr>
                                      <p:tavLst>
                                        <p:tav tm="0">
                                          <p:val>
                                            <p:strVal val="0-#ppt_w/2"/>
                                          </p:val>
                                        </p:tav>
                                        <p:tav tm="100000">
                                          <p:val>
                                            <p:strVal val="#ppt_x"/>
                                          </p:val>
                                        </p:tav>
                                      </p:tavLst>
                                    </p:anim>
                                    <p:anim calcmode="lin" valueType="num">
                                      <p:cBhvr>
                                        <p:cTn id="8" dur="3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8" fill="hold" grpId="0" nodeType="afterEffect">
                                  <p:stCondLst>
                                    <p:cond delay="0"/>
                                  </p:stCondLst>
                                  <p:iterate>
                                    <p:tmAbs val="0"/>
                                  </p:iterate>
                                  <p:childTnLst>
                                    <p:set>
                                      <p:cBhvr>
                                        <p:cTn id="11" fill="hold"/>
                                        <p:tgtEl>
                                          <p:spTgt spid="7"/>
                                        </p:tgtEl>
                                        <p:attrNameLst>
                                          <p:attrName>style.visibility</p:attrName>
                                        </p:attrNameLst>
                                      </p:cBhvr>
                                      <p:to>
                                        <p:strVal val="visible"/>
                                      </p:to>
                                    </p:set>
                                    <p:anim calcmode="lin" valueType="num">
                                      <p:cBhvr>
                                        <p:cTn id="12" dur="300" fill="hold"/>
                                        <p:tgtEl>
                                          <p:spTgt spid="7"/>
                                        </p:tgtEl>
                                        <p:attrNameLst>
                                          <p:attrName>ppt_x</p:attrName>
                                        </p:attrNameLst>
                                      </p:cBhvr>
                                      <p:tavLst>
                                        <p:tav tm="0">
                                          <p:val>
                                            <p:strVal val="0-#ppt_w/2"/>
                                          </p:val>
                                        </p:tav>
                                        <p:tav tm="100000">
                                          <p:val>
                                            <p:strVal val="#ppt_x"/>
                                          </p:val>
                                        </p:tav>
                                      </p:tavLst>
                                    </p:anim>
                                    <p:anim calcmode="lin" valueType="num">
                                      <p:cBhvr>
                                        <p:cTn id="13" dur="3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419779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Para refletirmos, palavras do apóstolo Paulo...</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734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1891585" y="3480571"/>
            <a:ext cx="19953721"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...ao invés</a:t>
            </a:r>
            <a:r>
              <a:rPr kumimoji="0" lang="pt-BR" sz="4700" b="0" i="0" u="none" strike="noStrike" kern="0" cap="none" spc="0" normalizeH="0" noProof="0" dirty="0">
                <a:ln>
                  <a:noFill/>
                </a:ln>
                <a:solidFill>
                  <a:srgbClr val="000000"/>
                </a:solidFill>
                <a:effectLst/>
                <a:uLnTx/>
                <a:uFillTx/>
                <a:latin typeface="Arial"/>
                <a:cs typeface="Arial"/>
                <a:sym typeface="Arial"/>
              </a:rPr>
              <a:t> dele dizer “gosto”, ele diz “aprendi” a viver em ambas situações.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25391" y="8184169"/>
            <a:ext cx="20319290"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Por falta desse aprendizado</a:t>
            </a:r>
            <a:r>
              <a:rPr kumimoji="0" lang="pt-BR" sz="4700" b="0" i="0" u="none" strike="noStrike" kern="0" cap="none" spc="0" normalizeH="0" noProof="0" dirty="0">
                <a:ln>
                  <a:noFill/>
                </a:ln>
                <a:solidFill>
                  <a:srgbClr val="000000"/>
                </a:solidFill>
                <a:effectLst/>
                <a:uLnTx/>
                <a:uFillTx/>
                <a:latin typeface="Arial"/>
                <a:cs typeface="Arial"/>
                <a:sym typeface="Arial"/>
              </a:rPr>
              <a:t> que tantos casamentos, tantas famílias e tantas vidas cristãs estão se esfacelando.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77587" y="3804034"/>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5313580"/>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2"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50580" y="5164499"/>
            <a:ext cx="21374366"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Apóstolo Paulo igual a você e a mim, também não gosto dessa</a:t>
            </a:r>
            <a:r>
              <a:rPr kumimoji="0" lang="pt-BR" sz="4700" b="0" i="0" u="none" strike="noStrike" kern="0" cap="none" spc="0" normalizeH="0" noProof="0" dirty="0">
                <a:ln>
                  <a:noFill/>
                </a:ln>
                <a:solidFill>
                  <a:srgbClr val="000000"/>
                </a:solidFill>
                <a:effectLst/>
                <a:uLnTx/>
                <a:uFillTx/>
                <a:latin typeface="Arial"/>
                <a:cs typeface="Arial"/>
                <a:sym typeface="Arial"/>
              </a:rPr>
              <a:t> incerteza, dessa insegurança, não gosto de passar necessidade ou aperto, mas aprendi a viver em ambas as situações. Aprendi a viver na fartura ou na escassez.</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2031749" y="10453446"/>
            <a:ext cx="20822026"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decisão de Paulo em seguir o cristianismo</a:t>
            </a:r>
            <a:r>
              <a:rPr kumimoji="0" lang="pt-BR" sz="4700" b="0" i="0" u="none" strike="noStrike" kern="0" cap="none" spc="0" normalizeH="0" noProof="0" dirty="0">
                <a:ln>
                  <a:noFill/>
                </a:ln>
                <a:solidFill>
                  <a:srgbClr val="000000"/>
                </a:solidFill>
                <a:effectLst/>
                <a:uLnTx/>
                <a:uFillTx/>
                <a:latin typeface="Arial"/>
                <a:cs typeface="Arial"/>
                <a:sym typeface="Arial"/>
              </a:rPr>
              <a:t> não foi para fugir dos problemas, das necessidades, mas para aprender a conviver com elas quando fosse necessário.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ircle">
            <a:extLst>
              <a:ext uri="{FF2B5EF4-FFF2-40B4-BE49-F238E27FC236}">
                <a16:creationId xmlns:a16="http://schemas.microsoft.com/office/drawing/2014/main" id="{15232E6E-93C2-4CAD-A720-6E5C49BE4CE7}"/>
              </a:ext>
            </a:extLst>
          </p:cNvPr>
          <p:cNvSpPr/>
          <p:nvPr/>
        </p:nvSpPr>
        <p:spPr>
          <a:xfrm>
            <a:off x="1166990" y="10453446"/>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6" name="Group">
            <a:extLst>
              <a:ext uri="{FF2B5EF4-FFF2-40B4-BE49-F238E27FC236}">
                <a16:creationId xmlns:a16="http://schemas.microsoft.com/office/drawing/2014/main" id="{7D81CB78-262C-43F4-A5DA-1C2C908E4A0E}"/>
              </a:ext>
            </a:extLst>
          </p:cNvPr>
          <p:cNvGrpSpPr/>
          <p:nvPr/>
        </p:nvGrpSpPr>
        <p:grpSpPr>
          <a:xfrm>
            <a:off x="20679507" y="222066"/>
            <a:ext cx="3687151" cy="3146910"/>
            <a:chOff x="0" y="0"/>
            <a:chExt cx="15351210" cy="10889186"/>
          </a:xfrm>
          <a:solidFill>
            <a:schemeClr val="accent4">
              <a:lumMod val="75000"/>
            </a:schemeClr>
          </a:solidFill>
        </p:grpSpPr>
        <p:sp>
          <p:nvSpPr>
            <p:cNvPr id="17" name="Rounded Rectangle">
              <a:extLst>
                <a:ext uri="{FF2B5EF4-FFF2-40B4-BE49-F238E27FC236}">
                  <a16:creationId xmlns:a16="http://schemas.microsoft.com/office/drawing/2014/main" id="{DD9AECA8-90F4-4292-9470-3779A6EE0AC4}"/>
                </a:ext>
              </a:extLst>
            </p:cNvPr>
            <p:cNvSpPr/>
            <p:nvPr/>
          </p:nvSpPr>
          <p:spPr>
            <a:xfrm>
              <a:off x="8204371" y="7336153"/>
              <a:ext cx="7146839" cy="1674135"/>
            </a:xfrm>
            <a:prstGeom prst="roundRect">
              <a:avLst>
                <a:gd name="adj" fmla="val 50000"/>
              </a:avLst>
            </a:prstGeom>
            <a:grpFill/>
            <a:ln w="12700" cap="flat">
              <a:solidFill>
                <a:schemeClr val="accent5">
                  <a:lumMod val="60000"/>
                  <a:lumOff val="40000"/>
                </a:schemeClr>
              </a:solid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9" name="Group">
              <a:extLst>
                <a:ext uri="{FF2B5EF4-FFF2-40B4-BE49-F238E27FC236}">
                  <a16:creationId xmlns:a16="http://schemas.microsoft.com/office/drawing/2014/main" id="{450C93BB-C7D6-40D5-AD2F-F739B624EF42}"/>
                </a:ext>
              </a:extLst>
            </p:cNvPr>
            <p:cNvGrpSpPr/>
            <p:nvPr/>
          </p:nvGrpSpPr>
          <p:grpSpPr>
            <a:xfrm>
              <a:off x="0" y="0"/>
              <a:ext cx="10889186" cy="10889186"/>
              <a:chOff x="0" y="0"/>
              <a:chExt cx="10889185" cy="10889185"/>
            </a:xfrm>
            <a:grpFill/>
          </p:grpSpPr>
          <p:sp>
            <p:nvSpPr>
              <p:cNvPr id="20" name="Circle">
                <a:extLst>
                  <a:ext uri="{FF2B5EF4-FFF2-40B4-BE49-F238E27FC236}">
                    <a16:creationId xmlns:a16="http://schemas.microsoft.com/office/drawing/2014/main" id="{30313736-DDFF-4CE4-BAAE-05C765B690DF}"/>
                  </a:ext>
                </a:extLst>
              </p:cNvPr>
              <p:cNvSpPr/>
              <p:nvPr/>
            </p:nvSpPr>
            <p:spPr>
              <a:xfrm>
                <a:off x="0" y="0"/>
                <a:ext cx="10889185" cy="10889185"/>
              </a:xfrm>
              <a:prstGeom prst="ellipse">
                <a:avLst/>
              </a:prstGeom>
              <a:grpFill/>
              <a:ln w="12700" cap="flat">
                <a:solidFill>
                  <a:schemeClr val="accent5">
                    <a:lumMod val="60000"/>
                    <a:lumOff val="40000"/>
                  </a:schemeClr>
                </a:solidFill>
                <a:miter lim="400000"/>
              </a:ln>
              <a:effectLst>
                <a:outerShdw blurRad="342900" dist="32020" dir="1793498" rotWithShape="0">
                  <a:srgbClr val="000000"/>
                </a:outerShdw>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1" name="John-Fitzgerald-Kennedy.jpg">
                <a:extLst>
                  <a:ext uri="{FF2B5EF4-FFF2-40B4-BE49-F238E27FC236}">
                    <a16:creationId xmlns:a16="http://schemas.microsoft.com/office/drawing/2014/main" id="{A46E28BF-D1B8-465B-81CC-935CF7B63584}"/>
                  </a:ext>
                </a:extLst>
              </p:cNvPr>
              <p:cNvPicPr>
                <a:picLocks noChangeAspect="1"/>
              </p:cNvPicPr>
              <p:nvPr/>
            </p:nvPicPr>
            <p:blipFill>
              <a:blip r:embed="rId3">
                <a:extLst>
                  <a:ext uri="{28A0092B-C50C-407E-A947-70E740481C1C}">
                    <a14:useLocalDpi xmlns:a14="http://schemas.microsoft.com/office/drawing/2010/main" val="0"/>
                  </a:ext>
                </a:extLst>
              </a:blip>
              <a:srcRect l="22770" r="22770"/>
              <a:stretch/>
            </p:blipFill>
            <p:spPr>
              <a:xfrm>
                <a:off x="498045" y="497903"/>
                <a:ext cx="9893422" cy="989355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0" y="0"/>
                      <a:pt x="4803" y="1006"/>
                      <a:pt x="2881" y="3016"/>
                    </a:cubicBezTo>
                    <a:cubicBezTo>
                      <a:pt x="-961" y="7038"/>
                      <a:pt x="-961" y="13557"/>
                      <a:pt x="2881" y="17579"/>
                    </a:cubicBezTo>
                    <a:cubicBezTo>
                      <a:pt x="6724" y="21600"/>
                      <a:pt x="12954" y="21600"/>
                      <a:pt x="16796" y="17579"/>
                    </a:cubicBezTo>
                    <a:cubicBezTo>
                      <a:pt x="20639" y="13557"/>
                      <a:pt x="20639" y="7038"/>
                      <a:pt x="16796" y="3016"/>
                    </a:cubicBezTo>
                    <a:cubicBezTo>
                      <a:pt x="14875" y="1006"/>
                      <a:pt x="12357" y="0"/>
                      <a:pt x="9839" y="0"/>
                    </a:cubicBezTo>
                    <a:close/>
                  </a:path>
                </a:pathLst>
              </a:custGeom>
              <a:grpFill/>
              <a:ln w="12700" cap="flat">
                <a:solidFill>
                  <a:schemeClr val="accent5">
                    <a:lumMod val="60000"/>
                    <a:lumOff val="40000"/>
                  </a:schemeClr>
                </a:solidFill>
                <a:miter lim="400000"/>
              </a:ln>
              <a:effectLst>
                <a:outerShdw blurRad="342900" dist="32020" dir="1793498" rotWithShape="0">
                  <a:srgbClr val="000000"/>
                </a:outerShdw>
              </a:effectLst>
            </p:spPr>
          </p:pic>
        </p:grpSp>
      </p:grpSp>
    </p:spTree>
    <p:extLst>
      <p:ext uri="{BB962C8B-B14F-4D97-AF65-F5344CB8AC3E}">
        <p14:creationId xmlns:p14="http://schemas.microsoft.com/office/powerpoint/2010/main" val="66831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300" fill="hold"/>
                                        <p:tgtEl>
                                          <p:spTgt spid="15"/>
                                        </p:tgtEl>
                                        <p:attrNameLst>
                                          <p:attrName>ppt_x</p:attrName>
                                        </p:attrNameLst>
                                      </p:cBhvr>
                                      <p:tavLst>
                                        <p:tav tm="0">
                                          <p:val>
                                            <p:strVal val="0-#ppt_w/2"/>
                                          </p:val>
                                        </p:tav>
                                        <p:tav tm="100000">
                                          <p:val>
                                            <p:strVal val="#ppt_x"/>
                                          </p:val>
                                        </p:tav>
                                      </p:tavLst>
                                    </p:anim>
                                    <p:anim calcmode="lin" valueType="num">
                                      <p:cBhvr>
                                        <p:cTn id="51"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16. A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Felicidade</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Que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Nunca</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Chega</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0606434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9527014" y="2460987"/>
            <a:ext cx="2585644"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John </a:t>
            </a:r>
            <a:r>
              <a:rPr kumimoji="0" lang="pt-BR" sz="4300" b="0" i="1" u="none" strike="noStrike" kern="0" cap="none" spc="0" normalizeH="0" baseline="0" noProof="0" dirty="0" err="1">
                <a:ln>
                  <a:noFill/>
                </a:ln>
                <a:solidFill>
                  <a:srgbClr val="00A2FF">
                    <a:hueOff val="114395"/>
                    <a:lumOff val="-24975"/>
                  </a:srgbClr>
                </a:solidFill>
                <a:effectLst/>
                <a:uLnTx/>
                <a:uFillTx/>
                <a:latin typeface="Arial"/>
                <a:cs typeface="Arial"/>
                <a:sym typeface="Arial"/>
              </a:rPr>
              <a:t>Stott</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9510" r="29510"/>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3"/>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458969"/>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História país africano. Moçambique...</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29485" y="4971972"/>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felicidade</a:t>
            </a:r>
            <a:r>
              <a:rPr kumimoji="0" lang="pt-BR" sz="4700" b="0" i="0" u="none" strike="noStrike" kern="0" cap="none" spc="0" normalizeH="0" noProof="0" dirty="0">
                <a:ln>
                  <a:noFill/>
                </a:ln>
                <a:solidFill>
                  <a:srgbClr val="000000"/>
                </a:solidFill>
                <a:effectLst/>
                <a:uLnTx/>
                <a:uFillTx/>
                <a:latin typeface="Arial"/>
                <a:cs typeface="Arial"/>
                <a:sym typeface="Arial"/>
              </a:rPr>
              <a:t> fundamentada em coisas é passageira, mas a felicidade fundamentada em Deus </a:t>
            </a:r>
            <a:r>
              <a:rPr kumimoji="0" lang="pt-BR" sz="4700" b="1" i="0" u="none" strike="noStrike" kern="0" cap="none" spc="0" normalizeH="0" noProof="0" dirty="0">
                <a:ln>
                  <a:noFill/>
                </a:ln>
                <a:solidFill>
                  <a:srgbClr val="000000"/>
                </a:solidFill>
                <a:effectLst/>
                <a:uLnTx/>
                <a:uFillTx/>
                <a:latin typeface="Arial"/>
                <a:cs typeface="Arial"/>
                <a:sym typeface="Arial"/>
              </a:rPr>
              <a:t>é eterna.</a:t>
            </a:r>
            <a:endParaRPr kumimoji="0" sz="4700" b="1"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998247" y="7618520"/>
            <a:ext cx="12870544"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...tirar os olhos das coisas que possuía ou não possuía e se alegrar naquilo</a:t>
            </a:r>
            <a:r>
              <a:rPr kumimoji="0" lang="pt-BR" sz="4700" b="0" i="0" u="none" strike="noStrike" kern="0" cap="none" spc="0" normalizeH="0" noProof="0" dirty="0">
                <a:ln>
                  <a:noFill/>
                </a:ln>
                <a:solidFill>
                  <a:srgbClr val="000000"/>
                </a:solidFill>
                <a:effectLst/>
                <a:uLnTx/>
                <a:uFillTx/>
                <a:latin typeface="Arial"/>
                <a:cs typeface="Arial"/>
                <a:sym typeface="Arial"/>
              </a:rPr>
              <a:t> que é eterno.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10351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44387" y="7815915"/>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30995" y="10221316"/>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5"/>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770174"/>
            <a:ext cx="17522108" cy="1415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i="0" u="none" strike="noStrike" kern="0" cap="none" spc="0" normalizeH="0" baseline="0" noProof="0" dirty="0">
                <a:ln>
                  <a:noFill/>
                </a:ln>
                <a:solidFill>
                  <a:srgbClr val="FF0000"/>
                </a:solidFill>
                <a:effectLst/>
                <a:uLnTx/>
                <a:uFillTx/>
                <a:latin typeface="Arial"/>
                <a:cs typeface="Arial"/>
                <a:sym typeface="Arial"/>
              </a:rPr>
              <a:t>O contentamento genuíno não é a autossuficiência, mas a </a:t>
            </a:r>
            <a:r>
              <a:rPr kumimoji="0" lang="pt-BR" sz="4000" i="0" u="none" strike="noStrike" kern="0" cap="none" spc="0" normalizeH="0" baseline="0" noProof="0" dirty="0" err="1">
                <a:ln>
                  <a:noFill/>
                </a:ln>
                <a:solidFill>
                  <a:srgbClr val="FF0000"/>
                </a:solidFill>
                <a:effectLst/>
                <a:uLnTx/>
                <a:uFillTx/>
                <a:latin typeface="Arial"/>
                <a:cs typeface="Arial"/>
                <a:sym typeface="Arial"/>
              </a:rPr>
              <a:t>cristossufiência</a:t>
            </a:r>
            <a:r>
              <a:rPr kumimoji="0" lang="pt-BR" sz="4000" i="0" u="none" strike="noStrike" kern="0" cap="none" spc="0" normalizeH="0" baseline="0" noProof="0" dirty="0">
                <a:ln>
                  <a:noFill/>
                </a:ln>
                <a:solidFill>
                  <a:srgbClr val="FF0000"/>
                </a:solidFill>
                <a:effectLst/>
                <a:uLnTx/>
                <a:uFillTx/>
                <a:latin typeface="Arial"/>
                <a:cs typeface="Arial"/>
                <a:sym typeface="Arial"/>
              </a:rPr>
              <a:t> </a:t>
            </a:r>
            <a:endParaRPr kumimoji="0" sz="4000"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9998247" y="10062045"/>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Quando</a:t>
            </a:r>
            <a:r>
              <a:rPr kumimoji="0" lang="pt-BR" sz="4700" b="0" i="0" u="none" strike="noStrike" kern="0" cap="none" spc="0" normalizeH="0" noProof="0" dirty="0">
                <a:ln>
                  <a:noFill/>
                </a:ln>
                <a:solidFill>
                  <a:srgbClr val="000000"/>
                </a:solidFill>
                <a:effectLst/>
                <a:uLnTx/>
                <a:uFillTx/>
                <a:latin typeface="Arial"/>
                <a:cs typeface="Arial"/>
                <a:sym typeface="Arial"/>
              </a:rPr>
              <a:t> estamos satisfeitos com o que temos e o que não temos, conseguimos ser fiéis a Deus e honestos como seres humanos.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0460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458732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O último mandamento da Lei de Deus.... Cobiça</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050580" y="3661434"/>
            <a:ext cx="1638393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Viver feliz com o que</a:t>
            </a:r>
            <a:r>
              <a:rPr kumimoji="0" lang="pt-BR" sz="4700" b="0" i="0" u="none" strike="noStrike" kern="0" cap="none" spc="0" normalizeH="0" noProof="0" dirty="0">
                <a:ln>
                  <a:noFill/>
                </a:ln>
                <a:solidFill>
                  <a:srgbClr val="000000"/>
                </a:solidFill>
                <a:effectLst/>
                <a:uLnTx/>
                <a:uFillTx/>
                <a:latin typeface="Arial"/>
                <a:cs typeface="Arial"/>
                <a:sym typeface="Arial"/>
              </a:rPr>
              <a:t> tenho ou não tenho é o fundamento do último mandamento da Lei de Deus. </a:t>
            </a:r>
            <a:r>
              <a:rPr kumimoji="0" lang="pt-BR" sz="4700" b="0" i="0" u="none" strike="noStrike" kern="0" cap="none" spc="0" normalizeH="0" baseline="0" noProof="0" dirty="0">
                <a:ln>
                  <a:noFill/>
                </a:ln>
                <a:solidFill>
                  <a:srgbClr val="000000"/>
                </a:solidFill>
                <a:effectLst/>
                <a:uLnTx/>
                <a:uFillTx/>
                <a:latin typeface="Arial"/>
                <a:cs typeface="Arial"/>
                <a:sym typeface="Arial"/>
              </a:rPr>
              <a:t>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25391" y="8023595"/>
            <a:ext cx="17591399"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cobiça está para o roubo, assim como o ódio está</a:t>
            </a:r>
            <a:r>
              <a:rPr kumimoji="0" lang="pt-BR" sz="4700" b="0" i="0" u="none" strike="noStrike" kern="0" cap="none" spc="0" normalizeH="0" noProof="0" dirty="0">
                <a:ln>
                  <a:noFill/>
                </a:ln>
                <a:solidFill>
                  <a:srgbClr val="000000"/>
                </a:solidFill>
                <a:effectLst/>
                <a:uLnTx/>
                <a:uFillTx/>
                <a:latin typeface="Arial"/>
                <a:cs typeface="Arial"/>
                <a:sym typeface="Arial"/>
              </a:rPr>
              <a:t> para o assassinato, e a luxúria, para o adultério.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41537" y="3704950"/>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610011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50579" y="5909589"/>
            <a:ext cx="1638393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Não cobice a casa do seu próximo. Não cobice a mulher do</a:t>
            </a:r>
            <a:r>
              <a:rPr kumimoji="0" lang="pt-BR" sz="4700" b="0" i="0" u="none" strike="noStrike" kern="0" cap="none" spc="0" normalizeH="0" noProof="0" dirty="0">
                <a:ln>
                  <a:noFill/>
                </a:ln>
                <a:solidFill>
                  <a:srgbClr val="000000"/>
                </a:solidFill>
                <a:effectLst/>
                <a:uLnTx/>
                <a:uFillTx/>
                <a:latin typeface="Arial"/>
                <a:cs typeface="Arial"/>
                <a:sym typeface="Arial"/>
              </a:rPr>
              <a:t> teu próximo,</a:t>
            </a:r>
            <a:r>
              <a:rPr lang="pt-BR" dirty="0"/>
              <a:t> nem o seu servo, nem a sua serva......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1973245" y="10163458"/>
            <a:ext cx="16583695"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Esse é o grande perigo da cobiça, ela é como uma doença invisível</a:t>
            </a:r>
            <a:r>
              <a:rPr kumimoji="0" lang="pt-BR" sz="4700" b="0" i="0" u="none" strike="noStrike" kern="0" cap="none" spc="0" normalizeH="0" noProof="0" dirty="0">
                <a:ln>
                  <a:noFill/>
                </a:ln>
                <a:solidFill>
                  <a:srgbClr val="000000"/>
                </a:solidFill>
                <a:effectLst/>
                <a:uLnTx/>
                <a:uFillTx/>
                <a:latin typeface="Arial"/>
                <a:cs typeface="Arial"/>
                <a:sym typeface="Arial"/>
              </a:rPr>
              <a:t> que traz prejuízos para a vida cristã.</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ircle">
            <a:extLst>
              <a:ext uri="{FF2B5EF4-FFF2-40B4-BE49-F238E27FC236}">
                <a16:creationId xmlns:a16="http://schemas.microsoft.com/office/drawing/2014/main" id="{15232E6E-93C2-4CAD-A720-6E5C49BE4CE7}"/>
              </a:ext>
            </a:extLst>
          </p:cNvPr>
          <p:cNvSpPr/>
          <p:nvPr/>
        </p:nvSpPr>
        <p:spPr>
          <a:xfrm>
            <a:off x="1202777" y="10219612"/>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026" name="Picture 2" descr="Texto&#10;&#10;Descrição gerada automaticamente">
            <a:extLst>
              <a:ext uri="{FF2B5EF4-FFF2-40B4-BE49-F238E27FC236}">
                <a16:creationId xmlns:a16="http://schemas.microsoft.com/office/drawing/2014/main" id="{FB13A958-C8FD-42BF-AB21-9292377DB43D}"/>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3220" r="10805" b="9602"/>
          <a:stretch/>
        </p:blipFill>
        <p:spPr bwMode="auto">
          <a:xfrm>
            <a:off x="19271313" y="679001"/>
            <a:ext cx="4198908" cy="4238889"/>
          </a:xfrm>
          <a:prstGeom prst="rect">
            <a:avLst/>
          </a:prstGeom>
          <a:noFill/>
        </p:spPr>
      </p:pic>
    </p:spTree>
    <p:extLst>
      <p:ext uri="{BB962C8B-B14F-4D97-AF65-F5344CB8AC3E}">
        <p14:creationId xmlns:p14="http://schemas.microsoft.com/office/powerpoint/2010/main" val="2873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300" fill="hold"/>
                                        <p:tgtEl>
                                          <p:spTgt spid="15"/>
                                        </p:tgtEl>
                                        <p:attrNameLst>
                                          <p:attrName>ppt_x</p:attrName>
                                        </p:attrNameLst>
                                      </p:cBhvr>
                                      <p:tavLst>
                                        <p:tav tm="0">
                                          <p:val>
                                            <p:strVal val="0-#ppt_w/2"/>
                                          </p:val>
                                        </p:tav>
                                        <p:tav tm="100000">
                                          <p:val>
                                            <p:strVal val="#ppt_x"/>
                                          </p:val>
                                        </p:tav>
                                      </p:tavLst>
                                    </p:anim>
                                    <p:anim calcmode="lin" valueType="num">
                                      <p:cBhvr>
                                        <p:cTn id="51"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4" name="Rounded Rectangle">
            <a:extLst>
              <a:ext uri="{FF2B5EF4-FFF2-40B4-BE49-F238E27FC236}">
                <a16:creationId xmlns:a16="http://schemas.microsoft.com/office/drawing/2014/main" id="{CD61D30E-23EB-4518-A87B-2D8FB316D727}"/>
              </a:ext>
            </a:extLst>
          </p:cNvPr>
          <p:cNvSpPr/>
          <p:nvPr/>
        </p:nvSpPr>
        <p:spPr>
          <a:xfrm>
            <a:off x="5118006" y="1992028"/>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961FEB31-5E00-40C9-A05F-BEE7E24124D9}"/>
              </a:ext>
            </a:extLst>
          </p:cNvPr>
          <p:cNvSpPr txBox="1"/>
          <p:nvPr/>
        </p:nvSpPr>
        <p:spPr>
          <a:xfrm>
            <a:off x="6139656" y="4178752"/>
            <a:ext cx="14167947" cy="4339648"/>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spcAft>
                <a:spcPts val="600"/>
              </a:spcAft>
            </a:pPr>
            <a:r>
              <a:rPr lang="en-US" altLang="pt-BR" sz="5400" dirty="0">
                <a:latin typeface="Euphemia" panose="020B0503040102020104" pitchFamily="34" charset="0"/>
                <a:ea typeface="+mn-ea"/>
                <a:cs typeface="+mn-cs"/>
              </a:rPr>
              <a:t>“</a:t>
            </a:r>
            <a:r>
              <a:rPr lang="en-US" altLang="pt-BR" sz="5400" dirty="0" err="1">
                <a:latin typeface="Euphemia" panose="020B0503040102020104" pitchFamily="34" charset="0"/>
                <a:ea typeface="+mn-ea"/>
                <a:cs typeface="+mn-cs"/>
              </a:rPr>
              <a:t>Os</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pecadores</a:t>
            </a:r>
            <a:r>
              <a:rPr lang="en-US" altLang="pt-BR" sz="5400" dirty="0">
                <a:latin typeface="Euphemia" panose="020B0503040102020104" pitchFamily="34" charset="0"/>
                <a:ea typeface="+mn-ea"/>
                <a:cs typeface="+mn-cs"/>
              </a:rPr>
              <a:t> que </a:t>
            </a:r>
            <a:r>
              <a:rPr lang="en-US" altLang="pt-BR" sz="5400" dirty="0" err="1">
                <a:latin typeface="Euphemia" panose="020B0503040102020104" pitchFamily="34" charset="0"/>
                <a:ea typeface="+mn-ea"/>
                <a:cs typeface="+mn-cs"/>
              </a:rPr>
              <a:t>sabiam</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exatamente</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quanto</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necessitavam</a:t>
            </a:r>
            <a:r>
              <a:rPr lang="en-US" altLang="pt-BR" sz="5400" dirty="0">
                <a:latin typeface="Euphemia" panose="020B0503040102020104" pitchFamily="34" charset="0"/>
                <a:ea typeface="+mn-ea"/>
                <a:cs typeface="+mn-cs"/>
              </a:rPr>
              <a:t> da </a:t>
            </a:r>
            <a:r>
              <a:rPr lang="en-US" altLang="pt-BR" sz="5400" dirty="0" err="1">
                <a:latin typeface="Euphemia" panose="020B0503040102020104" pitchFamily="34" charset="0"/>
                <a:ea typeface="+mn-ea"/>
                <a:cs typeface="+mn-cs"/>
              </a:rPr>
              <a:t>graça</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transformadora</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chegariam</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primeiro</a:t>
            </a:r>
            <a:r>
              <a:rPr lang="en-US" altLang="pt-BR" sz="5400" dirty="0">
                <a:latin typeface="Euphemia" panose="020B0503040102020104" pitchFamily="34" charset="0"/>
                <a:ea typeface="+mn-ea"/>
                <a:cs typeface="+mn-cs"/>
              </a:rPr>
              <a:t> do que </a:t>
            </a:r>
            <a:r>
              <a:rPr lang="en-US" altLang="pt-BR" sz="5400" dirty="0" err="1">
                <a:latin typeface="Euphemia" panose="020B0503040102020104" pitchFamily="34" charset="0"/>
                <a:ea typeface="+mn-ea"/>
                <a:cs typeface="+mn-cs"/>
              </a:rPr>
              <a:t>os</a:t>
            </a:r>
            <a:r>
              <a:rPr lang="en-US" altLang="pt-BR" sz="5400" dirty="0">
                <a:latin typeface="Euphemia" panose="020B0503040102020104" pitchFamily="34" charset="0"/>
                <a:ea typeface="+mn-ea"/>
                <a:cs typeface="+mn-cs"/>
              </a:rPr>
              <a:t> que </a:t>
            </a:r>
            <a:r>
              <a:rPr lang="en-US" altLang="pt-BR" sz="5400" dirty="0" err="1">
                <a:latin typeface="Euphemia" panose="020B0503040102020104" pitchFamily="34" charset="0"/>
                <a:ea typeface="+mn-ea"/>
                <a:cs typeface="+mn-cs"/>
              </a:rPr>
              <a:t>viviam</a:t>
            </a:r>
            <a:r>
              <a:rPr lang="en-US" altLang="pt-BR" sz="5400" dirty="0">
                <a:latin typeface="Euphemia" panose="020B0503040102020104" pitchFamily="34" charset="0"/>
                <a:ea typeface="+mn-ea"/>
                <a:cs typeface="+mn-cs"/>
              </a:rPr>
              <a:t> </a:t>
            </a:r>
            <a:r>
              <a:rPr lang="en-US" altLang="pt-BR" sz="5400" dirty="0" err="1">
                <a:latin typeface="Euphemia" panose="020B0503040102020104" pitchFamily="34" charset="0"/>
                <a:ea typeface="+mn-ea"/>
                <a:cs typeface="+mn-cs"/>
              </a:rPr>
              <a:t>apenas</a:t>
            </a:r>
            <a:r>
              <a:rPr lang="en-US" altLang="pt-BR" sz="5400" dirty="0">
                <a:latin typeface="Euphemia" panose="020B0503040102020104" pitchFamily="34" charset="0"/>
                <a:ea typeface="+mn-ea"/>
                <a:cs typeface="+mn-cs"/>
              </a:rPr>
              <a:t> de </a:t>
            </a:r>
            <a:r>
              <a:rPr lang="en-US" altLang="pt-BR" sz="5400" dirty="0" err="1">
                <a:latin typeface="Euphemia" panose="020B0503040102020104" pitchFamily="34" charset="0"/>
                <a:ea typeface="+mn-ea"/>
                <a:cs typeface="+mn-cs"/>
              </a:rPr>
              <a:t>aparência</a:t>
            </a:r>
            <a:r>
              <a:rPr lang="en-US" altLang="pt-BR" sz="5400" dirty="0">
                <a:latin typeface="Euphemia" panose="020B0503040102020104" pitchFamily="34" charset="0"/>
                <a:ea typeface="+mn-ea"/>
                <a:cs typeface="+mn-cs"/>
              </a:rPr>
              <a:t> religiosa”.</a:t>
            </a:r>
            <a:endParaRPr lang="en-US" altLang="pt-BR" sz="5400" b="0" dirty="0">
              <a:latin typeface="Euphemia" panose="020B0503040102020104" pitchFamily="34" charset="0"/>
              <a:ea typeface="+mn-ea"/>
              <a:cs typeface="+mn-cs"/>
            </a:endParaRPr>
          </a:p>
        </p:txBody>
      </p:sp>
    </p:spTree>
    <p:extLst>
      <p:ext uri="{BB962C8B-B14F-4D97-AF65-F5344CB8AC3E}">
        <p14:creationId xmlns:p14="http://schemas.microsoft.com/office/powerpoint/2010/main" val="368320631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Estou tão entusiasmado com a verdade”, disse um converso. “Falei sobre a marca da besta para meus parentes católicos.”"/>
          <p:cNvSpPr txBox="1"/>
          <p:nvPr/>
        </p:nvSpPr>
        <p:spPr>
          <a:xfrm>
            <a:off x="5063909" y="2456635"/>
            <a:ext cx="14256182" cy="22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300" b="0">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sz="4400" b="0" i="0" u="none" strike="noStrike" kern="0" cap="none" spc="0" normalizeH="0" baseline="0" noProof="0" dirty="0">
                <a:ln>
                  <a:noFill/>
                </a:ln>
                <a:solidFill>
                  <a:srgbClr val="FF0000"/>
                </a:solidFill>
                <a:effectLst/>
                <a:uLnTx/>
                <a:uFillTx/>
                <a:latin typeface="Arial"/>
                <a:cs typeface="Arial"/>
                <a:sym typeface="Arial"/>
              </a:rPr>
              <a:t>“</a:t>
            </a:r>
            <a:r>
              <a:rPr kumimoji="0" lang="pt-BR" sz="4400" b="0" i="0" u="none" strike="noStrike" kern="0" cap="none" spc="0" normalizeH="0" baseline="0" noProof="0" dirty="0">
                <a:ln>
                  <a:noFill/>
                </a:ln>
                <a:solidFill>
                  <a:srgbClr val="FF0000"/>
                </a:solidFill>
                <a:effectLst/>
                <a:uLnTx/>
                <a:uFillTx/>
                <a:latin typeface="Arial"/>
                <a:cs typeface="Arial"/>
                <a:sym typeface="Arial"/>
              </a:rPr>
              <a:t>Contentamento não pode ser confundido com mediocridade ou masoquismo. Contentamento também não é uma afirmação de que a pobreza é um virtude”...</a:t>
            </a:r>
            <a:endParaRPr kumimoji="0" sz="4400" b="0" i="0" u="none" strike="noStrike" kern="0" cap="none" spc="0" normalizeH="0" baseline="0" noProof="0" dirty="0">
              <a:ln>
                <a:noFill/>
              </a:ln>
              <a:solidFill>
                <a:srgbClr val="FF0000"/>
              </a:solidFill>
              <a:effectLst/>
              <a:uLnTx/>
              <a:uFillTx/>
              <a:latin typeface="Arial"/>
              <a:cs typeface="Arial"/>
              <a:sym typeface="Arial"/>
            </a:endParaRPr>
          </a:p>
        </p:txBody>
      </p:sp>
      <p:sp>
        <p:nvSpPr>
          <p:cNvPr id="158" name="Rounded Rectangle"/>
          <p:cNvSpPr/>
          <p:nvPr/>
        </p:nvSpPr>
        <p:spPr>
          <a:xfrm>
            <a:off x="4192371" y="1876840"/>
            <a:ext cx="15999258" cy="3644551"/>
          </a:xfrm>
          <a:prstGeom prst="roundRect">
            <a:avLst>
              <a:gd name="adj" fmla="val 1480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61" name="Group"/>
          <p:cNvGrpSpPr/>
          <p:nvPr/>
        </p:nvGrpSpPr>
        <p:grpSpPr>
          <a:xfrm>
            <a:off x="11431396" y="765198"/>
            <a:ext cx="1521208" cy="1521208"/>
            <a:chOff x="0" y="0"/>
            <a:chExt cx="1521206" cy="1521206"/>
          </a:xfrm>
        </p:grpSpPr>
        <p:sp>
          <p:nvSpPr>
            <p:cNvPr id="159"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60"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grpSp>
        <p:nvGrpSpPr>
          <p:cNvPr id="164" name="Group"/>
          <p:cNvGrpSpPr/>
          <p:nvPr/>
        </p:nvGrpSpPr>
        <p:grpSpPr>
          <a:xfrm>
            <a:off x="8961425" y="11846973"/>
            <a:ext cx="931899" cy="969973"/>
            <a:chOff x="0" y="0"/>
            <a:chExt cx="931897" cy="969971"/>
          </a:xfrm>
        </p:grpSpPr>
        <p:sp>
          <p:nvSpPr>
            <p:cNvPr id="162" name="Rounded Rectangle"/>
            <p:cNvSpPr/>
            <p:nvPr/>
          </p:nvSpPr>
          <p:spPr>
            <a:xfrm rot="7052366">
              <a:off x="338798" y="-132803"/>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3" name="Rounded Rectangle"/>
            <p:cNvSpPr/>
            <p:nvPr/>
          </p:nvSpPr>
          <p:spPr>
            <a:xfrm rot="3828997">
              <a:off x="338798" y="197639"/>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grpSp>
        <p:nvGrpSpPr>
          <p:cNvPr id="167" name="Group"/>
          <p:cNvGrpSpPr/>
          <p:nvPr/>
        </p:nvGrpSpPr>
        <p:grpSpPr>
          <a:xfrm>
            <a:off x="2975139" y="11584002"/>
            <a:ext cx="5593906" cy="1661991"/>
            <a:chOff x="0" y="-71140"/>
            <a:chExt cx="5593904" cy="1661988"/>
          </a:xfrm>
        </p:grpSpPr>
        <p:sp>
          <p:nvSpPr>
            <p:cNvPr id="165" name="Rounded Rectangle"/>
            <p:cNvSpPr/>
            <p:nvPr/>
          </p:nvSpPr>
          <p:spPr>
            <a:xfrm>
              <a:off x="0" y="0"/>
              <a:ext cx="5593904" cy="1353633"/>
            </a:xfrm>
            <a:prstGeom prst="roundRect">
              <a:avLst>
                <a:gd name="adj" fmla="val 50000"/>
              </a:avLst>
            </a:prstGeom>
            <a:solidFill>
              <a:schemeClr val="accent1">
                <a:hueOff val="114395"/>
                <a:lumOff val="-249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6" name="RESULTADO"/>
            <p:cNvSpPr/>
            <p:nvPr/>
          </p:nvSpPr>
          <p:spPr>
            <a:xfrm>
              <a:off x="577313" y="-71140"/>
              <a:ext cx="4439277" cy="16619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Egoísmo e cobiça</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70" name="Group"/>
          <p:cNvGrpSpPr/>
          <p:nvPr/>
        </p:nvGrpSpPr>
        <p:grpSpPr>
          <a:xfrm>
            <a:off x="10286353" y="11572995"/>
            <a:ext cx="11122509" cy="1661992"/>
            <a:chOff x="0" y="-82147"/>
            <a:chExt cx="11122508" cy="1661989"/>
          </a:xfrm>
        </p:grpSpPr>
        <p:sp>
          <p:nvSpPr>
            <p:cNvPr id="168" name="Rounded Rectangle"/>
            <p:cNvSpPr/>
            <p:nvPr/>
          </p:nvSpPr>
          <p:spPr>
            <a:xfrm>
              <a:off x="0" y="0"/>
              <a:ext cx="11122508" cy="1353633"/>
            </a:xfrm>
            <a:prstGeom prst="roundRect">
              <a:avLst>
                <a:gd name="adj" fmla="val 50000"/>
              </a:avLst>
            </a:prstGeom>
            <a:solidFill>
              <a:schemeClr val="accent1">
                <a:lumOff val="-135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9" name="Retrocesso no relacionamento"/>
            <p:cNvSpPr/>
            <p:nvPr/>
          </p:nvSpPr>
          <p:spPr>
            <a:xfrm>
              <a:off x="703017" y="-82147"/>
              <a:ext cx="9716473" cy="166198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São pecados ofensivos diante de Deus</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73" name="Group"/>
          <p:cNvGrpSpPr/>
          <p:nvPr/>
        </p:nvGrpSpPr>
        <p:grpSpPr>
          <a:xfrm>
            <a:off x="5297376" y="6032259"/>
            <a:ext cx="13789249" cy="4304742"/>
            <a:chOff x="0" y="0"/>
            <a:chExt cx="13789248" cy="4304741"/>
          </a:xfrm>
        </p:grpSpPr>
        <p:pic>
          <p:nvPicPr>
            <p:cNvPr id="171" name="Asset 3.png" descr="Asset 3.png"/>
            <p:cNvPicPr>
              <a:picLocks noChangeAspect="1"/>
            </p:cNvPicPr>
            <p:nvPr/>
          </p:nvPicPr>
          <p:blipFill>
            <a:blip r:embed="rId3"/>
            <a:stretch>
              <a:fillRect/>
            </a:stretch>
          </p:blipFill>
          <p:spPr>
            <a:xfrm>
              <a:off x="0" y="0"/>
              <a:ext cx="8825802" cy="4304742"/>
            </a:xfrm>
            <a:prstGeom prst="rect">
              <a:avLst/>
            </a:prstGeom>
            <a:ln w="12700" cap="flat">
              <a:noFill/>
              <a:miter lim="400000"/>
            </a:ln>
            <a:effectLst>
              <a:outerShdw blurRad="38100" dist="31219" dir="4676564" rotWithShape="0">
                <a:srgbClr val="000000"/>
              </a:outerShdw>
            </a:effectLst>
          </p:spPr>
        </p:pic>
        <p:pic>
          <p:nvPicPr>
            <p:cNvPr id="172" name="Asset 4.png" descr="Asset 4.png"/>
            <p:cNvPicPr>
              <a:picLocks noChangeAspect="1"/>
            </p:cNvPicPr>
            <p:nvPr/>
          </p:nvPicPr>
          <p:blipFill>
            <a:blip r:embed="rId4"/>
            <a:stretch>
              <a:fillRect/>
            </a:stretch>
          </p:blipFill>
          <p:spPr>
            <a:xfrm>
              <a:off x="4898550" y="0"/>
              <a:ext cx="8890699" cy="4304742"/>
            </a:xfrm>
            <a:prstGeom prst="rect">
              <a:avLst/>
            </a:prstGeom>
            <a:ln w="12700" cap="flat">
              <a:noFill/>
              <a:miter lim="400000"/>
            </a:ln>
            <a:effectLst/>
          </p:spPr>
        </p:pic>
      </p:grpSp>
      <p:sp>
        <p:nvSpPr>
          <p:cNvPr id="174" name="Mensagem errada"/>
          <p:cNvSpPr txBox="1"/>
          <p:nvPr/>
        </p:nvSpPr>
        <p:spPr>
          <a:xfrm>
            <a:off x="5611018" y="7566254"/>
            <a:ext cx="3465935" cy="153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4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Destruir a cobiça</a:t>
            </a:r>
            <a:endParaRPr kumimoji="0" sz="44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5" name="Hora errada"/>
          <p:cNvSpPr txBox="1"/>
          <p:nvPr/>
        </p:nvSpPr>
        <p:spPr>
          <a:xfrm>
            <a:off x="10428306" y="7452515"/>
            <a:ext cx="3465934" cy="240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lang="pt-BR" dirty="0">
                <a:solidFill>
                  <a:srgbClr val="00A2FF">
                    <a:hueOff val="114395"/>
                    <a:lumOff val="-24975"/>
                  </a:srgbClr>
                </a:solidFill>
              </a:rPr>
              <a:t>Doses constantes de...</a:t>
            </a:r>
            <a:endParaRPr kumimoji="0" sz="48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6" name="Forma errada"/>
          <p:cNvSpPr txBox="1"/>
          <p:nvPr/>
        </p:nvSpPr>
        <p:spPr>
          <a:xfrm>
            <a:off x="15013214" y="7476745"/>
            <a:ext cx="3779576" cy="1415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0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Generosidade e fidelidade</a:t>
            </a:r>
            <a:endParaRPr kumimoji="0" sz="40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22" name="Retângulo 21">
            <a:extLst>
              <a:ext uri="{FF2B5EF4-FFF2-40B4-BE49-F238E27FC236}">
                <a16:creationId xmlns:a16="http://schemas.microsoft.com/office/drawing/2014/main" id="{1E0DBC40-D06E-4704-B64D-93143617A5B3}"/>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3" name="Imagem 22" descr="Tela de jogo de vídeo game&#10;&#10;Descrição gerada automaticamente com confiança baixa">
            <a:extLst>
              <a:ext uri="{FF2B5EF4-FFF2-40B4-BE49-F238E27FC236}">
                <a16:creationId xmlns:a16="http://schemas.microsoft.com/office/drawing/2014/main" id="{BFEE8405-DE13-4A33-A977-0E5E93E1B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6304" y="12494789"/>
            <a:ext cx="3237696" cy="1009938"/>
          </a:xfrm>
          <a:prstGeom prst="rect">
            <a:avLst/>
          </a:prstGeom>
        </p:spPr>
      </p:pic>
    </p:spTree>
    <p:extLst>
      <p:ext uri="{BB962C8B-B14F-4D97-AF65-F5344CB8AC3E}">
        <p14:creationId xmlns:p14="http://schemas.microsoft.com/office/powerpoint/2010/main" val="55026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wipe(left)">
                                      <p:cBhvr>
                                        <p:cTn id="7" dur="4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p:tmAbs val="0"/>
                                  </p:iterate>
                                  <p:childTnLst>
                                    <p:set>
                                      <p:cBhvr>
                                        <p:cTn id="11" fill="hold"/>
                                        <p:tgtEl>
                                          <p:spTgt spid="174"/>
                                        </p:tgtEl>
                                        <p:attrNameLst>
                                          <p:attrName>style.visibility</p:attrName>
                                        </p:attrNameLst>
                                      </p:cBhvr>
                                      <p:to>
                                        <p:strVal val="visible"/>
                                      </p:to>
                                    </p:set>
                                    <p:anim calcmode="lin" valueType="num">
                                      <p:cBhvr>
                                        <p:cTn id="12" dur="400" fill="hold"/>
                                        <p:tgtEl>
                                          <p:spTgt spid="174"/>
                                        </p:tgtEl>
                                        <p:attrNameLst>
                                          <p:attrName>ppt_x</p:attrName>
                                        </p:attrNameLst>
                                      </p:cBhvr>
                                      <p:tavLst>
                                        <p:tav tm="0">
                                          <p:val>
                                            <p:strVal val="#ppt_x"/>
                                          </p:val>
                                        </p:tav>
                                        <p:tav tm="100000">
                                          <p:val>
                                            <p:strVal val="#ppt_x"/>
                                          </p:val>
                                        </p:tav>
                                      </p:tavLst>
                                    </p:anim>
                                    <p:anim calcmode="lin" valueType="num">
                                      <p:cBhvr>
                                        <p:cTn id="13" dur="400" fill="hold"/>
                                        <p:tgtEl>
                                          <p:spTgt spid="17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p:tmAbs val="0"/>
                                  </p:iterate>
                                  <p:childTnLst>
                                    <p:set>
                                      <p:cBhvr>
                                        <p:cTn id="17" fill="hold"/>
                                        <p:tgtEl>
                                          <p:spTgt spid="175"/>
                                        </p:tgtEl>
                                        <p:attrNameLst>
                                          <p:attrName>style.visibility</p:attrName>
                                        </p:attrNameLst>
                                      </p:cBhvr>
                                      <p:to>
                                        <p:strVal val="visible"/>
                                      </p:to>
                                    </p:set>
                                    <p:anim calcmode="lin" valueType="num">
                                      <p:cBhvr>
                                        <p:cTn id="18" dur="400" fill="hold"/>
                                        <p:tgtEl>
                                          <p:spTgt spid="175"/>
                                        </p:tgtEl>
                                        <p:attrNameLst>
                                          <p:attrName>ppt_x</p:attrName>
                                        </p:attrNameLst>
                                      </p:cBhvr>
                                      <p:tavLst>
                                        <p:tav tm="0">
                                          <p:val>
                                            <p:strVal val="#ppt_x"/>
                                          </p:val>
                                        </p:tav>
                                        <p:tav tm="100000">
                                          <p:val>
                                            <p:strVal val="#ppt_x"/>
                                          </p:val>
                                        </p:tav>
                                      </p:tavLst>
                                    </p:anim>
                                    <p:anim calcmode="lin" valueType="num">
                                      <p:cBhvr>
                                        <p:cTn id="19" dur="400" fill="hold"/>
                                        <p:tgtEl>
                                          <p:spTgt spid="17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iterate>
                                    <p:tmAbs val="0"/>
                                  </p:iterate>
                                  <p:childTnLst>
                                    <p:set>
                                      <p:cBhvr>
                                        <p:cTn id="23" fill="hold"/>
                                        <p:tgtEl>
                                          <p:spTgt spid="176"/>
                                        </p:tgtEl>
                                        <p:attrNameLst>
                                          <p:attrName>style.visibility</p:attrName>
                                        </p:attrNameLst>
                                      </p:cBhvr>
                                      <p:to>
                                        <p:strVal val="visible"/>
                                      </p:to>
                                    </p:set>
                                    <p:anim calcmode="lin" valueType="num">
                                      <p:cBhvr>
                                        <p:cTn id="24" dur="400" fill="hold"/>
                                        <p:tgtEl>
                                          <p:spTgt spid="176"/>
                                        </p:tgtEl>
                                        <p:attrNameLst>
                                          <p:attrName>ppt_x</p:attrName>
                                        </p:attrNameLst>
                                      </p:cBhvr>
                                      <p:tavLst>
                                        <p:tav tm="0">
                                          <p:val>
                                            <p:strVal val="#ppt_x"/>
                                          </p:val>
                                        </p:tav>
                                        <p:tav tm="100000">
                                          <p:val>
                                            <p:strVal val="#ppt_x"/>
                                          </p:val>
                                        </p:tav>
                                      </p:tavLst>
                                    </p:anim>
                                    <p:anim calcmode="lin" valueType="num">
                                      <p:cBhvr>
                                        <p:cTn id="25" dur="400" fill="hold"/>
                                        <p:tgtEl>
                                          <p:spTgt spid="17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p:tmAbs val="0"/>
                                  </p:iterate>
                                  <p:childTnLst>
                                    <p:set>
                                      <p:cBhvr>
                                        <p:cTn id="29" fill="hold"/>
                                        <p:tgtEl>
                                          <p:spTgt spid="167"/>
                                        </p:tgtEl>
                                        <p:attrNameLst>
                                          <p:attrName>style.visibility</p:attrName>
                                        </p:attrNameLst>
                                      </p:cBhvr>
                                      <p:to>
                                        <p:strVal val="visible"/>
                                      </p:to>
                                    </p:set>
                                    <p:anim calcmode="lin" valueType="num">
                                      <p:cBhvr>
                                        <p:cTn id="30" dur="400" fill="hold"/>
                                        <p:tgtEl>
                                          <p:spTgt spid="167"/>
                                        </p:tgtEl>
                                        <p:attrNameLst>
                                          <p:attrName>ppt_x</p:attrName>
                                        </p:attrNameLst>
                                      </p:cBhvr>
                                      <p:tavLst>
                                        <p:tav tm="0">
                                          <p:val>
                                            <p:strVal val="0-#ppt_w/2"/>
                                          </p:val>
                                        </p:tav>
                                        <p:tav tm="100000">
                                          <p:val>
                                            <p:strVal val="#ppt_x"/>
                                          </p:val>
                                        </p:tav>
                                      </p:tavLst>
                                    </p:anim>
                                    <p:anim calcmode="lin" valueType="num">
                                      <p:cBhvr>
                                        <p:cTn id="31" dur="4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iterate>
                                    <p:tmAbs val="0"/>
                                  </p:iterate>
                                  <p:childTnLst>
                                    <p:set>
                                      <p:cBhvr>
                                        <p:cTn id="35" fill="hold"/>
                                        <p:tgtEl>
                                          <p:spTgt spid="164"/>
                                        </p:tgtEl>
                                        <p:attrNameLst>
                                          <p:attrName>style.visibility</p:attrName>
                                        </p:attrNameLst>
                                      </p:cBhvr>
                                      <p:to>
                                        <p:strVal val="visible"/>
                                      </p:to>
                                    </p:set>
                                    <p:anim calcmode="lin" valueType="num">
                                      <p:cBhvr>
                                        <p:cTn id="36" dur="400" fill="hold"/>
                                        <p:tgtEl>
                                          <p:spTgt spid="164"/>
                                        </p:tgtEl>
                                        <p:attrNameLst>
                                          <p:attrName>ppt_x</p:attrName>
                                        </p:attrNameLst>
                                      </p:cBhvr>
                                      <p:tavLst>
                                        <p:tav tm="0">
                                          <p:val>
                                            <p:strVal val="0-#ppt_w/2"/>
                                          </p:val>
                                        </p:tav>
                                        <p:tav tm="100000">
                                          <p:val>
                                            <p:strVal val="#ppt_x"/>
                                          </p:val>
                                        </p:tav>
                                      </p:tavLst>
                                    </p:anim>
                                    <p:anim calcmode="lin" valueType="num">
                                      <p:cBhvr>
                                        <p:cTn id="37" dur="400" fill="hold"/>
                                        <p:tgtEl>
                                          <p:spTgt spid="16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iterate>
                                    <p:tmAbs val="0"/>
                                  </p:iterate>
                                  <p:childTnLst>
                                    <p:set>
                                      <p:cBhvr>
                                        <p:cTn id="41" fill="hold"/>
                                        <p:tgtEl>
                                          <p:spTgt spid="170"/>
                                        </p:tgtEl>
                                        <p:attrNameLst>
                                          <p:attrName>style.visibility</p:attrName>
                                        </p:attrNameLst>
                                      </p:cBhvr>
                                      <p:to>
                                        <p:strVal val="visible"/>
                                      </p:to>
                                    </p:set>
                                    <p:anim calcmode="lin" valueType="num">
                                      <p:cBhvr>
                                        <p:cTn id="42" dur="400" fill="hold"/>
                                        <p:tgtEl>
                                          <p:spTgt spid="170"/>
                                        </p:tgtEl>
                                        <p:attrNameLst>
                                          <p:attrName>ppt_x</p:attrName>
                                        </p:attrNameLst>
                                      </p:cBhvr>
                                      <p:tavLst>
                                        <p:tav tm="0">
                                          <p:val>
                                            <p:strVal val="0-#ppt_w/2"/>
                                          </p:val>
                                        </p:tav>
                                        <p:tav tm="100000">
                                          <p:val>
                                            <p:strVal val="#ppt_x"/>
                                          </p:val>
                                        </p:tav>
                                      </p:tavLst>
                                    </p:anim>
                                    <p:anim calcmode="lin" valueType="num">
                                      <p:cBhvr>
                                        <p:cTn id="43" dur="4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advAuto="0"/>
      <p:bldP spid="167" grpId="0" animBg="1" advAuto="0"/>
      <p:bldP spid="170" grpId="0" animBg="1" advAuto="0"/>
      <p:bldP spid="173" grpId="0" animBg="1" advAuto="0"/>
      <p:bldP spid="174" grpId="0" animBg="1" advAuto="0"/>
      <p:bldP spid="175" grpId="0" animBg="1" advAuto="0"/>
      <p:bldP spid="176" grpId="0"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Estou tão entusiasmado com a verdade”, disse um converso. “Falei sobre a marca da besta para meus parentes católicos.”"/>
          <p:cNvSpPr txBox="1"/>
          <p:nvPr/>
        </p:nvSpPr>
        <p:spPr>
          <a:xfrm>
            <a:off x="5063909" y="2714541"/>
            <a:ext cx="14256182" cy="22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5300" b="0">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400" b="0" i="0" u="none" strike="noStrike" kern="0" cap="none" spc="0" normalizeH="0" baseline="0" noProof="0" dirty="0">
                <a:ln>
                  <a:noFill/>
                </a:ln>
                <a:solidFill>
                  <a:srgbClr val="FF0000"/>
                </a:solidFill>
                <a:effectLst/>
                <a:uLnTx/>
                <a:uFillTx/>
                <a:latin typeface="Arial"/>
                <a:cs typeface="Arial"/>
                <a:sym typeface="Arial"/>
              </a:rPr>
              <a:t>Se você tem cobiça em seu coração... Pare e peça a Deus que limpe da terrível mancha da cobiça... Para isso precisam dar três passos...</a:t>
            </a:r>
            <a:endParaRPr kumimoji="0" sz="4400" b="0" i="0" u="none" strike="noStrike" kern="0" cap="none" spc="0" normalizeH="0" baseline="0" noProof="0" dirty="0">
              <a:ln>
                <a:noFill/>
              </a:ln>
              <a:solidFill>
                <a:srgbClr val="FF0000"/>
              </a:solidFill>
              <a:effectLst/>
              <a:uLnTx/>
              <a:uFillTx/>
              <a:latin typeface="Arial"/>
              <a:cs typeface="Arial"/>
              <a:sym typeface="Arial"/>
            </a:endParaRPr>
          </a:p>
        </p:txBody>
      </p:sp>
      <p:sp>
        <p:nvSpPr>
          <p:cNvPr id="158" name="Rounded Rectangle"/>
          <p:cNvSpPr/>
          <p:nvPr/>
        </p:nvSpPr>
        <p:spPr>
          <a:xfrm>
            <a:off x="4192371" y="1876840"/>
            <a:ext cx="15999258" cy="3644551"/>
          </a:xfrm>
          <a:prstGeom prst="roundRect">
            <a:avLst>
              <a:gd name="adj" fmla="val 1480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61" name="Group"/>
          <p:cNvGrpSpPr/>
          <p:nvPr/>
        </p:nvGrpSpPr>
        <p:grpSpPr>
          <a:xfrm>
            <a:off x="11431396" y="765198"/>
            <a:ext cx="1521208" cy="1521208"/>
            <a:chOff x="0" y="0"/>
            <a:chExt cx="1521206" cy="1521206"/>
          </a:xfrm>
        </p:grpSpPr>
        <p:sp>
          <p:nvSpPr>
            <p:cNvPr id="159"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60" name="Asset 2.png" descr="Asset 2.png"/>
            <p:cNvPicPr>
              <a:picLocks noChangeAspect="1"/>
            </p:cNvPicPr>
            <p:nvPr/>
          </p:nvPicPr>
          <p:blipFill>
            <a:blip r:embed="rId2"/>
            <a:stretch>
              <a:fillRect/>
            </a:stretch>
          </p:blipFill>
          <p:spPr>
            <a:xfrm>
              <a:off x="271767" y="434032"/>
              <a:ext cx="977674" cy="653143"/>
            </a:xfrm>
            <a:prstGeom prst="rect">
              <a:avLst/>
            </a:prstGeom>
            <a:ln w="12700" cap="flat">
              <a:noFill/>
              <a:miter lim="400000"/>
            </a:ln>
            <a:effectLst/>
          </p:spPr>
        </p:pic>
      </p:grpSp>
      <p:grpSp>
        <p:nvGrpSpPr>
          <p:cNvPr id="164" name="Group"/>
          <p:cNvGrpSpPr/>
          <p:nvPr/>
        </p:nvGrpSpPr>
        <p:grpSpPr>
          <a:xfrm>
            <a:off x="8961425" y="11846973"/>
            <a:ext cx="931899" cy="969973"/>
            <a:chOff x="0" y="0"/>
            <a:chExt cx="931897" cy="969971"/>
          </a:xfrm>
        </p:grpSpPr>
        <p:sp>
          <p:nvSpPr>
            <p:cNvPr id="162" name="Rounded Rectangle"/>
            <p:cNvSpPr/>
            <p:nvPr/>
          </p:nvSpPr>
          <p:spPr>
            <a:xfrm rot="7052366">
              <a:off x="338798" y="-132803"/>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3" name="Rounded Rectangle"/>
            <p:cNvSpPr/>
            <p:nvPr/>
          </p:nvSpPr>
          <p:spPr>
            <a:xfrm rot="3828997">
              <a:off x="338798" y="197639"/>
              <a:ext cx="254301" cy="913419"/>
            </a:xfrm>
            <a:prstGeom prst="roundRect">
              <a:avLst>
                <a:gd name="adj" fmla="val 50000"/>
              </a:avLst>
            </a:prstGeom>
            <a:gradFill flip="none" rotWithShape="1">
              <a:gsLst>
                <a:gs pos="0">
                  <a:schemeClr val="accent1">
                    <a:lumOff val="-13575"/>
                  </a:schemeClr>
                </a:gs>
                <a:gs pos="100000">
                  <a:schemeClr val="accent1">
                    <a:lumOff val="16847"/>
                  </a:schemeClr>
                </a:gs>
              </a:gsLst>
              <a:lin ang="667009" scaled="0"/>
            </a:gradFill>
            <a:ln w="12700" cap="flat">
              <a:noFill/>
              <a:miter lim="400000"/>
            </a:ln>
            <a:effectLst>
              <a:outerShdw blurRad="38100" dist="31219"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grpSp>
        <p:nvGrpSpPr>
          <p:cNvPr id="167" name="Group"/>
          <p:cNvGrpSpPr/>
          <p:nvPr/>
        </p:nvGrpSpPr>
        <p:grpSpPr>
          <a:xfrm>
            <a:off x="2975139" y="11630894"/>
            <a:ext cx="5593906" cy="1415771"/>
            <a:chOff x="0" y="-24248"/>
            <a:chExt cx="5593904" cy="1415767"/>
          </a:xfrm>
        </p:grpSpPr>
        <p:sp>
          <p:nvSpPr>
            <p:cNvPr id="165" name="Rounded Rectangle"/>
            <p:cNvSpPr/>
            <p:nvPr/>
          </p:nvSpPr>
          <p:spPr>
            <a:xfrm>
              <a:off x="0" y="0"/>
              <a:ext cx="5593904" cy="1353633"/>
            </a:xfrm>
            <a:prstGeom prst="roundRect">
              <a:avLst>
                <a:gd name="adj" fmla="val 50000"/>
              </a:avLst>
            </a:prstGeom>
            <a:solidFill>
              <a:schemeClr val="accent1">
                <a:hueOff val="114395"/>
                <a:lumOff val="-249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6" name="RESULTADO"/>
            <p:cNvSpPr/>
            <p:nvPr/>
          </p:nvSpPr>
          <p:spPr>
            <a:xfrm>
              <a:off x="577313" y="-24248"/>
              <a:ext cx="4439277" cy="141576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FFFF"/>
                  </a:solidFill>
                  <a:effectLst/>
                  <a:uLnTx/>
                  <a:uFillTx/>
                  <a:latin typeface="Arial"/>
                  <a:cs typeface="Arial"/>
                  <a:sym typeface="Arial"/>
                </a:rPr>
                <a:t>Perdão e Transformação</a:t>
              </a:r>
              <a:endParaRPr kumimoji="0" sz="40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70" name="Group"/>
          <p:cNvGrpSpPr/>
          <p:nvPr/>
        </p:nvGrpSpPr>
        <p:grpSpPr>
          <a:xfrm>
            <a:off x="10286353" y="11655142"/>
            <a:ext cx="11122509" cy="1353636"/>
            <a:chOff x="0" y="0"/>
            <a:chExt cx="11122508" cy="1353633"/>
          </a:xfrm>
        </p:grpSpPr>
        <p:sp>
          <p:nvSpPr>
            <p:cNvPr id="168" name="Rounded Rectangle"/>
            <p:cNvSpPr/>
            <p:nvPr/>
          </p:nvSpPr>
          <p:spPr>
            <a:xfrm>
              <a:off x="0" y="0"/>
              <a:ext cx="11122508" cy="1353633"/>
            </a:xfrm>
            <a:prstGeom prst="roundRect">
              <a:avLst>
                <a:gd name="adj" fmla="val 50000"/>
              </a:avLst>
            </a:prstGeom>
            <a:solidFill>
              <a:schemeClr val="accent1">
                <a:lumOff val="-13575"/>
              </a:schemeClr>
            </a:solidFill>
            <a:ln w="12700" cap="flat">
              <a:noFill/>
              <a:miter lim="400000"/>
            </a:ln>
            <a:effectLst>
              <a:outerShdw blurRad="101600" dist="66866" dir="4676564"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9" name="Retrocesso no relacionamento"/>
            <p:cNvSpPr/>
            <p:nvPr/>
          </p:nvSpPr>
          <p:spPr>
            <a:xfrm>
              <a:off x="703017" y="199205"/>
              <a:ext cx="9716473" cy="92332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4800">
                  <a:solidFill>
                    <a:srgbClr val="FFFFFF"/>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FFFFFF"/>
                  </a:solidFill>
                  <a:effectLst/>
                  <a:uLnTx/>
                  <a:uFillTx/>
                  <a:latin typeface="Arial"/>
                  <a:cs typeface="Arial"/>
                  <a:sym typeface="Arial"/>
                </a:rPr>
                <a:t>Para ter um novo coração.</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73" name="Group"/>
          <p:cNvGrpSpPr/>
          <p:nvPr/>
        </p:nvGrpSpPr>
        <p:grpSpPr>
          <a:xfrm>
            <a:off x="5297375" y="6218838"/>
            <a:ext cx="13789250" cy="4304743"/>
            <a:chOff x="0" y="0"/>
            <a:chExt cx="13789249" cy="4304742"/>
          </a:xfrm>
        </p:grpSpPr>
        <p:pic>
          <p:nvPicPr>
            <p:cNvPr id="171" name="Asset 3.png" descr="Asset 3.png"/>
            <p:cNvPicPr>
              <a:picLocks noChangeAspect="1"/>
            </p:cNvPicPr>
            <p:nvPr/>
          </p:nvPicPr>
          <p:blipFill>
            <a:blip r:embed="rId3"/>
            <a:stretch>
              <a:fillRect/>
            </a:stretch>
          </p:blipFill>
          <p:spPr>
            <a:xfrm>
              <a:off x="0" y="0"/>
              <a:ext cx="8825802" cy="4304742"/>
            </a:xfrm>
            <a:prstGeom prst="rect">
              <a:avLst/>
            </a:prstGeom>
            <a:ln w="12700" cap="flat">
              <a:noFill/>
              <a:miter lim="400000"/>
            </a:ln>
            <a:effectLst>
              <a:outerShdw blurRad="38100" dist="31219" dir="4676564" rotWithShape="0">
                <a:srgbClr val="000000"/>
              </a:outerShdw>
            </a:effectLst>
          </p:spPr>
        </p:pic>
        <p:pic>
          <p:nvPicPr>
            <p:cNvPr id="172" name="Asset 4.png" descr="Asset 4.png"/>
            <p:cNvPicPr>
              <a:picLocks noChangeAspect="1"/>
            </p:cNvPicPr>
            <p:nvPr/>
          </p:nvPicPr>
          <p:blipFill>
            <a:blip r:embed="rId4"/>
            <a:stretch>
              <a:fillRect/>
            </a:stretch>
          </p:blipFill>
          <p:spPr>
            <a:xfrm>
              <a:off x="4898550" y="0"/>
              <a:ext cx="8890699" cy="4304742"/>
            </a:xfrm>
            <a:prstGeom prst="rect">
              <a:avLst/>
            </a:prstGeom>
            <a:ln w="12700" cap="flat">
              <a:noFill/>
              <a:miter lim="400000"/>
            </a:ln>
            <a:effectLst/>
          </p:spPr>
        </p:pic>
      </p:grpSp>
      <p:sp>
        <p:nvSpPr>
          <p:cNvPr id="174" name="Mensagem errada"/>
          <p:cNvSpPr txBox="1"/>
          <p:nvPr/>
        </p:nvSpPr>
        <p:spPr>
          <a:xfrm>
            <a:off x="5611018" y="7566254"/>
            <a:ext cx="3465935"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4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Reconhecer</a:t>
            </a:r>
            <a:endParaRPr kumimoji="0" sz="44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5" name="Hora errada"/>
          <p:cNvSpPr txBox="1"/>
          <p:nvPr/>
        </p:nvSpPr>
        <p:spPr>
          <a:xfrm>
            <a:off x="10428306" y="7452515"/>
            <a:ext cx="3465934" cy="22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4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Confessar e Pedir perdão</a:t>
            </a:r>
            <a:endParaRPr kumimoji="0" sz="44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176" name="Forma errada"/>
          <p:cNvSpPr txBox="1"/>
          <p:nvPr/>
        </p:nvSpPr>
        <p:spPr>
          <a:xfrm>
            <a:off x="15013214" y="7476745"/>
            <a:ext cx="3779576" cy="2031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717550">
              <a:spcBef>
                <a:spcPts val="4800"/>
              </a:spcBef>
              <a:buFont typeface="Arial"/>
              <a:defRPr sz="4800">
                <a:solidFill>
                  <a:schemeClr val="accent1">
                    <a:hueOff val="114395"/>
                    <a:lumOff val="-24975"/>
                  </a:schemeClr>
                </a:solidFill>
                <a:latin typeface="Arial"/>
                <a:ea typeface="Arial"/>
                <a:cs typeface="Arial"/>
                <a:sym typeface="Arial"/>
              </a:defRPr>
            </a:lvl1pPr>
          </a:lstStyle>
          <a:p>
            <a:pPr marL="0" marR="0" lvl="0" indent="0" algn="ctr" defTabSz="717550" rtl="0" eaLnBrk="1" fontAlgn="auto" latinLnBrk="0" hangingPunct="0">
              <a:lnSpc>
                <a:spcPct val="100000"/>
              </a:lnSpc>
              <a:spcBef>
                <a:spcPts val="4800"/>
              </a:spcBef>
              <a:spcAft>
                <a:spcPts val="0"/>
              </a:spcAft>
              <a:buClrTx/>
              <a:buSzTx/>
              <a:buFont typeface="Arial"/>
              <a:buNone/>
              <a:tabLst/>
              <a:defRPr/>
            </a:pPr>
            <a:r>
              <a:rPr kumimoji="0" lang="pt-BR" sz="4000" b="1" i="0" u="none" strike="noStrike" kern="0" cap="none" spc="0" normalizeH="0" baseline="0" noProof="0" dirty="0">
                <a:ln>
                  <a:noFill/>
                </a:ln>
                <a:solidFill>
                  <a:srgbClr val="00A2FF">
                    <a:hueOff val="114395"/>
                    <a:lumOff val="-24975"/>
                  </a:srgbClr>
                </a:solidFill>
                <a:effectLst/>
                <a:uLnTx/>
                <a:uFillTx/>
                <a:latin typeface="Arial"/>
                <a:cs typeface="Arial"/>
                <a:sym typeface="Arial"/>
              </a:rPr>
              <a:t>Praticar</a:t>
            </a:r>
            <a:r>
              <a:rPr kumimoji="0" lang="pt-BR" sz="4000" b="1" i="0" u="none" strike="noStrike" kern="0" cap="none" spc="0" normalizeH="0" noProof="0" dirty="0">
                <a:ln>
                  <a:noFill/>
                </a:ln>
                <a:solidFill>
                  <a:srgbClr val="00A2FF">
                    <a:hueOff val="114395"/>
                    <a:lumOff val="-24975"/>
                  </a:srgbClr>
                </a:solidFill>
                <a:effectLst/>
                <a:uLnTx/>
                <a:uFillTx/>
                <a:latin typeface="Arial"/>
                <a:cs typeface="Arial"/>
                <a:sym typeface="Arial"/>
              </a:rPr>
              <a:t> a Fidelidade e Generosidade</a:t>
            </a:r>
            <a:endParaRPr kumimoji="0" sz="4000" b="1" i="0"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sp>
        <p:nvSpPr>
          <p:cNvPr id="22" name="Retângulo 21">
            <a:extLst>
              <a:ext uri="{FF2B5EF4-FFF2-40B4-BE49-F238E27FC236}">
                <a16:creationId xmlns:a16="http://schemas.microsoft.com/office/drawing/2014/main" id="{1E0DBC40-D06E-4704-B64D-93143617A5B3}"/>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3" name="Imagem 22" descr="Tela de jogo de vídeo game&#10;&#10;Descrição gerada automaticamente com confiança baixa">
            <a:extLst>
              <a:ext uri="{FF2B5EF4-FFF2-40B4-BE49-F238E27FC236}">
                <a16:creationId xmlns:a16="http://schemas.microsoft.com/office/drawing/2014/main" id="{BFEE8405-DE13-4A33-A977-0E5E93E1B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6304" y="12494789"/>
            <a:ext cx="3237696" cy="1009938"/>
          </a:xfrm>
          <a:prstGeom prst="rect">
            <a:avLst/>
          </a:prstGeom>
        </p:spPr>
      </p:pic>
    </p:spTree>
    <p:extLst>
      <p:ext uri="{BB962C8B-B14F-4D97-AF65-F5344CB8AC3E}">
        <p14:creationId xmlns:p14="http://schemas.microsoft.com/office/powerpoint/2010/main" val="2489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wipe(left)">
                                      <p:cBhvr>
                                        <p:cTn id="7" dur="4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p:tmAbs val="0"/>
                                  </p:iterate>
                                  <p:childTnLst>
                                    <p:set>
                                      <p:cBhvr>
                                        <p:cTn id="11" fill="hold"/>
                                        <p:tgtEl>
                                          <p:spTgt spid="174"/>
                                        </p:tgtEl>
                                        <p:attrNameLst>
                                          <p:attrName>style.visibility</p:attrName>
                                        </p:attrNameLst>
                                      </p:cBhvr>
                                      <p:to>
                                        <p:strVal val="visible"/>
                                      </p:to>
                                    </p:set>
                                    <p:anim calcmode="lin" valueType="num">
                                      <p:cBhvr>
                                        <p:cTn id="12" dur="400" fill="hold"/>
                                        <p:tgtEl>
                                          <p:spTgt spid="174"/>
                                        </p:tgtEl>
                                        <p:attrNameLst>
                                          <p:attrName>ppt_x</p:attrName>
                                        </p:attrNameLst>
                                      </p:cBhvr>
                                      <p:tavLst>
                                        <p:tav tm="0">
                                          <p:val>
                                            <p:strVal val="#ppt_x"/>
                                          </p:val>
                                        </p:tav>
                                        <p:tav tm="100000">
                                          <p:val>
                                            <p:strVal val="#ppt_x"/>
                                          </p:val>
                                        </p:tav>
                                      </p:tavLst>
                                    </p:anim>
                                    <p:anim calcmode="lin" valueType="num">
                                      <p:cBhvr>
                                        <p:cTn id="13" dur="400" fill="hold"/>
                                        <p:tgtEl>
                                          <p:spTgt spid="17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p:tmAbs val="0"/>
                                  </p:iterate>
                                  <p:childTnLst>
                                    <p:set>
                                      <p:cBhvr>
                                        <p:cTn id="17" fill="hold"/>
                                        <p:tgtEl>
                                          <p:spTgt spid="175"/>
                                        </p:tgtEl>
                                        <p:attrNameLst>
                                          <p:attrName>style.visibility</p:attrName>
                                        </p:attrNameLst>
                                      </p:cBhvr>
                                      <p:to>
                                        <p:strVal val="visible"/>
                                      </p:to>
                                    </p:set>
                                    <p:anim calcmode="lin" valueType="num">
                                      <p:cBhvr>
                                        <p:cTn id="18" dur="400" fill="hold"/>
                                        <p:tgtEl>
                                          <p:spTgt spid="175"/>
                                        </p:tgtEl>
                                        <p:attrNameLst>
                                          <p:attrName>ppt_x</p:attrName>
                                        </p:attrNameLst>
                                      </p:cBhvr>
                                      <p:tavLst>
                                        <p:tav tm="0">
                                          <p:val>
                                            <p:strVal val="#ppt_x"/>
                                          </p:val>
                                        </p:tav>
                                        <p:tav tm="100000">
                                          <p:val>
                                            <p:strVal val="#ppt_x"/>
                                          </p:val>
                                        </p:tav>
                                      </p:tavLst>
                                    </p:anim>
                                    <p:anim calcmode="lin" valueType="num">
                                      <p:cBhvr>
                                        <p:cTn id="19" dur="400" fill="hold"/>
                                        <p:tgtEl>
                                          <p:spTgt spid="17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iterate>
                                    <p:tmAbs val="0"/>
                                  </p:iterate>
                                  <p:childTnLst>
                                    <p:set>
                                      <p:cBhvr>
                                        <p:cTn id="23" fill="hold"/>
                                        <p:tgtEl>
                                          <p:spTgt spid="176"/>
                                        </p:tgtEl>
                                        <p:attrNameLst>
                                          <p:attrName>style.visibility</p:attrName>
                                        </p:attrNameLst>
                                      </p:cBhvr>
                                      <p:to>
                                        <p:strVal val="visible"/>
                                      </p:to>
                                    </p:set>
                                    <p:anim calcmode="lin" valueType="num">
                                      <p:cBhvr>
                                        <p:cTn id="24" dur="400" fill="hold"/>
                                        <p:tgtEl>
                                          <p:spTgt spid="176"/>
                                        </p:tgtEl>
                                        <p:attrNameLst>
                                          <p:attrName>ppt_x</p:attrName>
                                        </p:attrNameLst>
                                      </p:cBhvr>
                                      <p:tavLst>
                                        <p:tav tm="0">
                                          <p:val>
                                            <p:strVal val="#ppt_x"/>
                                          </p:val>
                                        </p:tav>
                                        <p:tav tm="100000">
                                          <p:val>
                                            <p:strVal val="#ppt_x"/>
                                          </p:val>
                                        </p:tav>
                                      </p:tavLst>
                                    </p:anim>
                                    <p:anim calcmode="lin" valueType="num">
                                      <p:cBhvr>
                                        <p:cTn id="25" dur="400" fill="hold"/>
                                        <p:tgtEl>
                                          <p:spTgt spid="17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p:tmAbs val="0"/>
                                  </p:iterate>
                                  <p:childTnLst>
                                    <p:set>
                                      <p:cBhvr>
                                        <p:cTn id="29" fill="hold"/>
                                        <p:tgtEl>
                                          <p:spTgt spid="167"/>
                                        </p:tgtEl>
                                        <p:attrNameLst>
                                          <p:attrName>style.visibility</p:attrName>
                                        </p:attrNameLst>
                                      </p:cBhvr>
                                      <p:to>
                                        <p:strVal val="visible"/>
                                      </p:to>
                                    </p:set>
                                    <p:anim calcmode="lin" valueType="num">
                                      <p:cBhvr>
                                        <p:cTn id="30" dur="400" fill="hold"/>
                                        <p:tgtEl>
                                          <p:spTgt spid="167"/>
                                        </p:tgtEl>
                                        <p:attrNameLst>
                                          <p:attrName>ppt_x</p:attrName>
                                        </p:attrNameLst>
                                      </p:cBhvr>
                                      <p:tavLst>
                                        <p:tav tm="0">
                                          <p:val>
                                            <p:strVal val="0-#ppt_w/2"/>
                                          </p:val>
                                        </p:tav>
                                        <p:tav tm="100000">
                                          <p:val>
                                            <p:strVal val="#ppt_x"/>
                                          </p:val>
                                        </p:tav>
                                      </p:tavLst>
                                    </p:anim>
                                    <p:anim calcmode="lin" valueType="num">
                                      <p:cBhvr>
                                        <p:cTn id="31" dur="4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iterate>
                                    <p:tmAbs val="0"/>
                                  </p:iterate>
                                  <p:childTnLst>
                                    <p:set>
                                      <p:cBhvr>
                                        <p:cTn id="35" fill="hold"/>
                                        <p:tgtEl>
                                          <p:spTgt spid="164"/>
                                        </p:tgtEl>
                                        <p:attrNameLst>
                                          <p:attrName>style.visibility</p:attrName>
                                        </p:attrNameLst>
                                      </p:cBhvr>
                                      <p:to>
                                        <p:strVal val="visible"/>
                                      </p:to>
                                    </p:set>
                                    <p:anim calcmode="lin" valueType="num">
                                      <p:cBhvr>
                                        <p:cTn id="36" dur="400" fill="hold"/>
                                        <p:tgtEl>
                                          <p:spTgt spid="164"/>
                                        </p:tgtEl>
                                        <p:attrNameLst>
                                          <p:attrName>ppt_x</p:attrName>
                                        </p:attrNameLst>
                                      </p:cBhvr>
                                      <p:tavLst>
                                        <p:tav tm="0">
                                          <p:val>
                                            <p:strVal val="0-#ppt_w/2"/>
                                          </p:val>
                                        </p:tav>
                                        <p:tav tm="100000">
                                          <p:val>
                                            <p:strVal val="#ppt_x"/>
                                          </p:val>
                                        </p:tav>
                                      </p:tavLst>
                                    </p:anim>
                                    <p:anim calcmode="lin" valueType="num">
                                      <p:cBhvr>
                                        <p:cTn id="37" dur="400" fill="hold"/>
                                        <p:tgtEl>
                                          <p:spTgt spid="16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iterate>
                                    <p:tmAbs val="0"/>
                                  </p:iterate>
                                  <p:childTnLst>
                                    <p:set>
                                      <p:cBhvr>
                                        <p:cTn id="41" fill="hold"/>
                                        <p:tgtEl>
                                          <p:spTgt spid="170"/>
                                        </p:tgtEl>
                                        <p:attrNameLst>
                                          <p:attrName>style.visibility</p:attrName>
                                        </p:attrNameLst>
                                      </p:cBhvr>
                                      <p:to>
                                        <p:strVal val="visible"/>
                                      </p:to>
                                    </p:set>
                                    <p:anim calcmode="lin" valueType="num">
                                      <p:cBhvr>
                                        <p:cTn id="42" dur="400" fill="hold"/>
                                        <p:tgtEl>
                                          <p:spTgt spid="170"/>
                                        </p:tgtEl>
                                        <p:attrNameLst>
                                          <p:attrName>ppt_x</p:attrName>
                                        </p:attrNameLst>
                                      </p:cBhvr>
                                      <p:tavLst>
                                        <p:tav tm="0">
                                          <p:val>
                                            <p:strVal val="0-#ppt_w/2"/>
                                          </p:val>
                                        </p:tav>
                                        <p:tav tm="100000">
                                          <p:val>
                                            <p:strVal val="#ppt_x"/>
                                          </p:val>
                                        </p:tav>
                                      </p:tavLst>
                                    </p:anim>
                                    <p:anim calcmode="lin" valueType="num">
                                      <p:cBhvr>
                                        <p:cTn id="43" dur="4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advAuto="0"/>
      <p:bldP spid="167" grpId="0" animBg="1" advAuto="0"/>
      <p:bldP spid="170" grpId="0" animBg="1" advAuto="0"/>
      <p:bldP spid="173" grpId="0" animBg="1" advAuto="0"/>
      <p:bldP spid="174" grpId="0" animBg="1" advAuto="0"/>
      <p:bldP spid="175" grpId="0" animBg="1" advAuto="0"/>
      <p:bldP spid="176"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17. A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Estranha</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Matemática</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do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Céu</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22683215"/>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8626128" y="2460987"/>
            <a:ext cx="4387420"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Russell Champlin</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rotWithShape="1">
            <a:blip r:embed="rId3">
              <a:extLst>
                <a:ext uri="{28A0092B-C50C-407E-A947-70E740481C1C}">
                  <a14:useLocalDpi xmlns:a14="http://schemas.microsoft.com/office/drawing/2010/main" val="0"/>
                </a:ext>
              </a:extLst>
            </a:blip>
            <a:srcRect l="24674" r="24674" b="10585"/>
            <a:stretch/>
          </p:blipFill>
          <p:spPr>
            <a:xfrm>
              <a:off x="0" y="263276"/>
              <a:ext cx="7177941" cy="895800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458969"/>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História de um empresário cristão...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241781" y="7518986"/>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Cruz do Calvário é o padrão de entrega.</a:t>
            </a:r>
            <a:endParaRPr kumimoji="0" sz="4700" b="1"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10151990" y="9511434"/>
            <a:ext cx="12870544" cy="299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Enquanto</a:t>
            </a:r>
            <a:r>
              <a:rPr kumimoji="0" lang="pt-BR" sz="4700" b="0" i="0" u="none" strike="noStrike" kern="0" cap="none" spc="0" normalizeH="0" noProof="0" dirty="0">
                <a:ln>
                  <a:noFill/>
                </a:ln>
                <a:solidFill>
                  <a:srgbClr val="000000"/>
                </a:solidFill>
                <a:effectLst/>
                <a:uLnTx/>
                <a:uFillTx/>
                <a:latin typeface="Arial"/>
                <a:cs typeface="Arial"/>
                <a:sym typeface="Arial"/>
              </a:rPr>
              <a:t> não entendermos o tamanho do sacrifício que nos foi oferecido, </a:t>
            </a:r>
            <a:r>
              <a:rPr kumimoji="0" lang="pt-BR" sz="4700" b="1" i="0" u="none" strike="noStrike" kern="0" cap="none" spc="0" normalizeH="0" noProof="0" dirty="0">
                <a:ln>
                  <a:noFill/>
                </a:ln>
                <a:solidFill>
                  <a:srgbClr val="000000"/>
                </a:solidFill>
                <a:effectLst/>
                <a:uLnTx/>
                <a:uFillTx/>
                <a:latin typeface="Arial"/>
                <a:cs typeface="Arial"/>
                <a:sym typeface="Arial"/>
              </a:rPr>
              <a:t>nunca</a:t>
            </a:r>
            <a:r>
              <a:rPr kumimoji="0" lang="pt-BR" sz="4700" i="0" u="none" strike="noStrike" kern="0" cap="none" spc="0" normalizeH="0" noProof="0" dirty="0">
                <a:ln>
                  <a:noFill/>
                </a:ln>
                <a:solidFill>
                  <a:srgbClr val="000000"/>
                </a:solidFill>
                <a:effectLst/>
                <a:uLnTx/>
                <a:uFillTx/>
                <a:latin typeface="Arial"/>
                <a:cs typeface="Arial"/>
                <a:sym typeface="Arial"/>
              </a:rPr>
              <a:t> entenderemos o que significa uma entrega completa e grandiosa</a:t>
            </a:r>
            <a:endParaRPr kumimoji="0" lang="pt-BR" sz="4700" b="0" i="0" u="none" strike="noStrike" kern="0" cap="none" spc="0" normalizeH="0" noProof="0" dirty="0">
              <a:ln>
                <a:noFill/>
              </a:ln>
              <a:solidFill>
                <a:srgbClr val="000000"/>
              </a:solidFill>
              <a:effectLst/>
              <a:uLnTx/>
              <a:uFillTx/>
              <a:latin typeface="Arial"/>
              <a:cs typeface="Arial"/>
              <a:sym typeface="Arial"/>
            </a:endParaRP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26592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89405" y="762492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59853" y="957923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6"/>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582606"/>
            <a:ext cx="17522108" cy="2031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0000"/>
                </a:solidFill>
                <a:effectLst/>
                <a:uLnTx/>
                <a:uFillTx/>
                <a:latin typeface="Arial"/>
                <a:cs typeface="Arial"/>
                <a:sym typeface="Arial"/>
              </a:rPr>
              <a:t>“O dar não sacrificial tende por ser feito como espetáculo ao dever, e </a:t>
            </a:r>
            <a:r>
              <a:rPr kumimoji="0" lang="pt-BR" sz="4000" b="1" i="0" u="none" strike="noStrike" kern="0" cap="none" spc="0" normalizeH="0" baseline="0" noProof="0" dirty="0" err="1">
                <a:ln>
                  <a:noFill/>
                </a:ln>
                <a:solidFill>
                  <a:srgbClr val="FF0000"/>
                </a:solidFill>
                <a:effectLst/>
                <a:uLnTx/>
                <a:uFillTx/>
                <a:latin typeface="Arial"/>
                <a:cs typeface="Arial"/>
                <a:sym typeface="Arial"/>
              </a:rPr>
              <a:t>e</a:t>
            </a:r>
            <a:r>
              <a:rPr kumimoji="0" lang="pt-BR" sz="4000" b="1" i="0" u="none" strike="noStrike" kern="0" cap="none" spc="0" normalizeH="0" baseline="0" noProof="0" dirty="0">
                <a:ln>
                  <a:noFill/>
                </a:ln>
                <a:solidFill>
                  <a:srgbClr val="FF0000"/>
                </a:solidFill>
                <a:effectLst/>
                <a:uLnTx/>
                <a:uFillTx/>
                <a:latin typeface="Arial"/>
                <a:cs typeface="Arial"/>
                <a:sym typeface="Arial"/>
              </a:rPr>
              <a:t> deixa um mau gosto em nossa boca, bem como depressão em nosso coração”.</a:t>
            </a:r>
            <a:endParaRPr kumimoji="0" sz="40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10085468" y="5189611"/>
            <a:ext cx="12870544"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entrega da viúva representou</a:t>
            </a:r>
            <a:r>
              <a:rPr kumimoji="0" lang="pt-BR" sz="4700" b="0" i="0" u="none" strike="noStrike" kern="0" cap="none" spc="0" normalizeH="0" noProof="0" dirty="0">
                <a:ln>
                  <a:noFill/>
                </a:ln>
                <a:solidFill>
                  <a:srgbClr val="000000"/>
                </a:solidFill>
                <a:effectLst/>
                <a:uLnTx/>
                <a:uFillTx/>
                <a:latin typeface="Arial"/>
                <a:cs typeface="Arial"/>
                <a:sym typeface="Arial"/>
              </a:rPr>
              <a:t> um grande sacrifício em nossa perspectiva.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8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6257656"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Não existe lógica humana que nos faça responder.....</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050580" y="3661434"/>
            <a:ext cx="1638393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alguém pode entregar tudo o que</a:t>
            </a:r>
            <a:r>
              <a:rPr kumimoji="0" lang="pt-BR" sz="4700" b="0" i="0" u="none" strike="noStrike" kern="0" cap="none" spc="0" normalizeH="0" noProof="0" dirty="0">
                <a:ln>
                  <a:noFill/>
                </a:ln>
                <a:solidFill>
                  <a:srgbClr val="000000"/>
                </a:solidFill>
                <a:effectLst/>
                <a:uLnTx/>
                <a:uFillTx/>
                <a:latin typeface="Arial"/>
                <a:cs typeface="Arial"/>
                <a:sym typeface="Arial"/>
              </a:rPr>
              <a:t> tem pela causa de Deus, como fez a viúva?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25391" y="8023595"/>
            <a:ext cx="17591399"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alguém é capaz de entrar</a:t>
            </a:r>
            <a:r>
              <a:rPr kumimoji="0" lang="pt-BR" sz="4700" b="0" i="0" u="none" strike="noStrike" kern="0" cap="none" spc="0" normalizeH="0" noProof="0" dirty="0">
                <a:ln>
                  <a:noFill/>
                </a:ln>
                <a:solidFill>
                  <a:srgbClr val="000000"/>
                </a:solidFill>
                <a:effectLst/>
                <a:uLnTx/>
                <a:uFillTx/>
                <a:latin typeface="Arial"/>
                <a:cs typeface="Arial"/>
                <a:sym typeface="Arial"/>
              </a:rPr>
              <a:t> em uma cova cheia de leões famintos para se manter fiel a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41537" y="3704950"/>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610011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50579" y="5909589"/>
            <a:ext cx="1638393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alguém é capaz de levar o filho ao monte Moriá para oferecê-lo em sacrifício?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1973245" y="10163458"/>
            <a:ext cx="16583695"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Como alguém</a:t>
            </a:r>
            <a:r>
              <a:rPr kumimoji="0" lang="pt-BR" sz="4700" b="0" i="0" u="none" strike="noStrike" kern="0" cap="none" spc="0" normalizeH="0" noProof="0" dirty="0">
                <a:ln>
                  <a:noFill/>
                </a:ln>
                <a:solidFill>
                  <a:srgbClr val="000000"/>
                </a:solidFill>
                <a:effectLst/>
                <a:uLnTx/>
                <a:uFillTx/>
                <a:latin typeface="Arial"/>
                <a:cs typeface="Arial"/>
                <a:sym typeface="Arial"/>
              </a:rPr>
              <a:t> é capaz de rejeitar uma promoção salarial que exija que se trabalhe aos sábados?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ircle">
            <a:extLst>
              <a:ext uri="{FF2B5EF4-FFF2-40B4-BE49-F238E27FC236}">
                <a16:creationId xmlns:a16="http://schemas.microsoft.com/office/drawing/2014/main" id="{15232E6E-93C2-4CAD-A720-6E5C49BE4CE7}"/>
              </a:ext>
            </a:extLst>
          </p:cNvPr>
          <p:cNvSpPr/>
          <p:nvPr/>
        </p:nvSpPr>
        <p:spPr>
          <a:xfrm>
            <a:off x="1202777" y="10219612"/>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6215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300" fill="hold"/>
                                        <p:tgtEl>
                                          <p:spTgt spid="15"/>
                                        </p:tgtEl>
                                        <p:attrNameLst>
                                          <p:attrName>ppt_x</p:attrName>
                                        </p:attrNameLst>
                                      </p:cBhvr>
                                      <p:tavLst>
                                        <p:tav tm="0">
                                          <p:val>
                                            <p:strVal val="0-#ppt_w/2"/>
                                          </p:val>
                                        </p:tav>
                                        <p:tav tm="100000">
                                          <p:val>
                                            <p:strVal val="#ppt_x"/>
                                          </p:val>
                                        </p:tav>
                                      </p:tavLst>
                                    </p:anim>
                                    <p:anim calcmode="lin" valueType="num">
                                      <p:cBhvr>
                                        <p:cTn id="51"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9E14910-9FAB-44FF-B3DF-68A7CF6200AB}"/>
              </a:ext>
            </a:extLst>
          </p:cNvPr>
          <p:cNvSpPr/>
          <p:nvPr/>
        </p:nvSpPr>
        <p:spPr>
          <a:xfrm>
            <a:off x="-33461"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3" name="Imagem 2" descr="Tela de jogo de vídeo game&#10;&#10;Descrição gerada automaticamente com confiança baixa">
            <a:extLst>
              <a:ext uri="{FF2B5EF4-FFF2-40B4-BE49-F238E27FC236}">
                <a16:creationId xmlns:a16="http://schemas.microsoft.com/office/drawing/2014/main" id="{B1836854-7A3C-451F-BEFE-8A3C234DB1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2192075E-1086-4FB1-AE3C-F0300BA334D3}"/>
              </a:ext>
            </a:extLst>
          </p:cNvPr>
          <p:cNvSpPr txBox="1"/>
          <p:nvPr/>
        </p:nvSpPr>
        <p:spPr>
          <a:xfrm>
            <a:off x="3900152" y="3931338"/>
            <a:ext cx="16583695" cy="5088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1" i="0" u="none" strike="noStrike" kern="0" cap="none" spc="0" normalizeH="0" baseline="0" noProof="0" dirty="0">
                <a:ln>
                  <a:noFill/>
                </a:ln>
                <a:solidFill>
                  <a:srgbClr val="000000"/>
                </a:solidFill>
                <a:effectLst/>
                <a:uLnTx/>
                <a:uFillTx/>
                <a:latin typeface="Amasis MT Pro Black" panose="02040A04050005020304" pitchFamily="18" charset="0"/>
                <a:sym typeface="Arial"/>
              </a:rPr>
              <a:t>A lógica</a:t>
            </a:r>
            <a:r>
              <a:rPr kumimoji="0" lang="pt-BR" sz="5400" b="1" i="0" u="none" strike="noStrike" kern="0" cap="none" spc="0" normalizeH="0" noProof="0" dirty="0">
                <a:ln>
                  <a:noFill/>
                </a:ln>
                <a:solidFill>
                  <a:srgbClr val="000000"/>
                </a:solidFill>
                <a:effectLst/>
                <a:uLnTx/>
                <a:uFillTx/>
                <a:latin typeface="Amasis MT Pro Black" panose="02040A04050005020304" pitchFamily="18" charset="0"/>
                <a:sym typeface="Arial"/>
              </a:rPr>
              <a:t> humana não funciona nesses casos. Entretanto, quando olhamos para o tamanho da oferta que nos foi feita, todas as nossas ofertas e sacrifícios perdem completamente o valor e a dimens</a:t>
            </a:r>
            <a:r>
              <a:rPr lang="pt-BR" sz="5400" b="1" noProof="0" dirty="0">
                <a:latin typeface="Amasis MT Pro Black" panose="02040A04050005020304" pitchFamily="18" charset="0"/>
              </a:rPr>
              <a:t>ão, não importa o valor ou a abnegação que envolvam.</a:t>
            </a:r>
            <a:endParaRPr kumimoji="0" sz="5400" b="1" i="0" u="none" strike="noStrike" kern="0" cap="none" spc="0" normalizeH="0" baseline="0" noProof="0" dirty="0">
              <a:ln>
                <a:noFill/>
              </a:ln>
              <a:solidFill>
                <a:srgbClr val="000000"/>
              </a:solidFill>
              <a:effectLst/>
              <a:uLnTx/>
              <a:uFillTx/>
              <a:latin typeface="Amasis MT Pro Black" panose="02040A04050005020304" pitchFamily="18" charset="0"/>
              <a:sym typeface="Arial"/>
            </a:endParaRPr>
          </a:p>
        </p:txBody>
      </p:sp>
    </p:spTree>
    <p:extLst>
      <p:ext uri="{BB962C8B-B14F-4D97-AF65-F5344CB8AC3E}">
        <p14:creationId xmlns:p14="http://schemas.microsoft.com/office/powerpoint/2010/main" val="1474455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300" fill="hold"/>
                                        <p:tgtEl>
                                          <p:spTgt spid="4"/>
                                        </p:tgtEl>
                                        <p:attrNameLst>
                                          <p:attrName>ppt_x</p:attrName>
                                        </p:attrNameLst>
                                      </p:cBhvr>
                                      <p:tavLst>
                                        <p:tav tm="0">
                                          <p:val>
                                            <p:strVal val="0-#ppt_w/2"/>
                                          </p:val>
                                        </p:tav>
                                        <p:tav tm="100000">
                                          <p:val>
                                            <p:strVal val="#ppt_x"/>
                                          </p:val>
                                        </p:tav>
                                      </p:tavLst>
                                    </p:anim>
                                    <p:anim calcmode="lin" valueType="num">
                                      <p:cBhvr>
                                        <p:cTn id="8" dur="3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960854"/>
            <a:ext cx="20710798"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Quando se trata de entregar uma oferta, os critérios da matemática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divina são os seguintes: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133090" y="3447070"/>
            <a:ext cx="1638393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914400" marR="0" lvl="0" indent="-914400" algn="just" defTabSz="717550" rtl="0" eaLnBrk="1" fontAlgn="auto" latinLnBrk="0" hangingPunct="0">
              <a:lnSpc>
                <a:spcPct val="100000"/>
              </a:lnSpc>
              <a:spcBef>
                <a:spcPts val="0"/>
              </a:spcBef>
              <a:spcAft>
                <a:spcPts val="0"/>
              </a:spcAft>
              <a:buClr>
                <a:srgbClr val="000000"/>
              </a:buClr>
              <a:buSzTx/>
              <a:buFont typeface="Arial"/>
              <a:buAutoNum type="alphaLcParenR"/>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 Sacrifício que envolve a entrega feita.</a:t>
            </a:r>
            <a:endParaRPr lang="pt-BR" dirty="0"/>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61442" y="6547250"/>
            <a:ext cx="17591399"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 O</a:t>
            </a:r>
            <a:r>
              <a:rPr kumimoji="0" lang="pt-BR" sz="4700" b="0" i="0" u="none" strike="noStrike" kern="0" cap="none" spc="0" normalizeH="0" noProof="0" dirty="0">
                <a:ln>
                  <a:noFill/>
                </a:ln>
                <a:solidFill>
                  <a:srgbClr val="000000"/>
                </a:solidFill>
                <a:effectLst/>
                <a:uLnTx/>
                <a:uFillTx/>
                <a:latin typeface="Arial"/>
                <a:cs typeface="Arial"/>
                <a:sym typeface="Arial"/>
              </a:rPr>
              <a:t> sentimento com que ela é dada.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94321" y="4997160"/>
            <a:ext cx="1638393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b) O percentual que ela representa de todo o patrimônio.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4083399" y="7760944"/>
            <a:ext cx="16583695" cy="227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Tudo o que fazemos para a causa de Deus, deve ser feito sob a seguinte motivação: </a:t>
            </a:r>
            <a:r>
              <a:rPr kumimoji="0" lang="pt-BR" sz="4700" b="1" i="0" u="none" strike="noStrike" kern="0" cap="none" spc="0" normalizeH="0" baseline="0" noProof="0" dirty="0">
                <a:ln>
                  <a:noFill/>
                </a:ln>
                <a:solidFill>
                  <a:srgbClr val="000000"/>
                </a:solidFill>
                <a:effectLst/>
                <a:uLnTx/>
                <a:uFillTx/>
                <a:latin typeface="Arial"/>
                <a:cs typeface="Arial"/>
                <a:sym typeface="Arial"/>
              </a:rPr>
              <a:t>“Nós amamos porque Ele</a:t>
            </a:r>
            <a:r>
              <a:rPr kumimoji="0" lang="pt-BR" sz="4700" b="1" i="0" u="none" strike="noStrike" kern="0" cap="none" spc="0" normalizeH="0" noProof="0" dirty="0">
                <a:ln>
                  <a:noFill/>
                </a:ln>
                <a:solidFill>
                  <a:srgbClr val="000000"/>
                </a:solidFill>
                <a:effectLst/>
                <a:uLnTx/>
                <a:uFillTx/>
                <a:latin typeface="Arial"/>
                <a:cs typeface="Arial"/>
                <a:sym typeface="Arial"/>
              </a:rPr>
              <a:t> nos amou primeiro”.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899AF1B0-1739-4A0B-A52E-3311A1E53AE3}"/>
              </a:ext>
            </a:extLst>
          </p:cNvPr>
          <p:cNvSpPr txBox="1"/>
          <p:nvPr/>
        </p:nvSpPr>
        <p:spPr>
          <a:xfrm>
            <a:off x="4083398" y="10782826"/>
            <a:ext cx="16583695"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entrega</a:t>
            </a:r>
            <a:r>
              <a:rPr kumimoji="0" lang="pt-BR" sz="4700" b="0" i="0" u="none" strike="noStrike" kern="0" cap="none" spc="0" normalizeH="0" noProof="0" dirty="0">
                <a:ln>
                  <a:noFill/>
                </a:ln>
                <a:solidFill>
                  <a:srgbClr val="000000"/>
                </a:solidFill>
                <a:effectLst/>
                <a:uLnTx/>
                <a:uFillTx/>
                <a:latin typeface="Arial"/>
                <a:cs typeface="Arial"/>
                <a:sym typeface="Arial"/>
              </a:rPr>
              <a:t> para ser real, deve envolver sacrifício. O </a:t>
            </a:r>
            <a:r>
              <a:rPr lang="pt-BR" dirty="0"/>
              <a:t>importante não é a soma, mas o custo para o doador”.</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744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par>
                          <p:cTn id="8" fill="hold">
                            <p:stCondLst>
                              <p:cond delay="700"/>
                            </p:stCondLst>
                            <p:childTnLst>
                              <p:par>
                                <p:cTn id="9" presetID="2" presetClass="entr" presetSubtype="8" fill="hold" grpId="0" nodeType="afterEffect">
                                  <p:stCondLst>
                                    <p:cond delay="0"/>
                                  </p:stCondLst>
                                  <p:iterate>
                                    <p:tmAbs val="0"/>
                                  </p:iterate>
                                  <p:childTnLst>
                                    <p:set>
                                      <p:cBhvr>
                                        <p:cTn id="10" fill="hold"/>
                                        <p:tgtEl>
                                          <p:spTgt spid="273"/>
                                        </p:tgtEl>
                                        <p:attrNameLst>
                                          <p:attrName>style.visibility</p:attrName>
                                        </p:attrNameLst>
                                      </p:cBhvr>
                                      <p:to>
                                        <p:strVal val="visible"/>
                                      </p:to>
                                    </p:set>
                                    <p:anim calcmode="lin" valueType="num">
                                      <p:cBhvr>
                                        <p:cTn id="11" dur="300" fill="hold"/>
                                        <p:tgtEl>
                                          <p:spTgt spid="273"/>
                                        </p:tgtEl>
                                        <p:attrNameLst>
                                          <p:attrName>ppt_x</p:attrName>
                                        </p:attrNameLst>
                                      </p:cBhvr>
                                      <p:tavLst>
                                        <p:tav tm="0">
                                          <p:val>
                                            <p:strVal val="0-#ppt_w/2"/>
                                          </p:val>
                                        </p:tav>
                                        <p:tav tm="100000">
                                          <p:val>
                                            <p:strVal val="#ppt_x"/>
                                          </p:val>
                                        </p:tav>
                                      </p:tavLst>
                                    </p:anim>
                                    <p:anim calcmode="lin" valueType="num">
                                      <p:cBhvr>
                                        <p:cTn id="12" dur="300" fill="hold"/>
                                        <p:tgtEl>
                                          <p:spTgt spid="27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iterate>
                                    <p:tmAbs val="0"/>
                                  </p:iterate>
                                  <p:childTnLst>
                                    <p:set>
                                      <p:cBhvr>
                                        <p:cTn id="15" fill="hold"/>
                                        <p:tgtEl>
                                          <p:spTgt spid="274"/>
                                        </p:tgtEl>
                                        <p:attrNameLst>
                                          <p:attrName>style.visibility</p:attrName>
                                        </p:attrNameLst>
                                      </p:cBhvr>
                                      <p:to>
                                        <p:strVal val="visible"/>
                                      </p:to>
                                    </p:set>
                                    <p:anim calcmode="lin" valueType="num">
                                      <p:cBhvr>
                                        <p:cTn id="16" dur="300" fill="hold"/>
                                        <p:tgtEl>
                                          <p:spTgt spid="274"/>
                                        </p:tgtEl>
                                        <p:attrNameLst>
                                          <p:attrName>ppt_x</p:attrName>
                                        </p:attrNameLst>
                                      </p:cBhvr>
                                      <p:tavLst>
                                        <p:tav tm="0">
                                          <p:val>
                                            <p:strVal val="0-#ppt_w/2"/>
                                          </p:val>
                                        </p:tav>
                                        <p:tav tm="100000">
                                          <p:val>
                                            <p:strVal val="#ppt_x"/>
                                          </p:val>
                                        </p:tav>
                                      </p:tavLst>
                                    </p:anim>
                                    <p:anim calcmode="lin" valueType="num">
                                      <p:cBhvr>
                                        <p:cTn id="17" dur="300" fill="hold"/>
                                        <p:tgtEl>
                                          <p:spTgt spid="274"/>
                                        </p:tgtEl>
                                        <p:attrNameLst>
                                          <p:attrName>ppt_y</p:attrName>
                                        </p:attrNameLst>
                                      </p:cBhvr>
                                      <p:tavLst>
                                        <p:tav tm="0">
                                          <p:val>
                                            <p:strVal val="#ppt_y"/>
                                          </p:val>
                                        </p:tav>
                                        <p:tav tm="100000">
                                          <p:val>
                                            <p:strVal val="#ppt_y"/>
                                          </p:val>
                                        </p:tav>
                                      </p:tavLst>
                                    </p:anim>
                                  </p:childTnLst>
                                </p:cTn>
                              </p:par>
                            </p:childTnLst>
                          </p:cTn>
                        </p:par>
                        <p:par>
                          <p:cTn id="18" fill="hold">
                            <p:stCondLst>
                              <p:cond delay="1300"/>
                            </p:stCondLst>
                            <p:childTnLst>
                              <p:par>
                                <p:cTn id="19" presetID="2" presetClass="entr" presetSubtype="8" fill="hold" grpId="0" nodeType="afterEffect">
                                  <p:stCondLst>
                                    <p:cond delay="0"/>
                                  </p:stCondLst>
                                  <p:iterate>
                                    <p:tmAbs val="0"/>
                                  </p:iterate>
                                  <p:childTnLst>
                                    <p:set>
                                      <p:cBhvr>
                                        <p:cTn id="20" fill="hold"/>
                                        <p:tgtEl>
                                          <p:spTgt spid="13"/>
                                        </p:tgtEl>
                                        <p:attrNameLst>
                                          <p:attrName>style.visibility</p:attrName>
                                        </p:attrNameLst>
                                      </p:cBhvr>
                                      <p:to>
                                        <p:strVal val="visible"/>
                                      </p:to>
                                    </p:set>
                                    <p:anim calcmode="lin" valueType="num">
                                      <p:cBhvr>
                                        <p:cTn id="21" dur="300" fill="hold"/>
                                        <p:tgtEl>
                                          <p:spTgt spid="13"/>
                                        </p:tgtEl>
                                        <p:attrNameLst>
                                          <p:attrName>ppt_x</p:attrName>
                                        </p:attrNameLst>
                                      </p:cBhvr>
                                      <p:tavLst>
                                        <p:tav tm="0">
                                          <p:val>
                                            <p:strVal val="0-#ppt_w/2"/>
                                          </p:val>
                                        </p:tav>
                                        <p:tav tm="100000">
                                          <p:val>
                                            <p:strVal val="#ppt_x"/>
                                          </p:val>
                                        </p:tav>
                                      </p:tavLst>
                                    </p:anim>
                                    <p:anim calcmode="lin" valueType="num">
                                      <p:cBhvr>
                                        <p:cTn id="22" dur="3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600"/>
                            </p:stCondLst>
                            <p:childTnLst>
                              <p:par>
                                <p:cTn id="24" presetID="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 calcmode="lin" valueType="num">
                                      <p:cBhvr>
                                        <p:cTn id="26" dur="300" fill="hold"/>
                                        <p:tgtEl>
                                          <p:spTgt spid="14"/>
                                        </p:tgtEl>
                                        <p:attrNameLst>
                                          <p:attrName>ppt_x</p:attrName>
                                        </p:attrNameLst>
                                      </p:cBhvr>
                                      <p:tavLst>
                                        <p:tav tm="0">
                                          <p:val>
                                            <p:strVal val="0-#ppt_w/2"/>
                                          </p:val>
                                        </p:tav>
                                        <p:tav tm="100000">
                                          <p:val>
                                            <p:strVal val="#ppt_x"/>
                                          </p:val>
                                        </p:tav>
                                      </p:tavLst>
                                    </p:anim>
                                    <p:anim calcmode="lin" valueType="num">
                                      <p:cBhvr>
                                        <p:cTn id="27" dur="30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1900"/>
                            </p:stCondLst>
                            <p:childTnLst>
                              <p:par>
                                <p:cTn id="29" presetID="2" presetClass="entr" presetSubtype="8" fill="hold" grpId="0" nodeType="afterEffect">
                                  <p:stCondLst>
                                    <p:cond delay="0"/>
                                  </p:stCondLst>
                                  <p:iterate>
                                    <p:tmAbs val="0"/>
                                  </p:iterate>
                                  <p:childTnLst>
                                    <p:set>
                                      <p:cBhvr>
                                        <p:cTn id="30" fill="hold"/>
                                        <p:tgtEl>
                                          <p:spTgt spid="16"/>
                                        </p:tgtEl>
                                        <p:attrNameLst>
                                          <p:attrName>style.visibility</p:attrName>
                                        </p:attrNameLst>
                                      </p:cBhvr>
                                      <p:to>
                                        <p:strVal val="visible"/>
                                      </p:to>
                                    </p:set>
                                    <p:anim calcmode="lin" valueType="num">
                                      <p:cBhvr>
                                        <p:cTn id="31" dur="300" fill="hold"/>
                                        <p:tgtEl>
                                          <p:spTgt spid="16"/>
                                        </p:tgtEl>
                                        <p:attrNameLst>
                                          <p:attrName>ppt_x</p:attrName>
                                        </p:attrNameLst>
                                      </p:cBhvr>
                                      <p:tavLst>
                                        <p:tav tm="0">
                                          <p:val>
                                            <p:strVal val="0-#ppt_w/2"/>
                                          </p:val>
                                        </p:tav>
                                        <p:tav tm="100000">
                                          <p:val>
                                            <p:strVal val="#ppt_x"/>
                                          </p:val>
                                        </p:tav>
                                      </p:tavLst>
                                    </p:anim>
                                    <p:anim calcmode="lin" valueType="num">
                                      <p:cBhvr>
                                        <p:cTn id="32" dur="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13" grpId="0" animBg="1" advAuto="0"/>
      <p:bldP spid="14" grpId="0" animBg="1" advAuto="0"/>
      <p:bldP spid="16"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6941982"/>
            <a:ext cx="18733476" cy="29111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60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18. A </a:t>
            </a:r>
            <a:r>
              <a:rPr kumimoji="0" lang="en-US" altLang="pt-BR" sz="60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Estranha</a:t>
            </a:r>
            <a:r>
              <a:rPr kumimoji="0" lang="en-US" altLang="pt-BR" sz="60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60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Matemática</a:t>
            </a:r>
            <a:r>
              <a:rPr kumimoji="0" lang="en-US" altLang="pt-BR" sz="60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do </a:t>
            </a:r>
            <a:r>
              <a:rPr kumimoji="0" lang="en-US" altLang="pt-BR" sz="60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Céu</a:t>
            </a:r>
            <a:r>
              <a:rPr kumimoji="0" lang="en-US" altLang="pt-BR" sz="60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60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60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parte</a:t>
            </a:r>
            <a:r>
              <a:rPr kumimoji="0" lang="en-US" altLang="pt-BR" sz="60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II</a:t>
            </a: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1846141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9375533" y="2460987"/>
            <a:ext cx="2888611"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Ellen White</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3323" r="23323"/>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458969"/>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Marcos 12: 43 e 44</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241781" y="7854884"/>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Ela estava doando</a:t>
            </a:r>
            <a:r>
              <a:rPr kumimoji="0" lang="pt-BR" sz="4700" b="0" i="0" u="none" strike="noStrike" kern="0" cap="none" spc="0" normalizeH="0" noProof="0" dirty="0">
                <a:ln>
                  <a:noFill/>
                </a:ln>
                <a:solidFill>
                  <a:srgbClr val="000000"/>
                </a:solidFill>
                <a:effectLst/>
                <a:uLnTx/>
                <a:uFillTx/>
                <a:latin typeface="Arial"/>
                <a:cs typeface="Arial"/>
                <a:sym typeface="Arial"/>
              </a:rPr>
              <a:t> 100% do que possuía.</a:t>
            </a:r>
            <a:endParaRPr kumimoji="0" sz="4700" b="1"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10151990" y="9511435"/>
            <a:ext cx="12870544" cy="299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"Assim Ele ensinou que o valor da oferta é estimado não pela quantidade,</a:t>
            </a:r>
            <a:r>
              <a:rPr kumimoji="0" lang="pt-BR" sz="4700" b="0" i="0" u="none" strike="noStrike" kern="0" cap="none" spc="0" normalizeH="0" noProof="0" dirty="0">
                <a:ln>
                  <a:noFill/>
                </a:ln>
                <a:solidFill>
                  <a:srgbClr val="000000"/>
                </a:solidFill>
                <a:effectLst/>
                <a:uLnTx/>
                <a:uFillTx/>
                <a:latin typeface="Arial"/>
                <a:cs typeface="Arial"/>
                <a:sym typeface="Arial"/>
              </a:rPr>
              <a:t> mas pela proporção em que é dada e pelos motivos que movem o doador.</a:t>
            </a:r>
            <a:r>
              <a:rPr kumimoji="0" lang="pt-BR" sz="4700" b="0" i="0" u="none" strike="noStrike" kern="0" cap="none" spc="0" normalizeH="0" baseline="0" noProof="0" dirty="0">
                <a:ln>
                  <a:noFill/>
                </a:ln>
                <a:solidFill>
                  <a:srgbClr val="000000"/>
                </a:solidFill>
                <a:effectLst/>
                <a:uLnTx/>
                <a:uFillTx/>
                <a:latin typeface="Arial"/>
                <a:cs typeface="Arial"/>
                <a:sym typeface="Arial"/>
              </a:rPr>
              <a:t> </a:t>
            </a: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26592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89405" y="7960818"/>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59853" y="957923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6"/>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582606"/>
            <a:ext cx="17522108" cy="1415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0000"/>
                </a:solidFill>
                <a:effectLst/>
                <a:uLnTx/>
                <a:uFillTx/>
                <a:latin typeface="Arial"/>
                <a:cs typeface="Arial"/>
                <a:sym typeface="Arial"/>
              </a:rPr>
              <a:t>“Essa questão de dar não é deixada ao impulso. Deus nos deu instrução a esse respeito“.</a:t>
            </a:r>
            <a:endParaRPr kumimoji="0" sz="40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10085468" y="4827974"/>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Se o critério</a:t>
            </a:r>
            <a:r>
              <a:rPr kumimoji="0" lang="pt-BR" sz="4700" b="0" i="0" u="none" strike="noStrike" kern="0" cap="none" spc="0" normalizeH="0" noProof="0" dirty="0">
                <a:ln>
                  <a:noFill/>
                </a:ln>
                <a:solidFill>
                  <a:srgbClr val="000000"/>
                </a:solidFill>
                <a:effectLst/>
                <a:uLnTx/>
                <a:uFillTx/>
                <a:latin typeface="Arial"/>
                <a:cs typeface="Arial"/>
                <a:sym typeface="Arial"/>
              </a:rPr>
              <a:t> de doar da viúva for valor, isso não seria verdade, mas se o critério for percentual, então a afirmação é verdadeira.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62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6794662"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O Senhor Deus reuniu tosas as riquezas do Universo…</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050580" y="3661434"/>
            <a:ext cx="19409828"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Para que o ser humano</a:t>
            </a:r>
            <a:r>
              <a:rPr kumimoji="0" lang="pt-BR" sz="4700" b="0" i="0" u="none" strike="noStrike" kern="0" cap="none" spc="0" normalizeH="0" noProof="0" dirty="0">
                <a:ln>
                  <a:noFill/>
                </a:ln>
                <a:solidFill>
                  <a:srgbClr val="000000"/>
                </a:solidFill>
                <a:effectLst/>
                <a:uLnTx/>
                <a:uFillTx/>
                <a:latin typeface="Arial"/>
                <a:cs typeface="Arial"/>
                <a:sym typeface="Arial"/>
              </a:rPr>
              <a:t> pudesse ser salvo, Ele deu </a:t>
            </a:r>
            <a:r>
              <a:rPr kumimoji="0" lang="pt-BR" sz="4700" b="1" i="0" u="none" strike="noStrike" kern="0" cap="none" spc="0" normalizeH="0" noProof="0" dirty="0">
                <a:ln>
                  <a:noFill/>
                </a:ln>
                <a:solidFill>
                  <a:srgbClr val="000000"/>
                </a:solidFill>
                <a:effectLst/>
                <a:uLnTx/>
                <a:uFillTx/>
                <a:latin typeface="Arial"/>
                <a:cs typeface="Arial"/>
                <a:sym typeface="Arial"/>
              </a:rPr>
              <a:t>tudo </a:t>
            </a:r>
            <a:r>
              <a:rPr kumimoji="0" lang="pt-BR" sz="4700" i="0" u="none" strike="noStrike" kern="0" cap="none" spc="0" normalizeH="0" noProof="0" dirty="0">
                <a:ln>
                  <a:noFill/>
                </a:ln>
                <a:solidFill>
                  <a:srgbClr val="000000"/>
                </a:solidFill>
                <a:effectLst/>
                <a:uLnTx/>
                <a:uFillTx/>
                <a:latin typeface="Arial"/>
                <a:cs typeface="Arial"/>
                <a:sym typeface="Arial"/>
              </a:rPr>
              <a:t>quanto possuía e, em seguida entrgou-Se a Si mesmo.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073235" y="8066788"/>
            <a:ext cx="1940982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Esse é o padrão para afirmar que os dízimos e as ofertas  também devem ser entregues a partir da</a:t>
            </a:r>
            <a:r>
              <a:rPr kumimoji="0" lang="pt-BR" sz="4700" b="0" i="0" u="none" strike="noStrike" kern="0" cap="none" spc="0" normalizeH="0" noProof="0" dirty="0">
                <a:ln>
                  <a:noFill/>
                </a:ln>
                <a:solidFill>
                  <a:srgbClr val="000000"/>
                </a:solidFill>
                <a:effectLst/>
                <a:uLnTx/>
                <a:uFillTx/>
                <a:latin typeface="Arial"/>
                <a:cs typeface="Arial"/>
                <a:sym typeface="Arial"/>
              </a:rPr>
              <a:t> escolha de um percentual.</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41537" y="3704950"/>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610011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50579" y="6271226"/>
            <a:ext cx="1638393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Deus entregou</a:t>
            </a:r>
            <a:r>
              <a:rPr kumimoji="0" lang="pt-BR" sz="4700" b="0" i="0" u="none" strike="noStrike" kern="0" cap="none" spc="0" normalizeH="0" noProof="0" dirty="0">
                <a:ln>
                  <a:noFill/>
                </a:ln>
                <a:solidFill>
                  <a:srgbClr val="000000"/>
                </a:solidFill>
                <a:effectLst/>
                <a:uLnTx/>
                <a:uFillTx/>
                <a:latin typeface="Arial"/>
                <a:cs typeface="Arial"/>
                <a:sym typeface="Arial"/>
              </a:rPr>
              <a:t> 100% por Sua oferta de salvação. </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1950699" y="10499240"/>
            <a:ext cx="20921907"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lang="pt-BR" dirty="0"/>
              <a:t>Deus escolheu um percentual em relação aos dízimos, e a palavra </a:t>
            </a:r>
            <a:r>
              <a:rPr lang="pt-BR" b="1" dirty="0"/>
              <a:t>dízimo </a:t>
            </a:r>
            <a:r>
              <a:rPr lang="pt-BR" dirty="0"/>
              <a:t>significa 10%.</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ircle">
            <a:extLst>
              <a:ext uri="{FF2B5EF4-FFF2-40B4-BE49-F238E27FC236}">
                <a16:creationId xmlns:a16="http://schemas.microsoft.com/office/drawing/2014/main" id="{15232E6E-93C2-4CAD-A720-6E5C49BE4CE7}"/>
              </a:ext>
            </a:extLst>
          </p:cNvPr>
          <p:cNvSpPr/>
          <p:nvPr/>
        </p:nvSpPr>
        <p:spPr>
          <a:xfrm>
            <a:off x="1117050" y="1071692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203578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300" fill="hold"/>
                                        <p:tgtEl>
                                          <p:spTgt spid="15"/>
                                        </p:tgtEl>
                                        <p:attrNameLst>
                                          <p:attrName>ppt_x</p:attrName>
                                        </p:attrNameLst>
                                      </p:cBhvr>
                                      <p:tavLst>
                                        <p:tav tm="0">
                                          <p:val>
                                            <p:strVal val="0-#ppt_w/2"/>
                                          </p:val>
                                        </p:tav>
                                        <p:tav tm="100000">
                                          <p:val>
                                            <p:strVal val="#ppt_x"/>
                                          </p:val>
                                        </p:tav>
                                      </p:tavLst>
                                    </p:anim>
                                    <p:anim calcmode="lin" valueType="num">
                                      <p:cBhvr>
                                        <p:cTn id="51"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Tela de jogo de vídeo game&#10;&#10;Descrição gerada automaticamente com confiança baixa">
            <a:extLst>
              <a:ext uri="{FF2B5EF4-FFF2-40B4-BE49-F238E27FC236}">
                <a16:creationId xmlns:a16="http://schemas.microsoft.com/office/drawing/2014/main" id="{6681B390-A1C1-4FD9-8600-4A14AD3A5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4" name="Rounded Rectangle">
            <a:extLst>
              <a:ext uri="{FF2B5EF4-FFF2-40B4-BE49-F238E27FC236}">
                <a16:creationId xmlns:a16="http://schemas.microsoft.com/office/drawing/2014/main" id="{CD61D30E-23EB-4518-A87B-2D8FB316D727}"/>
              </a:ext>
            </a:extLst>
          </p:cNvPr>
          <p:cNvSpPr/>
          <p:nvPr/>
        </p:nvSpPr>
        <p:spPr>
          <a:xfrm>
            <a:off x="5118006" y="1992028"/>
            <a:ext cx="16211248" cy="9731944"/>
          </a:xfrm>
          <a:prstGeom prst="roundRect">
            <a:avLst>
              <a:gd name="adj" fmla="val 5544"/>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 name="“O Senhor Deus me deu língua de eruditos para que eu saiba dizer (método) boa palavra (o que é dito) ao cansado (quando deve ser dito); Ele me desperta todas as manhãs; desperta-me o ouvido para que eu ouça como os eruditos. O Senhor Deus me abriu os ouvidos, e eu não fui rebelde, não me retraí (o tipo de pessoa que era Jesus).”">
            <a:extLst>
              <a:ext uri="{FF2B5EF4-FFF2-40B4-BE49-F238E27FC236}">
                <a16:creationId xmlns:a16="http://schemas.microsoft.com/office/drawing/2014/main" id="{961FEB31-5E00-40C9-A05F-BEE7E24124D9}"/>
              </a:ext>
            </a:extLst>
          </p:cNvPr>
          <p:cNvSpPr txBox="1"/>
          <p:nvPr/>
        </p:nvSpPr>
        <p:spPr>
          <a:xfrm>
            <a:off x="8370278" y="4196862"/>
            <a:ext cx="10691446" cy="4909034"/>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marL="0" marR="0" lvl="0" indent="0" algn="ctr" defTabSz="825500" rtl="0" eaLnBrk="1" fontAlgn="auto" latinLnBrk="0" hangingPunct="0">
              <a:lnSpc>
                <a:spcPct val="100000"/>
              </a:lnSpc>
              <a:spcBef>
                <a:spcPts val="0"/>
              </a:spcBef>
              <a:spcAft>
                <a:spcPts val="600"/>
              </a:spcAft>
              <a:buClrTx/>
              <a:buSzTx/>
              <a:buFontTx/>
              <a:buNone/>
              <a:tabLst/>
              <a:defRPr/>
            </a:pPr>
            <a:r>
              <a:rPr lang="pt-BR" sz="5400" i="0" dirty="0">
                <a:effectLst/>
                <a:latin typeface="Euphemia" panose="020B0503040102020104" pitchFamily="34" charset="0"/>
              </a:rPr>
              <a:t>Nem todo o que me diz: Senhor, Senhor! entrará no reino dos céus, mas aquele que faz a vontade de meu Pai, que está nos céus.</a:t>
            </a:r>
          </a:p>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pt-BR" altLang="pt-BR" sz="3200" b="0" u="none" strike="noStrike" kern="0" cap="none" spc="0" normalizeH="0" baseline="0" noProof="0" dirty="0">
                <a:ln>
                  <a:noFill/>
                </a:ln>
                <a:solidFill>
                  <a:srgbClr val="000000"/>
                </a:solidFill>
                <a:uLnTx/>
                <a:uFillTx/>
                <a:latin typeface="Arial Nova" panose="020B0504020202020204" pitchFamily="34" charset="0"/>
                <a:ea typeface="+mn-ea"/>
                <a:cs typeface="+mn-cs"/>
                <a:sym typeface="Helvetica Neue"/>
              </a:rPr>
              <a:t>Mateus 7:21</a:t>
            </a:r>
            <a:endParaRPr kumimoji="0" lang="en-US" altLang="pt-BR" sz="3200" b="0" i="0" u="none" strike="noStrike" kern="0" cap="none" spc="0" normalizeH="0" baseline="0" noProof="0" dirty="0">
              <a:ln>
                <a:noFill/>
              </a:ln>
              <a:solidFill>
                <a:srgbClr val="000000"/>
              </a:solidFill>
              <a:effectLst/>
              <a:uLnTx/>
              <a:uFillTx/>
              <a:latin typeface="Arial Nova" panose="020B0504020202020204" pitchFamily="34" charset="0"/>
              <a:ea typeface="+mn-ea"/>
              <a:cs typeface="+mn-cs"/>
              <a:sym typeface="Helvetica Neue"/>
            </a:endParaRPr>
          </a:p>
        </p:txBody>
      </p:sp>
    </p:spTree>
    <p:extLst>
      <p:ext uri="{BB962C8B-B14F-4D97-AF65-F5344CB8AC3E}">
        <p14:creationId xmlns:p14="http://schemas.microsoft.com/office/powerpoint/2010/main" val="627610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486250"/>
            <a:ext cx="16794662"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O Senhor Deus reuniu tosas as riquezas do Universo…</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050580" y="3661434"/>
            <a:ext cx="19409828"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Com relação</a:t>
            </a:r>
            <a:r>
              <a:rPr kumimoji="0" lang="pt-BR" sz="4700" b="0" i="0" u="none" strike="noStrike" kern="0" cap="none" spc="0" normalizeH="0" noProof="0" dirty="0">
                <a:ln>
                  <a:noFill/>
                </a:ln>
                <a:solidFill>
                  <a:srgbClr val="000000"/>
                </a:solidFill>
                <a:effectLst/>
                <a:uLnTx/>
                <a:uFillTx/>
                <a:latin typeface="Arial"/>
                <a:cs typeface="Arial"/>
                <a:sym typeface="Arial"/>
              </a:rPr>
              <a:t> as </a:t>
            </a:r>
            <a:r>
              <a:rPr kumimoji="0" lang="pt-BR" sz="4700" b="1" i="0" u="none" strike="noStrike" kern="0" cap="none" spc="0" normalizeH="0" noProof="0" dirty="0">
                <a:ln>
                  <a:noFill/>
                </a:ln>
                <a:solidFill>
                  <a:srgbClr val="000000"/>
                </a:solidFill>
                <a:effectLst/>
                <a:uLnTx/>
                <a:uFillTx/>
                <a:latin typeface="Arial"/>
                <a:cs typeface="Arial"/>
                <a:sym typeface="Arial"/>
              </a:rPr>
              <a:t>ofertas</a:t>
            </a:r>
            <a:r>
              <a:rPr kumimoji="0" lang="pt-BR" sz="4700" i="0" u="none" strike="noStrike" kern="0" cap="none" spc="0" normalizeH="0" noProof="0" dirty="0">
                <a:ln>
                  <a:noFill/>
                </a:ln>
                <a:solidFill>
                  <a:srgbClr val="000000"/>
                </a:solidFill>
                <a:effectLst/>
                <a:uLnTx/>
                <a:uFillTx/>
                <a:latin typeface="Arial"/>
                <a:cs typeface="Arial"/>
                <a:sym typeface="Arial"/>
              </a:rPr>
              <a:t> Deus deu liberdade para que o adorador escolha o percentual a ser devolvido.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073235" y="8428425"/>
            <a:ext cx="1940982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 apostolo</a:t>
            </a:r>
            <a:r>
              <a:rPr kumimoji="0" lang="pt-BR" sz="4700" b="0" i="0" u="none" strike="noStrike" kern="0" cap="none" spc="0" normalizeH="0" noProof="0" dirty="0">
                <a:ln>
                  <a:noFill/>
                </a:ln>
                <a:solidFill>
                  <a:srgbClr val="000000"/>
                </a:solidFill>
                <a:effectLst/>
                <a:uLnTx/>
                <a:uFillTx/>
                <a:latin typeface="Arial"/>
                <a:cs typeface="Arial"/>
                <a:sym typeface="Arial"/>
              </a:rPr>
              <a:t> Paulo ratifica esse princípio I Cor. 16:2</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6" name="Circle"/>
          <p:cNvSpPr/>
          <p:nvPr/>
        </p:nvSpPr>
        <p:spPr>
          <a:xfrm>
            <a:off x="1241537" y="3704950"/>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7" name="Circle"/>
          <p:cNvSpPr/>
          <p:nvPr/>
        </p:nvSpPr>
        <p:spPr>
          <a:xfrm>
            <a:off x="1277588" y="610011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8" name="Circle"/>
          <p:cNvSpPr/>
          <p:nvPr/>
        </p:nvSpPr>
        <p:spPr>
          <a:xfrm>
            <a:off x="1202778" y="8184169"/>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50579" y="6271226"/>
            <a:ext cx="1638393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Deuterononimo 16:</a:t>
            </a:r>
            <a:r>
              <a:rPr kumimoji="0" lang="pt-BR" sz="4700" b="0" i="0" u="none" strike="noStrike" kern="0" cap="none" spc="0" normalizeH="0" noProof="0" dirty="0">
                <a:ln>
                  <a:noFill/>
                </a:ln>
                <a:solidFill>
                  <a:srgbClr val="000000"/>
                </a:solidFill>
                <a:effectLst/>
                <a:uLnTx/>
                <a:uFillTx/>
                <a:latin typeface="Arial"/>
                <a:cs typeface="Arial"/>
                <a:sym typeface="Arial"/>
              </a:rPr>
              <a:t> 17</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1950699" y="10860877"/>
            <a:ext cx="2092190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 História de Ananias</a:t>
            </a:r>
            <a:r>
              <a:rPr kumimoji="0" lang="pt-BR" sz="4700" b="0" i="0" u="none" strike="noStrike" kern="0" cap="none" spc="0" normalizeH="0" noProof="0" dirty="0">
                <a:ln>
                  <a:noFill/>
                </a:ln>
                <a:solidFill>
                  <a:srgbClr val="000000"/>
                </a:solidFill>
                <a:effectLst/>
                <a:uLnTx/>
                <a:uFillTx/>
                <a:latin typeface="Arial"/>
                <a:cs typeface="Arial"/>
                <a:sym typeface="Arial"/>
              </a:rPr>
              <a:t> e Safira.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ircle">
            <a:extLst>
              <a:ext uri="{FF2B5EF4-FFF2-40B4-BE49-F238E27FC236}">
                <a16:creationId xmlns:a16="http://schemas.microsoft.com/office/drawing/2014/main" id="{15232E6E-93C2-4CAD-A720-6E5C49BE4CE7}"/>
              </a:ext>
            </a:extLst>
          </p:cNvPr>
          <p:cNvSpPr/>
          <p:nvPr/>
        </p:nvSpPr>
        <p:spPr>
          <a:xfrm>
            <a:off x="1117050" y="10716928"/>
            <a:ext cx="613997" cy="613997"/>
          </a:xfrm>
          <a:prstGeom prst="ellipse">
            <a:avLst/>
          </a:prstGeom>
          <a:solidFill>
            <a:schemeClr val="accent5"/>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3649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300" fill="hold"/>
                                        <p:tgtEl>
                                          <p:spTgt spid="276"/>
                                        </p:tgtEl>
                                        <p:attrNameLst>
                                          <p:attrName>ppt_x</p:attrName>
                                        </p:attrNameLst>
                                      </p:cBhvr>
                                      <p:tavLst>
                                        <p:tav tm="0">
                                          <p:val>
                                            <p:strVal val="0-#ppt_w/2"/>
                                          </p:val>
                                        </p:tav>
                                        <p:tav tm="100000">
                                          <p:val>
                                            <p:strVal val="#ppt_x"/>
                                          </p:val>
                                        </p:tav>
                                      </p:tavLst>
                                    </p:anim>
                                    <p:anim calcmode="lin" valueType="num">
                                      <p:cBhvr>
                                        <p:cTn id="13" dur="300" fill="hold"/>
                                        <p:tgtEl>
                                          <p:spTgt spid="27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277"/>
                                        </p:tgtEl>
                                        <p:attrNameLst>
                                          <p:attrName>style.visibility</p:attrName>
                                        </p:attrNameLst>
                                      </p:cBhvr>
                                      <p:to>
                                        <p:strVal val="visible"/>
                                      </p:to>
                                    </p:set>
                                    <p:anim calcmode="lin" valueType="num">
                                      <p:cBhvr>
                                        <p:cTn id="18" dur="300" fill="hold"/>
                                        <p:tgtEl>
                                          <p:spTgt spid="277"/>
                                        </p:tgtEl>
                                        <p:attrNameLst>
                                          <p:attrName>ppt_x</p:attrName>
                                        </p:attrNameLst>
                                      </p:cBhvr>
                                      <p:tavLst>
                                        <p:tav tm="0">
                                          <p:val>
                                            <p:strVal val="0-#ppt_w/2"/>
                                          </p:val>
                                        </p:tav>
                                        <p:tav tm="100000">
                                          <p:val>
                                            <p:strVal val="#ppt_x"/>
                                          </p:val>
                                        </p:tav>
                                      </p:tavLst>
                                    </p:anim>
                                    <p:anim calcmode="lin" valueType="num">
                                      <p:cBhvr>
                                        <p:cTn id="19" dur="300" fill="hold"/>
                                        <p:tgtEl>
                                          <p:spTgt spid="277"/>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8" fill="hold" grpId="0" nodeType="afterEffect">
                                  <p:stCondLst>
                                    <p:cond delay="0"/>
                                  </p:stCondLst>
                                  <p:iterate>
                                    <p:tmAbs val="0"/>
                                  </p:iterate>
                                  <p:childTnLst>
                                    <p:set>
                                      <p:cBhvr>
                                        <p:cTn id="22" fill="hold"/>
                                        <p:tgtEl>
                                          <p:spTgt spid="273"/>
                                        </p:tgtEl>
                                        <p:attrNameLst>
                                          <p:attrName>style.visibility</p:attrName>
                                        </p:attrNameLst>
                                      </p:cBhvr>
                                      <p:to>
                                        <p:strVal val="visible"/>
                                      </p:to>
                                    </p:set>
                                    <p:anim calcmode="lin" valueType="num">
                                      <p:cBhvr>
                                        <p:cTn id="23" dur="300" fill="hold"/>
                                        <p:tgtEl>
                                          <p:spTgt spid="273"/>
                                        </p:tgtEl>
                                        <p:attrNameLst>
                                          <p:attrName>ppt_x</p:attrName>
                                        </p:attrNameLst>
                                      </p:cBhvr>
                                      <p:tavLst>
                                        <p:tav tm="0">
                                          <p:val>
                                            <p:strVal val="0-#ppt_w/2"/>
                                          </p:val>
                                        </p:tav>
                                        <p:tav tm="100000">
                                          <p:val>
                                            <p:strVal val="#ppt_x"/>
                                          </p:val>
                                        </p:tav>
                                      </p:tavLst>
                                    </p:anim>
                                    <p:anim calcmode="lin" valueType="num">
                                      <p:cBhvr>
                                        <p:cTn id="24" dur="300" fill="hold"/>
                                        <p:tgtEl>
                                          <p:spTgt spid="27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300" fill="hold"/>
                                        <p:tgtEl>
                                          <p:spTgt spid="278"/>
                                        </p:tgtEl>
                                        <p:attrNameLst>
                                          <p:attrName>ppt_x</p:attrName>
                                        </p:attrNameLst>
                                      </p:cBhvr>
                                      <p:tavLst>
                                        <p:tav tm="0">
                                          <p:val>
                                            <p:strVal val="0-#ppt_w/2"/>
                                          </p:val>
                                        </p:tav>
                                        <p:tav tm="100000">
                                          <p:val>
                                            <p:strVal val="#ppt_x"/>
                                          </p:val>
                                        </p:tav>
                                      </p:tavLst>
                                    </p:anim>
                                    <p:anim calcmode="lin" valueType="num">
                                      <p:cBhvr>
                                        <p:cTn id="30" dur="300" fill="hold"/>
                                        <p:tgtEl>
                                          <p:spTgt spid="278"/>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8" fill="hold" grpId="0" nodeType="afterEffect">
                                  <p:stCondLst>
                                    <p:cond delay="0"/>
                                  </p:stCondLst>
                                  <p:iterate>
                                    <p:tmAbs val="0"/>
                                  </p:iterate>
                                  <p:childTnLst>
                                    <p:set>
                                      <p:cBhvr>
                                        <p:cTn id="33" fill="hold"/>
                                        <p:tgtEl>
                                          <p:spTgt spid="274"/>
                                        </p:tgtEl>
                                        <p:attrNameLst>
                                          <p:attrName>style.visibility</p:attrName>
                                        </p:attrNameLst>
                                      </p:cBhvr>
                                      <p:to>
                                        <p:strVal val="visible"/>
                                      </p:to>
                                    </p:set>
                                    <p:anim calcmode="lin" valueType="num">
                                      <p:cBhvr>
                                        <p:cTn id="34" dur="300" fill="hold"/>
                                        <p:tgtEl>
                                          <p:spTgt spid="274"/>
                                        </p:tgtEl>
                                        <p:attrNameLst>
                                          <p:attrName>ppt_x</p:attrName>
                                        </p:attrNameLst>
                                      </p:cBhvr>
                                      <p:tavLst>
                                        <p:tav tm="0">
                                          <p:val>
                                            <p:strVal val="0-#ppt_w/2"/>
                                          </p:val>
                                        </p:tav>
                                        <p:tav tm="100000">
                                          <p:val>
                                            <p:strVal val="#ppt_x"/>
                                          </p:val>
                                        </p:tav>
                                      </p:tavLst>
                                    </p:anim>
                                    <p:anim calcmode="lin" valueType="num">
                                      <p:cBhvr>
                                        <p:cTn id="35" dur="300" fill="hold"/>
                                        <p:tgtEl>
                                          <p:spTgt spid="274"/>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0" nodeType="afterEffect">
                                  <p:stCondLst>
                                    <p:cond delay="0"/>
                                  </p:stCondLst>
                                  <p:iterate>
                                    <p:tmAbs val="0"/>
                                  </p:iterate>
                                  <p:childTnLst>
                                    <p:set>
                                      <p:cBhvr>
                                        <p:cTn id="38" fill="hold"/>
                                        <p:tgtEl>
                                          <p:spTgt spid="13"/>
                                        </p:tgtEl>
                                        <p:attrNameLst>
                                          <p:attrName>style.visibility</p:attrName>
                                        </p:attrNameLst>
                                      </p:cBhvr>
                                      <p:to>
                                        <p:strVal val="visible"/>
                                      </p:to>
                                    </p:set>
                                    <p:anim calcmode="lin" valueType="num">
                                      <p:cBhvr>
                                        <p:cTn id="39" dur="300" fill="hold"/>
                                        <p:tgtEl>
                                          <p:spTgt spid="13"/>
                                        </p:tgtEl>
                                        <p:attrNameLst>
                                          <p:attrName>ppt_x</p:attrName>
                                        </p:attrNameLst>
                                      </p:cBhvr>
                                      <p:tavLst>
                                        <p:tav tm="0">
                                          <p:val>
                                            <p:strVal val="0-#ppt_w/2"/>
                                          </p:val>
                                        </p:tav>
                                        <p:tav tm="100000">
                                          <p:val>
                                            <p:strVal val="#ppt_x"/>
                                          </p:val>
                                        </p:tav>
                                      </p:tavLst>
                                    </p:anim>
                                    <p:anim calcmode="lin" valueType="num">
                                      <p:cBhvr>
                                        <p:cTn id="40" dur="3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0" nodeType="afterEffect">
                                  <p:stCondLst>
                                    <p:cond delay="0"/>
                                  </p:stCondLst>
                                  <p:iterate>
                                    <p:tmAbs val="0"/>
                                  </p:iterate>
                                  <p:childTnLst>
                                    <p:set>
                                      <p:cBhvr>
                                        <p:cTn id="43" fill="hold"/>
                                        <p:tgtEl>
                                          <p:spTgt spid="14"/>
                                        </p:tgtEl>
                                        <p:attrNameLst>
                                          <p:attrName>style.visibility</p:attrName>
                                        </p:attrNameLst>
                                      </p:cBhvr>
                                      <p:to>
                                        <p:strVal val="visible"/>
                                      </p:to>
                                    </p:set>
                                    <p:anim calcmode="lin" valueType="num">
                                      <p:cBhvr>
                                        <p:cTn id="44" dur="300" fill="hold"/>
                                        <p:tgtEl>
                                          <p:spTgt spid="14"/>
                                        </p:tgtEl>
                                        <p:attrNameLst>
                                          <p:attrName>ppt_x</p:attrName>
                                        </p:attrNameLst>
                                      </p:cBhvr>
                                      <p:tavLst>
                                        <p:tav tm="0">
                                          <p:val>
                                            <p:strVal val="0-#ppt_w/2"/>
                                          </p:val>
                                        </p:tav>
                                        <p:tav tm="100000">
                                          <p:val>
                                            <p:strVal val="#ppt_x"/>
                                          </p:val>
                                        </p:tav>
                                      </p:tavLst>
                                    </p:anim>
                                    <p:anim calcmode="lin" valueType="num">
                                      <p:cBhvr>
                                        <p:cTn id="45" dur="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300" fill="hold"/>
                                        <p:tgtEl>
                                          <p:spTgt spid="15"/>
                                        </p:tgtEl>
                                        <p:attrNameLst>
                                          <p:attrName>ppt_x</p:attrName>
                                        </p:attrNameLst>
                                      </p:cBhvr>
                                      <p:tavLst>
                                        <p:tav tm="0">
                                          <p:val>
                                            <p:strVal val="0-#ppt_w/2"/>
                                          </p:val>
                                        </p:tav>
                                        <p:tav tm="100000">
                                          <p:val>
                                            <p:strVal val="#ppt_x"/>
                                          </p:val>
                                        </p:tav>
                                      </p:tavLst>
                                    </p:anim>
                                    <p:anim calcmode="lin" valueType="num">
                                      <p:cBhvr>
                                        <p:cTn id="51"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276" grpId="0" animBg="1" advAuto="0"/>
      <p:bldP spid="277" grpId="0" animBg="1" advAuto="0"/>
      <p:bldP spid="278" grpId="0" animBg="1" advAuto="0"/>
      <p:bldP spid="13" grpId="0" animBg="1" advAuto="0"/>
      <p:bldP spid="14" grpId="0" animBg="1" advAuto="0"/>
      <p:bldP spid="15" grpId="0"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9E14910-9FAB-44FF-B3DF-68A7CF6200AB}"/>
              </a:ext>
            </a:extLst>
          </p:cNvPr>
          <p:cNvSpPr/>
          <p:nvPr/>
        </p:nvSpPr>
        <p:spPr>
          <a:xfrm>
            <a:off x="-33461"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3" name="Imagem 2" descr="Tela de jogo de vídeo game&#10;&#10;Descrição gerada automaticamente com confiança baixa">
            <a:extLst>
              <a:ext uri="{FF2B5EF4-FFF2-40B4-BE49-F238E27FC236}">
                <a16:creationId xmlns:a16="http://schemas.microsoft.com/office/drawing/2014/main" id="{B1836854-7A3C-451F-BEFE-8A3C234DB1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2192075E-1086-4FB1-AE3C-F0300BA334D3}"/>
              </a:ext>
            </a:extLst>
          </p:cNvPr>
          <p:cNvSpPr txBox="1"/>
          <p:nvPr/>
        </p:nvSpPr>
        <p:spPr>
          <a:xfrm>
            <a:off x="3900152" y="4346838"/>
            <a:ext cx="16583695"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5400" b="1" i="0" u="none" strike="noStrike" kern="0" cap="none" spc="0" normalizeH="0" baseline="0" noProof="0" dirty="0">
                <a:ln>
                  <a:noFill/>
                </a:ln>
                <a:solidFill>
                  <a:srgbClr val="000000"/>
                </a:solidFill>
                <a:effectLst/>
                <a:uLnTx/>
                <a:uFillTx/>
                <a:latin typeface="Amasis MT Pro Black" panose="02040A04050005020304" pitchFamily="18" charset="0"/>
                <a:cs typeface="Arial"/>
                <a:sym typeface="Arial"/>
              </a:rPr>
              <a:t>Quanto mais ancioso deveria estar cada fiel mordomo</a:t>
            </a:r>
            <a:r>
              <a:rPr kumimoji="0" lang="pt-BR" sz="5400" b="1" i="0" u="none" strike="noStrike" kern="0" cap="none" spc="0" normalizeH="0" noProof="0" dirty="0">
                <a:ln>
                  <a:noFill/>
                </a:ln>
                <a:solidFill>
                  <a:srgbClr val="000000"/>
                </a:solidFill>
                <a:effectLst/>
                <a:uLnTx/>
                <a:uFillTx/>
                <a:latin typeface="Amasis MT Pro Black" panose="02040A04050005020304" pitchFamily="18" charset="0"/>
                <a:cs typeface="Arial"/>
                <a:sym typeface="Arial"/>
              </a:rPr>
              <a:t> quanto a aumentar a proporção das dádivas a serem colocadas no tesouro do Senhor, do que diminuir suas ofertas um i ou um til que seja.</a:t>
            </a:r>
            <a:endParaRPr kumimoji="0" sz="5400" b="1" i="0" u="none" strike="noStrike" kern="0" cap="none" spc="0" normalizeH="0" baseline="0" noProof="0" dirty="0">
              <a:ln>
                <a:noFill/>
              </a:ln>
              <a:solidFill>
                <a:srgbClr val="000000"/>
              </a:solidFill>
              <a:effectLst/>
              <a:uLnTx/>
              <a:uFillTx/>
              <a:latin typeface="Amasis MT Pro Black" panose="02040A04050005020304" pitchFamily="18" charset="0"/>
              <a:cs typeface="Arial"/>
              <a:sym typeface="Arial"/>
            </a:endParaRPr>
          </a:p>
        </p:txBody>
      </p:sp>
    </p:spTree>
    <p:extLst>
      <p:ext uri="{BB962C8B-B14F-4D97-AF65-F5344CB8AC3E}">
        <p14:creationId xmlns:p14="http://schemas.microsoft.com/office/powerpoint/2010/main" val="2925207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300" fill="hold"/>
                                        <p:tgtEl>
                                          <p:spTgt spid="4"/>
                                        </p:tgtEl>
                                        <p:attrNameLst>
                                          <p:attrName>ppt_x</p:attrName>
                                        </p:attrNameLst>
                                      </p:cBhvr>
                                      <p:tavLst>
                                        <p:tav tm="0">
                                          <p:val>
                                            <p:strVal val="0-#ppt_w/2"/>
                                          </p:val>
                                        </p:tav>
                                        <p:tav tm="100000">
                                          <p:val>
                                            <p:strVal val="#ppt_x"/>
                                          </p:val>
                                        </p:tav>
                                      </p:tavLst>
                                    </p:anim>
                                    <p:anim calcmode="lin" valueType="num">
                                      <p:cBhvr>
                                        <p:cTn id="8" dur="3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345574"/>
            <a:ext cx="88614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Resumo Ofertas e Dízimos…</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133090" y="3085433"/>
            <a:ext cx="19532592"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R="0" lvl="0" algn="just" defTabSz="717550" rtl="0" eaLnBrk="1" fontAlgn="auto" latinLnBrk="0" hangingPunct="0">
              <a:lnSpc>
                <a:spcPct val="100000"/>
              </a:lnSpc>
              <a:spcBef>
                <a:spcPts val="0"/>
              </a:spcBef>
              <a:spcAft>
                <a:spcPts val="0"/>
              </a:spcAft>
              <a:buClr>
                <a:srgbClr val="000000"/>
              </a:buClr>
              <a:buSzTx/>
              <a:tabLst/>
              <a:defRPr/>
            </a:pPr>
            <a:r>
              <a:rPr kumimoji="0" lang="pt-BR" sz="4700" b="1" i="0" u="none" strike="noStrike" kern="0" cap="none" spc="0" normalizeH="0" baseline="0" noProof="0" dirty="0">
                <a:ln>
                  <a:noFill/>
                </a:ln>
                <a:solidFill>
                  <a:srgbClr val="000000"/>
                </a:solidFill>
                <a:effectLst/>
                <a:uLnTx/>
                <a:uFillTx/>
                <a:latin typeface="Arial"/>
                <a:cs typeface="Arial"/>
                <a:sym typeface="Arial"/>
              </a:rPr>
              <a:t>1. </a:t>
            </a:r>
            <a:r>
              <a:rPr kumimoji="0" lang="pt-BR" sz="4700" b="0" i="0" u="none" strike="noStrike" kern="0" cap="none" spc="0" normalizeH="0" baseline="0" noProof="0" dirty="0">
                <a:ln>
                  <a:noFill/>
                </a:ln>
                <a:solidFill>
                  <a:srgbClr val="000000"/>
                </a:solidFill>
                <a:effectLst/>
                <a:uLnTx/>
                <a:uFillTx/>
                <a:latin typeface="Arial"/>
                <a:cs typeface="Arial"/>
                <a:sym typeface="Arial"/>
              </a:rPr>
              <a:t>As</a:t>
            </a:r>
            <a:r>
              <a:rPr kumimoji="0" lang="pt-BR" sz="4700" b="0" i="0" u="none" strike="noStrike" kern="0" cap="none" spc="0" normalizeH="0" noProof="0" dirty="0">
                <a:ln>
                  <a:noFill/>
                </a:ln>
                <a:solidFill>
                  <a:srgbClr val="000000"/>
                </a:solidFill>
                <a:effectLst/>
                <a:uLnTx/>
                <a:uFillTx/>
                <a:latin typeface="Arial"/>
                <a:cs typeface="Arial"/>
                <a:sym typeface="Arial"/>
              </a:rPr>
              <a:t> ofertas e os dízimos devem ser entregues com base em um percentual.</a:t>
            </a:r>
            <a:endParaRPr kumimoji="0" lang="pt-BR"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094321" y="6437403"/>
            <a:ext cx="19739311"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lang="pt-BR" b="1" dirty="0"/>
              <a:t>3. </a:t>
            </a:r>
            <a:r>
              <a:rPr kumimoji="0" lang="pt-BR" sz="4700" b="0" i="0" u="none" strike="noStrike" kern="0" cap="none" spc="0" normalizeH="0" baseline="0" noProof="0" dirty="0">
                <a:ln>
                  <a:noFill/>
                </a:ln>
                <a:solidFill>
                  <a:srgbClr val="000000"/>
                </a:solidFill>
                <a:effectLst/>
                <a:uLnTx/>
                <a:uFillTx/>
                <a:latin typeface="Arial"/>
                <a:cs typeface="Arial"/>
                <a:sym typeface="Arial"/>
              </a:rPr>
              <a:t>Essa é a maneira</a:t>
            </a:r>
            <a:r>
              <a:rPr kumimoji="0" lang="pt-BR" sz="4700" b="0" i="0" u="none" strike="noStrike" kern="0" cap="none" spc="0" normalizeH="0" noProof="0" dirty="0">
                <a:ln>
                  <a:noFill/>
                </a:ln>
                <a:solidFill>
                  <a:srgbClr val="000000"/>
                </a:solidFill>
                <a:effectLst/>
                <a:uLnTx/>
                <a:uFillTx/>
                <a:latin typeface="Arial"/>
                <a:cs typeface="Arial"/>
                <a:sym typeface="Arial"/>
              </a:rPr>
              <a:t> de os dízimos e as ofertas não serem entregues por impulso ou de maneira impensada.</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94321" y="4750296"/>
            <a:ext cx="19739312"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lang="pt-BR" b="1" dirty="0"/>
              <a:t>2. </a:t>
            </a:r>
            <a:r>
              <a:rPr kumimoji="0" lang="pt-BR" sz="4700" b="0" i="0" u="none" strike="noStrike" kern="0" cap="none" spc="0" normalizeH="0" baseline="0" noProof="0" dirty="0">
                <a:ln>
                  <a:noFill/>
                </a:ln>
                <a:solidFill>
                  <a:srgbClr val="000000"/>
                </a:solidFill>
                <a:effectLst/>
                <a:uLnTx/>
                <a:uFillTx/>
                <a:latin typeface="Arial"/>
                <a:cs typeface="Arial"/>
                <a:sym typeface="Arial"/>
              </a:rPr>
              <a:t>Deus escolheu o percentual do dízimo. O adorador escolhe o percentual</a:t>
            </a:r>
            <a:r>
              <a:rPr kumimoji="0" lang="pt-BR" sz="4700" b="0" i="0" u="none" strike="noStrike" kern="0" cap="none" spc="0" normalizeH="0" noProof="0" dirty="0">
                <a:ln>
                  <a:noFill/>
                </a:ln>
                <a:solidFill>
                  <a:srgbClr val="000000"/>
                </a:solidFill>
                <a:effectLst/>
                <a:uLnTx/>
                <a:uFillTx/>
                <a:latin typeface="Arial"/>
                <a:cs typeface="Arial"/>
                <a:sym typeface="Arial"/>
              </a:rPr>
              <a:t> das ofertas.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0B8CBFD0-58DC-4510-B850-2D8C21F4AEF4}"/>
              </a:ext>
            </a:extLst>
          </p:cNvPr>
          <p:cNvSpPr txBox="1"/>
          <p:nvPr/>
        </p:nvSpPr>
        <p:spPr>
          <a:xfrm>
            <a:off x="2029730" y="8346315"/>
            <a:ext cx="19739311" cy="227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lang="pt-BR" b="1" noProof="0" dirty="0"/>
              <a:t>4.</a:t>
            </a:r>
            <a:r>
              <a:rPr lang="pt-BR" noProof="0" dirty="0"/>
              <a:t> </a:t>
            </a:r>
            <a:r>
              <a:rPr kumimoji="0" lang="pt-BR" sz="4700" b="0" i="0" u="none" strike="noStrike" kern="0" cap="none" spc="0" normalizeH="0" baseline="0" noProof="0" dirty="0">
                <a:ln>
                  <a:noFill/>
                </a:ln>
                <a:solidFill>
                  <a:srgbClr val="000000"/>
                </a:solidFill>
                <a:effectLst/>
                <a:uLnTx/>
                <a:uFillTx/>
                <a:latin typeface="Arial"/>
                <a:cs typeface="Arial"/>
                <a:sym typeface="Arial"/>
              </a:rPr>
              <a:t>Não posso modificar</a:t>
            </a:r>
            <a:r>
              <a:rPr kumimoji="0" lang="pt-BR" sz="4700" b="0" i="0" u="none" strike="noStrike" kern="0" cap="none" spc="0" normalizeH="0" noProof="0" dirty="0">
                <a:ln>
                  <a:noFill/>
                </a:ln>
                <a:solidFill>
                  <a:srgbClr val="000000"/>
                </a:solidFill>
                <a:effectLst/>
                <a:uLnTx/>
                <a:uFillTx/>
                <a:latin typeface="Arial"/>
                <a:cs typeface="Arial"/>
                <a:sym typeface="Arial"/>
              </a:rPr>
              <a:t> o percentual do dízimo, pois foi estabelecido por Deus, mas devo sempre estar desejoso por aumentar a proporção das ofertas entregues a causa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7AE9694A-0F18-4071-8DD6-D13639A7AD35}"/>
              </a:ext>
            </a:extLst>
          </p:cNvPr>
          <p:cNvSpPr txBox="1"/>
          <p:nvPr/>
        </p:nvSpPr>
        <p:spPr>
          <a:xfrm>
            <a:off x="2776179" y="11595855"/>
            <a:ext cx="19739311"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lang="pt-BR" b="1" noProof="0" dirty="0"/>
              <a:t>Para devolver um percentual de dízimos e ofertas, eu tenho que inevitavelmente calcular as bençãos recebidas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77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par>
                          <p:cTn id="8" fill="hold">
                            <p:stCondLst>
                              <p:cond delay="700"/>
                            </p:stCondLst>
                            <p:childTnLst>
                              <p:par>
                                <p:cTn id="9" presetID="2" presetClass="entr" presetSubtype="8" fill="hold" grpId="0" nodeType="afterEffect">
                                  <p:stCondLst>
                                    <p:cond delay="0"/>
                                  </p:stCondLst>
                                  <p:iterate>
                                    <p:tmAbs val="0"/>
                                  </p:iterate>
                                  <p:childTnLst>
                                    <p:set>
                                      <p:cBhvr>
                                        <p:cTn id="10" fill="hold"/>
                                        <p:tgtEl>
                                          <p:spTgt spid="273"/>
                                        </p:tgtEl>
                                        <p:attrNameLst>
                                          <p:attrName>style.visibility</p:attrName>
                                        </p:attrNameLst>
                                      </p:cBhvr>
                                      <p:to>
                                        <p:strVal val="visible"/>
                                      </p:to>
                                    </p:set>
                                    <p:anim calcmode="lin" valueType="num">
                                      <p:cBhvr>
                                        <p:cTn id="11" dur="300" fill="hold"/>
                                        <p:tgtEl>
                                          <p:spTgt spid="273"/>
                                        </p:tgtEl>
                                        <p:attrNameLst>
                                          <p:attrName>ppt_x</p:attrName>
                                        </p:attrNameLst>
                                      </p:cBhvr>
                                      <p:tavLst>
                                        <p:tav tm="0">
                                          <p:val>
                                            <p:strVal val="0-#ppt_w/2"/>
                                          </p:val>
                                        </p:tav>
                                        <p:tav tm="100000">
                                          <p:val>
                                            <p:strVal val="#ppt_x"/>
                                          </p:val>
                                        </p:tav>
                                      </p:tavLst>
                                    </p:anim>
                                    <p:anim calcmode="lin" valueType="num">
                                      <p:cBhvr>
                                        <p:cTn id="12" dur="300" fill="hold"/>
                                        <p:tgtEl>
                                          <p:spTgt spid="27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iterate>
                                    <p:tmAbs val="0"/>
                                  </p:iterate>
                                  <p:childTnLst>
                                    <p:set>
                                      <p:cBhvr>
                                        <p:cTn id="15" fill="hold"/>
                                        <p:tgtEl>
                                          <p:spTgt spid="274"/>
                                        </p:tgtEl>
                                        <p:attrNameLst>
                                          <p:attrName>style.visibility</p:attrName>
                                        </p:attrNameLst>
                                      </p:cBhvr>
                                      <p:to>
                                        <p:strVal val="visible"/>
                                      </p:to>
                                    </p:set>
                                    <p:anim calcmode="lin" valueType="num">
                                      <p:cBhvr>
                                        <p:cTn id="16" dur="300" fill="hold"/>
                                        <p:tgtEl>
                                          <p:spTgt spid="274"/>
                                        </p:tgtEl>
                                        <p:attrNameLst>
                                          <p:attrName>ppt_x</p:attrName>
                                        </p:attrNameLst>
                                      </p:cBhvr>
                                      <p:tavLst>
                                        <p:tav tm="0">
                                          <p:val>
                                            <p:strVal val="0-#ppt_w/2"/>
                                          </p:val>
                                        </p:tav>
                                        <p:tav tm="100000">
                                          <p:val>
                                            <p:strVal val="#ppt_x"/>
                                          </p:val>
                                        </p:tav>
                                      </p:tavLst>
                                    </p:anim>
                                    <p:anim calcmode="lin" valueType="num">
                                      <p:cBhvr>
                                        <p:cTn id="17" dur="300" fill="hold"/>
                                        <p:tgtEl>
                                          <p:spTgt spid="274"/>
                                        </p:tgtEl>
                                        <p:attrNameLst>
                                          <p:attrName>ppt_y</p:attrName>
                                        </p:attrNameLst>
                                      </p:cBhvr>
                                      <p:tavLst>
                                        <p:tav tm="0">
                                          <p:val>
                                            <p:strVal val="#ppt_y"/>
                                          </p:val>
                                        </p:tav>
                                        <p:tav tm="100000">
                                          <p:val>
                                            <p:strVal val="#ppt_y"/>
                                          </p:val>
                                        </p:tav>
                                      </p:tavLst>
                                    </p:anim>
                                  </p:childTnLst>
                                </p:cTn>
                              </p:par>
                            </p:childTnLst>
                          </p:cTn>
                        </p:par>
                        <p:par>
                          <p:cTn id="18" fill="hold">
                            <p:stCondLst>
                              <p:cond delay="1300"/>
                            </p:stCondLst>
                            <p:childTnLst>
                              <p:par>
                                <p:cTn id="19" presetID="2" presetClass="entr" presetSubtype="8" fill="hold" grpId="0" nodeType="afterEffect">
                                  <p:stCondLst>
                                    <p:cond delay="0"/>
                                  </p:stCondLst>
                                  <p:iterate>
                                    <p:tmAbs val="0"/>
                                  </p:iterate>
                                  <p:childTnLst>
                                    <p:set>
                                      <p:cBhvr>
                                        <p:cTn id="20" fill="hold"/>
                                        <p:tgtEl>
                                          <p:spTgt spid="13"/>
                                        </p:tgtEl>
                                        <p:attrNameLst>
                                          <p:attrName>style.visibility</p:attrName>
                                        </p:attrNameLst>
                                      </p:cBhvr>
                                      <p:to>
                                        <p:strVal val="visible"/>
                                      </p:to>
                                    </p:set>
                                    <p:anim calcmode="lin" valueType="num">
                                      <p:cBhvr>
                                        <p:cTn id="21" dur="300" fill="hold"/>
                                        <p:tgtEl>
                                          <p:spTgt spid="13"/>
                                        </p:tgtEl>
                                        <p:attrNameLst>
                                          <p:attrName>ppt_x</p:attrName>
                                        </p:attrNameLst>
                                      </p:cBhvr>
                                      <p:tavLst>
                                        <p:tav tm="0">
                                          <p:val>
                                            <p:strVal val="0-#ppt_w/2"/>
                                          </p:val>
                                        </p:tav>
                                        <p:tav tm="100000">
                                          <p:val>
                                            <p:strVal val="#ppt_x"/>
                                          </p:val>
                                        </p:tav>
                                      </p:tavLst>
                                    </p:anim>
                                    <p:anim calcmode="lin" valueType="num">
                                      <p:cBhvr>
                                        <p:cTn id="22" dur="3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600"/>
                            </p:stCondLst>
                            <p:childTnLst>
                              <p:par>
                                <p:cTn id="24" presetID="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 calcmode="lin" valueType="num">
                                      <p:cBhvr>
                                        <p:cTn id="26" dur="300" fill="hold"/>
                                        <p:tgtEl>
                                          <p:spTgt spid="15"/>
                                        </p:tgtEl>
                                        <p:attrNameLst>
                                          <p:attrName>ppt_x</p:attrName>
                                        </p:attrNameLst>
                                      </p:cBhvr>
                                      <p:tavLst>
                                        <p:tav tm="0">
                                          <p:val>
                                            <p:strVal val="0-#ppt_w/2"/>
                                          </p:val>
                                        </p:tav>
                                        <p:tav tm="100000">
                                          <p:val>
                                            <p:strVal val="#ppt_x"/>
                                          </p:val>
                                        </p:tav>
                                      </p:tavLst>
                                    </p:anim>
                                    <p:anim calcmode="lin" valueType="num">
                                      <p:cBhvr>
                                        <p:cTn id="27" dur="300" fill="hold"/>
                                        <p:tgtEl>
                                          <p:spTgt spid="15"/>
                                        </p:tgtEl>
                                        <p:attrNameLst>
                                          <p:attrName>ppt_y</p:attrName>
                                        </p:attrNameLst>
                                      </p:cBhvr>
                                      <p:tavLst>
                                        <p:tav tm="0">
                                          <p:val>
                                            <p:strVal val="#ppt_y"/>
                                          </p:val>
                                        </p:tav>
                                        <p:tav tm="100000">
                                          <p:val>
                                            <p:strVal val="#ppt_y"/>
                                          </p:val>
                                        </p:tav>
                                      </p:tavLst>
                                    </p:anim>
                                  </p:childTnLst>
                                </p:cTn>
                              </p:par>
                            </p:childTnLst>
                          </p:cTn>
                        </p:par>
                        <p:par>
                          <p:cTn id="28" fill="hold">
                            <p:stCondLst>
                              <p:cond delay="1900"/>
                            </p:stCondLst>
                            <p:childTnLst>
                              <p:par>
                                <p:cTn id="29" presetID="2" presetClass="entr" presetSubtype="8" fill="hold" grpId="0" nodeType="afterEffect">
                                  <p:stCondLst>
                                    <p:cond delay="0"/>
                                  </p:stCondLst>
                                  <p:iterate>
                                    <p:tmAbs val="0"/>
                                  </p:iterate>
                                  <p:childTnLst>
                                    <p:set>
                                      <p:cBhvr>
                                        <p:cTn id="30" fill="hold"/>
                                        <p:tgtEl>
                                          <p:spTgt spid="17"/>
                                        </p:tgtEl>
                                        <p:attrNameLst>
                                          <p:attrName>style.visibility</p:attrName>
                                        </p:attrNameLst>
                                      </p:cBhvr>
                                      <p:to>
                                        <p:strVal val="visible"/>
                                      </p:to>
                                    </p:set>
                                    <p:anim calcmode="lin" valueType="num">
                                      <p:cBhvr>
                                        <p:cTn id="31" dur="300" fill="hold"/>
                                        <p:tgtEl>
                                          <p:spTgt spid="17"/>
                                        </p:tgtEl>
                                        <p:attrNameLst>
                                          <p:attrName>ppt_x</p:attrName>
                                        </p:attrNameLst>
                                      </p:cBhvr>
                                      <p:tavLst>
                                        <p:tav tm="0">
                                          <p:val>
                                            <p:strVal val="0-#ppt_w/2"/>
                                          </p:val>
                                        </p:tav>
                                        <p:tav tm="100000">
                                          <p:val>
                                            <p:strVal val="#ppt_x"/>
                                          </p:val>
                                        </p:tav>
                                      </p:tavLst>
                                    </p:anim>
                                    <p:anim calcmode="lin" valueType="num">
                                      <p:cBhvr>
                                        <p:cTn id="32" dur="3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13" grpId="0" animBg="1" advAuto="0"/>
      <p:bldP spid="15" grpId="0" animBg="1" advAuto="0"/>
      <p:bldP spid="17" grpId="0"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7936415"/>
            <a:ext cx="18733476"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19.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Movidos</a:t>
            </a:r>
            <a:r>
              <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Por </a:t>
            </a:r>
            <a:r>
              <a:rPr kumimoji="0" lang="en-US" altLang="pt-BR" sz="72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Princípios</a:t>
            </a:r>
            <a:endParaRPr kumimoji="0" lang="en-US" altLang="pt-BR" sz="72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67507875"/>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8548385" y="2460987"/>
            <a:ext cx="4542911"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Charles </a:t>
            </a:r>
            <a:r>
              <a:rPr kumimoji="0" lang="pt-BR" sz="4300" b="0" i="1" u="none" strike="noStrike" kern="0" cap="none" spc="0" normalizeH="0" baseline="0" noProof="0" dirty="0" err="1">
                <a:ln>
                  <a:noFill/>
                </a:ln>
                <a:solidFill>
                  <a:srgbClr val="00A2FF">
                    <a:hueOff val="114395"/>
                    <a:lumOff val="-24975"/>
                  </a:srgbClr>
                </a:solidFill>
                <a:effectLst/>
                <a:uLnTx/>
                <a:uFillTx/>
                <a:latin typeface="Arial"/>
                <a:cs typeface="Arial"/>
                <a:sym typeface="Arial"/>
              </a:rPr>
              <a:t>Spurgeon</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4240" r="24240"/>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458969"/>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História</a:t>
            </a:r>
            <a:r>
              <a:rPr kumimoji="0" lang="pt-BR" sz="4700" b="0" i="0" u="none" strike="noStrike" kern="0" cap="none" spc="0" normalizeH="0" noProof="0" dirty="0">
                <a:ln>
                  <a:noFill/>
                </a:ln>
                <a:solidFill>
                  <a:srgbClr val="000000"/>
                </a:solidFill>
                <a:effectLst/>
                <a:uLnTx/>
                <a:uFillTx/>
                <a:latin typeface="Arial"/>
                <a:cs typeface="Arial"/>
                <a:sym typeface="Arial"/>
              </a:rPr>
              <a:t> de viagens.....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124551" y="7518986"/>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São os princípios</a:t>
            </a:r>
            <a:r>
              <a:rPr kumimoji="0" lang="pt-BR" sz="4700" b="0" i="0" u="none" strike="noStrike" kern="0" cap="none" spc="0" normalizeH="0" noProof="0" dirty="0">
                <a:ln>
                  <a:noFill/>
                </a:ln>
                <a:solidFill>
                  <a:srgbClr val="000000"/>
                </a:solidFill>
                <a:effectLst/>
                <a:uLnTx/>
                <a:uFillTx/>
                <a:latin typeface="Arial"/>
                <a:cs typeface="Arial"/>
                <a:sym typeface="Arial"/>
              </a:rPr>
              <a:t> bíblicos que nos movem.</a:t>
            </a:r>
            <a:endParaRPr kumimoji="0" sz="4700" b="1"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985670" y="9417514"/>
            <a:ext cx="12870544"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São os princípios que confirmam</a:t>
            </a:r>
            <a:r>
              <a:rPr kumimoji="0" lang="pt-BR" sz="4700" b="0" i="0" u="none" strike="noStrike" kern="0" cap="none" spc="0" normalizeH="0" noProof="0" dirty="0">
                <a:ln>
                  <a:noFill/>
                </a:ln>
                <a:solidFill>
                  <a:srgbClr val="000000"/>
                </a:solidFill>
                <a:effectLst/>
                <a:uLnTx/>
                <a:uFillTx/>
                <a:latin typeface="Arial"/>
                <a:cs typeface="Arial"/>
                <a:sym typeface="Arial"/>
              </a:rPr>
              <a:t> a verdadeira adoração</a:t>
            </a:r>
            <a:endParaRPr kumimoji="0" lang="pt-BR"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26592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289405" y="762492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59853" y="9579231"/>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54843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6"/>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582606"/>
            <a:ext cx="17522108" cy="1415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0000"/>
                </a:solidFill>
                <a:effectLst/>
                <a:uLnTx/>
                <a:uFillTx/>
                <a:latin typeface="Arial"/>
                <a:cs typeface="Arial"/>
                <a:sym typeface="Arial"/>
              </a:rPr>
              <a:t>“A verdade é uma torre forte que não tem necessidade de ser apoiada pelo erro”.</a:t>
            </a:r>
            <a:endParaRPr kumimoji="0" sz="40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10085467" y="5189611"/>
            <a:ext cx="13759269"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Somos movidos por princípios</a:t>
            </a:r>
            <a:r>
              <a:rPr lang="pt-BR" dirty="0"/>
              <a:t>. O que fazemos e cremos deve estar baseado na Palavra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361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Igreja nos convida a conhecer mais a fundo Bíblia – Irmãs Pequeninas">
            <a:extLst>
              <a:ext uri="{FF2B5EF4-FFF2-40B4-BE49-F238E27FC236}">
                <a16:creationId xmlns:a16="http://schemas.microsoft.com/office/drawing/2014/main" id="{DCC8B704-D0D2-4110-9587-12729930E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433" y="2185254"/>
            <a:ext cx="19225010" cy="9345491"/>
          </a:xfrm>
          <a:prstGeom prst="rect">
            <a:avLst/>
          </a:prstGeom>
          <a:noFill/>
        </p:spPr>
      </p:pic>
      <p:sp>
        <p:nvSpPr>
          <p:cNvPr id="2" name="Retângulo 1">
            <a:extLst>
              <a:ext uri="{FF2B5EF4-FFF2-40B4-BE49-F238E27FC236}">
                <a16:creationId xmlns:a16="http://schemas.microsoft.com/office/drawing/2014/main" id="{49E14910-9FAB-44FF-B3DF-68A7CF6200AB}"/>
              </a:ext>
            </a:extLst>
          </p:cNvPr>
          <p:cNvSpPr/>
          <p:nvPr/>
        </p:nvSpPr>
        <p:spPr>
          <a:xfrm>
            <a:off x="-33461" y="-53430"/>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3" name="Imagem 2" descr="Tela de jogo de vídeo game&#10;&#10;Descrição gerada automaticamente com confiança baixa">
            <a:extLst>
              <a:ext uri="{FF2B5EF4-FFF2-40B4-BE49-F238E27FC236}">
                <a16:creationId xmlns:a16="http://schemas.microsoft.com/office/drawing/2014/main" id="{B1836854-7A3C-451F-BEFE-8A3C234DB1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2192075E-1086-4FB1-AE3C-F0300BA334D3}"/>
              </a:ext>
            </a:extLst>
          </p:cNvPr>
          <p:cNvSpPr txBox="1"/>
          <p:nvPr/>
        </p:nvSpPr>
        <p:spPr>
          <a:xfrm>
            <a:off x="7455877" y="4137704"/>
            <a:ext cx="10026862" cy="425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lang="pt-BR" sz="5400" b="1" noProof="0" dirty="0">
                <a:solidFill>
                  <a:schemeClr val="bg1"/>
                </a:solidFill>
                <a:latin typeface="Amasis MT Pro Black" panose="02040A04050005020304" pitchFamily="18" charset="0"/>
              </a:rPr>
              <a:t>“Não é o que você pensa ser o melhor, não é  o que você acha mais fácil. É o princípio bíblico que orienta”.</a:t>
            </a:r>
            <a:endParaRPr kumimoji="0" sz="5400" b="1" i="0" u="none" strike="noStrike" kern="0" cap="none" spc="0" normalizeH="0" baseline="0" noProof="0" dirty="0">
              <a:ln>
                <a:noFill/>
              </a:ln>
              <a:solidFill>
                <a:schemeClr val="bg1"/>
              </a:solidFill>
              <a:effectLst/>
              <a:uLnTx/>
              <a:uFillTx/>
              <a:latin typeface="Amasis MT Pro Black" panose="02040A04050005020304" pitchFamily="18" charset="0"/>
              <a:sym typeface="Arial"/>
            </a:endParaRPr>
          </a:p>
        </p:txBody>
      </p:sp>
    </p:spTree>
    <p:extLst>
      <p:ext uri="{BB962C8B-B14F-4D97-AF65-F5344CB8AC3E}">
        <p14:creationId xmlns:p14="http://schemas.microsoft.com/office/powerpoint/2010/main" val="2480379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300" fill="hold"/>
                                        <p:tgtEl>
                                          <p:spTgt spid="4"/>
                                        </p:tgtEl>
                                        <p:attrNameLst>
                                          <p:attrName>ppt_x</p:attrName>
                                        </p:attrNameLst>
                                      </p:cBhvr>
                                      <p:tavLst>
                                        <p:tav tm="0">
                                          <p:val>
                                            <p:strVal val="0-#ppt_w/2"/>
                                          </p:val>
                                        </p:tav>
                                        <p:tav tm="100000">
                                          <p:val>
                                            <p:strVal val="#ppt_x"/>
                                          </p:val>
                                        </p:tav>
                                      </p:tavLst>
                                    </p:anim>
                                    <p:anim calcmode="lin" valueType="num">
                                      <p:cBhvr>
                                        <p:cTn id="8" dur="3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345574"/>
            <a:ext cx="6294993"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Atos de Adoração....</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133090" y="4267684"/>
            <a:ext cx="18077494"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R="0" lvl="0" algn="just" defTabSz="717550" rtl="0" eaLnBrk="1" fontAlgn="auto" latinLnBrk="0" hangingPunct="0">
              <a:lnSpc>
                <a:spcPct val="100000"/>
              </a:lnSpc>
              <a:spcBef>
                <a:spcPts val="0"/>
              </a:spcBef>
              <a:spcAft>
                <a:spcPts val="0"/>
              </a:spcAft>
              <a:buClr>
                <a:srgbClr val="000000"/>
              </a:buClr>
              <a:buSzTx/>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 ato de dizimar e ofertar, biblicamente são atos de adoração.</a:t>
            </a: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2161442" y="7367864"/>
            <a:ext cx="17591399"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Fundamentado em claros princípios bíblicos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94321" y="5817774"/>
            <a:ext cx="1638393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Adoração e princípios bases importantes.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4083399" y="8943196"/>
            <a:ext cx="16583695"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“Ordenou</a:t>
            </a:r>
            <a:r>
              <a:rPr kumimoji="0" lang="pt-BR" sz="4700" b="0" i="0" u="none" strike="noStrike" kern="0" cap="none" spc="0" normalizeH="0" noProof="0" dirty="0">
                <a:ln>
                  <a:noFill/>
                </a:ln>
                <a:solidFill>
                  <a:srgbClr val="000000"/>
                </a:solidFill>
                <a:effectLst/>
                <a:uLnTx/>
                <a:uFillTx/>
                <a:latin typeface="Arial"/>
                <a:cs typeface="Arial"/>
                <a:sym typeface="Arial"/>
              </a:rPr>
              <a:t> também o Senhor aos que pregam o evangelho que vivam do evangelho” I Co 9:14</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153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par>
                          <p:cTn id="8" fill="hold">
                            <p:stCondLst>
                              <p:cond delay="700"/>
                            </p:stCondLst>
                            <p:childTnLst>
                              <p:par>
                                <p:cTn id="9" presetID="2" presetClass="entr" presetSubtype="8" fill="hold" grpId="0" nodeType="afterEffect">
                                  <p:stCondLst>
                                    <p:cond delay="0"/>
                                  </p:stCondLst>
                                  <p:iterate>
                                    <p:tmAbs val="0"/>
                                  </p:iterate>
                                  <p:childTnLst>
                                    <p:set>
                                      <p:cBhvr>
                                        <p:cTn id="10" fill="hold"/>
                                        <p:tgtEl>
                                          <p:spTgt spid="273"/>
                                        </p:tgtEl>
                                        <p:attrNameLst>
                                          <p:attrName>style.visibility</p:attrName>
                                        </p:attrNameLst>
                                      </p:cBhvr>
                                      <p:to>
                                        <p:strVal val="visible"/>
                                      </p:to>
                                    </p:set>
                                    <p:anim calcmode="lin" valueType="num">
                                      <p:cBhvr>
                                        <p:cTn id="11" dur="300" fill="hold"/>
                                        <p:tgtEl>
                                          <p:spTgt spid="273"/>
                                        </p:tgtEl>
                                        <p:attrNameLst>
                                          <p:attrName>ppt_x</p:attrName>
                                        </p:attrNameLst>
                                      </p:cBhvr>
                                      <p:tavLst>
                                        <p:tav tm="0">
                                          <p:val>
                                            <p:strVal val="0-#ppt_w/2"/>
                                          </p:val>
                                        </p:tav>
                                        <p:tav tm="100000">
                                          <p:val>
                                            <p:strVal val="#ppt_x"/>
                                          </p:val>
                                        </p:tav>
                                      </p:tavLst>
                                    </p:anim>
                                    <p:anim calcmode="lin" valueType="num">
                                      <p:cBhvr>
                                        <p:cTn id="12" dur="300" fill="hold"/>
                                        <p:tgtEl>
                                          <p:spTgt spid="27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iterate>
                                    <p:tmAbs val="0"/>
                                  </p:iterate>
                                  <p:childTnLst>
                                    <p:set>
                                      <p:cBhvr>
                                        <p:cTn id="15" fill="hold"/>
                                        <p:tgtEl>
                                          <p:spTgt spid="274"/>
                                        </p:tgtEl>
                                        <p:attrNameLst>
                                          <p:attrName>style.visibility</p:attrName>
                                        </p:attrNameLst>
                                      </p:cBhvr>
                                      <p:to>
                                        <p:strVal val="visible"/>
                                      </p:to>
                                    </p:set>
                                    <p:anim calcmode="lin" valueType="num">
                                      <p:cBhvr>
                                        <p:cTn id="16" dur="300" fill="hold"/>
                                        <p:tgtEl>
                                          <p:spTgt spid="274"/>
                                        </p:tgtEl>
                                        <p:attrNameLst>
                                          <p:attrName>ppt_x</p:attrName>
                                        </p:attrNameLst>
                                      </p:cBhvr>
                                      <p:tavLst>
                                        <p:tav tm="0">
                                          <p:val>
                                            <p:strVal val="0-#ppt_w/2"/>
                                          </p:val>
                                        </p:tav>
                                        <p:tav tm="100000">
                                          <p:val>
                                            <p:strVal val="#ppt_x"/>
                                          </p:val>
                                        </p:tav>
                                      </p:tavLst>
                                    </p:anim>
                                    <p:anim calcmode="lin" valueType="num">
                                      <p:cBhvr>
                                        <p:cTn id="17" dur="300" fill="hold"/>
                                        <p:tgtEl>
                                          <p:spTgt spid="274"/>
                                        </p:tgtEl>
                                        <p:attrNameLst>
                                          <p:attrName>ppt_y</p:attrName>
                                        </p:attrNameLst>
                                      </p:cBhvr>
                                      <p:tavLst>
                                        <p:tav tm="0">
                                          <p:val>
                                            <p:strVal val="#ppt_y"/>
                                          </p:val>
                                        </p:tav>
                                        <p:tav tm="100000">
                                          <p:val>
                                            <p:strVal val="#ppt_y"/>
                                          </p:val>
                                        </p:tav>
                                      </p:tavLst>
                                    </p:anim>
                                  </p:childTnLst>
                                </p:cTn>
                              </p:par>
                            </p:childTnLst>
                          </p:cTn>
                        </p:par>
                        <p:par>
                          <p:cTn id="18" fill="hold">
                            <p:stCondLst>
                              <p:cond delay="1300"/>
                            </p:stCondLst>
                            <p:childTnLst>
                              <p:par>
                                <p:cTn id="19" presetID="2" presetClass="entr" presetSubtype="8" fill="hold" grpId="0" nodeType="afterEffect">
                                  <p:stCondLst>
                                    <p:cond delay="0"/>
                                  </p:stCondLst>
                                  <p:iterate>
                                    <p:tmAbs val="0"/>
                                  </p:iterate>
                                  <p:childTnLst>
                                    <p:set>
                                      <p:cBhvr>
                                        <p:cTn id="20" fill="hold"/>
                                        <p:tgtEl>
                                          <p:spTgt spid="13"/>
                                        </p:tgtEl>
                                        <p:attrNameLst>
                                          <p:attrName>style.visibility</p:attrName>
                                        </p:attrNameLst>
                                      </p:cBhvr>
                                      <p:to>
                                        <p:strVal val="visible"/>
                                      </p:to>
                                    </p:set>
                                    <p:anim calcmode="lin" valueType="num">
                                      <p:cBhvr>
                                        <p:cTn id="21" dur="300" fill="hold"/>
                                        <p:tgtEl>
                                          <p:spTgt spid="13"/>
                                        </p:tgtEl>
                                        <p:attrNameLst>
                                          <p:attrName>ppt_x</p:attrName>
                                        </p:attrNameLst>
                                      </p:cBhvr>
                                      <p:tavLst>
                                        <p:tav tm="0">
                                          <p:val>
                                            <p:strVal val="0-#ppt_w/2"/>
                                          </p:val>
                                        </p:tav>
                                        <p:tav tm="100000">
                                          <p:val>
                                            <p:strVal val="#ppt_x"/>
                                          </p:val>
                                        </p:tav>
                                      </p:tavLst>
                                    </p:anim>
                                    <p:anim calcmode="lin" valueType="num">
                                      <p:cBhvr>
                                        <p:cTn id="22" dur="3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600"/>
                            </p:stCondLst>
                            <p:childTnLst>
                              <p:par>
                                <p:cTn id="24" presetID="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 calcmode="lin" valueType="num">
                                      <p:cBhvr>
                                        <p:cTn id="26" dur="300" fill="hold"/>
                                        <p:tgtEl>
                                          <p:spTgt spid="14"/>
                                        </p:tgtEl>
                                        <p:attrNameLst>
                                          <p:attrName>ppt_x</p:attrName>
                                        </p:attrNameLst>
                                      </p:cBhvr>
                                      <p:tavLst>
                                        <p:tav tm="0">
                                          <p:val>
                                            <p:strVal val="0-#ppt_w/2"/>
                                          </p:val>
                                        </p:tav>
                                        <p:tav tm="100000">
                                          <p:val>
                                            <p:strVal val="#ppt_x"/>
                                          </p:val>
                                        </p:tav>
                                      </p:tavLst>
                                    </p:anim>
                                    <p:anim calcmode="lin" valueType="num">
                                      <p:cBhvr>
                                        <p:cTn id="27"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13" grpId="0" animBg="1" advAuto="0"/>
      <p:bldP spid="14" grpId="0"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latório de Estudo Contínuo em Grupo:"/>
          <p:cNvSpPr txBox="1"/>
          <p:nvPr/>
        </p:nvSpPr>
        <p:spPr>
          <a:xfrm>
            <a:off x="629576" y="1345574"/>
            <a:ext cx="10671191"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000" b="0">
                <a:solidFill>
                  <a:schemeClr val="accent1"/>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Princípios Bíblicos de Fidelidade...</a:t>
            </a:r>
            <a:endParaRPr kumimoji="0" sz="5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271" name="Line"/>
          <p:cNvSpPr/>
          <p:nvPr/>
        </p:nvSpPr>
        <p:spPr>
          <a:xfrm>
            <a:off x="-146781" y="2613812"/>
            <a:ext cx="13162275" cy="1"/>
          </a:xfrm>
          <a:prstGeom prst="line">
            <a:avLst/>
          </a:prstGeom>
          <a:ln w="101600">
            <a:solidFill>
              <a:schemeClr val="accent1">
                <a:lumOff val="-13575"/>
              </a:schemeClr>
            </a:solidFill>
            <a:miter lim="400000"/>
            <a:tailEnd type="oval"/>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73" name="Que atitudes têm impedido as pessoas a se decidirem por Cristo?"/>
          <p:cNvSpPr txBox="1"/>
          <p:nvPr/>
        </p:nvSpPr>
        <p:spPr>
          <a:xfrm>
            <a:off x="2019627" y="3773486"/>
            <a:ext cx="18077494"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1. Princípio – o sustento</a:t>
            </a:r>
            <a:r>
              <a:rPr kumimoji="0" lang="pt-BR" sz="4700" b="0" i="0" u="none" strike="noStrike" kern="0" cap="none" spc="0" normalizeH="0" noProof="0" dirty="0">
                <a:ln>
                  <a:noFill/>
                </a:ln>
                <a:solidFill>
                  <a:srgbClr val="000000"/>
                </a:solidFill>
                <a:effectLst/>
                <a:uLnTx/>
                <a:uFillTx/>
                <a:latin typeface="Arial"/>
                <a:cs typeface="Arial"/>
                <a:sym typeface="Arial"/>
              </a:rPr>
              <a:t> do ministério</a:t>
            </a:r>
            <a:endParaRPr kumimoji="0" lang="pt-BR"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p:cNvSpPr txBox="1"/>
          <p:nvPr/>
        </p:nvSpPr>
        <p:spPr>
          <a:xfrm>
            <a:off x="1925843" y="6319149"/>
            <a:ext cx="19035019"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3. Princípio – Os levitas</a:t>
            </a:r>
            <a:r>
              <a:rPr kumimoji="0" lang="pt-BR" sz="4700" b="0" i="0" u="none" strike="noStrike" kern="0" cap="none" spc="0" normalizeH="0" noProof="0" dirty="0">
                <a:ln>
                  <a:noFill/>
                </a:ln>
                <a:solidFill>
                  <a:srgbClr val="000000"/>
                </a:solidFill>
                <a:effectLst/>
                <a:uLnTx/>
                <a:uFillTx/>
                <a:latin typeface="Arial"/>
                <a:cs typeface="Arial"/>
                <a:sym typeface="Arial"/>
              </a:rPr>
              <a:t> tinham papeis diferenciados, sob a mesma base salarial.</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Line"/>
          <p:cNvSpPr/>
          <p:nvPr/>
        </p:nvSpPr>
        <p:spPr>
          <a:xfrm flipV="1">
            <a:off x="1511394" y="3066688"/>
            <a:ext cx="1" cy="10270034"/>
          </a:xfrm>
          <a:prstGeom prst="line">
            <a:avLst/>
          </a:prstGeom>
          <a:ln w="114300" cap="rnd">
            <a:solidFill>
              <a:schemeClr val="accent5"/>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Retângulo 10">
            <a:extLst>
              <a:ext uri="{FF2B5EF4-FFF2-40B4-BE49-F238E27FC236}">
                <a16:creationId xmlns:a16="http://schemas.microsoft.com/office/drawing/2014/main" id="{D623183A-CEBF-43C7-8EC2-B3AD6B2E5384}"/>
              </a:ext>
            </a:extLst>
          </p:cNvPr>
          <p:cNvSpPr/>
          <p:nvPr/>
        </p:nvSpPr>
        <p:spPr>
          <a:xfrm>
            <a:off x="-33461" y="-76876"/>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12" name="Imagem 11" descr="Tela de jogo de vídeo game&#10;&#10;Descrição gerada automaticamente com confiança baixa">
            <a:extLst>
              <a:ext uri="{FF2B5EF4-FFF2-40B4-BE49-F238E27FC236}">
                <a16:creationId xmlns:a16="http://schemas.microsoft.com/office/drawing/2014/main" id="{9E4B2497-8B10-4FB6-86CE-9D55C307D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37" y="125654"/>
            <a:ext cx="3237696" cy="1009938"/>
          </a:xfrm>
          <a:prstGeom prst="rect">
            <a:avLst/>
          </a:prstGeom>
        </p:spPr>
      </p:pic>
      <p:sp>
        <p:nvSpPr>
          <p:cNvPr id="13" name="Que atitudes têm impedido as pessoas a se decidirem por Cristo?">
            <a:extLst>
              <a:ext uri="{FF2B5EF4-FFF2-40B4-BE49-F238E27FC236}">
                <a16:creationId xmlns:a16="http://schemas.microsoft.com/office/drawing/2014/main" id="{132281D4-E7A8-42A7-B96A-4E9AAAAB0FDC}"/>
              </a:ext>
            </a:extLst>
          </p:cNvPr>
          <p:cNvSpPr txBox="1"/>
          <p:nvPr/>
        </p:nvSpPr>
        <p:spPr>
          <a:xfrm>
            <a:off x="2019627" y="5120727"/>
            <a:ext cx="16383937" cy="8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just"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2. Princípio</a:t>
            </a:r>
            <a:r>
              <a:rPr kumimoji="0" lang="pt-BR" sz="4700" b="0" i="0" u="none" strike="noStrike" kern="0" cap="none" spc="0" normalizeH="0" noProof="0" dirty="0">
                <a:ln>
                  <a:noFill/>
                </a:ln>
                <a:solidFill>
                  <a:srgbClr val="000000"/>
                </a:solidFill>
                <a:effectLst/>
                <a:uLnTx/>
                <a:uFillTx/>
                <a:latin typeface="Arial"/>
                <a:cs typeface="Arial"/>
                <a:sym typeface="Arial"/>
              </a:rPr>
              <a:t> </a:t>
            </a:r>
            <a:r>
              <a:rPr lang="pt-BR" dirty="0"/>
              <a:t>– </a:t>
            </a:r>
            <a:r>
              <a:rPr kumimoji="0" lang="pt-BR" sz="4700" b="0" i="0" u="none" strike="noStrike" kern="0" cap="none" spc="0" normalizeH="0" baseline="0" noProof="0" dirty="0">
                <a:ln>
                  <a:noFill/>
                </a:ln>
                <a:solidFill>
                  <a:srgbClr val="000000"/>
                </a:solidFill>
                <a:effectLst/>
                <a:uLnTx/>
                <a:uFillTx/>
                <a:latin typeface="Arial"/>
                <a:cs typeface="Arial"/>
                <a:sym typeface="Arial"/>
              </a:rPr>
              <a:t>Não</a:t>
            </a:r>
            <a:r>
              <a:rPr lang="pt-BR" dirty="0"/>
              <a:t> há nenhuma problema em se tornar rico...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Decisões são tomadas em relacionamentos interpessoais. As pessoas não são ganhas para Cristo por alguém de quem não gostam. Reveja um de seus contatos com quem você trabalhou recentemente para ganhar para Jesus e liste o que você fez ou poderia ter feito para estabelecer um relacionamento pessoal afetuoso.">
            <a:extLst>
              <a:ext uri="{FF2B5EF4-FFF2-40B4-BE49-F238E27FC236}">
                <a16:creationId xmlns:a16="http://schemas.microsoft.com/office/drawing/2014/main" id="{3E5AAE16-CD4D-45EF-9EDB-F87E6E70D875}"/>
              </a:ext>
            </a:extLst>
          </p:cNvPr>
          <p:cNvSpPr txBox="1"/>
          <p:nvPr/>
        </p:nvSpPr>
        <p:spPr>
          <a:xfrm>
            <a:off x="4083399" y="8581559"/>
            <a:ext cx="16583695" cy="227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ctr"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“Aqui está a beleza da sabedoria divina.</a:t>
            </a:r>
            <a:r>
              <a:rPr kumimoji="0" lang="pt-BR" sz="4700" b="0" i="0" u="none" strike="noStrike" kern="0" cap="none" spc="0" normalizeH="0" noProof="0" dirty="0">
                <a:ln>
                  <a:noFill/>
                </a:ln>
                <a:solidFill>
                  <a:srgbClr val="000000"/>
                </a:solidFill>
                <a:effectLst/>
                <a:uLnTx/>
                <a:uFillTx/>
                <a:latin typeface="Arial"/>
                <a:cs typeface="Arial"/>
                <a:sym typeface="Arial"/>
              </a:rPr>
              <a:t> O homem não é capaz de pensar nisso. Deus em sua infinita sabedoria , é capaz de pensar em tudo.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155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700"/>
                                        <p:tgtEl>
                                          <p:spTgt spid="275"/>
                                        </p:tgtEl>
                                      </p:cBhvr>
                                    </p:animEffect>
                                  </p:childTnLst>
                                </p:cTn>
                              </p:par>
                            </p:childTnLst>
                          </p:cTn>
                        </p:par>
                        <p:par>
                          <p:cTn id="8" fill="hold">
                            <p:stCondLst>
                              <p:cond delay="700"/>
                            </p:stCondLst>
                            <p:childTnLst>
                              <p:par>
                                <p:cTn id="9" presetID="2" presetClass="entr" presetSubtype="8" fill="hold" grpId="0" nodeType="afterEffect">
                                  <p:stCondLst>
                                    <p:cond delay="0"/>
                                  </p:stCondLst>
                                  <p:iterate>
                                    <p:tmAbs val="0"/>
                                  </p:iterate>
                                  <p:childTnLst>
                                    <p:set>
                                      <p:cBhvr>
                                        <p:cTn id="10" fill="hold"/>
                                        <p:tgtEl>
                                          <p:spTgt spid="273"/>
                                        </p:tgtEl>
                                        <p:attrNameLst>
                                          <p:attrName>style.visibility</p:attrName>
                                        </p:attrNameLst>
                                      </p:cBhvr>
                                      <p:to>
                                        <p:strVal val="visible"/>
                                      </p:to>
                                    </p:set>
                                    <p:anim calcmode="lin" valueType="num">
                                      <p:cBhvr>
                                        <p:cTn id="11" dur="300" fill="hold"/>
                                        <p:tgtEl>
                                          <p:spTgt spid="273"/>
                                        </p:tgtEl>
                                        <p:attrNameLst>
                                          <p:attrName>ppt_x</p:attrName>
                                        </p:attrNameLst>
                                      </p:cBhvr>
                                      <p:tavLst>
                                        <p:tav tm="0">
                                          <p:val>
                                            <p:strVal val="0-#ppt_w/2"/>
                                          </p:val>
                                        </p:tav>
                                        <p:tav tm="100000">
                                          <p:val>
                                            <p:strVal val="#ppt_x"/>
                                          </p:val>
                                        </p:tav>
                                      </p:tavLst>
                                    </p:anim>
                                    <p:anim calcmode="lin" valueType="num">
                                      <p:cBhvr>
                                        <p:cTn id="12" dur="300" fill="hold"/>
                                        <p:tgtEl>
                                          <p:spTgt spid="27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iterate>
                                    <p:tmAbs val="0"/>
                                  </p:iterate>
                                  <p:childTnLst>
                                    <p:set>
                                      <p:cBhvr>
                                        <p:cTn id="15" fill="hold"/>
                                        <p:tgtEl>
                                          <p:spTgt spid="274"/>
                                        </p:tgtEl>
                                        <p:attrNameLst>
                                          <p:attrName>style.visibility</p:attrName>
                                        </p:attrNameLst>
                                      </p:cBhvr>
                                      <p:to>
                                        <p:strVal val="visible"/>
                                      </p:to>
                                    </p:set>
                                    <p:anim calcmode="lin" valueType="num">
                                      <p:cBhvr>
                                        <p:cTn id="16" dur="300" fill="hold"/>
                                        <p:tgtEl>
                                          <p:spTgt spid="274"/>
                                        </p:tgtEl>
                                        <p:attrNameLst>
                                          <p:attrName>ppt_x</p:attrName>
                                        </p:attrNameLst>
                                      </p:cBhvr>
                                      <p:tavLst>
                                        <p:tav tm="0">
                                          <p:val>
                                            <p:strVal val="0-#ppt_w/2"/>
                                          </p:val>
                                        </p:tav>
                                        <p:tav tm="100000">
                                          <p:val>
                                            <p:strVal val="#ppt_x"/>
                                          </p:val>
                                        </p:tav>
                                      </p:tavLst>
                                    </p:anim>
                                    <p:anim calcmode="lin" valueType="num">
                                      <p:cBhvr>
                                        <p:cTn id="17" dur="300" fill="hold"/>
                                        <p:tgtEl>
                                          <p:spTgt spid="274"/>
                                        </p:tgtEl>
                                        <p:attrNameLst>
                                          <p:attrName>ppt_y</p:attrName>
                                        </p:attrNameLst>
                                      </p:cBhvr>
                                      <p:tavLst>
                                        <p:tav tm="0">
                                          <p:val>
                                            <p:strVal val="#ppt_y"/>
                                          </p:val>
                                        </p:tav>
                                        <p:tav tm="100000">
                                          <p:val>
                                            <p:strVal val="#ppt_y"/>
                                          </p:val>
                                        </p:tav>
                                      </p:tavLst>
                                    </p:anim>
                                  </p:childTnLst>
                                </p:cTn>
                              </p:par>
                            </p:childTnLst>
                          </p:cTn>
                        </p:par>
                        <p:par>
                          <p:cTn id="18" fill="hold">
                            <p:stCondLst>
                              <p:cond delay="1300"/>
                            </p:stCondLst>
                            <p:childTnLst>
                              <p:par>
                                <p:cTn id="19" presetID="2" presetClass="entr" presetSubtype="8" fill="hold" grpId="0" nodeType="afterEffect">
                                  <p:stCondLst>
                                    <p:cond delay="0"/>
                                  </p:stCondLst>
                                  <p:iterate>
                                    <p:tmAbs val="0"/>
                                  </p:iterate>
                                  <p:childTnLst>
                                    <p:set>
                                      <p:cBhvr>
                                        <p:cTn id="20" fill="hold"/>
                                        <p:tgtEl>
                                          <p:spTgt spid="13"/>
                                        </p:tgtEl>
                                        <p:attrNameLst>
                                          <p:attrName>style.visibility</p:attrName>
                                        </p:attrNameLst>
                                      </p:cBhvr>
                                      <p:to>
                                        <p:strVal val="visible"/>
                                      </p:to>
                                    </p:set>
                                    <p:anim calcmode="lin" valueType="num">
                                      <p:cBhvr>
                                        <p:cTn id="21" dur="300" fill="hold"/>
                                        <p:tgtEl>
                                          <p:spTgt spid="13"/>
                                        </p:tgtEl>
                                        <p:attrNameLst>
                                          <p:attrName>ppt_x</p:attrName>
                                        </p:attrNameLst>
                                      </p:cBhvr>
                                      <p:tavLst>
                                        <p:tav tm="0">
                                          <p:val>
                                            <p:strVal val="0-#ppt_w/2"/>
                                          </p:val>
                                        </p:tav>
                                        <p:tav tm="100000">
                                          <p:val>
                                            <p:strVal val="#ppt_x"/>
                                          </p:val>
                                        </p:tav>
                                      </p:tavLst>
                                    </p:anim>
                                    <p:anim calcmode="lin" valueType="num">
                                      <p:cBhvr>
                                        <p:cTn id="22" dur="3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600"/>
                            </p:stCondLst>
                            <p:childTnLst>
                              <p:par>
                                <p:cTn id="24" presetID="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 calcmode="lin" valueType="num">
                                      <p:cBhvr>
                                        <p:cTn id="26" dur="300" fill="hold"/>
                                        <p:tgtEl>
                                          <p:spTgt spid="14"/>
                                        </p:tgtEl>
                                        <p:attrNameLst>
                                          <p:attrName>ppt_x</p:attrName>
                                        </p:attrNameLst>
                                      </p:cBhvr>
                                      <p:tavLst>
                                        <p:tav tm="0">
                                          <p:val>
                                            <p:strVal val="0-#ppt_w/2"/>
                                          </p:val>
                                        </p:tav>
                                        <p:tav tm="100000">
                                          <p:val>
                                            <p:strVal val="#ppt_x"/>
                                          </p:val>
                                        </p:tav>
                                      </p:tavLst>
                                    </p:anim>
                                    <p:anim calcmode="lin" valueType="num">
                                      <p:cBhvr>
                                        <p:cTn id="27"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P spid="274" grpId="0" animBg="1" advAuto="0"/>
      <p:bldP spid="275" grpId="0" animBg="1" advAuto="0"/>
      <p:bldP spid="13" grpId="0" animBg="1" advAuto="0"/>
      <p:bldP spid="14" grpId="0"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29F6340-776F-4691-8D72-CF3CCA307E02}"/>
              </a:ext>
            </a:extLst>
          </p:cNvPr>
          <p:cNvSpPr/>
          <p:nvPr/>
        </p:nvSpPr>
        <p:spPr>
          <a:xfrm>
            <a:off x="4970585" y="7474187"/>
            <a:ext cx="18733477" cy="169325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3" name="Rectangle 5">
            <a:extLst>
              <a:ext uri="{FF2B5EF4-FFF2-40B4-BE49-F238E27FC236}">
                <a16:creationId xmlns:a16="http://schemas.microsoft.com/office/drawing/2014/main" id="{DD75440B-9070-43D6-B2B3-8B06B3EB0113}"/>
              </a:ext>
            </a:extLst>
          </p:cNvPr>
          <p:cNvSpPr txBox="1">
            <a:spLocks noChangeArrowheads="1"/>
          </p:cNvSpPr>
          <p:nvPr/>
        </p:nvSpPr>
        <p:spPr>
          <a:xfrm>
            <a:off x="4783017" y="6002214"/>
            <a:ext cx="18733476" cy="47830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altLang="pt-BR" sz="6600" dirty="0">
                <a:ln w="22225">
                  <a:solidFill>
                    <a:srgbClr val="000000"/>
                  </a:solidFill>
                  <a:prstDash val="solid"/>
                </a:ln>
                <a:solidFill>
                  <a:srgbClr val="000000"/>
                </a:solidFill>
                <a:latin typeface="Helvetica Neue Medium"/>
              </a:rPr>
              <a:t>20</a:t>
            </a:r>
            <a:r>
              <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a:t>
            </a:r>
            <a:r>
              <a:rPr kumimoji="0" lang="en-US" altLang="pt-BR" sz="66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Movidos</a:t>
            </a:r>
            <a:r>
              <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rPr>
              <a:t> Por </a:t>
            </a:r>
            <a:r>
              <a:rPr kumimoji="0" lang="en-US" altLang="pt-BR" sz="6600" b="1" i="0" u="none" strike="noStrike" kern="1200" cap="none" spc="0" normalizeH="0" baseline="0" noProof="0" dirty="0" err="1">
                <a:ln w="22225">
                  <a:solidFill>
                    <a:srgbClr val="000000"/>
                  </a:solidFill>
                  <a:prstDash val="solid"/>
                </a:ln>
                <a:solidFill>
                  <a:srgbClr val="000000"/>
                </a:solidFill>
                <a:effectLst/>
                <a:uLnTx/>
                <a:uFillTx/>
                <a:latin typeface="Helvetica Neue Medium"/>
                <a:sym typeface="Helvetica Neue"/>
              </a:rPr>
              <a:t>Princípios</a:t>
            </a:r>
            <a:endPar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en-US" altLang="pt-BR" sz="6600" dirty="0" err="1">
                <a:ln w="22225">
                  <a:solidFill>
                    <a:srgbClr val="000000"/>
                  </a:solidFill>
                  <a:prstDash val="solid"/>
                </a:ln>
                <a:solidFill>
                  <a:srgbClr val="000000"/>
                </a:solidFill>
                <a:latin typeface="Helvetica Neue Medium"/>
              </a:rPr>
              <a:t>Parte</a:t>
            </a:r>
            <a:r>
              <a:rPr lang="en-US" altLang="pt-BR" sz="6600" dirty="0">
                <a:ln w="22225">
                  <a:solidFill>
                    <a:srgbClr val="000000"/>
                  </a:solidFill>
                  <a:prstDash val="solid"/>
                </a:ln>
                <a:solidFill>
                  <a:srgbClr val="000000"/>
                </a:solidFill>
                <a:latin typeface="Helvetica Neue Medium"/>
              </a:rPr>
              <a:t> II</a:t>
            </a:r>
            <a:endParaRPr kumimoji="0" lang="en-US" altLang="pt-BR" sz="6600" b="1" i="0" u="none" strike="noStrike" kern="1200" cap="none" spc="0" normalizeH="0" baseline="0" noProof="0" dirty="0">
              <a:ln w="22225">
                <a:solidFill>
                  <a:srgbClr val="000000"/>
                </a:solidFill>
                <a:prstDash val="solid"/>
              </a:ln>
              <a:solidFill>
                <a:srgbClr val="000000"/>
              </a:solidFill>
              <a:effectLst/>
              <a:uLnTx/>
              <a:uFillTx/>
              <a:latin typeface="Helvetica Neue Medium"/>
              <a:sym typeface="Helvetica Neue"/>
            </a:endParaRPr>
          </a:p>
        </p:txBody>
      </p:sp>
      <p:cxnSp>
        <p:nvCxnSpPr>
          <p:cNvPr id="6" name="Conector reto 5">
            <a:extLst>
              <a:ext uri="{FF2B5EF4-FFF2-40B4-BE49-F238E27FC236}">
                <a16:creationId xmlns:a16="http://schemas.microsoft.com/office/drawing/2014/main" id="{6AE2DE82-0C30-4A44-84E0-57F11E9C7970}"/>
              </a:ext>
            </a:extLst>
          </p:cNvPr>
          <p:cNvCxnSpPr/>
          <p:nvPr/>
        </p:nvCxnSpPr>
        <p:spPr>
          <a:xfrm>
            <a:off x="4970585" y="7033846"/>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8" name="Conector reto 7">
            <a:extLst>
              <a:ext uri="{FF2B5EF4-FFF2-40B4-BE49-F238E27FC236}">
                <a16:creationId xmlns:a16="http://schemas.microsoft.com/office/drawing/2014/main" id="{888BBBE9-AE42-4B31-A65E-ED65EDAD4A07}"/>
              </a:ext>
            </a:extLst>
          </p:cNvPr>
          <p:cNvCxnSpPr/>
          <p:nvPr/>
        </p:nvCxnSpPr>
        <p:spPr>
          <a:xfrm>
            <a:off x="4970584" y="9730153"/>
            <a:ext cx="18733477" cy="0"/>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42815707"/>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Mateus 4:19"/>
          <p:cNvSpPr txBox="1"/>
          <p:nvPr/>
        </p:nvSpPr>
        <p:spPr>
          <a:xfrm>
            <a:off x="18837731" y="2460987"/>
            <a:ext cx="3964227" cy="764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828800">
              <a:defRPr sz="4300" b="0" i="1">
                <a:solidFill>
                  <a:schemeClr val="accent1">
                    <a:hueOff val="114395"/>
                    <a:lumOff val="-24975"/>
                  </a:schemeClr>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300" b="0" i="1" u="none" strike="noStrike" kern="0" cap="none" spc="0" normalizeH="0" baseline="0" noProof="0" dirty="0">
                <a:ln>
                  <a:noFill/>
                </a:ln>
                <a:solidFill>
                  <a:srgbClr val="00A2FF">
                    <a:hueOff val="114395"/>
                    <a:lumOff val="-24975"/>
                  </a:srgbClr>
                </a:solidFill>
                <a:effectLst/>
                <a:uLnTx/>
                <a:uFillTx/>
                <a:latin typeface="Arial"/>
                <a:cs typeface="Arial"/>
                <a:sym typeface="Arial"/>
              </a:rPr>
              <a:t>Martinho Lutero</a:t>
            </a:r>
            <a:endParaRPr kumimoji="0" sz="4300" b="0" i="1" u="none" strike="noStrike" kern="0" cap="none" spc="0" normalizeH="0" baseline="0" noProof="0" dirty="0">
              <a:ln>
                <a:noFill/>
              </a:ln>
              <a:solidFill>
                <a:srgbClr val="00A2FF">
                  <a:hueOff val="114395"/>
                  <a:lumOff val="-24975"/>
                </a:srgbClr>
              </a:solidFill>
              <a:effectLst/>
              <a:uLnTx/>
              <a:uFillTx/>
              <a:latin typeface="Arial"/>
              <a:cs typeface="Arial"/>
              <a:sym typeface="Arial"/>
            </a:endParaRPr>
          </a:p>
        </p:txBody>
      </p:sp>
      <p:grpSp>
        <p:nvGrpSpPr>
          <p:cNvPr id="72" name="Group"/>
          <p:cNvGrpSpPr/>
          <p:nvPr/>
        </p:nvGrpSpPr>
        <p:grpSpPr>
          <a:xfrm>
            <a:off x="15081" y="4494719"/>
            <a:ext cx="8921792" cy="9245492"/>
            <a:chOff x="0" y="-1"/>
            <a:chExt cx="8921790" cy="9245491"/>
          </a:xfrm>
          <a:solidFill>
            <a:schemeClr val="tx1"/>
          </a:solidFill>
        </p:grpSpPr>
        <p:sp>
          <p:nvSpPr>
            <p:cNvPr id="70" name="Shape"/>
            <p:cNvSpPr/>
            <p:nvPr/>
          </p:nvSpPr>
          <p:spPr>
            <a:xfrm>
              <a:off x="0" y="-1"/>
              <a:ext cx="8921790" cy="9245491"/>
            </a:xfrm>
            <a:custGeom>
              <a:avLst/>
              <a:gdLst/>
              <a:ahLst/>
              <a:cxnLst>
                <a:cxn ang="0">
                  <a:pos x="wd2" y="hd2"/>
                </a:cxn>
                <a:cxn ang="5400000">
                  <a:pos x="wd2" y="hd2"/>
                </a:cxn>
                <a:cxn ang="10800000">
                  <a:pos x="wd2" y="hd2"/>
                </a:cxn>
                <a:cxn ang="16200000">
                  <a:pos x="wd2" y="hd2"/>
                </a:cxn>
              </a:cxnLst>
              <a:rect l="0" t="0" r="r" b="b"/>
              <a:pathLst>
                <a:path w="21340" h="21570" extrusionOk="0">
                  <a:moveTo>
                    <a:pt x="7844" y="1"/>
                  </a:moveTo>
                  <a:cubicBezTo>
                    <a:pt x="5110" y="-30"/>
                    <a:pt x="2373" y="1020"/>
                    <a:pt x="363" y="3124"/>
                  </a:cubicBezTo>
                  <a:cubicBezTo>
                    <a:pt x="354" y="3133"/>
                    <a:pt x="351" y="3135"/>
                    <a:pt x="351" y="3135"/>
                  </a:cubicBezTo>
                  <a:lnTo>
                    <a:pt x="0" y="3504"/>
                  </a:lnTo>
                  <a:lnTo>
                    <a:pt x="0" y="21526"/>
                  </a:lnTo>
                  <a:lnTo>
                    <a:pt x="10323" y="21526"/>
                  </a:lnTo>
                  <a:lnTo>
                    <a:pt x="15098" y="16519"/>
                  </a:lnTo>
                  <a:cubicBezTo>
                    <a:pt x="15098" y="16519"/>
                    <a:pt x="15101" y="16517"/>
                    <a:pt x="15110" y="16507"/>
                  </a:cubicBezTo>
                  <a:cubicBezTo>
                    <a:pt x="18888" y="12540"/>
                    <a:pt x="18659" y="6338"/>
                    <a:pt x="14598" y="2646"/>
                  </a:cubicBezTo>
                  <a:cubicBezTo>
                    <a:pt x="14589" y="2637"/>
                    <a:pt x="14586" y="2635"/>
                    <a:pt x="14586" y="2635"/>
                  </a:cubicBezTo>
                  <a:cubicBezTo>
                    <a:pt x="14586" y="2635"/>
                    <a:pt x="14583" y="2632"/>
                    <a:pt x="14573" y="2624"/>
                  </a:cubicBezTo>
                  <a:cubicBezTo>
                    <a:pt x="12667" y="897"/>
                    <a:pt x="10256" y="28"/>
                    <a:pt x="7844" y="1"/>
                  </a:cubicBezTo>
                  <a:close/>
                  <a:moveTo>
                    <a:pt x="18851" y="13902"/>
                  </a:moveTo>
                  <a:cubicBezTo>
                    <a:pt x="18236" y="13923"/>
                    <a:pt x="17629" y="14173"/>
                    <a:pt x="17177" y="14647"/>
                  </a:cubicBezTo>
                  <a:lnTo>
                    <a:pt x="10573" y="21570"/>
                  </a:lnTo>
                  <a:lnTo>
                    <a:pt x="17138" y="21570"/>
                  </a:lnTo>
                  <a:lnTo>
                    <a:pt x="20696" y="17840"/>
                  </a:lnTo>
                  <a:cubicBezTo>
                    <a:pt x="21600" y="16893"/>
                    <a:pt x="21545" y="15409"/>
                    <a:pt x="20574" y="14528"/>
                  </a:cubicBezTo>
                  <a:cubicBezTo>
                    <a:pt x="20088" y="14087"/>
                    <a:pt x="19465" y="13880"/>
                    <a:pt x="18851" y="13902"/>
                  </a:cubicBezTo>
                  <a:close/>
                </a:path>
              </a:pathLst>
            </a:custGeom>
            <a:grpFill/>
            <a:ln w="12700" cap="flat">
              <a:noFill/>
              <a:miter lim="400000"/>
            </a:ln>
            <a:effectLst>
              <a:outerShdw blurRad="50800" dist="73093" dir="1585161" rotWithShape="0">
                <a:srgbClr val="000000"/>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71" name="silluate-fisherman-boat-river-during-sunrise-thailand.jpg"/>
            <p:cNvPicPr>
              <a:picLocks noChangeAspect="1"/>
            </p:cNvPicPr>
            <p:nvPr/>
          </p:nvPicPr>
          <p:blipFill>
            <a:blip r:embed="rId3">
              <a:extLst>
                <a:ext uri="{28A0092B-C50C-407E-A947-70E740481C1C}">
                  <a14:useLocalDpi xmlns:a14="http://schemas.microsoft.com/office/drawing/2010/main" val="0"/>
                </a:ext>
              </a:extLst>
            </a:blip>
            <a:srcRect l="29980" r="29980"/>
            <a:stretch/>
          </p:blipFill>
          <p:spPr>
            <a:xfrm>
              <a:off x="0" y="263276"/>
              <a:ext cx="7177941" cy="8963293"/>
            </a:xfrm>
            <a:custGeom>
              <a:avLst/>
              <a:gdLst/>
              <a:ahLst/>
              <a:cxnLst>
                <a:cxn ang="0">
                  <a:pos x="wd2" y="hd2"/>
                </a:cxn>
                <a:cxn ang="5400000">
                  <a:pos x="wd2" y="hd2"/>
                </a:cxn>
                <a:cxn ang="10800000">
                  <a:pos x="wd2" y="hd2"/>
                </a:cxn>
                <a:cxn ang="16200000">
                  <a:pos x="wd2" y="hd2"/>
                </a:cxn>
              </a:cxnLst>
              <a:rect l="0" t="0" r="r" b="b"/>
              <a:pathLst>
                <a:path w="20393" h="21571" extrusionOk="0">
                  <a:moveTo>
                    <a:pt x="9347" y="1"/>
                  </a:moveTo>
                  <a:cubicBezTo>
                    <a:pt x="6314" y="-29"/>
                    <a:pt x="3277" y="982"/>
                    <a:pt x="1046" y="3009"/>
                  </a:cubicBezTo>
                  <a:cubicBezTo>
                    <a:pt x="1036" y="3018"/>
                    <a:pt x="1034" y="3021"/>
                    <a:pt x="1034" y="3021"/>
                  </a:cubicBezTo>
                  <a:lnTo>
                    <a:pt x="0" y="3962"/>
                  </a:lnTo>
                  <a:lnTo>
                    <a:pt x="0" y="21571"/>
                  </a:lnTo>
                  <a:lnTo>
                    <a:pt x="11185" y="21571"/>
                  </a:lnTo>
                  <a:lnTo>
                    <a:pt x="17396" y="15917"/>
                  </a:lnTo>
                  <a:cubicBezTo>
                    <a:pt x="17396" y="15917"/>
                    <a:pt x="17399" y="15913"/>
                    <a:pt x="17408" y="15904"/>
                  </a:cubicBezTo>
                  <a:cubicBezTo>
                    <a:pt x="21600" y="12082"/>
                    <a:pt x="21346" y="6107"/>
                    <a:pt x="16840" y="2550"/>
                  </a:cubicBezTo>
                  <a:cubicBezTo>
                    <a:pt x="16830" y="2542"/>
                    <a:pt x="16826" y="2539"/>
                    <a:pt x="16826" y="2539"/>
                  </a:cubicBezTo>
                  <a:cubicBezTo>
                    <a:pt x="16826" y="2539"/>
                    <a:pt x="16824" y="2536"/>
                    <a:pt x="16813" y="2528"/>
                  </a:cubicBezTo>
                  <a:cubicBezTo>
                    <a:pt x="14698" y="864"/>
                    <a:pt x="12024" y="27"/>
                    <a:pt x="9347" y="1"/>
                  </a:cubicBezTo>
                  <a:close/>
                </a:path>
              </a:pathLst>
            </a:custGeom>
            <a:blipFill>
              <a:blip r:embed="rId4"/>
              <a:stretch>
                <a:fillRect/>
              </a:stretch>
            </a:blipFill>
            <a:ln w="12700" cap="flat">
              <a:noFill/>
              <a:miter lim="400000"/>
            </a:ln>
            <a:effectLst>
              <a:outerShdw blurRad="50800" dist="73093" dir="1585161" rotWithShape="0">
                <a:srgbClr val="000000"/>
              </a:outerShdw>
            </a:effectLst>
          </p:spPr>
        </p:pic>
      </p:grpSp>
      <p:sp>
        <p:nvSpPr>
          <p:cNvPr id="73" name="Não se nasce pescador de peixe ou  pescador  de homens."/>
          <p:cNvSpPr txBox="1"/>
          <p:nvPr/>
        </p:nvSpPr>
        <p:spPr>
          <a:xfrm>
            <a:off x="10085468" y="3458969"/>
            <a:ext cx="12870544"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História tratado Martinho Lutero......</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E o preparo começa ao se observar o  trabalho do Mestre."/>
          <p:cNvSpPr txBox="1"/>
          <p:nvPr/>
        </p:nvSpPr>
        <p:spPr>
          <a:xfrm>
            <a:off x="10085467" y="7360323"/>
            <a:ext cx="12870544" cy="227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“Não posso e não irei renegar nada, pois não é nem seguro, nem correto agir contra a consciência.</a:t>
            </a:r>
            <a:endParaRPr kumimoji="0" sz="4700" b="1" i="0" u="none" strike="noStrike" kern="0" cap="none" spc="0" normalizeH="0" baseline="0" noProof="0" dirty="0">
              <a:ln>
                <a:noFill/>
              </a:ln>
              <a:solidFill>
                <a:srgbClr val="000000"/>
              </a:solidFill>
              <a:effectLst/>
              <a:uLnTx/>
              <a:uFillTx/>
              <a:latin typeface="Arial"/>
              <a:cs typeface="Arial"/>
              <a:sym typeface="Arial"/>
            </a:endParaRPr>
          </a:p>
        </p:txBody>
      </p:sp>
      <p:sp>
        <p:nvSpPr>
          <p:cNvPr id="75" name="O que Jesus era importava tanto quanto o que  ele dizia."/>
          <p:cNvSpPr txBox="1"/>
          <p:nvPr/>
        </p:nvSpPr>
        <p:spPr>
          <a:xfrm>
            <a:off x="9985669" y="10171971"/>
            <a:ext cx="13859065"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Um dos princípios mais importantes é o recolhimento dos recursos dos dízimos e ofertas.</a:t>
            </a:r>
          </a:p>
        </p:txBody>
      </p:sp>
      <p:sp>
        <p:nvSpPr>
          <p:cNvPr id="77" name="Line"/>
          <p:cNvSpPr/>
          <p:nvPr/>
        </p:nvSpPr>
        <p:spPr>
          <a:xfrm flipV="1">
            <a:off x="9537994" y="3423280"/>
            <a:ext cx="1" cy="9083846"/>
          </a:xfrm>
          <a:prstGeom prst="line">
            <a:avLst/>
          </a:prstGeom>
          <a:ln w="1143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8" name="Circle"/>
          <p:cNvSpPr/>
          <p:nvPr/>
        </p:nvSpPr>
        <p:spPr>
          <a:xfrm>
            <a:off x="9230996" y="3638994"/>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9" name="Circle"/>
          <p:cNvSpPr/>
          <p:nvPr/>
        </p:nvSpPr>
        <p:spPr>
          <a:xfrm>
            <a:off x="9230996" y="5265927"/>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0" name="Circle"/>
          <p:cNvSpPr/>
          <p:nvPr/>
        </p:nvSpPr>
        <p:spPr>
          <a:xfrm>
            <a:off x="9322388" y="7466839"/>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1" name="Circle"/>
          <p:cNvSpPr/>
          <p:nvPr/>
        </p:nvSpPr>
        <p:spPr>
          <a:xfrm>
            <a:off x="9289404" y="10281750"/>
            <a:ext cx="613997" cy="613997"/>
          </a:xfrm>
          <a:prstGeom prst="ellipse">
            <a:avLst/>
          </a:prstGeom>
          <a:solidFill>
            <a:schemeClr val="accent1">
              <a:hueOff val="114395"/>
              <a:lumOff val="-2497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 name="Retângulo 19">
            <a:extLst>
              <a:ext uri="{FF2B5EF4-FFF2-40B4-BE49-F238E27FC236}">
                <a16:creationId xmlns:a16="http://schemas.microsoft.com/office/drawing/2014/main" id="{2A409642-7B69-4C13-B6AD-C7573F78F8BC}"/>
              </a:ext>
            </a:extLst>
          </p:cNvPr>
          <p:cNvSpPr/>
          <p:nvPr/>
        </p:nvSpPr>
        <p:spPr>
          <a:xfrm>
            <a:off x="-1065093" y="-29984"/>
            <a:ext cx="7671166" cy="1088402"/>
          </a:xfrm>
          <a:prstGeom prst="rect">
            <a:avLst/>
          </a:prstGeom>
          <a:solidFill>
            <a:srgbClr val="F1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pt-BR" sz="32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21" name="Imagem 20" descr="Tela de jogo de vídeo game&#10;&#10;Descrição gerada automaticamente com confiança baixa">
            <a:extLst>
              <a:ext uri="{FF2B5EF4-FFF2-40B4-BE49-F238E27FC236}">
                <a16:creationId xmlns:a16="http://schemas.microsoft.com/office/drawing/2014/main" id="{E4326876-0871-412F-BD2F-26A6979D6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064" y="12501347"/>
            <a:ext cx="3237696" cy="1009938"/>
          </a:xfrm>
          <a:prstGeom prst="rect">
            <a:avLst/>
          </a:prstGeom>
        </p:spPr>
      </p:pic>
      <p:sp>
        <p:nvSpPr>
          <p:cNvPr id="65" name="Rounded Rectangle"/>
          <p:cNvSpPr/>
          <p:nvPr/>
        </p:nvSpPr>
        <p:spPr>
          <a:xfrm>
            <a:off x="3845409" y="431209"/>
            <a:ext cx="19454412" cy="1980008"/>
          </a:xfrm>
          <a:prstGeom prst="roundRect">
            <a:avLst>
              <a:gd name="adj" fmla="val 27248"/>
            </a:avLst>
          </a:prstGeom>
          <a:ln w="139700" cap="rnd">
            <a:solidFill>
              <a:schemeClr val="accent1">
                <a:hueOff val="114395"/>
                <a:lumOff val="-24975"/>
              </a:schemeClr>
            </a:solidFill>
            <a:custDash>
              <a:ds d="100000" sp="200000"/>
            </a:custDash>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68" name="Group"/>
          <p:cNvGrpSpPr/>
          <p:nvPr/>
        </p:nvGrpSpPr>
        <p:grpSpPr>
          <a:xfrm>
            <a:off x="3159611" y="509446"/>
            <a:ext cx="1521208" cy="1521208"/>
            <a:chOff x="0" y="0"/>
            <a:chExt cx="1521206" cy="1521206"/>
          </a:xfrm>
        </p:grpSpPr>
        <p:sp>
          <p:nvSpPr>
            <p:cNvPr id="66" name="Circle"/>
            <p:cNvSpPr/>
            <p:nvPr/>
          </p:nvSpPr>
          <p:spPr>
            <a:xfrm>
              <a:off x="0" y="0"/>
              <a:ext cx="1521207" cy="1521207"/>
            </a:xfrm>
            <a:prstGeom prst="ellipse">
              <a:avLst/>
            </a:prstGeom>
            <a:solidFill>
              <a:schemeClr val="accent1">
                <a:hueOff val="114395"/>
                <a:lumOff val="-2497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67" name="Asset 2.png" descr="Asset 2.png"/>
            <p:cNvPicPr>
              <a:picLocks noChangeAspect="1"/>
            </p:cNvPicPr>
            <p:nvPr/>
          </p:nvPicPr>
          <p:blipFill>
            <a:blip r:embed="rId6"/>
            <a:stretch>
              <a:fillRect/>
            </a:stretch>
          </p:blipFill>
          <p:spPr>
            <a:xfrm>
              <a:off x="271767" y="434032"/>
              <a:ext cx="977674" cy="653143"/>
            </a:xfrm>
            <a:prstGeom prst="rect">
              <a:avLst/>
            </a:prstGeom>
            <a:ln w="12700" cap="flat">
              <a:noFill/>
              <a:miter lim="400000"/>
            </a:ln>
            <a:effectLst/>
          </p:spPr>
        </p:pic>
      </p:grpSp>
      <p:sp>
        <p:nvSpPr>
          <p:cNvPr id="64" name="“Vinde após mim, e eu vos farei pescadores de homens.”"/>
          <p:cNvSpPr txBox="1"/>
          <p:nvPr/>
        </p:nvSpPr>
        <p:spPr>
          <a:xfrm>
            <a:off x="4823084" y="652944"/>
            <a:ext cx="17522108" cy="1415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5100">
                <a:solidFill>
                  <a:schemeClr val="accent1"/>
                </a:solidFill>
                <a:latin typeface="Arial"/>
                <a:ea typeface="Arial"/>
                <a:cs typeface="Arial"/>
                <a:sym typeface="Arial"/>
              </a:defRPr>
            </a:lvl1pPr>
          </a:lstStyle>
          <a:p>
            <a:pPr marL="0" marR="0" lvl="0" indent="0" algn="ctr" defTabSz="1828800" rtl="0" eaLnBrk="1" fontAlgn="auto" latinLnBrk="0" hangingPunct="0">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0000"/>
                </a:solidFill>
                <a:effectLst/>
                <a:uLnTx/>
                <a:uFillTx/>
                <a:latin typeface="Arial"/>
                <a:cs typeface="Arial"/>
                <a:sym typeface="Arial"/>
              </a:rPr>
              <a:t>“Qualquer ensinamento que não se enquadre nas Escrituras deve ser rejeitado, mesmo que faça chover milagres todos os dias”</a:t>
            </a:r>
            <a:endParaRPr kumimoji="0" sz="4000" b="1" i="0" u="none" strike="noStrike" kern="0" cap="none" spc="0" normalizeH="0" baseline="0" noProof="0" dirty="0">
              <a:ln>
                <a:noFill/>
              </a:ln>
              <a:solidFill>
                <a:srgbClr val="FF0000"/>
              </a:solidFill>
              <a:effectLst/>
              <a:uLnTx/>
              <a:uFillTx/>
              <a:latin typeface="Arial"/>
              <a:cs typeface="Arial"/>
              <a:sym typeface="Arial"/>
            </a:endParaRPr>
          </a:p>
        </p:txBody>
      </p:sp>
      <p:sp>
        <p:nvSpPr>
          <p:cNvPr id="22" name="E o preparo começa ao se observar o  trabalho do Mestre.">
            <a:extLst>
              <a:ext uri="{FF2B5EF4-FFF2-40B4-BE49-F238E27FC236}">
                <a16:creationId xmlns:a16="http://schemas.microsoft.com/office/drawing/2014/main" id="{163E9704-C530-466F-9E96-982F8336331F}"/>
              </a:ext>
            </a:extLst>
          </p:cNvPr>
          <p:cNvSpPr txBox="1"/>
          <p:nvPr/>
        </p:nvSpPr>
        <p:spPr>
          <a:xfrm>
            <a:off x="10085467" y="5027964"/>
            <a:ext cx="13759269" cy="1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717550">
              <a:buClr>
                <a:srgbClr val="000000"/>
              </a:buClr>
              <a:buFont typeface="Arial"/>
              <a:defRPr sz="4700" b="0">
                <a:latin typeface="Arial"/>
                <a:ea typeface="Arial"/>
                <a:cs typeface="Arial"/>
                <a:sym typeface="Arial"/>
              </a:defRPr>
            </a:lvl1pPr>
          </a:lstStyle>
          <a:p>
            <a:pPr marL="0" marR="0" lvl="0" indent="0" algn="l" defTabSz="717550" rtl="0" eaLnBrk="1" fontAlgn="auto" latinLnBrk="0" hangingPunct="0">
              <a:lnSpc>
                <a:spcPct val="100000"/>
              </a:lnSpc>
              <a:spcBef>
                <a:spcPts val="0"/>
              </a:spcBef>
              <a:spcAft>
                <a:spcPts val="0"/>
              </a:spcAft>
              <a:buClr>
                <a:srgbClr val="000000"/>
              </a:buClr>
              <a:buSzTx/>
              <a:buFont typeface="Arial"/>
              <a:buNone/>
              <a:tabLst/>
              <a:defRPr/>
            </a:pPr>
            <a:r>
              <a:rPr kumimoji="0" lang="pt-BR" sz="4700" b="0" i="0" u="none" strike="noStrike" kern="0" cap="none" spc="0" normalizeH="0" baseline="0" noProof="0" dirty="0">
                <a:ln>
                  <a:noFill/>
                </a:ln>
                <a:solidFill>
                  <a:srgbClr val="000000"/>
                </a:solidFill>
                <a:effectLst/>
                <a:uLnTx/>
                <a:uFillTx/>
                <a:latin typeface="Arial"/>
                <a:cs typeface="Arial"/>
                <a:sym typeface="Arial"/>
              </a:rPr>
              <a:t>... Minha consciência é prisioneira da palavra de Deus...</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286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7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78"/>
                                        </p:tgtEl>
                                        <p:attrNameLst>
                                          <p:attrName>style.visibility</p:attrName>
                                        </p:attrNameLst>
                                      </p:cBhvr>
                                      <p:to>
                                        <p:strVal val="visible"/>
                                      </p:to>
                                    </p:set>
                                    <p:anim calcmode="lin" valueType="num">
                                      <p:cBhvr>
                                        <p:cTn id="12" dur="300" fill="hold"/>
                                        <p:tgtEl>
                                          <p:spTgt spid="78"/>
                                        </p:tgtEl>
                                        <p:attrNameLst>
                                          <p:attrName>ppt_x</p:attrName>
                                        </p:attrNameLst>
                                      </p:cBhvr>
                                      <p:tavLst>
                                        <p:tav tm="0">
                                          <p:val>
                                            <p:strVal val="0-#ppt_w/2"/>
                                          </p:val>
                                        </p:tav>
                                        <p:tav tm="100000">
                                          <p:val>
                                            <p:strVal val="#ppt_x"/>
                                          </p:val>
                                        </p:tav>
                                      </p:tavLst>
                                    </p:anim>
                                    <p:anim calcmode="lin" valueType="num">
                                      <p:cBhvr>
                                        <p:cTn id="13" dur="3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ID="2" presetClass="entr" presetSubtype="8" fill="hold" grpId="0" nodeType="afterEffect">
                                  <p:stCondLst>
                                    <p:cond delay="0"/>
                                  </p:stCondLst>
                                  <p:iterate>
                                    <p:tmAbs val="0"/>
                                  </p:iterate>
                                  <p:childTnLst>
                                    <p:set>
                                      <p:cBhvr>
                                        <p:cTn id="16" fill="hold"/>
                                        <p:tgtEl>
                                          <p:spTgt spid="73"/>
                                        </p:tgtEl>
                                        <p:attrNameLst>
                                          <p:attrName>style.visibility</p:attrName>
                                        </p:attrNameLst>
                                      </p:cBhvr>
                                      <p:to>
                                        <p:strVal val="visible"/>
                                      </p:to>
                                    </p:set>
                                    <p:anim calcmode="lin" valueType="num">
                                      <p:cBhvr>
                                        <p:cTn id="17" dur="300" fill="hold"/>
                                        <p:tgtEl>
                                          <p:spTgt spid="73"/>
                                        </p:tgtEl>
                                        <p:attrNameLst>
                                          <p:attrName>ppt_x</p:attrName>
                                        </p:attrNameLst>
                                      </p:cBhvr>
                                      <p:tavLst>
                                        <p:tav tm="0">
                                          <p:val>
                                            <p:strVal val="0-#ppt_w/2"/>
                                          </p:val>
                                        </p:tav>
                                        <p:tav tm="100000">
                                          <p:val>
                                            <p:strVal val="#ppt_x"/>
                                          </p:val>
                                        </p:tav>
                                      </p:tavLst>
                                    </p:anim>
                                    <p:anim calcmode="lin" valueType="num">
                                      <p:cBhvr>
                                        <p:cTn id="18" dur="3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79"/>
                                        </p:tgtEl>
                                        <p:attrNameLst>
                                          <p:attrName>style.visibility</p:attrName>
                                        </p:attrNameLst>
                                      </p:cBhvr>
                                      <p:to>
                                        <p:strVal val="visible"/>
                                      </p:to>
                                    </p:set>
                                    <p:anim calcmode="lin" valueType="num">
                                      <p:cBhvr>
                                        <p:cTn id="23" dur="300" fill="hold"/>
                                        <p:tgtEl>
                                          <p:spTgt spid="79"/>
                                        </p:tgtEl>
                                        <p:attrNameLst>
                                          <p:attrName>ppt_x</p:attrName>
                                        </p:attrNameLst>
                                      </p:cBhvr>
                                      <p:tavLst>
                                        <p:tav tm="0">
                                          <p:val>
                                            <p:strVal val="0-#ppt_w/2"/>
                                          </p:val>
                                        </p:tav>
                                        <p:tav tm="100000">
                                          <p:val>
                                            <p:strVal val="#ppt_x"/>
                                          </p:val>
                                        </p:tav>
                                      </p:tavLst>
                                    </p:anim>
                                    <p:anim calcmode="lin" valueType="num">
                                      <p:cBhvr>
                                        <p:cTn id="24" dur="300" fill="hold"/>
                                        <p:tgtEl>
                                          <p:spTgt spid="79"/>
                                        </p:tgtEl>
                                        <p:attrNameLst>
                                          <p:attrName>ppt_y</p:attrName>
                                        </p:attrNameLst>
                                      </p:cBhvr>
                                      <p:tavLst>
                                        <p:tav tm="0">
                                          <p:val>
                                            <p:strVal val="#ppt_y"/>
                                          </p:val>
                                        </p:tav>
                                        <p:tav tm="100000">
                                          <p:val>
                                            <p:strVal val="#ppt_y"/>
                                          </p:val>
                                        </p:tav>
                                      </p:tavLst>
                                    </p:anim>
                                  </p:childTnLst>
                                </p:cTn>
                              </p:par>
                            </p:childTnLst>
                          </p:cTn>
                        </p:par>
                        <p:par>
                          <p:cTn id="25" fill="hold">
                            <p:stCondLst>
                              <p:cond delay="300"/>
                            </p:stCondLst>
                            <p:childTnLst>
                              <p:par>
                                <p:cTn id="26" presetID="2" presetClass="entr" presetSubtype="8" fill="hold" grpId="0" nodeType="afterEffect">
                                  <p:stCondLst>
                                    <p:cond delay="0"/>
                                  </p:stCondLst>
                                  <p:iterate>
                                    <p:tmAbs val="0"/>
                                  </p:iterate>
                                  <p:childTnLst>
                                    <p:set>
                                      <p:cBhvr>
                                        <p:cTn id="27" fill="hold"/>
                                        <p:tgtEl>
                                          <p:spTgt spid="74"/>
                                        </p:tgtEl>
                                        <p:attrNameLst>
                                          <p:attrName>style.visibility</p:attrName>
                                        </p:attrNameLst>
                                      </p:cBhvr>
                                      <p:to>
                                        <p:strVal val="visible"/>
                                      </p:to>
                                    </p:set>
                                    <p:anim calcmode="lin" valueType="num">
                                      <p:cBhvr>
                                        <p:cTn id="28" dur="300" fill="hold"/>
                                        <p:tgtEl>
                                          <p:spTgt spid="74"/>
                                        </p:tgtEl>
                                        <p:attrNameLst>
                                          <p:attrName>ppt_x</p:attrName>
                                        </p:attrNameLst>
                                      </p:cBhvr>
                                      <p:tavLst>
                                        <p:tav tm="0">
                                          <p:val>
                                            <p:strVal val="0-#ppt_w/2"/>
                                          </p:val>
                                        </p:tav>
                                        <p:tav tm="100000">
                                          <p:val>
                                            <p:strVal val="#ppt_x"/>
                                          </p:val>
                                        </p:tav>
                                      </p:tavLst>
                                    </p:anim>
                                    <p:anim calcmode="lin" valueType="num">
                                      <p:cBhvr>
                                        <p:cTn id="29" dur="3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p:tmAbs val="0"/>
                                  </p:iterate>
                                  <p:childTnLst>
                                    <p:set>
                                      <p:cBhvr>
                                        <p:cTn id="33" fill="hold"/>
                                        <p:tgtEl>
                                          <p:spTgt spid="80"/>
                                        </p:tgtEl>
                                        <p:attrNameLst>
                                          <p:attrName>style.visibility</p:attrName>
                                        </p:attrNameLst>
                                      </p:cBhvr>
                                      <p:to>
                                        <p:strVal val="visible"/>
                                      </p:to>
                                    </p:set>
                                    <p:anim calcmode="lin" valueType="num">
                                      <p:cBhvr>
                                        <p:cTn id="34" dur="300" fill="hold"/>
                                        <p:tgtEl>
                                          <p:spTgt spid="80"/>
                                        </p:tgtEl>
                                        <p:attrNameLst>
                                          <p:attrName>ppt_x</p:attrName>
                                        </p:attrNameLst>
                                      </p:cBhvr>
                                      <p:tavLst>
                                        <p:tav tm="0">
                                          <p:val>
                                            <p:strVal val="0-#ppt_w/2"/>
                                          </p:val>
                                        </p:tav>
                                        <p:tav tm="100000">
                                          <p:val>
                                            <p:strVal val="#ppt_x"/>
                                          </p:val>
                                        </p:tav>
                                      </p:tavLst>
                                    </p:anim>
                                    <p:anim calcmode="lin" valueType="num">
                                      <p:cBhvr>
                                        <p:cTn id="35" dur="300" fill="hold"/>
                                        <p:tgtEl>
                                          <p:spTgt spid="80"/>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 presetClass="entr" presetSubtype="8" fill="hold" grpId="0" nodeType="afterEffect">
                                  <p:stCondLst>
                                    <p:cond delay="0"/>
                                  </p:stCondLst>
                                  <p:iterate>
                                    <p:tmAbs val="0"/>
                                  </p:iterate>
                                  <p:childTnLst>
                                    <p:set>
                                      <p:cBhvr>
                                        <p:cTn id="38" fill="hold"/>
                                        <p:tgtEl>
                                          <p:spTgt spid="75"/>
                                        </p:tgtEl>
                                        <p:attrNameLst>
                                          <p:attrName>style.visibility</p:attrName>
                                        </p:attrNameLst>
                                      </p:cBhvr>
                                      <p:to>
                                        <p:strVal val="visible"/>
                                      </p:to>
                                    </p:set>
                                    <p:anim calcmode="lin" valueType="num">
                                      <p:cBhvr>
                                        <p:cTn id="39" dur="300" fill="hold"/>
                                        <p:tgtEl>
                                          <p:spTgt spid="75"/>
                                        </p:tgtEl>
                                        <p:attrNameLst>
                                          <p:attrName>ppt_x</p:attrName>
                                        </p:attrNameLst>
                                      </p:cBhvr>
                                      <p:tavLst>
                                        <p:tav tm="0">
                                          <p:val>
                                            <p:strVal val="0-#ppt_w/2"/>
                                          </p:val>
                                        </p:tav>
                                        <p:tav tm="100000">
                                          <p:val>
                                            <p:strVal val="#ppt_x"/>
                                          </p:val>
                                        </p:tav>
                                      </p:tavLst>
                                    </p:anim>
                                    <p:anim calcmode="lin" valueType="num">
                                      <p:cBhvr>
                                        <p:cTn id="40" dur="3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81"/>
                                        </p:tgtEl>
                                        <p:attrNameLst>
                                          <p:attrName>style.visibility</p:attrName>
                                        </p:attrNameLst>
                                      </p:cBhvr>
                                      <p:to>
                                        <p:strVal val="visible"/>
                                      </p:to>
                                    </p:set>
                                    <p:anim calcmode="lin" valueType="num">
                                      <p:cBhvr>
                                        <p:cTn id="45" dur="300" fill="hold"/>
                                        <p:tgtEl>
                                          <p:spTgt spid="81"/>
                                        </p:tgtEl>
                                        <p:attrNameLst>
                                          <p:attrName>ppt_x</p:attrName>
                                        </p:attrNameLst>
                                      </p:cBhvr>
                                      <p:tavLst>
                                        <p:tav tm="0">
                                          <p:val>
                                            <p:strVal val="0-#ppt_w/2"/>
                                          </p:val>
                                        </p:tav>
                                        <p:tav tm="100000">
                                          <p:val>
                                            <p:strVal val="#ppt_x"/>
                                          </p:val>
                                        </p:tav>
                                      </p:tavLst>
                                    </p:anim>
                                    <p:anim calcmode="lin" valueType="num">
                                      <p:cBhvr>
                                        <p:cTn id="46" dur="300" fill="hold"/>
                                        <p:tgtEl>
                                          <p:spTgt spid="81"/>
                                        </p:tgtEl>
                                        <p:attrNameLst>
                                          <p:attrName>ppt_y</p:attrName>
                                        </p:attrNameLst>
                                      </p:cBhvr>
                                      <p:tavLst>
                                        <p:tav tm="0">
                                          <p:val>
                                            <p:strVal val="#ppt_y"/>
                                          </p:val>
                                        </p:tav>
                                        <p:tav tm="100000">
                                          <p:val>
                                            <p:strVal val="#ppt_y"/>
                                          </p:val>
                                        </p:tav>
                                      </p:tavLst>
                                    </p:anim>
                                  </p:childTnLst>
                                </p:cTn>
                              </p:par>
                            </p:childTnLst>
                          </p:cTn>
                        </p:par>
                        <p:par>
                          <p:cTn id="47" fill="hold">
                            <p:stCondLst>
                              <p:cond delay="300"/>
                            </p:stCondLst>
                            <p:childTnLst>
                              <p:par>
                                <p:cTn id="48" presetID="2" presetClass="entr" presetSubtype="8" fill="hold" grpId="0" nodeType="afterEffect">
                                  <p:stCondLst>
                                    <p:cond delay="0"/>
                                  </p:stCondLst>
                                  <p:iterate>
                                    <p:tmAbs val="0"/>
                                  </p:iterate>
                                  <p:childTnLst>
                                    <p:set>
                                      <p:cBhvr>
                                        <p:cTn id="49" fill="hold"/>
                                        <p:tgtEl>
                                          <p:spTgt spid="22"/>
                                        </p:tgtEl>
                                        <p:attrNameLst>
                                          <p:attrName>style.visibility</p:attrName>
                                        </p:attrNameLst>
                                      </p:cBhvr>
                                      <p:to>
                                        <p:strVal val="visible"/>
                                      </p:to>
                                    </p:set>
                                    <p:anim calcmode="lin" valueType="num">
                                      <p:cBhvr>
                                        <p:cTn id="50" dur="300" fill="hold"/>
                                        <p:tgtEl>
                                          <p:spTgt spid="22"/>
                                        </p:tgtEl>
                                        <p:attrNameLst>
                                          <p:attrName>ppt_x</p:attrName>
                                        </p:attrNameLst>
                                      </p:cBhvr>
                                      <p:tavLst>
                                        <p:tav tm="0">
                                          <p:val>
                                            <p:strVal val="0-#ppt_w/2"/>
                                          </p:val>
                                        </p:tav>
                                        <p:tav tm="100000">
                                          <p:val>
                                            <p:strVal val="#ppt_x"/>
                                          </p:val>
                                        </p:tav>
                                      </p:tavLst>
                                    </p:anim>
                                    <p:anim calcmode="lin" valueType="num">
                                      <p:cBhvr>
                                        <p:cTn id="51" dur="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advAuto="0"/>
      <p:bldP spid="74" grpId="0" animBg="1" advAuto="0"/>
      <p:bldP spid="75" grpId="0" animBg="1" advAuto="0"/>
      <p:bldP spid="77" grpId="0" animBg="1" advAuto="0"/>
      <p:bldP spid="78" grpId="0" animBg="1" advAuto="0"/>
      <p:bldP spid="79" grpId="0" animBg="1" advAuto="0"/>
      <p:bldP spid="80" grpId="0" animBg="1" advAuto="0"/>
      <p:bldP spid="81" grpId="0" animBg="1" advAuto="0"/>
      <p:bldP spid="22" grpId="0"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2404</TotalTime>
  <Words>5358</Words>
  <Application>Microsoft Office PowerPoint</Application>
  <PresentationFormat>Personalizar</PresentationFormat>
  <Paragraphs>393</Paragraphs>
  <Slides>106</Slides>
  <Notes>9</Notes>
  <HiddenSlides>0</HiddenSlides>
  <MMClips>0</MMClips>
  <ScaleCrop>false</ScaleCrop>
  <HeadingPairs>
    <vt:vector size="6" baseType="variant">
      <vt:variant>
        <vt:lpstr>Fontes usadas</vt:lpstr>
      </vt:variant>
      <vt:variant>
        <vt:i4>15</vt:i4>
      </vt:variant>
      <vt:variant>
        <vt:lpstr>Tema</vt:lpstr>
      </vt:variant>
      <vt:variant>
        <vt:i4>1</vt:i4>
      </vt:variant>
      <vt:variant>
        <vt:lpstr>Títulos de slides</vt:lpstr>
      </vt:variant>
      <vt:variant>
        <vt:i4>106</vt:i4>
      </vt:variant>
    </vt:vector>
  </HeadingPairs>
  <TitlesOfParts>
    <vt:vector size="122" baseType="lpstr">
      <vt:lpstr>Abadi Extra Light</vt:lpstr>
      <vt:lpstr>Aharoni</vt:lpstr>
      <vt:lpstr>Amasis MT Pro Black</vt:lpstr>
      <vt:lpstr>Amasis MT Pro Light</vt:lpstr>
      <vt:lpstr>Arial</vt:lpstr>
      <vt:lpstr>Arial Nova</vt:lpstr>
      <vt:lpstr>Blackadder ITC</vt:lpstr>
      <vt:lpstr>Edwardian Script ITC</vt:lpstr>
      <vt:lpstr>Euphemia</vt:lpstr>
      <vt:lpstr>Georgia</vt:lpstr>
      <vt:lpstr>Helvetica Neue</vt:lpstr>
      <vt:lpstr>Helvetica Neue Light</vt:lpstr>
      <vt:lpstr>Helvetica Neue Medium</vt:lpstr>
      <vt:lpstr>Roboto</vt:lpstr>
      <vt:lpstr>Stencil</vt: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BUSCANDO PRIMEIRO O REINO 2021</dc:subject>
  <dc:creator>4TONS - Pr. Marcelo Augusto de Carvalho; UNB - MPA - Leonardo Leite</dc:creator>
  <cp:keywords>www.4tons.com.br</cp:keywords>
  <dc:description>COMÉRCIO PROIBIDO. USO PESSOAL</dc:description>
  <cp:lastModifiedBy>UNB - MPA - Eline Silva</cp:lastModifiedBy>
  <cp:revision>261</cp:revision>
  <dcterms:modified xsi:type="dcterms:W3CDTF">2021-07-28T13:17:41Z</dcterms:modified>
  <cp:category>MORDOMIA CRISTÃ</cp:category>
</cp:coreProperties>
</file>