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79" r:id="rId4"/>
    <p:sldId id="280" r:id="rId5"/>
    <p:sldId id="299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8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78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BF9"/>
    <a:srgbClr val="ADE0EC"/>
    <a:srgbClr val="1B8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2AD4FD-F664-BA4D-B49C-85C1930AB38A}" v="50" dt="2020-11-13T16:46:07.4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1"/>
    <p:restoredTop sz="94608"/>
  </p:normalViewPr>
  <p:slideViewPr>
    <p:cSldViewPr snapToGrid="0" snapToObjects="1">
      <p:cViewPr varScale="1">
        <p:scale>
          <a:sx n="105" d="100"/>
          <a:sy n="105" d="100"/>
        </p:scale>
        <p:origin x="52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svg"/><Relationship Id="rId7" Type="http://schemas.openxmlformats.org/officeDocument/2006/relationships/image" Target="../media/image8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41.svg"/><Relationship Id="rId5" Type="http://schemas.openxmlformats.org/officeDocument/2006/relationships/image" Target="../media/image6.sv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2.sv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4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E9EFCDA6-8011-A548-AEC8-D2D52A0B4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D9C6CB2-EA6E-6D40-895E-B951008072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127275" y="-312570"/>
            <a:ext cx="7843838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DD3A588-B089-9945-BF4A-366CA4852C5A}"/>
              </a:ext>
            </a:extLst>
          </p:cNvPr>
          <p:cNvSpPr txBox="1"/>
          <p:nvPr userDrawn="1"/>
        </p:nvSpPr>
        <p:spPr>
          <a:xfrm>
            <a:off x="3729863" y="65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031237-3E5F-FC40-8134-1FE243442EC0}"/>
              </a:ext>
            </a:extLst>
          </p:cNvPr>
          <p:cNvSpPr/>
          <p:nvPr userDrawn="1"/>
        </p:nvSpPr>
        <p:spPr>
          <a:xfrm>
            <a:off x="11358151" y="2326829"/>
            <a:ext cx="624191" cy="624191"/>
          </a:xfrm>
          <a:prstGeom prst="ellipse">
            <a:avLst/>
          </a:prstGeom>
          <a:noFill/>
          <a:ln w="31750">
            <a:solidFill>
              <a:schemeClr val="bg1">
                <a:alpha val="7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F9A429-EE1D-554C-A76A-3558356B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706" y="2167467"/>
            <a:ext cx="5323491" cy="353906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209A9B-12B9-D243-84BA-F1CAB34931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9706" y="936622"/>
            <a:ext cx="5323491" cy="812801"/>
          </a:xfrm>
        </p:spPr>
        <p:txBody>
          <a:bodyPr/>
          <a:lstStyle>
            <a:lvl1pPr marL="0" indent="0" algn="ctr">
              <a:buNone/>
              <a:defRPr sz="4800" cap="all" spc="8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Mestre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2EC10866-B356-7443-A268-EAEBEC59E1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149226"/>
            <a:ext cx="5880490" cy="649833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56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30622-8584-794C-B428-9A6C8988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0785ED-FE12-E342-B622-AA03B8ACB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82CD63-7812-7444-B92C-B1F2C64A4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337300-C5F1-5747-9580-148FC1F3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D466B0-DCC1-8542-B7F6-DE5B6B6A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52BAA2-E965-3247-AA2C-F9B17C25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73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5AFAE-7B00-5E45-943D-C8DBC633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2A20C1-CF33-9049-BD5D-FF82512A2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22A818-0258-0E4C-B656-4E17ADD92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F2E87F0-4929-DC43-8844-8DC5AB908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C4FD98-810D-0541-9D4A-BCA81E1CC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0DB1A2-4309-FD49-B985-A73D6518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191FAD-3961-404F-9649-AA35F6252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9DFA75-F386-D74C-8C4B-3BE40FF2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188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1EA14-FD76-1243-A0C7-06A22EED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DC24FAA-BFBB-F94D-8255-E53EAADC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5898A7-3AC0-C04B-B838-3EFD3522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553E50-BAC1-D042-9ABA-4752FB44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517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C26D0B-371A-A44E-8813-D7141147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00779B8-7DB0-C74B-A4AB-65505C86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EEE449-DDCD-FB4E-BA65-53EC39FA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937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3872743-8BBC-004E-A82A-6378060B3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87385">
            <a:off x="-760009" y="-398331"/>
            <a:ext cx="13853380" cy="779252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19D157FD-3C9D-C14F-A5E4-9C681F2D06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9980" y="-448360"/>
            <a:ext cx="10058224" cy="7476094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805F4B0-2F30-5E48-9560-4A19E37BC2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1910355" y="-1838466"/>
            <a:ext cx="9988958" cy="873351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5000F20-681B-5A42-8263-7D106799E29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559791" flipV="1">
            <a:off x="1789917" y="-880405"/>
            <a:ext cx="10785174" cy="733797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64D6FB45-7F55-5B4F-8EA0-F84D7DB6BC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293" y="2242034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1CC8429-B4C9-4445-8947-2C56EB1A446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10306606" y="3786713"/>
            <a:ext cx="1885394" cy="1781229"/>
          </a:xfrm>
          <a:prstGeom prst="rect">
            <a:avLst/>
          </a:prstGeom>
          <a:effectLst>
            <a:outerShdw blurRad="279400" dist="304800" dir="5220000" algn="t" rotWithShape="0">
              <a:schemeClr val="tx2">
                <a:alpha val="58000"/>
              </a:schemeClr>
            </a:outerShdw>
          </a:effectLst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E8F288E-D0D5-4942-B383-AC37B37E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7867" y="5912744"/>
            <a:ext cx="5016263" cy="34367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F22EA9-DA7F-3B40-B211-10518D77D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687" y="1273996"/>
            <a:ext cx="7740337" cy="4293948"/>
          </a:xfrm>
        </p:spPr>
        <p:txBody>
          <a:bodyPr anchor="ctr"/>
          <a:lstStyle>
            <a:lvl1pPr algn="ctr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3876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6AF50-27AD-AA4F-969B-07B70C25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3593F04-4759-D74D-91C0-BAA955BF5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45C518-3050-3F43-919E-9DBE2829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59BE16-A1ED-5F4E-ABDA-ECB746C2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1FCB92-158F-AD49-943C-8728DA3B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1C4018-CA8F-A349-B556-F289F790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54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97096-9CCB-3942-A105-A7AA2B4B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F670E1-80B6-FD45-AD59-EA773F9C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3ACF90-CD8B-614B-9FCE-4C9127CF4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4F5C97-3052-9340-8155-7DC23EC4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0B616A-58E4-E144-A979-790505F5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261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9435B2-7064-534B-A810-50A5FA271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95123E2-07C5-4940-9D50-ED98A3E58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DBD606-FFDF-EC4E-B2EA-1292E75E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6F99E7-6055-EE42-B5B8-3C1DD608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471578-09BF-8649-83FC-980F1A35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67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áfico 19">
            <a:extLst>
              <a:ext uri="{FF2B5EF4-FFF2-40B4-BE49-F238E27FC236}">
                <a16:creationId xmlns:a16="http://schemas.microsoft.com/office/drawing/2014/main" id="{70C3A03B-1125-5140-83A8-A4E71ED73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7712" y="-223627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BE5F2457-DD8E-E147-A918-A40CFE5EB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1614" y="-63359"/>
            <a:ext cx="13357157" cy="751340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BD76816-9929-EB4C-8F0A-263C8B73AD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50107" y="-843530"/>
            <a:ext cx="9444164" cy="8257192"/>
          </a:xfrm>
          <a:prstGeom prst="rect">
            <a:avLst/>
          </a:prstGeom>
          <a:effectLst/>
        </p:spPr>
      </p:pic>
      <p:sp>
        <p:nvSpPr>
          <p:cNvPr id="17" name="Triângulo 16">
            <a:extLst>
              <a:ext uri="{FF2B5EF4-FFF2-40B4-BE49-F238E27FC236}">
                <a16:creationId xmlns:a16="http://schemas.microsoft.com/office/drawing/2014/main" id="{2ECE5C94-EE67-614D-AD2F-922016A9B996}"/>
              </a:ext>
            </a:extLst>
          </p:cNvPr>
          <p:cNvSpPr/>
          <p:nvPr userDrawn="1"/>
        </p:nvSpPr>
        <p:spPr>
          <a:xfrm>
            <a:off x="4073372" y="5915966"/>
            <a:ext cx="952500" cy="821121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590AB4-EF5D-2943-9C67-30685C15438B}"/>
              </a:ext>
            </a:extLst>
          </p:cNvPr>
          <p:cNvSpPr/>
          <p:nvPr userDrawn="1"/>
        </p:nvSpPr>
        <p:spPr>
          <a:xfrm>
            <a:off x="3883533" y="5291404"/>
            <a:ext cx="933450" cy="9334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Mais 18">
            <a:extLst>
              <a:ext uri="{FF2B5EF4-FFF2-40B4-BE49-F238E27FC236}">
                <a16:creationId xmlns:a16="http://schemas.microsoft.com/office/drawing/2014/main" id="{54320816-D94F-8C48-A36A-99B58710393A}"/>
              </a:ext>
            </a:extLst>
          </p:cNvPr>
          <p:cNvSpPr/>
          <p:nvPr userDrawn="1"/>
        </p:nvSpPr>
        <p:spPr>
          <a:xfrm>
            <a:off x="4694432" y="5567573"/>
            <a:ext cx="1066800" cy="1066800"/>
          </a:xfrm>
          <a:prstGeom prst="mathPlus">
            <a:avLst>
              <a:gd name="adj1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D0163F-0748-DB4D-98F3-5C1B9B97C94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31" y="931333"/>
            <a:ext cx="5975869" cy="470746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3C6D60C-9AA8-7945-94F3-5DA16461229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5067" y="2058150"/>
            <a:ext cx="6096000" cy="24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20E61D-BE76-F246-B2CE-2BFC66B043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8A740-5A74-F443-B1EB-4529D0CBD52F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8C006-B26F-0840-AFA9-DE1CBCCA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BDD620-3032-8E47-BBDE-12B3676E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E82812-C85D-5747-AC46-3F7ADAFB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71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0C382D06-EE56-F54B-8787-F39EB7920D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58241" y="-651511"/>
            <a:ext cx="14258295" cy="802029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B78FE07-19F9-3D4E-A71C-83A2307430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70090" flipV="1">
            <a:off x="4572138" y="-238687"/>
            <a:ext cx="7843838" cy="6858000"/>
          </a:xfrm>
          <a:prstGeom prst="rect">
            <a:avLst/>
          </a:prstGeom>
          <a:effectLst>
            <a:outerShdw blurRad="317500" dist="317500" dir="7140000" algn="tl" rotWithShape="0">
              <a:prstClr val="black">
                <a:alpha val="11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5270D44-3173-AD4D-8AD4-C87374AF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532" y="365125"/>
            <a:ext cx="6155267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33" y="1825625"/>
            <a:ext cx="6155266" cy="4351338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2F08F9-4831-9C4F-A9EC-A59F5705AD79}"/>
              </a:ext>
            </a:extLst>
          </p:cNvPr>
          <p:cNvSpPr/>
          <p:nvPr userDrawn="1"/>
        </p:nvSpPr>
        <p:spPr>
          <a:xfrm>
            <a:off x="6876557" y="6311900"/>
            <a:ext cx="1191817" cy="11918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9A6154EA-0335-6948-B751-A76C30DB3F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5D467F40-E2C1-3B4A-A2CB-7252353C26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47120"/>
            <a:ext cx="7843838" cy="6858000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06CBD33-C40B-CB40-B780-31E397B442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4814879" y="-397824"/>
            <a:ext cx="7843838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732" y="355599"/>
            <a:ext cx="6333067" cy="5706534"/>
          </a:xfrm>
        </p:spPr>
        <p:txBody>
          <a:bodyPr anchor="ctr">
            <a:normAutofit/>
          </a:bodyPr>
          <a:lstStyle>
            <a:lvl1pPr algn="ctr">
              <a:buNone/>
              <a:defRPr sz="40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BA2200C0-0A55-8540-BFA7-190DF6830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467" y="0"/>
            <a:ext cx="4817533" cy="6858000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040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6CF15BB8-D4F3-8B4C-B678-57FE7FDDA5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880" y="-817123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7E5643-6232-DA47-BD71-5A348E3A2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799" y="277778"/>
            <a:ext cx="6095999" cy="570653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361" y="0"/>
            <a:ext cx="5260371" cy="6858000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1FD3247-3920-C943-8E30-E7963D134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59791" flipV="1">
            <a:off x="5039588" y="-551673"/>
            <a:ext cx="7843838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010" y="547922"/>
            <a:ext cx="13357157" cy="75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49323" y="-637945"/>
            <a:ext cx="13357157" cy="751340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75308" y="-896900"/>
            <a:ext cx="8832316" cy="772224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819490" y="-1035484"/>
            <a:ext cx="7843838" cy="6858000"/>
          </a:xfrm>
          <a:prstGeom prst="rect">
            <a:avLst/>
          </a:prstGeom>
        </p:spPr>
      </p:pic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65C1E918-6BB0-E541-A85D-38C64BD41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2657"/>
            <a:ext cx="6096000" cy="6314264"/>
          </a:xfrm>
          <a:custGeom>
            <a:avLst/>
            <a:gdLst>
              <a:gd name="connsiteX0" fmla="*/ 4716353 w 5880490"/>
              <a:gd name="connsiteY0" fmla="*/ 637463 h 6498334"/>
              <a:gd name="connsiteX1" fmla="*/ 5880490 w 5880490"/>
              <a:gd name="connsiteY1" fmla="*/ 637463 h 6498334"/>
              <a:gd name="connsiteX2" fmla="*/ 5628643 w 5880490"/>
              <a:gd name="connsiteY2" fmla="*/ 5860871 h 6498334"/>
              <a:gd name="connsiteX3" fmla="*/ 4464506 w 5880490"/>
              <a:gd name="connsiteY3" fmla="*/ 5860871 h 6498334"/>
              <a:gd name="connsiteX4" fmla="*/ 292235 w 5880490"/>
              <a:gd name="connsiteY4" fmla="*/ 469465 h 6498334"/>
              <a:gd name="connsiteX5" fmla="*/ 1643062 w 5880490"/>
              <a:gd name="connsiteY5" fmla="*/ 469465 h 6498334"/>
              <a:gd name="connsiteX6" fmla="*/ 1350827 w 5880490"/>
              <a:gd name="connsiteY6" fmla="*/ 6028869 h 6498334"/>
              <a:gd name="connsiteX7" fmla="*/ 0 w 5880490"/>
              <a:gd name="connsiteY7" fmla="*/ 6028869 h 6498334"/>
              <a:gd name="connsiteX8" fmla="*/ 1725147 w 5880490"/>
              <a:gd name="connsiteY8" fmla="*/ 337954 h 6498334"/>
              <a:gd name="connsiteX9" fmla="*/ 3075974 w 5880490"/>
              <a:gd name="connsiteY9" fmla="*/ 337954 h 6498334"/>
              <a:gd name="connsiteX10" fmla="*/ 2783739 w 5880490"/>
              <a:gd name="connsiteY10" fmla="*/ 6399029 h 6498334"/>
              <a:gd name="connsiteX11" fmla="*/ 1432912 w 5880490"/>
              <a:gd name="connsiteY11" fmla="*/ 6399029 h 6498334"/>
              <a:gd name="connsiteX12" fmla="*/ 3185560 w 5880490"/>
              <a:gd name="connsiteY12" fmla="*/ 0 h 6498334"/>
              <a:gd name="connsiteX13" fmla="*/ 4633839 w 5880490"/>
              <a:gd name="connsiteY13" fmla="*/ 0 h 6498334"/>
              <a:gd name="connsiteX14" fmla="*/ 4320522 w 5880490"/>
              <a:gd name="connsiteY14" fmla="*/ 6498334 h 6498334"/>
              <a:gd name="connsiteX15" fmla="*/ 2872243 w 5880490"/>
              <a:gd name="connsiteY15" fmla="*/ 6498334 h 64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80490" h="6498334">
                <a:moveTo>
                  <a:pt x="4716353" y="637463"/>
                </a:moveTo>
                <a:lnTo>
                  <a:pt x="5880490" y="637463"/>
                </a:lnTo>
                <a:lnTo>
                  <a:pt x="5628643" y="5860871"/>
                </a:lnTo>
                <a:lnTo>
                  <a:pt x="4464506" y="5860871"/>
                </a:lnTo>
                <a:close/>
                <a:moveTo>
                  <a:pt x="292235" y="469465"/>
                </a:moveTo>
                <a:lnTo>
                  <a:pt x="1643062" y="469465"/>
                </a:lnTo>
                <a:lnTo>
                  <a:pt x="1350827" y="6028869"/>
                </a:lnTo>
                <a:lnTo>
                  <a:pt x="0" y="6028869"/>
                </a:lnTo>
                <a:close/>
                <a:moveTo>
                  <a:pt x="1725147" y="337954"/>
                </a:moveTo>
                <a:lnTo>
                  <a:pt x="3075974" y="337954"/>
                </a:lnTo>
                <a:lnTo>
                  <a:pt x="2783739" y="6399029"/>
                </a:lnTo>
                <a:lnTo>
                  <a:pt x="1432912" y="6399029"/>
                </a:lnTo>
                <a:close/>
                <a:moveTo>
                  <a:pt x="3185560" y="0"/>
                </a:moveTo>
                <a:lnTo>
                  <a:pt x="4633839" y="0"/>
                </a:lnTo>
                <a:lnTo>
                  <a:pt x="4320522" y="6498334"/>
                </a:lnTo>
                <a:lnTo>
                  <a:pt x="2872243" y="649833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6903" y="111523"/>
            <a:ext cx="4972352" cy="6014464"/>
          </a:xfrm>
        </p:spPr>
        <p:txBody>
          <a:bodyPr anchor="ctr">
            <a:normAutofit/>
          </a:bodyPr>
          <a:lstStyle>
            <a:lvl1pPr algn="ctr">
              <a:buNone/>
              <a:defRPr sz="4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3992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6BCEF9F3-6465-1A44-8E5C-1CCA6D82FB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3421819" y="-1270176"/>
            <a:ext cx="9671409" cy="8455876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F8CC6ED-1DBC-024E-811E-28659CEEEA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00698" y="-1691223"/>
            <a:ext cx="9778174" cy="8549223"/>
          </a:xfrm>
          <a:prstGeom prst="rect">
            <a:avLst/>
          </a:prstGeom>
          <a:effectLst>
            <a:outerShdw blurRad="419100" dist="342900" dir="6600000" algn="t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28B91B5-A62B-1B4E-870B-B1C0179F68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559791" flipV="1">
            <a:off x="-481648" y="-1243053"/>
            <a:ext cx="9609364" cy="840162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FF6EC92-268F-1041-AA6E-DB7136FD04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17762" y="-327701"/>
            <a:ext cx="13357157" cy="7513401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5A60785D-9DE8-D847-BC20-B7630FD799C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6252" y="269445"/>
            <a:ext cx="5549747" cy="6112694"/>
          </a:xfrm>
        </p:spPr>
        <p:txBody>
          <a:bodyPr anchor="ctr">
            <a:normAutofit/>
          </a:bodyPr>
          <a:lstStyle>
            <a:lvl1pPr algn="ctr">
              <a:buNone/>
              <a:defRPr sz="4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B8371620-4DF6-694C-A3BC-1BF4402BB4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92824" y="269445"/>
            <a:ext cx="4972352" cy="5818521"/>
          </a:xfrm>
          <a:custGeom>
            <a:avLst/>
            <a:gdLst>
              <a:gd name="connsiteX0" fmla="*/ 3344333 w 4817533"/>
              <a:gd name="connsiteY0" fmla="*/ 5401734 h 6858000"/>
              <a:gd name="connsiteX1" fmla="*/ 4817533 w 4817533"/>
              <a:gd name="connsiteY1" fmla="*/ 5401734 h 6858000"/>
              <a:gd name="connsiteX2" fmla="*/ 4817533 w 4817533"/>
              <a:gd name="connsiteY2" fmla="*/ 6858000 h 6858000"/>
              <a:gd name="connsiteX3" fmla="*/ 3344333 w 4817533"/>
              <a:gd name="connsiteY3" fmla="*/ 6858000 h 6858000"/>
              <a:gd name="connsiteX4" fmla="*/ 0 w 4817533"/>
              <a:gd name="connsiteY4" fmla="*/ 5401734 h 6858000"/>
              <a:gd name="connsiteX5" fmla="*/ 1591733 w 4817533"/>
              <a:gd name="connsiteY5" fmla="*/ 5401734 h 6858000"/>
              <a:gd name="connsiteX6" fmla="*/ 1591733 w 4817533"/>
              <a:gd name="connsiteY6" fmla="*/ 6858000 h 6858000"/>
              <a:gd name="connsiteX7" fmla="*/ 0 w 4817533"/>
              <a:gd name="connsiteY7" fmla="*/ 6858000 h 6858000"/>
              <a:gd name="connsiteX8" fmla="*/ 1761067 w 4817533"/>
              <a:gd name="connsiteY8" fmla="*/ 1658937 h 6858000"/>
              <a:gd name="connsiteX9" fmla="*/ 3234267 w 4817533"/>
              <a:gd name="connsiteY9" fmla="*/ 1658937 h 6858000"/>
              <a:gd name="connsiteX10" fmla="*/ 3234267 w 4817533"/>
              <a:gd name="connsiteY10" fmla="*/ 6858000 h 6858000"/>
              <a:gd name="connsiteX11" fmla="*/ 1761067 w 4817533"/>
              <a:gd name="connsiteY11" fmla="*/ 6858000 h 6858000"/>
              <a:gd name="connsiteX12" fmla="*/ 1 w 4817533"/>
              <a:gd name="connsiteY12" fmla="*/ 1 h 6858000"/>
              <a:gd name="connsiteX13" fmla="*/ 1591734 w 4817533"/>
              <a:gd name="connsiteY13" fmla="*/ 1 h 6858000"/>
              <a:gd name="connsiteX14" fmla="*/ 1591734 w 4817533"/>
              <a:gd name="connsiteY14" fmla="*/ 5199063 h 6858000"/>
              <a:gd name="connsiteX15" fmla="*/ 1 w 4817533"/>
              <a:gd name="connsiteY15" fmla="*/ 5199063 h 6858000"/>
              <a:gd name="connsiteX16" fmla="*/ 3344333 w 4817533"/>
              <a:gd name="connsiteY16" fmla="*/ 0 h 6858000"/>
              <a:gd name="connsiteX17" fmla="*/ 4817533 w 4817533"/>
              <a:gd name="connsiteY17" fmla="*/ 0 h 6858000"/>
              <a:gd name="connsiteX18" fmla="*/ 4817533 w 4817533"/>
              <a:gd name="connsiteY18" fmla="*/ 5199063 h 6858000"/>
              <a:gd name="connsiteX19" fmla="*/ 3344333 w 4817533"/>
              <a:gd name="connsiteY19" fmla="*/ 5199063 h 6858000"/>
              <a:gd name="connsiteX20" fmla="*/ 1761066 w 4817533"/>
              <a:gd name="connsiteY20" fmla="*/ 0 h 6858000"/>
              <a:gd name="connsiteX21" fmla="*/ 3234266 w 4817533"/>
              <a:gd name="connsiteY21" fmla="*/ 0 h 6858000"/>
              <a:gd name="connsiteX22" fmla="*/ 3234266 w 4817533"/>
              <a:gd name="connsiteY22" fmla="*/ 1456266 h 6858000"/>
              <a:gd name="connsiteX23" fmla="*/ 1761066 w 4817533"/>
              <a:gd name="connsiteY23" fmla="*/ 14562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7533" h="6858000">
                <a:moveTo>
                  <a:pt x="3344333" y="5401734"/>
                </a:moveTo>
                <a:lnTo>
                  <a:pt x="4817533" y="5401734"/>
                </a:lnTo>
                <a:lnTo>
                  <a:pt x="4817533" y="6858000"/>
                </a:lnTo>
                <a:lnTo>
                  <a:pt x="3344333" y="6858000"/>
                </a:lnTo>
                <a:close/>
                <a:moveTo>
                  <a:pt x="0" y="5401734"/>
                </a:moveTo>
                <a:lnTo>
                  <a:pt x="1591733" y="5401734"/>
                </a:lnTo>
                <a:lnTo>
                  <a:pt x="1591733" y="6858000"/>
                </a:lnTo>
                <a:lnTo>
                  <a:pt x="0" y="6858000"/>
                </a:lnTo>
                <a:close/>
                <a:moveTo>
                  <a:pt x="1761067" y="1658937"/>
                </a:moveTo>
                <a:lnTo>
                  <a:pt x="3234267" y="1658937"/>
                </a:lnTo>
                <a:lnTo>
                  <a:pt x="3234267" y="6858000"/>
                </a:lnTo>
                <a:lnTo>
                  <a:pt x="1761067" y="6858000"/>
                </a:lnTo>
                <a:close/>
                <a:moveTo>
                  <a:pt x="1" y="1"/>
                </a:moveTo>
                <a:lnTo>
                  <a:pt x="1591734" y="1"/>
                </a:lnTo>
                <a:lnTo>
                  <a:pt x="1591734" y="5199063"/>
                </a:lnTo>
                <a:lnTo>
                  <a:pt x="1" y="5199063"/>
                </a:lnTo>
                <a:close/>
                <a:moveTo>
                  <a:pt x="3344333" y="0"/>
                </a:moveTo>
                <a:lnTo>
                  <a:pt x="4817533" y="0"/>
                </a:lnTo>
                <a:lnTo>
                  <a:pt x="4817533" y="5199063"/>
                </a:lnTo>
                <a:lnTo>
                  <a:pt x="3344333" y="5199063"/>
                </a:lnTo>
                <a:close/>
                <a:moveTo>
                  <a:pt x="1761066" y="0"/>
                </a:moveTo>
                <a:lnTo>
                  <a:pt x="3234266" y="0"/>
                </a:lnTo>
                <a:lnTo>
                  <a:pt x="3234266" y="1456266"/>
                </a:lnTo>
                <a:lnTo>
                  <a:pt x="1761066" y="145626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071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5630AD49-05EE-D84F-BC55-3E9A04172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99285">
            <a:off x="-570330" y="-301530"/>
            <a:ext cx="12765074" cy="7180354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4E1F500-11BB-3D47-9717-3F9E1A2D14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9115" y="-184282"/>
            <a:ext cx="7843838" cy="68580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D2CF9C5-E5F8-6342-92AA-86D38C1ADE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4081" y="0"/>
            <a:ext cx="7843838" cy="68580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C58D1B2-09FA-884A-9235-411EBB74BC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1598" y="-184282"/>
            <a:ext cx="784383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BA72B-4FF8-FC44-A67A-F51CED941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154" y="1773503"/>
            <a:ext cx="7070725" cy="256989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89682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F216A0C-B62E-AA4A-B6E8-2037E4BE2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B2CE3-2CAB-1B41-A59B-F35F8EA6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DAA2EF-06AE-BC40-BAF1-DCD07ED8043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91625" y="6361916"/>
            <a:ext cx="1100666" cy="443053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55A3355-4894-5F43-A864-D0293BE2A95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770962" y="53031"/>
            <a:ext cx="13357157" cy="751340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4CBB41D-24A2-5B41-8938-ABCA9998A406}"/>
              </a:ext>
            </a:extLst>
          </p:cNvPr>
          <p:cNvSpPr/>
          <p:nvPr userDrawn="1"/>
        </p:nvSpPr>
        <p:spPr>
          <a:xfrm>
            <a:off x="99709" y="5959252"/>
            <a:ext cx="624191" cy="624191"/>
          </a:xfrm>
          <a:prstGeom prst="ellipse">
            <a:avLst/>
          </a:prstGeom>
          <a:noFill/>
          <a:ln w="317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ABFF0D4-44FA-E54D-A434-CCFAA513123A}"/>
              </a:ext>
            </a:extLst>
          </p:cNvPr>
          <p:cNvSpPr/>
          <p:nvPr userDrawn="1"/>
        </p:nvSpPr>
        <p:spPr>
          <a:xfrm>
            <a:off x="11636148" y="5959252"/>
            <a:ext cx="312095" cy="3120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73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berty_Baptist_Church_(Evansville,_Indiana)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6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BF7C2A1-8A3B-1F4D-B559-9952C2D37E1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Essa história deve nos levar a pensar que as nossas ofertas devem ser medidas: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6180534-2472-C24C-BFC0-6A6E6335C46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824" y="269445"/>
            <a:ext cx="4972352" cy="5818521"/>
          </a:xfrm>
        </p:spPr>
      </p:pic>
    </p:spTree>
    <p:extLst>
      <p:ext uri="{BB962C8B-B14F-4D97-AF65-F5344CB8AC3E}">
        <p14:creationId xmlns:p14="http://schemas.microsoft.com/office/powerpoint/2010/main" val="420255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09893CA-FFA0-4A42-9BEC-061556921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. Não pelo montante, mas pelo custo.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B266897D-DC03-D44B-AFE8-1EC4F61DBE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799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EA5859-5A0A-9C40-80E8-FA31E4E4F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7778"/>
            <a:ext cx="5688798" cy="5706534"/>
          </a:xfrm>
        </p:spPr>
        <p:txBody>
          <a:bodyPr/>
          <a:lstStyle/>
          <a:p>
            <a:r>
              <a:rPr lang="pt-BR" dirty="0"/>
              <a:t>Não pelo que é dado, mas pelo que é mantido.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FFB0100-5681-4740-8DE3-725B4301CC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840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7EA015B-9F01-5740-8320-1A3E3024F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Não por sua quantidade, mas por sua proporção.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9B19E0F5-1190-E146-A6B3-9987D06C43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361" y="0"/>
            <a:ext cx="5260371" cy="6858000"/>
          </a:xfrm>
        </p:spPr>
      </p:pic>
    </p:spTree>
    <p:extLst>
      <p:ext uri="{BB962C8B-B14F-4D97-AF65-F5344CB8AC3E}">
        <p14:creationId xmlns:p14="http://schemas.microsoft.com/office/powerpoint/2010/main" val="312245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BD9ABF8-0D10-7C4C-B7A3-7F1220009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i="1" dirty="0"/>
              <a:t>Conselhos sobre Mordomia</a:t>
            </a:r>
            <a:r>
              <a:rPr lang="pt-BR" dirty="0"/>
              <a:t>, p. 180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FE80F2-BF44-AD4B-BD0A-3757C0701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352" y="601579"/>
            <a:ext cx="7242672" cy="4966365"/>
          </a:xfrm>
        </p:spPr>
        <p:txBody>
          <a:bodyPr/>
          <a:lstStyle/>
          <a:p>
            <a:r>
              <a:rPr lang="pt-BR" dirty="0"/>
              <a:t>“Na contabilidade do santuário, a oferta do pobre não é valorizada de acordo com a quantia oferecida, mas de acordo com o amor com que o sacrifício foi feito… A providência de Deus estabeleceu o plano completo de benevolência sistemática para o benefício do homem”.</a:t>
            </a:r>
          </a:p>
        </p:txBody>
      </p:sp>
    </p:spTree>
    <p:extLst>
      <p:ext uri="{BB962C8B-B14F-4D97-AF65-F5344CB8AC3E}">
        <p14:creationId xmlns:p14="http://schemas.microsoft.com/office/powerpoint/2010/main" val="8565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FE5792D-9521-B043-B8FF-03292977B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i="1" dirty="0"/>
              <a:t>Atos dos Apóstolos</a:t>
            </a:r>
            <a:r>
              <a:rPr lang="pt-BR" dirty="0"/>
              <a:t>, p. 190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977584-32FD-1947-AA8D-11B0B13C5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9566" y="463639"/>
            <a:ext cx="6529589" cy="5241702"/>
          </a:xfrm>
        </p:spPr>
        <p:txBody>
          <a:bodyPr/>
          <a:lstStyle/>
          <a:p>
            <a:r>
              <a:rPr lang="pt-BR" dirty="0"/>
              <a:t>“Assim ensinou Ele que o valor da oferta é estimado, não pela quantidade, </a:t>
            </a:r>
            <a:r>
              <a:rPr lang="pt-BR" b="1" dirty="0"/>
              <a:t>mas pela proporção</a:t>
            </a:r>
            <a:r>
              <a:rPr lang="pt-BR" dirty="0"/>
              <a:t> em que é dada e pelos motivos que moveram o doador”.</a:t>
            </a:r>
          </a:p>
        </p:txBody>
      </p:sp>
    </p:spTree>
    <p:extLst>
      <p:ext uri="{BB962C8B-B14F-4D97-AF65-F5344CB8AC3E}">
        <p14:creationId xmlns:p14="http://schemas.microsoft.com/office/powerpoint/2010/main" val="9106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B416CF7-9D6F-D14C-A752-654465A78AF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Valeu a pena escolher um percentual tão alto para as ofertas?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505E701-963B-5C40-9477-B5BC9958EA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94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EE37AF87-0087-0F4C-BF01-4573602A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Não foi a grandeza da quantia que lhe deu reputação. Foi a grandeza do ato.</a:t>
            </a:r>
          </a:p>
        </p:txBody>
      </p:sp>
    </p:spTree>
    <p:extLst>
      <p:ext uri="{BB962C8B-B14F-4D97-AF65-F5344CB8AC3E}">
        <p14:creationId xmlns:p14="http://schemas.microsoft.com/office/powerpoint/2010/main" val="9637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18C56A4-8ADD-8348-A659-D39D6494C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6600" dirty="0"/>
              <a:t>A entrega é medida.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109279AF-4548-4844-9A8A-F9F9D7950E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361" y="0"/>
            <a:ext cx="5260371" cy="6858000"/>
          </a:xfrm>
        </p:spPr>
      </p:pic>
    </p:spTree>
    <p:extLst>
      <p:ext uri="{BB962C8B-B14F-4D97-AF65-F5344CB8AC3E}">
        <p14:creationId xmlns:p14="http://schemas.microsoft.com/office/powerpoint/2010/main" val="427888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80E777D-B408-A24C-AC08-2543F82D1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i="1" dirty="0"/>
              <a:t>Beneficência Social</a:t>
            </a:r>
            <a:r>
              <a:rPr lang="pt-BR" dirty="0"/>
              <a:t>, p. 204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80F6D7-9309-834E-A6A6-95EE1D37D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321" y="1"/>
            <a:ext cx="7345703" cy="556794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“É o motivo que imprime cunho às nossas ações, assinalando-as com ignomínia ou elevado valor moral. Não são as grandes coisas que todos os olhos veem e toda língua louva, que Deus reputa mais preciosas. Os pequenos deveres cumpridos com contentamento, as pequeninas dádivas que não fazem vista, e podem parecer destituídas de valor aos olhos humanos, ocupam muitas vezes diante de Deus o mais alto lugar. Um coração de fé e amor é mais precioso para Deus que os mais custosos dons. A viúva pobre deu sua subsistência para fazer o pouco que fez. Privou-se de alimento para oferecer aquelas duas moedinhas à causa que amava. E fê-lo com fé, sabendo que seu Pai Celestial não passaria por alto sua grande necessidade. Foi esse espírito abnegado e essa infantil fé que atraiu o louvor do Senhor”.</a:t>
            </a:r>
          </a:p>
        </p:txBody>
      </p:sp>
    </p:spTree>
    <p:extLst>
      <p:ext uri="{BB962C8B-B14F-4D97-AF65-F5344CB8AC3E}">
        <p14:creationId xmlns:p14="http://schemas.microsoft.com/office/powerpoint/2010/main" val="203541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EB75F32-1BE0-D243-961F-FA1CA4DC6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0151" y="1948130"/>
            <a:ext cx="5486404" cy="3160448"/>
          </a:xfrm>
        </p:spPr>
        <p:txBody>
          <a:bodyPr/>
          <a:lstStyle/>
          <a:p>
            <a:r>
              <a:rPr lang="pt-BR" sz="11500" dirty="0"/>
              <a:t>MEU TUDO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E980620B-B895-2747-A047-E65E07FB19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fevereiro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7399F760-1F9F-204A-AF15-32B6E53021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42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D7D2798-B5F8-0248-B3B8-D6DB8CF9C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737" y="355598"/>
            <a:ext cx="5394960" cy="5789169"/>
          </a:xfrm>
        </p:spPr>
        <p:txBody>
          <a:bodyPr/>
          <a:lstStyle/>
          <a:p>
            <a:r>
              <a:rPr lang="pt-BR" dirty="0"/>
              <a:t>A verdadeira oferta não é medida por seu montante, mas por seu custo.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CD428286-7CF4-A84D-9A64-E93BB532BB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67" y="0"/>
            <a:ext cx="4817533" cy="6858000"/>
          </a:xfrm>
        </p:spPr>
      </p:pic>
    </p:spTree>
    <p:extLst>
      <p:ext uri="{BB962C8B-B14F-4D97-AF65-F5344CB8AC3E}">
        <p14:creationId xmlns:p14="http://schemas.microsoft.com/office/powerpoint/2010/main" val="28324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907E6A2-8F20-924B-8958-95B70210FB3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Não é medida pelo que é dado, mas pelo que é mantido.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6928A27-DA38-354E-9126-0C1370A7FC3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77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ABAF2FF-B44E-7544-8F3D-2D8F90EDBF2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Não é medida por seu valor monetário, mas pela sua proporção.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6BF27FFF-B3EA-FA40-B7B3-FCF38833CD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247" r="122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213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09FE261-E35F-E047-9432-F3D3E80EBB0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Decida estabelecer um pacto de fidelidade a Deus nas ofertas com base em um percentual escolhido por você em oração.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2A6B0B0-BD09-774A-8093-0888821B69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7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4597CBB-E3CF-7B4A-9983-1A87D53EC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Marcos 12:41-44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72154D-075B-1E4F-90A5-A93E30D6E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687" y="373487"/>
            <a:ext cx="7740337" cy="519445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pt-BR" dirty="0"/>
              <a:t>Assentado diante do </a:t>
            </a:r>
            <a:r>
              <a:rPr lang="pt-BR" dirty="0" err="1"/>
              <a:t>gazofilácio</a:t>
            </a:r>
            <a:r>
              <a:rPr lang="pt-BR" dirty="0"/>
              <a:t>, observava Jesus como o povo lançava ali o dinheiro. Ora, muitos ricos depositavam grandes quantias. Vindo, porém, uma viúva pobre, depositou duas pequenas moedas correspondentes a um quadrante. E, chamando os seus discípulos, disse-lhes: Em verdade vos digo que esta viúva pobre depositou no </a:t>
            </a:r>
            <a:r>
              <a:rPr lang="pt-BR" dirty="0" err="1"/>
              <a:t>gazofilácio</a:t>
            </a:r>
            <a:r>
              <a:rPr lang="pt-BR" dirty="0"/>
              <a:t> mais do que o fizeram todos os ofertantes. Porque todos eles ofertaram do que lhes sobrava; ela, porém, da sua pobreza deu tudo quanto possuía, todo o seu sustento.</a:t>
            </a:r>
          </a:p>
        </p:txBody>
      </p:sp>
    </p:spTree>
    <p:extLst>
      <p:ext uri="{BB962C8B-B14F-4D97-AF65-F5344CB8AC3E}">
        <p14:creationId xmlns:p14="http://schemas.microsoft.com/office/powerpoint/2010/main" val="287656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7E96804-473C-0840-91BE-0FE67A195B8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“Vou economizar meus centavos”, disse ela, “para ajudar a igreja a ter mais espaço para as crianças”.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F553BF4-20C4-564E-B2CA-202126077FD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" r="59"/>
          <a:stretch/>
        </p:blipFill>
        <p:spPr/>
      </p:pic>
    </p:spTree>
    <p:extLst>
      <p:ext uri="{BB962C8B-B14F-4D97-AF65-F5344CB8AC3E}">
        <p14:creationId xmlns:p14="http://schemas.microsoft.com/office/powerpoint/2010/main" val="4942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9A91792-FAF1-2441-BAA4-28D7A6F91E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845" r="17845"/>
          <a:stretch>
            <a:fillRect/>
          </a:stretch>
        </p:blipFill>
        <p:spPr/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D90148-CD74-374B-B1EC-2D8AAB60E70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Uma pequena e esfarrapada bolsa com 57 moedas de um centavo.</a:t>
            </a:r>
          </a:p>
        </p:txBody>
      </p:sp>
    </p:spTree>
    <p:extLst>
      <p:ext uri="{BB962C8B-B14F-4D97-AF65-F5344CB8AC3E}">
        <p14:creationId xmlns:p14="http://schemas.microsoft.com/office/powerpoint/2010/main" val="2406643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5592914-B4D4-7E48-8C2A-531014F2E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resultado da humilde oferta de 57 centavos ainda pode ser visto. No lugar do pequeno templo está uma grande igreja que expressa a entrega daquela menina.</a:t>
            </a:r>
          </a:p>
        </p:txBody>
      </p:sp>
      <p:pic>
        <p:nvPicPr>
          <p:cNvPr id="6" name="Espaço Reservado para Imagem 5" descr="Liberty Baptist Church (Evansville, Indiana) - Wikipedia">
            <a:extLst>
              <a:ext uri="{FF2B5EF4-FFF2-40B4-BE49-F238E27FC236}">
                <a16:creationId xmlns:a16="http://schemas.microsoft.com/office/drawing/2014/main" id="{5FB00A51-2D92-F944-A5AD-0967AC306A7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43B2DB4-04C3-FE4F-9EEE-96EE62EC7789}"/>
              </a:ext>
            </a:extLst>
          </p:cNvPr>
          <p:cNvSpPr txBox="1"/>
          <p:nvPr/>
        </p:nvSpPr>
        <p:spPr>
          <a:xfrm>
            <a:off x="135467" y="6858000"/>
            <a:ext cx="48175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n.wikipedia.org/wiki/Liberty_Baptist_Church_(Evansville,_Indiana)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6055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CBA105D-0A69-E242-A99E-A2DF463E69B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O que acreditamos afeta a maneira como agimos; e como agimos afeta a maneira como acreditamos.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1B4748E-F978-F842-AB4D-F4842716587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44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A5D8CAF-6AE2-8149-9D9A-4B6165BCC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Deus pede que Lhe demos tudo.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CE6D7551-022B-A946-A914-A3934AEB23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65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DE3BA7C-0418-7E47-A0E3-86368D4D40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E72A400-9CAA-854D-9675-C0053FD3E2D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pt-BR" dirty="0"/>
              <a:t>A história da viúva e suas duas moedas não se resume apenas a dinheiro.</a:t>
            </a:r>
          </a:p>
        </p:txBody>
      </p:sp>
    </p:spTree>
    <p:extLst>
      <p:ext uri="{BB962C8B-B14F-4D97-AF65-F5344CB8AC3E}">
        <p14:creationId xmlns:p14="http://schemas.microsoft.com/office/powerpoint/2010/main" val="42403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7DE0D30-37F2-4F41-97AA-825B9C8E705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2433</TotalTime>
  <Words>609</Words>
  <Application>Microsoft Office PowerPoint</Application>
  <PresentationFormat>Widescreen</PresentationFormat>
  <Paragraphs>28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7" baseType="lpstr">
      <vt:lpstr>Arial</vt:lpstr>
      <vt:lpstr>Trebuchet MS</vt:lpstr>
      <vt:lpstr>Tema do Office</vt:lpstr>
      <vt:lpstr>Apresentação do PowerPoint</vt:lpstr>
      <vt:lpstr>MEU TUDO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Não foi a grandeza da quantia que lhe deu reputação. Foi a grandeza do ato.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Juninha Barboza</cp:lastModifiedBy>
  <cp:revision>5</cp:revision>
  <dcterms:created xsi:type="dcterms:W3CDTF">2020-11-08T20:47:22Z</dcterms:created>
  <dcterms:modified xsi:type="dcterms:W3CDTF">2020-11-19T20:06:38Z</dcterms:modified>
</cp:coreProperties>
</file>