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2" r:id="rId7"/>
    <p:sldId id="272" r:id="rId8"/>
    <p:sldId id="264" r:id="rId9"/>
    <p:sldId id="265" r:id="rId10"/>
    <p:sldId id="267" r:id="rId11"/>
    <p:sldId id="268" r:id="rId12"/>
    <p:sldId id="270" r:id="rId13"/>
    <p:sldId id="280" r:id="rId14"/>
    <p:sldId id="282" r:id="rId15"/>
    <p:sldId id="283" r:id="rId16"/>
    <p:sldId id="271"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1"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E98"/>
    <a:srgbClr val="FFF4BE"/>
    <a:srgbClr val="FDCC00"/>
    <a:srgbClr val="FEF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CAA0A-CABC-404E-AEB2-5A15C4464A4B}" v="53" dt="2020-06-26T01:46:20.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94608"/>
  </p:normalViewPr>
  <p:slideViewPr>
    <p:cSldViewPr snapToGrid="0" snapToObjects="1">
      <p:cViewPr varScale="1">
        <p:scale>
          <a:sx n="108" d="100"/>
          <a:sy n="108" d="100"/>
        </p:scale>
        <p:origin x="8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4T20:42:18.342"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m Branco">
    <p:bg>
      <p:bgPr>
        <a:gradFill flip="none" rotWithShape="1">
          <a:gsLst>
            <a:gs pos="100000">
              <a:schemeClr val="accent4">
                <a:lumMod val="0"/>
                <a:lumOff val="100000"/>
              </a:schemeClr>
            </a:gs>
            <a:gs pos="20000">
              <a:schemeClr val="accent4">
                <a:lumMod val="100000"/>
              </a:schemeClr>
            </a:gs>
          </a:gsLst>
          <a:lin ang="2700000" scaled="1"/>
          <a:tileRect/>
        </a:gra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5A35777-2074-1740-848E-416DE36CF3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634" y="0"/>
            <a:ext cx="7543800" cy="6858000"/>
          </a:xfrm>
          <a:prstGeom prst="rect">
            <a:avLst/>
          </a:prstGeom>
        </p:spPr>
      </p:pic>
      <p:pic>
        <p:nvPicPr>
          <p:cNvPr id="12" name="Gráfico 11">
            <a:extLst>
              <a:ext uri="{FF2B5EF4-FFF2-40B4-BE49-F238E27FC236}">
                <a16:creationId xmlns:a16="http://schemas.microsoft.com/office/drawing/2014/main" id="{12B020FE-5502-3F4D-A566-8CE88D17CE7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75867" y="2394433"/>
            <a:ext cx="6316133" cy="2962007"/>
          </a:xfrm>
          <a:prstGeom prst="rect">
            <a:avLst/>
          </a:prstGeom>
        </p:spPr>
      </p:pic>
      <p:sp>
        <p:nvSpPr>
          <p:cNvPr id="13" name="CaixaDeTexto 12">
            <a:extLst>
              <a:ext uri="{FF2B5EF4-FFF2-40B4-BE49-F238E27FC236}">
                <a16:creationId xmlns:a16="http://schemas.microsoft.com/office/drawing/2014/main" id="{E12563AE-FF38-604A-ABA0-BC8F605FA6DD}"/>
              </a:ext>
            </a:extLst>
          </p:cNvPr>
          <p:cNvSpPr txBox="1"/>
          <p:nvPr userDrawn="1"/>
        </p:nvSpPr>
        <p:spPr>
          <a:xfrm>
            <a:off x="6096000" y="5738648"/>
            <a:ext cx="56650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i="1" kern="1200" dirty="0">
                <a:solidFill>
                  <a:schemeClr val="tx1"/>
                </a:solidFill>
                <a:effectLst/>
                <a:latin typeface="+mn-lt"/>
                <a:ea typeface="+mn-ea"/>
                <a:cs typeface="+mn-cs"/>
              </a:rPr>
              <a:t>Bem-vindo à família adventista!</a:t>
            </a:r>
          </a:p>
        </p:txBody>
      </p:sp>
    </p:spTree>
    <p:extLst>
      <p:ext uri="{BB962C8B-B14F-4D97-AF65-F5344CB8AC3E}">
        <p14:creationId xmlns:p14="http://schemas.microsoft.com/office/powerpoint/2010/main" val="29202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bg>
      <p:bgPr>
        <a:gradFill flip="none" rotWithShape="1">
          <a:gsLst>
            <a:gs pos="100000">
              <a:schemeClr val="accent4">
                <a:lumMod val="0"/>
                <a:lumOff val="100000"/>
              </a:schemeClr>
            </a:gs>
            <a:gs pos="9000">
              <a:schemeClr val="accent4">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96124-0B56-8F4C-AC85-C96D65F71E0A}"/>
              </a:ext>
            </a:extLst>
          </p:cNvPr>
          <p:cNvSpPr>
            <a:spLocks noGrp="1"/>
          </p:cNvSpPr>
          <p:nvPr>
            <p:ph type="ctrTitle" hasCustomPrompt="1"/>
          </p:nvPr>
        </p:nvSpPr>
        <p:spPr>
          <a:xfrm>
            <a:off x="5218386" y="2294965"/>
            <a:ext cx="6543307" cy="4177553"/>
          </a:xfrm>
        </p:spPr>
        <p:txBody>
          <a:bodyPr anchor="ctr">
            <a:normAutofit/>
          </a:bodyPr>
          <a:lstStyle>
            <a:lvl1pPr algn="ctr">
              <a:defRPr sz="8000">
                <a:solidFill>
                  <a:schemeClr val="tx1"/>
                </a:solidFill>
              </a:defRPr>
            </a:lvl1pPr>
          </a:lstStyle>
          <a:p>
            <a:r>
              <a:rPr lang="pt-BR" dirty="0"/>
              <a:t>título Mestre</a:t>
            </a:r>
          </a:p>
        </p:txBody>
      </p:sp>
      <p:pic>
        <p:nvPicPr>
          <p:cNvPr id="8" name="Gráfico 7">
            <a:extLst>
              <a:ext uri="{FF2B5EF4-FFF2-40B4-BE49-F238E27FC236}">
                <a16:creationId xmlns:a16="http://schemas.microsoft.com/office/drawing/2014/main" id="{29F3C57C-7C6B-2F42-B3AF-A5D58DE41F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365998">
            <a:off x="-744834" y="6489"/>
            <a:ext cx="6543307" cy="5948461"/>
          </a:xfrm>
          <a:prstGeom prst="rect">
            <a:avLst/>
          </a:prstGeom>
        </p:spPr>
      </p:pic>
      <p:pic>
        <p:nvPicPr>
          <p:cNvPr id="10" name="Gráfico 9">
            <a:extLst>
              <a:ext uri="{FF2B5EF4-FFF2-40B4-BE49-F238E27FC236}">
                <a16:creationId xmlns:a16="http://schemas.microsoft.com/office/drawing/2014/main" id="{BF32E824-3234-414C-A9ED-F5E9182C6B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28947" y="644796"/>
            <a:ext cx="2897942" cy="1359015"/>
          </a:xfrm>
          <a:prstGeom prst="rect">
            <a:avLst/>
          </a:prstGeom>
        </p:spPr>
      </p:pic>
      <p:sp>
        <p:nvSpPr>
          <p:cNvPr id="16" name="Espaço Reservado para Texto 15">
            <a:extLst>
              <a:ext uri="{FF2B5EF4-FFF2-40B4-BE49-F238E27FC236}">
                <a16:creationId xmlns:a16="http://schemas.microsoft.com/office/drawing/2014/main" id="{786D18A4-BCBD-4840-A269-A74422DB6664}"/>
              </a:ext>
            </a:extLst>
          </p:cNvPr>
          <p:cNvSpPr>
            <a:spLocks noGrp="1"/>
          </p:cNvSpPr>
          <p:nvPr>
            <p:ph type="body" sz="quarter" idx="10" hasCustomPrompt="1"/>
          </p:nvPr>
        </p:nvSpPr>
        <p:spPr>
          <a:xfrm>
            <a:off x="2223247" y="802608"/>
            <a:ext cx="2599485" cy="854207"/>
          </a:xfrm>
        </p:spPr>
        <p:txBody>
          <a:bodyPr anchor="ctr">
            <a:noAutofit/>
          </a:bodyPr>
          <a:lstStyle>
            <a:lvl1pPr marL="0" indent="0" algn="ctr">
              <a:buNone/>
              <a:defRPr sz="8000" b="1">
                <a:solidFill>
                  <a:srgbClr val="197E98"/>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00</a:t>
            </a:r>
          </a:p>
        </p:txBody>
      </p:sp>
      <p:sp>
        <p:nvSpPr>
          <p:cNvPr id="17" name="CaixaDeTexto 16">
            <a:extLst>
              <a:ext uri="{FF2B5EF4-FFF2-40B4-BE49-F238E27FC236}">
                <a16:creationId xmlns:a16="http://schemas.microsoft.com/office/drawing/2014/main" id="{B42C4BC4-8B03-7B4A-8185-E6169D4F96D4}"/>
              </a:ext>
            </a:extLst>
          </p:cNvPr>
          <p:cNvSpPr txBox="1"/>
          <p:nvPr userDrawn="1"/>
        </p:nvSpPr>
        <p:spPr>
          <a:xfrm>
            <a:off x="2223247" y="33167"/>
            <a:ext cx="2599485" cy="769441"/>
          </a:xfrm>
          <a:prstGeom prst="rect">
            <a:avLst/>
          </a:prstGeom>
          <a:noFill/>
        </p:spPr>
        <p:txBody>
          <a:bodyPr wrap="square" rtlCol="0">
            <a:spAutoFit/>
          </a:bodyPr>
          <a:lstStyle/>
          <a:p>
            <a:pPr algn="ctr"/>
            <a:r>
              <a:rPr lang="pt-BR" sz="4400" b="1" dirty="0">
                <a:solidFill>
                  <a:srgbClr val="197E98"/>
                </a:solidFill>
                <a:latin typeface="+mj-lt"/>
              </a:rPr>
              <a:t>SEMANA</a:t>
            </a:r>
            <a:endParaRPr lang="pt-BR" b="1" dirty="0">
              <a:solidFill>
                <a:srgbClr val="197E98"/>
              </a:solidFill>
              <a:latin typeface="+mj-lt"/>
            </a:endParaRPr>
          </a:p>
        </p:txBody>
      </p:sp>
    </p:spTree>
    <p:extLst>
      <p:ext uri="{BB962C8B-B14F-4D97-AF65-F5344CB8AC3E}">
        <p14:creationId xmlns:p14="http://schemas.microsoft.com/office/powerpoint/2010/main" val="158524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D6270-C6A7-1147-B7FB-C10AF7E3DB1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4292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D6270-C6A7-1147-B7FB-C10AF7E3DB1B}"/>
              </a:ext>
            </a:extLst>
          </p:cNvPr>
          <p:cNvSpPr>
            <a:spLocks noGrp="1"/>
          </p:cNvSpPr>
          <p:nvPr>
            <p:ph type="title"/>
          </p:nvPr>
        </p:nvSpPr>
        <p:spPr>
          <a:xfrm>
            <a:off x="5595068" y="365125"/>
            <a:ext cx="6247462" cy="1944122"/>
          </a:xfrm>
        </p:spPr>
        <p:txBody>
          <a:bodyPr>
            <a:noAutofit/>
          </a:bodyPr>
          <a:lstStyle>
            <a:lvl1pPr>
              <a:defRPr sz="48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95068" y="2554941"/>
            <a:ext cx="6247461" cy="3630706"/>
          </a:xfrm>
        </p:spPr>
        <p:txBody>
          <a:bodyPr/>
          <a:lstStyle>
            <a:lvl1pPr marL="457200" indent="-4572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1pPr>
            <a:lvl2pPr marL="800100" indent="-3429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2pPr>
            <a:lvl3pPr marL="1257300" indent="-3429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3pPr>
            <a:lvl4pPr marL="1657350" indent="-28575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4pPr>
            <a:lvl5pPr marL="2114550" indent="-28575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185623">
            <a:off x="57289" y="-25674"/>
            <a:ext cx="1239135" cy="1239135"/>
          </a:xfrm>
          <a:prstGeom prst="rect">
            <a:avLst/>
          </a:prstGeom>
        </p:spPr>
      </p:pic>
      <p:sp>
        <p:nvSpPr>
          <p:cNvPr id="5" name="Espaço Reservado para Texto 4">
            <a:extLst>
              <a:ext uri="{FF2B5EF4-FFF2-40B4-BE49-F238E27FC236}">
                <a16:creationId xmlns:a16="http://schemas.microsoft.com/office/drawing/2014/main" id="{84AC1059-1FE2-2F47-A702-849D4F15A6F8}"/>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3786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22260" y="609600"/>
            <a:ext cx="6320270" cy="5576047"/>
          </a:xfrm>
        </p:spPr>
        <p:txBody>
          <a:bodyPr anchor="ctr">
            <a:normAutofit/>
          </a:bodyPr>
          <a:lstStyle>
            <a:lvl1pPr marL="0" indent="0" algn="ctr">
              <a:lnSpc>
                <a:spcPct val="100000"/>
              </a:lnSpc>
              <a:buFont typeface="Arial" panose="020B0604020202020204" pitchFamily="34" charset="0"/>
              <a:buNone/>
              <a:defRPr sz="40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pt-BR" dirty="0"/>
              <a:t>Clique para editar os estilos de texto Mestres</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1185623">
            <a:off x="57289" y="-25674"/>
            <a:ext cx="1239135" cy="1239135"/>
          </a:xfrm>
          <a:prstGeom prst="rect">
            <a:avLst/>
          </a:prstGeom>
        </p:spPr>
      </p:pic>
      <p:sp>
        <p:nvSpPr>
          <p:cNvPr id="8" name="Espaço Reservado para Texto 4">
            <a:extLst>
              <a:ext uri="{FF2B5EF4-FFF2-40B4-BE49-F238E27FC236}">
                <a16:creationId xmlns:a16="http://schemas.microsoft.com/office/drawing/2014/main" id="{9DBCD25B-E49D-2749-864A-9A49FDC0BF87}"/>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247178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ítulo e Conteúdo">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22260" y="609600"/>
            <a:ext cx="6320270" cy="5576047"/>
          </a:xfrm>
        </p:spPr>
        <p:txBody>
          <a:bodyPr anchor="ctr">
            <a:normAutofit/>
          </a:bodyPr>
          <a:lstStyle>
            <a:lvl1pPr marL="571500" indent="-571500" algn="l">
              <a:lnSpc>
                <a:spcPct val="100000"/>
              </a:lnSpc>
              <a:buSzPct val="150000"/>
              <a:buFontTx/>
              <a:buBlip>
                <a:blip r:embed="rId2">
                  <a:extLst>
                    <a:ext uri="{96DAC541-7B7A-43D3-8B79-37D633B846F1}">
                      <asvg:svgBlip xmlns:asvg="http://schemas.microsoft.com/office/drawing/2016/SVG/main" r:embed="rId3"/>
                    </a:ext>
                  </a:extLst>
                </a:blip>
              </a:buBlip>
              <a:defRPr sz="36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pt-BR" dirty="0"/>
              <a:t>Clique para editar os estilos de texto Mestres</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185623">
            <a:off x="57289" y="-25674"/>
            <a:ext cx="1239135" cy="1239135"/>
          </a:xfrm>
          <a:prstGeom prst="rect">
            <a:avLst/>
          </a:prstGeom>
        </p:spPr>
      </p:pic>
      <p:sp>
        <p:nvSpPr>
          <p:cNvPr id="8" name="Espaço Reservado para Texto 4">
            <a:extLst>
              <a:ext uri="{FF2B5EF4-FFF2-40B4-BE49-F238E27FC236}">
                <a16:creationId xmlns:a16="http://schemas.microsoft.com/office/drawing/2014/main" id="{93341E52-C88D-2441-B754-432C8F52E540}"/>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300367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0"/>
                <a:lumOff val="100000"/>
              </a:schemeClr>
            </a:gs>
            <a:gs pos="0">
              <a:schemeClr val="accent4">
                <a:lumMod val="100000"/>
                <a:alpha val="36000"/>
              </a:schemeClr>
            </a:gs>
          </a:gsLst>
          <a:lin ang="2700000" scaled="1"/>
          <a:tileRect/>
        </a:gra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AC5D51C-A5C6-2A45-8BD3-0D18122C4A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416795" y="0"/>
            <a:ext cx="8152874" cy="7411705"/>
          </a:xfrm>
          <a:prstGeom prst="rect">
            <a:avLst/>
          </a:prstGeom>
        </p:spPr>
      </p:pic>
      <p:sp>
        <p:nvSpPr>
          <p:cNvPr id="2" name="Espaço Reservado para Título 1">
            <a:extLst>
              <a:ext uri="{FF2B5EF4-FFF2-40B4-BE49-F238E27FC236}">
                <a16:creationId xmlns:a16="http://schemas.microsoft.com/office/drawing/2014/main" id="{2074417B-97CD-F546-AD36-AAEB2DD1F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125B279E-1F91-8248-B69B-D30D15F0E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pic>
        <p:nvPicPr>
          <p:cNvPr id="9" name="Gráfico 8">
            <a:extLst>
              <a:ext uri="{FF2B5EF4-FFF2-40B4-BE49-F238E27FC236}">
                <a16:creationId xmlns:a16="http://schemas.microsoft.com/office/drawing/2014/main" id="{13FBD8BB-C75C-414D-B3C2-A10C98F7A40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886382" y="6271977"/>
            <a:ext cx="1155554" cy="541907"/>
          </a:xfrm>
          <a:prstGeom prst="rect">
            <a:avLst/>
          </a:prstGeom>
        </p:spPr>
      </p:pic>
    </p:spTree>
    <p:extLst>
      <p:ext uri="{BB962C8B-B14F-4D97-AF65-F5344CB8AC3E}">
        <p14:creationId xmlns:p14="http://schemas.microsoft.com/office/powerpoint/2010/main" val="404496690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0EFA134-5092-F243-9674-DDB2AF29578C}"/>
              </a:ext>
            </a:extLst>
          </p:cNvPr>
          <p:cNvSpPr>
            <a:spLocks noGrp="1"/>
          </p:cNvSpPr>
          <p:nvPr>
            <p:ph type="title"/>
          </p:nvPr>
        </p:nvSpPr>
        <p:spPr/>
        <p:txBody>
          <a:bodyPr/>
          <a:lstStyle/>
          <a:p>
            <a:r>
              <a:rPr lang="pt-BR" dirty="0"/>
              <a:t>Como Levar Alguém a Cristo – Parte 1</a:t>
            </a:r>
          </a:p>
        </p:txBody>
      </p:sp>
      <p:sp>
        <p:nvSpPr>
          <p:cNvPr id="4" name="Espaço Reservado para Conteúdo 3">
            <a:extLst>
              <a:ext uri="{FF2B5EF4-FFF2-40B4-BE49-F238E27FC236}">
                <a16:creationId xmlns:a16="http://schemas.microsoft.com/office/drawing/2014/main" id="{7F0A5CE7-A688-0F4A-AAF1-2CA4D7772E25}"/>
              </a:ext>
            </a:extLst>
          </p:cNvPr>
          <p:cNvSpPr>
            <a:spLocks noGrp="1"/>
          </p:cNvSpPr>
          <p:nvPr>
            <p:ph idx="1"/>
          </p:nvPr>
        </p:nvSpPr>
        <p:spPr/>
        <p:txBody>
          <a:bodyPr/>
          <a:lstStyle/>
          <a:p>
            <a:r>
              <a:rPr lang="pt-BR" dirty="0"/>
              <a:t>A maioria das pessoas toma a decisão de entregar a vida a Jesus a partir de contatos com amigos e parentes próximos. Esse é o ponto de partida para qualquer missionário que deseja testemunhar de sua fé.</a:t>
            </a:r>
          </a:p>
        </p:txBody>
      </p:sp>
      <p:pic>
        <p:nvPicPr>
          <p:cNvPr id="5" name="Espaço Reservado para Imagem 4">
            <a:extLst>
              <a:ext uri="{FF2B5EF4-FFF2-40B4-BE49-F238E27FC236}">
                <a16:creationId xmlns:a16="http://schemas.microsoft.com/office/drawing/2014/main" id="{146B5D86-C5D1-394D-B855-CAA25480B835}"/>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a:stretch/>
        </p:blipFill>
        <p:spPr>
          <a:xfrm>
            <a:off x="0" y="0"/>
            <a:ext cx="5357687" cy="6693404"/>
          </a:xfrm>
        </p:spPr>
      </p:pic>
      <p:sp>
        <p:nvSpPr>
          <p:cNvPr id="8" name="Espaço Reservado para Texto 7">
            <a:extLst>
              <a:ext uri="{FF2B5EF4-FFF2-40B4-BE49-F238E27FC236}">
                <a16:creationId xmlns:a16="http://schemas.microsoft.com/office/drawing/2014/main" id="{85EAC890-1B61-E54E-8174-B44113C291A3}"/>
              </a:ext>
            </a:extLst>
          </p:cNvPr>
          <p:cNvSpPr>
            <a:spLocks noGrp="1"/>
          </p:cNvSpPr>
          <p:nvPr>
            <p:ph type="body" sz="quarter" idx="49"/>
          </p:nvPr>
        </p:nvSpPr>
        <p:spPr/>
        <p:txBody>
          <a:bodyPr/>
          <a:lstStyle/>
          <a:p>
            <a:r>
              <a:rPr lang="pt-BR" dirty="0"/>
              <a:t>QUARTA</a:t>
            </a:r>
          </a:p>
        </p:txBody>
      </p:sp>
    </p:spTree>
    <p:extLst>
      <p:ext uri="{BB962C8B-B14F-4D97-AF65-F5344CB8AC3E}">
        <p14:creationId xmlns:p14="http://schemas.microsoft.com/office/powerpoint/2010/main" val="423909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543190EF-9D6D-2F4D-9E39-7C6E8309550A}"/>
              </a:ext>
            </a:extLst>
          </p:cNvPr>
          <p:cNvSpPr>
            <a:spLocks noGrp="1"/>
          </p:cNvSpPr>
          <p:nvPr>
            <p:ph idx="1"/>
          </p:nvPr>
        </p:nvSpPr>
        <p:spPr>
          <a:xfrm>
            <a:off x="5357687" y="609600"/>
            <a:ext cx="6484843" cy="5576047"/>
          </a:xfrm>
        </p:spPr>
        <p:txBody>
          <a:bodyPr/>
          <a:lstStyle/>
          <a:p>
            <a:r>
              <a:rPr lang="pt-BR" dirty="0"/>
              <a:t>Nossas ações de testemunho são praticadas em três partes: comunhão com Deus por meio da Bíblia e da oração (</a:t>
            </a:r>
            <a:r>
              <a:rPr lang="pt-BR" dirty="0" err="1"/>
              <a:t>Jo</a:t>
            </a:r>
            <a:r>
              <a:rPr lang="pt-BR" dirty="0"/>
              <a:t> 15:7); relacionamento com amigos e irmãos (</a:t>
            </a:r>
            <a:r>
              <a:rPr lang="pt-BR" dirty="0" err="1"/>
              <a:t>Jo</a:t>
            </a:r>
            <a:r>
              <a:rPr lang="pt-BR" dirty="0"/>
              <a:t> 15:12); missão de salvar os perdidos (</a:t>
            </a:r>
            <a:r>
              <a:rPr lang="pt-BR" dirty="0" err="1"/>
              <a:t>Jo</a:t>
            </a:r>
            <a:r>
              <a:rPr lang="pt-BR" dirty="0"/>
              <a:t> 15:8).</a:t>
            </a:r>
          </a:p>
        </p:txBody>
      </p:sp>
      <p:pic>
        <p:nvPicPr>
          <p:cNvPr id="3" name="Espaço Reservado para Imagem 2">
            <a:extLst>
              <a:ext uri="{FF2B5EF4-FFF2-40B4-BE49-F238E27FC236}">
                <a16:creationId xmlns:a16="http://schemas.microsoft.com/office/drawing/2014/main" id="{273029CB-BC66-E341-9AC7-F886E97B9230}"/>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146FCDD8-95EB-BE42-B284-36874C362ECB}"/>
              </a:ext>
            </a:extLst>
          </p:cNvPr>
          <p:cNvSpPr>
            <a:spLocks noGrp="1"/>
          </p:cNvSpPr>
          <p:nvPr>
            <p:ph type="body" sz="quarter" idx="49"/>
          </p:nvPr>
        </p:nvSpPr>
        <p:spPr/>
        <p:txBody>
          <a:bodyPr/>
          <a:lstStyle/>
          <a:p>
            <a:r>
              <a:rPr lang="pt-BR" dirty="0"/>
              <a:t>QUARTA</a:t>
            </a:r>
          </a:p>
        </p:txBody>
      </p:sp>
    </p:spTree>
    <p:extLst>
      <p:ext uri="{BB962C8B-B14F-4D97-AF65-F5344CB8AC3E}">
        <p14:creationId xmlns:p14="http://schemas.microsoft.com/office/powerpoint/2010/main" val="17077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313293B-7616-A643-907D-95D58A434843}"/>
              </a:ext>
            </a:extLst>
          </p:cNvPr>
          <p:cNvSpPr>
            <a:spLocks noGrp="1"/>
          </p:cNvSpPr>
          <p:nvPr>
            <p:ph type="title"/>
          </p:nvPr>
        </p:nvSpPr>
        <p:spPr/>
        <p:txBody>
          <a:bodyPr/>
          <a:lstStyle/>
          <a:p>
            <a:r>
              <a:rPr lang="pt-BR" dirty="0"/>
              <a:t>Como Levar Alguém a Cristo – Parte 2</a:t>
            </a:r>
          </a:p>
        </p:txBody>
      </p:sp>
      <p:sp>
        <p:nvSpPr>
          <p:cNvPr id="4" name="Espaço Reservado para Conteúdo 3">
            <a:extLst>
              <a:ext uri="{FF2B5EF4-FFF2-40B4-BE49-F238E27FC236}">
                <a16:creationId xmlns:a16="http://schemas.microsoft.com/office/drawing/2014/main" id="{2A332A03-12DE-BF42-AE55-490B91DDFC05}"/>
              </a:ext>
            </a:extLst>
          </p:cNvPr>
          <p:cNvSpPr>
            <a:spLocks noGrp="1"/>
          </p:cNvSpPr>
          <p:nvPr>
            <p:ph idx="1"/>
          </p:nvPr>
        </p:nvSpPr>
        <p:spPr/>
        <p:txBody>
          <a:bodyPr>
            <a:normAutofit/>
          </a:bodyPr>
          <a:lstStyle/>
          <a:p>
            <a:r>
              <a:rPr lang="pt-BR" dirty="0"/>
              <a:t>Três princípios fundamentais na arte de dar estudos bíblicos: </a:t>
            </a:r>
          </a:p>
          <a:p>
            <a:pPr marL="857250" lvl="1" indent="-514350">
              <a:buSzPct val="100000"/>
              <a:buFont typeface="+mj-lt"/>
              <a:buAutoNum type="arabicPeriod"/>
            </a:pPr>
            <a:r>
              <a:rPr lang="pt-BR" dirty="0"/>
              <a:t>Apresente Jesus. </a:t>
            </a:r>
          </a:p>
          <a:p>
            <a:pPr marL="857250" lvl="1" indent="-514350">
              <a:buSzPct val="100000"/>
              <a:buFont typeface="+mj-lt"/>
              <a:buAutoNum type="arabicPeriod"/>
            </a:pPr>
            <a:r>
              <a:rPr lang="pt-BR" dirty="0"/>
              <a:t>Revele as verdades gradualmente. </a:t>
            </a:r>
          </a:p>
          <a:p>
            <a:pPr marL="857250" lvl="1" indent="-514350">
              <a:buSzPct val="100000"/>
              <a:buFont typeface="+mj-lt"/>
              <a:buAutoNum type="arabicPeriod"/>
            </a:pPr>
            <a:r>
              <a:rPr lang="pt-BR" dirty="0"/>
              <a:t>Faça apelos regulares. </a:t>
            </a:r>
          </a:p>
        </p:txBody>
      </p:sp>
      <p:pic>
        <p:nvPicPr>
          <p:cNvPr id="5" name="Espaço Reservado para Imagem 4">
            <a:extLst>
              <a:ext uri="{FF2B5EF4-FFF2-40B4-BE49-F238E27FC236}">
                <a16:creationId xmlns:a16="http://schemas.microsoft.com/office/drawing/2014/main" id="{936983CF-056F-B549-AF90-F704C3084AE4}"/>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a:stretch/>
        </p:blipFill>
        <p:spPr>
          <a:xfrm>
            <a:off x="0" y="0"/>
            <a:ext cx="5357687" cy="6693404"/>
          </a:xfrm>
        </p:spPr>
      </p:pic>
      <p:sp>
        <p:nvSpPr>
          <p:cNvPr id="7" name="Espaço Reservado para Texto 6">
            <a:extLst>
              <a:ext uri="{FF2B5EF4-FFF2-40B4-BE49-F238E27FC236}">
                <a16:creationId xmlns:a16="http://schemas.microsoft.com/office/drawing/2014/main" id="{AEB4DE85-C96E-D247-871B-B451BAB03DF1}"/>
              </a:ext>
            </a:extLst>
          </p:cNvPr>
          <p:cNvSpPr>
            <a:spLocks noGrp="1"/>
          </p:cNvSpPr>
          <p:nvPr>
            <p:ph type="body" sz="quarter" idx="49"/>
          </p:nvPr>
        </p:nvSpPr>
        <p:spPr/>
        <p:txBody>
          <a:bodyPr/>
          <a:lstStyle/>
          <a:p>
            <a:r>
              <a:rPr lang="pt-BR" dirty="0"/>
              <a:t>QUINTA</a:t>
            </a:r>
          </a:p>
        </p:txBody>
      </p:sp>
    </p:spTree>
    <p:extLst>
      <p:ext uri="{BB962C8B-B14F-4D97-AF65-F5344CB8AC3E}">
        <p14:creationId xmlns:p14="http://schemas.microsoft.com/office/powerpoint/2010/main" val="239984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BCDFE79-0708-1F43-9F27-DE93B26B8E05}"/>
              </a:ext>
            </a:extLst>
          </p:cNvPr>
          <p:cNvSpPr>
            <a:spLocks noGrp="1"/>
          </p:cNvSpPr>
          <p:nvPr>
            <p:ph type="title"/>
          </p:nvPr>
        </p:nvSpPr>
        <p:spPr/>
        <p:txBody>
          <a:bodyPr/>
          <a:lstStyle/>
          <a:p>
            <a:r>
              <a:rPr lang="pt-BR" sz="3600" dirty="0"/>
              <a:t>As dicas a seguir podem facilitar os momentos que precedem o estudo bíblico:</a:t>
            </a:r>
          </a:p>
        </p:txBody>
      </p:sp>
      <p:sp>
        <p:nvSpPr>
          <p:cNvPr id="5" name="Espaço Reservado para Conteúdo 4">
            <a:extLst>
              <a:ext uri="{FF2B5EF4-FFF2-40B4-BE49-F238E27FC236}">
                <a16:creationId xmlns:a16="http://schemas.microsoft.com/office/drawing/2014/main" id="{A92B30B5-2DE8-E04F-ACB1-818B747A8475}"/>
              </a:ext>
            </a:extLst>
          </p:cNvPr>
          <p:cNvSpPr>
            <a:spLocks noGrp="1"/>
          </p:cNvSpPr>
          <p:nvPr>
            <p:ph idx="1"/>
          </p:nvPr>
        </p:nvSpPr>
        <p:spPr/>
        <p:txBody>
          <a:bodyPr>
            <a:normAutofit fontScale="77500" lnSpcReduction="20000"/>
          </a:bodyPr>
          <a:lstStyle/>
          <a:p>
            <a:r>
              <a:rPr lang="pt-BR" dirty="0"/>
              <a:t>Deixe que a pessoa escolha o local e o horário do estudo. </a:t>
            </a:r>
          </a:p>
          <a:p>
            <a:r>
              <a:rPr lang="pt-BR" dirty="0"/>
              <a:t> Chegue à casa do interessado com alegria e confiança.</a:t>
            </a:r>
          </a:p>
          <a:p>
            <a:r>
              <a:rPr lang="pt-BR" dirty="0"/>
              <a:t>Demonstre interesse e preocupação por todos os membros da família.</a:t>
            </a:r>
          </a:p>
          <a:p>
            <a:r>
              <a:rPr lang="pt-BR" dirty="0"/>
              <a:t>Converse sobre os acontecimentos da semana. </a:t>
            </a:r>
          </a:p>
          <a:p>
            <a:r>
              <a:rPr lang="pt-BR" dirty="0"/>
              <a:t> Convide para o estudo.</a:t>
            </a:r>
          </a:p>
        </p:txBody>
      </p:sp>
      <p:sp>
        <p:nvSpPr>
          <p:cNvPr id="4" name="Espaço Reservado para Texto 3">
            <a:extLst>
              <a:ext uri="{FF2B5EF4-FFF2-40B4-BE49-F238E27FC236}">
                <a16:creationId xmlns:a16="http://schemas.microsoft.com/office/drawing/2014/main" id="{9268C19E-DD85-F544-A70E-88F1A7DEFBD2}"/>
              </a:ext>
            </a:extLst>
          </p:cNvPr>
          <p:cNvSpPr>
            <a:spLocks noGrp="1"/>
          </p:cNvSpPr>
          <p:nvPr>
            <p:ph type="body" sz="quarter" idx="49"/>
          </p:nvPr>
        </p:nvSpPr>
        <p:spPr/>
        <p:txBody>
          <a:bodyPr/>
          <a:lstStyle/>
          <a:p>
            <a:r>
              <a:rPr lang="pt-BR" dirty="0"/>
              <a:t>QUINTA</a:t>
            </a:r>
          </a:p>
        </p:txBody>
      </p:sp>
      <p:pic>
        <p:nvPicPr>
          <p:cNvPr id="13" name="Espaço Reservado para Imagem 12">
            <a:extLst>
              <a:ext uri="{FF2B5EF4-FFF2-40B4-BE49-F238E27FC236}">
                <a16:creationId xmlns:a16="http://schemas.microsoft.com/office/drawing/2014/main" id="{BDCA3681-E651-6649-98C6-513265618619}"/>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840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18C4D87-93AD-5F43-9A7A-70A853CBCA41}"/>
              </a:ext>
            </a:extLst>
          </p:cNvPr>
          <p:cNvSpPr>
            <a:spLocks noGrp="1"/>
          </p:cNvSpPr>
          <p:nvPr>
            <p:ph type="title"/>
          </p:nvPr>
        </p:nvSpPr>
        <p:spPr/>
        <p:txBody>
          <a:bodyPr/>
          <a:lstStyle/>
          <a:p>
            <a:r>
              <a:rPr lang="pt-BR" dirty="0"/>
              <a:t>Meu Talento, Meu Ministério </a:t>
            </a:r>
          </a:p>
        </p:txBody>
      </p:sp>
      <p:sp>
        <p:nvSpPr>
          <p:cNvPr id="4" name="Espaço Reservado para Conteúdo 3">
            <a:extLst>
              <a:ext uri="{FF2B5EF4-FFF2-40B4-BE49-F238E27FC236}">
                <a16:creationId xmlns:a16="http://schemas.microsoft.com/office/drawing/2014/main" id="{356FCC93-C35B-3D48-82F4-1638E8294CC5}"/>
              </a:ext>
            </a:extLst>
          </p:cNvPr>
          <p:cNvSpPr>
            <a:spLocks noGrp="1"/>
          </p:cNvSpPr>
          <p:nvPr>
            <p:ph idx="1"/>
          </p:nvPr>
        </p:nvSpPr>
        <p:spPr/>
        <p:txBody>
          <a:bodyPr>
            <a:normAutofit fontScale="92500" lnSpcReduction="20000"/>
          </a:bodyPr>
          <a:lstStyle/>
          <a:p>
            <a:r>
              <a:rPr lang="pt-BR" dirty="0"/>
              <a:t>Cuidar de doentes, ensinar, aconselhar e alimentar são atividades relacionadas a diversas profissões. Isso nos mostra que podemos empregar as habilidades que usamos no dia a dia como um poderoso instrumento de evangelismo. Não se trata apenas de testemunhar em nosso ambiente de trabalho, mas de colocar nossa profissão a serviço do reino de Deus.</a:t>
            </a:r>
          </a:p>
        </p:txBody>
      </p:sp>
      <p:pic>
        <p:nvPicPr>
          <p:cNvPr id="5" name="Espaço Reservado para Imagem 4">
            <a:extLst>
              <a:ext uri="{FF2B5EF4-FFF2-40B4-BE49-F238E27FC236}">
                <a16:creationId xmlns:a16="http://schemas.microsoft.com/office/drawing/2014/main" id="{9C3FF1E3-B0E6-DE44-A72F-CA6D96F8CB71}"/>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E2A71358-87E5-DF49-923D-3FE9E3619F6E}"/>
              </a:ext>
            </a:extLst>
          </p:cNvPr>
          <p:cNvSpPr>
            <a:spLocks noGrp="1"/>
          </p:cNvSpPr>
          <p:nvPr>
            <p:ph type="body" sz="quarter" idx="49"/>
          </p:nvPr>
        </p:nvSpPr>
        <p:spPr/>
        <p:txBody>
          <a:bodyPr/>
          <a:lstStyle/>
          <a:p>
            <a:r>
              <a:rPr lang="pt-BR" dirty="0"/>
              <a:t>SEXTA</a:t>
            </a:r>
          </a:p>
        </p:txBody>
      </p:sp>
    </p:spTree>
    <p:extLst>
      <p:ext uri="{BB962C8B-B14F-4D97-AF65-F5344CB8AC3E}">
        <p14:creationId xmlns:p14="http://schemas.microsoft.com/office/powerpoint/2010/main" val="114219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BF08F-B478-6A41-8392-DE7A24850553}"/>
              </a:ext>
            </a:extLst>
          </p:cNvPr>
          <p:cNvSpPr>
            <a:spLocks noGrp="1"/>
          </p:cNvSpPr>
          <p:nvPr>
            <p:ph type="title"/>
          </p:nvPr>
        </p:nvSpPr>
        <p:spPr/>
        <p:txBody>
          <a:bodyPr/>
          <a:lstStyle/>
          <a:p>
            <a:r>
              <a:rPr lang="pt-BR" dirty="0"/>
              <a:t>Procure colocar em prática os passos a seguir: </a:t>
            </a:r>
          </a:p>
        </p:txBody>
      </p:sp>
      <p:sp>
        <p:nvSpPr>
          <p:cNvPr id="3" name="Espaço Reservado para Conteúdo 2">
            <a:extLst>
              <a:ext uri="{FF2B5EF4-FFF2-40B4-BE49-F238E27FC236}">
                <a16:creationId xmlns:a16="http://schemas.microsoft.com/office/drawing/2014/main" id="{82E46414-4A69-8B41-AB42-410AB9618F6F}"/>
              </a:ext>
            </a:extLst>
          </p:cNvPr>
          <p:cNvSpPr>
            <a:spLocks noGrp="1"/>
          </p:cNvSpPr>
          <p:nvPr>
            <p:ph idx="1"/>
          </p:nvPr>
        </p:nvSpPr>
        <p:spPr/>
        <p:txBody>
          <a:bodyPr>
            <a:normAutofit lnSpcReduction="10000"/>
          </a:bodyPr>
          <a:lstStyle/>
          <a:p>
            <a:pPr marL="514350" indent="-514350">
              <a:buFont typeface="+mj-lt"/>
              <a:buAutoNum type="arabicPeriod"/>
            </a:pPr>
            <a:r>
              <a:rPr lang="pt-BR" dirty="0"/>
              <a:t>Pense em como suas habilidades ou profissão podem servir às pessoas. </a:t>
            </a:r>
          </a:p>
          <a:p>
            <a:pPr marL="514350" indent="-514350">
              <a:buFont typeface="+mj-lt"/>
              <a:buAutoNum type="arabicPeriod"/>
            </a:pPr>
            <a:r>
              <a:rPr lang="pt-BR" dirty="0"/>
              <a:t>Coloque-se à disposição de sua igreja local para iniciar um ministério de serviço. </a:t>
            </a:r>
          </a:p>
          <a:p>
            <a:pPr marL="514350" indent="-514350">
              <a:buFont typeface="+mj-lt"/>
              <a:buAutoNum type="arabicPeriod"/>
            </a:pPr>
            <a:r>
              <a:rPr lang="pt-BR" dirty="0"/>
              <a:t>Interceda pelas pessoas atendidas e lhes ofereça estudos bíblicos.</a:t>
            </a:r>
          </a:p>
        </p:txBody>
      </p:sp>
      <p:sp>
        <p:nvSpPr>
          <p:cNvPr id="4" name="Espaço Reservado para Texto 3">
            <a:extLst>
              <a:ext uri="{FF2B5EF4-FFF2-40B4-BE49-F238E27FC236}">
                <a16:creationId xmlns:a16="http://schemas.microsoft.com/office/drawing/2014/main" id="{6E41866F-EA31-7244-A178-5A0782F6193C}"/>
              </a:ext>
            </a:extLst>
          </p:cNvPr>
          <p:cNvSpPr>
            <a:spLocks noGrp="1"/>
          </p:cNvSpPr>
          <p:nvPr>
            <p:ph type="body" sz="quarter" idx="49"/>
          </p:nvPr>
        </p:nvSpPr>
        <p:spPr/>
        <p:txBody>
          <a:bodyPr/>
          <a:lstStyle/>
          <a:p>
            <a:r>
              <a:rPr lang="pt-BR" dirty="0"/>
              <a:t>SEXTA</a:t>
            </a:r>
          </a:p>
        </p:txBody>
      </p:sp>
      <p:pic>
        <p:nvPicPr>
          <p:cNvPr id="17" name="Espaço Reservado para Imagem 16">
            <a:extLst>
              <a:ext uri="{FF2B5EF4-FFF2-40B4-BE49-F238E27FC236}">
                <a16:creationId xmlns:a16="http://schemas.microsoft.com/office/drawing/2014/main" id="{9D016277-BBF6-6840-937B-A785553CE0FE}"/>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239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5F822-C374-6643-921B-77E5C64DCAF5}"/>
              </a:ext>
            </a:extLst>
          </p:cNvPr>
          <p:cNvSpPr>
            <a:spLocks noGrp="1"/>
          </p:cNvSpPr>
          <p:nvPr>
            <p:ph type="ctrTitle"/>
          </p:nvPr>
        </p:nvSpPr>
        <p:spPr>
          <a:xfrm>
            <a:off x="4822732" y="2294965"/>
            <a:ext cx="6938961" cy="4177553"/>
          </a:xfrm>
        </p:spPr>
        <p:txBody>
          <a:bodyPr/>
          <a:lstStyle/>
          <a:p>
            <a:r>
              <a:rPr lang="pt-BR" dirty="0"/>
              <a:t>Testemunho Cristão</a:t>
            </a:r>
          </a:p>
        </p:txBody>
      </p:sp>
      <p:sp>
        <p:nvSpPr>
          <p:cNvPr id="4" name="Espaço Reservado para Texto 3">
            <a:extLst>
              <a:ext uri="{FF2B5EF4-FFF2-40B4-BE49-F238E27FC236}">
                <a16:creationId xmlns:a16="http://schemas.microsoft.com/office/drawing/2014/main" id="{CD0B547E-8533-7147-B46C-E3858893B0BC}"/>
              </a:ext>
            </a:extLst>
          </p:cNvPr>
          <p:cNvSpPr>
            <a:spLocks noGrp="1"/>
          </p:cNvSpPr>
          <p:nvPr>
            <p:ph type="body" sz="quarter" idx="10"/>
          </p:nvPr>
        </p:nvSpPr>
        <p:spPr/>
        <p:txBody>
          <a:bodyPr/>
          <a:lstStyle/>
          <a:p>
            <a:r>
              <a:rPr lang="pt-BR" dirty="0"/>
              <a:t>03</a:t>
            </a:r>
          </a:p>
        </p:txBody>
      </p:sp>
    </p:spTree>
    <p:extLst>
      <p:ext uri="{BB962C8B-B14F-4D97-AF65-F5344CB8AC3E}">
        <p14:creationId xmlns:p14="http://schemas.microsoft.com/office/powerpoint/2010/main" val="150994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16A4EFA-A83A-304B-BE49-D2FA79A060D0}"/>
              </a:ext>
            </a:extLst>
          </p:cNvPr>
          <p:cNvSpPr>
            <a:spLocks noGrp="1"/>
          </p:cNvSpPr>
          <p:nvPr>
            <p:ph type="title"/>
          </p:nvPr>
        </p:nvSpPr>
        <p:spPr/>
        <p:txBody>
          <a:bodyPr/>
          <a:lstStyle/>
          <a:p>
            <a:r>
              <a:rPr lang="pt-BR" dirty="0"/>
              <a:t>Chamado Para a Missão</a:t>
            </a:r>
          </a:p>
        </p:txBody>
      </p:sp>
      <p:sp>
        <p:nvSpPr>
          <p:cNvPr id="7" name="Espaço Reservado para Conteúdo 6">
            <a:extLst>
              <a:ext uri="{FF2B5EF4-FFF2-40B4-BE49-F238E27FC236}">
                <a16:creationId xmlns:a16="http://schemas.microsoft.com/office/drawing/2014/main" id="{0AFE849C-76C6-3249-991F-F19B083A6E0A}"/>
              </a:ext>
            </a:extLst>
          </p:cNvPr>
          <p:cNvSpPr>
            <a:spLocks noGrp="1"/>
          </p:cNvSpPr>
          <p:nvPr>
            <p:ph idx="1"/>
          </p:nvPr>
        </p:nvSpPr>
        <p:spPr/>
        <p:txBody>
          <a:bodyPr/>
          <a:lstStyle/>
          <a:p>
            <a:r>
              <a:rPr lang="pt-BR" dirty="0"/>
              <a:t>Nosso chamado como filhos de Deus envolve: amar, viver em unidade cristã e produzir frutos para glorificar a Deus. Isso é possível por meio da oração e do estudo da Bíblia.</a:t>
            </a:r>
          </a:p>
        </p:txBody>
      </p:sp>
      <p:pic>
        <p:nvPicPr>
          <p:cNvPr id="3" name="Espaço Reservado para Imagem 2">
            <a:extLst>
              <a:ext uri="{FF2B5EF4-FFF2-40B4-BE49-F238E27FC236}">
                <a16:creationId xmlns:a16="http://schemas.microsoft.com/office/drawing/2014/main" id="{775EC659-4270-924D-ACC0-78CA23A9EA26}"/>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4C0D1A41-15E0-C546-B50E-D381749DE240}"/>
              </a:ext>
            </a:extLst>
          </p:cNvPr>
          <p:cNvSpPr>
            <a:spLocks noGrp="1"/>
          </p:cNvSpPr>
          <p:nvPr>
            <p:ph type="body" sz="quarter" idx="49"/>
          </p:nvPr>
        </p:nvSpPr>
        <p:spPr/>
        <p:txBody>
          <a:bodyPr/>
          <a:lstStyle/>
          <a:p>
            <a:r>
              <a:rPr lang="pt-BR" dirty="0"/>
              <a:t>SÁBADO</a:t>
            </a:r>
          </a:p>
        </p:txBody>
      </p:sp>
    </p:spTree>
    <p:extLst>
      <p:ext uri="{BB962C8B-B14F-4D97-AF65-F5344CB8AC3E}">
        <p14:creationId xmlns:p14="http://schemas.microsoft.com/office/powerpoint/2010/main" val="416309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927A580F-22F5-0D46-A183-FE48780159D2}"/>
              </a:ext>
            </a:extLst>
          </p:cNvPr>
          <p:cNvSpPr>
            <a:spLocks noGrp="1"/>
          </p:cNvSpPr>
          <p:nvPr>
            <p:ph idx="1"/>
          </p:nvPr>
        </p:nvSpPr>
        <p:spPr/>
        <p:txBody>
          <a:bodyPr>
            <a:normAutofit fontScale="85000" lnSpcReduction="20000"/>
          </a:bodyPr>
          <a:lstStyle/>
          <a:p>
            <a:r>
              <a:rPr lang="pt-BR" dirty="0"/>
              <a:t>Se você deseja permanecer firme na fé, envolva-se com a missão. Ela renovará em você o desejo e a necessidade de buscar a Deus a cada dia. “Deus poderia ter realizado Seu plano de salvar pecadores sem o nosso auxílio; mas, para desenvolvermos caráter semelhante ao de Cristo, precisamos partilhar de Sua obra” (O Desejado de Todas as Nações, p. 142).</a:t>
            </a:r>
          </a:p>
        </p:txBody>
      </p:sp>
      <p:pic>
        <p:nvPicPr>
          <p:cNvPr id="3" name="Espaço Reservado para Imagem 2">
            <a:extLst>
              <a:ext uri="{FF2B5EF4-FFF2-40B4-BE49-F238E27FC236}">
                <a16:creationId xmlns:a16="http://schemas.microsoft.com/office/drawing/2014/main" id="{121B42C1-82C9-344F-AAD3-F5D0DDEF6883}"/>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a:stretch/>
        </p:blipFill>
        <p:spPr>
          <a:xfrm>
            <a:off x="0" y="0"/>
            <a:ext cx="5357687" cy="6693404"/>
          </a:xfrm>
        </p:spPr>
      </p:pic>
      <p:sp>
        <p:nvSpPr>
          <p:cNvPr id="4" name="Espaço Reservado para Texto 3">
            <a:extLst>
              <a:ext uri="{FF2B5EF4-FFF2-40B4-BE49-F238E27FC236}">
                <a16:creationId xmlns:a16="http://schemas.microsoft.com/office/drawing/2014/main" id="{5780E669-0576-DF44-814F-6DBC869CDA27}"/>
              </a:ext>
            </a:extLst>
          </p:cNvPr>
          <p:cNvSpPr>
            <a:spLocks noGrp="1"/>
          </p:cNvSpPr>
          <p:nvPr>
            <p:ph type="body" sz="quarter" idx="49"/>
          </p:nvPr>
        </p:nvSpPr>
        <p:spPr/>
        <p:txBody>
          <a:bodyPr/>
          <a:lstStyle/>
          <a:p>
            <a:r>
              <a:rPr lang="pt-BR" dirty="0"/>
              <a:t>SÁBADO</a:t>
            </a:r>
          </a:p>
        </p:txBody>
      </p:sp>
    </p:spTree>
    <p:extLst>
      <p:ext uri="{BB962C8B-B14F-4D97-AF65-F5344CB8AC3E}">
        <p14:creationId xmlns:p14="http://schemas.microsoft.com/office/powerpoint/2010/main" val="272886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144A0E9-9F7D-164E-97F6-514D5E6C4C8B}"/>
              </a:ext>
            </a:extLst>
          </p:cNvPr>
          <p:cNvSpPr>
            <a:spLocks noGrp="1"/>
          </p:cNvSpPr>
          <p:nvPr>
            <p:ph type="title"/>
          </p:nvPr>
        </p:nvSpPr>
        <p:spPr/>
        <p:txBody>
          <a:bodyPr/>
          <a:lstStyle/>
          <a:p>
            <a:r>
              <a:rPr lang="pt-BR" dirty="0"/>
              <a:t>Testemunho de Minha Fé</a:t>
            </a:r>
          </a:p>
        </p:txBody>
      </p:sp>
      <p:sp>
        <p:nvSpPr>
          <p:cNvPr id="4" name="Espaço Reservado para Conteúdo 3">
            <a:extLst>
              <a:ext uri="{FF2B5EF4-FFF2-40B4-BE49-F238E27FC236}">
                <a16:creationId xmlns:a16="http://schemas.microsoft.com/office/drawing/2014/main" id="{C1766657-86BB-8143-8FFF-926E60F75AB9}"/>
              </a:ext>
            </a:extLst>
          </p:cNvPr>
          <p:cNvSpPr>
            <a:spLocks noGrp="1"/>
          </p:cNvSpPr>
          <p:nvPr>
            <p:ph idx="1"/>
          </p:nvPr>
        </p:nvSpPr>
        <p:spPr/>
        <p:txBody>
          <a:bodyPr>
            <a:normAutofit fontScale="92500" lnSpcReduction="10000"/>
          </a:bodyPr>
          <a:lstStyle/>
          <a:p>
            <a:r>
              <a:rPr lang="pt-BR" dirty="0"/>
              <a:t>Testemunhar de minha fé é contar o que Jesus fez, faz e fará por mim.</a:t>
            </a:r>
          </a:p>
          <a:p>
            <a:r>
              <a:rPr lang="pt-BR" dirty="0"/>
              <a:t>Testemunhar não era um evento ou uma ocasião esporádica na vida de Cristo, mas uma prática comum. Devemos começar esse processo em nosso círculo de influência, isto é, com nossos familiares, amigos, colegas de trabalho e conhecidos.</a:t>
            </a:r>
          </a:p>
        </p:txBody>
      </p:sp>
      <p:sp>
        <p:nvSpPr>
          <p:cNvPr id="8" name="Espaço Reservado para Texto 7">
            <a:extLst>
              <a:ext uri="{FF2B5EF4-FFF2-40B4-BE49-F238E27FC236}">
                <a16:creationId xmlns:a16="http://schemas.microsoft.com/office/drawing/2014/main" id="{F845443B-C933-CF46-9C6C-3CDC3E996BC6}"/>
              </a:ext>
            </a:extLst>
          </p:cNvPr>
          <p:cNvSpPr>
            <a:spLocks noGrp="1"/>
          </p:cNvSpPr>
          <p:nvPr>
            <p:ph type="body" sz="quarter" idx="49"/>
          </p:nvPr>
        </p:nvSpPr>
        <p:spPr/>
        <p:txBody>
          <a:bodyPr/>
          <a:lstStyle/>
          <a:p>
            <a:r>
              <a:rPr lang="pt-BR" dirty="0"/>
              <a:t>DOMINGO</a:t>
            </a:r>
          </a:p>
        </p:txBody>
      </p:sp>
      <p:pic>
        <p:nvPicPr>
          <p:cNvPr id="11" name="Espaço Reservado para Imagem 10">
            <a:extLst>
              <a:ext uri="{FF2B5EF4-FFF2-40B4-BE49-F238E27FC236}">
                <a16:creationId xmlns:a16="http://schemas.microsoft.com/office/drawing/2014/main" id="{608F7B8F-08F5-C642-8485-56BCBF0D54B8}"/>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60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FC309FA-2061-F040-ABB2-39CBD92EC718}"/>
              </a:ext>
            </a:extLst>
          </p:cNvPr>
          <p:cNvSpPr>
            <a:spLocks noGrp="1"/>
          </p:cNvSpPr>
          <p:nvPr>
            <p:ph type="title"/>
          </p:nvPr>
        </p:nvSpPr>
        <p:spPr/>
        <p:txBody>
          <a:bodyPr/>
          <a:lstStyle/>
          <a:p>
            <a:r>
              <a:rPr lang="pt-BR" dirty="0"/>
              <a:t>Eu Era Cego e Agora Vejo</a:t>
            </a:r>
          </a:p>
        </p:txBody>
      </p:sp>
      <p:sp>
        <p:nvSpPr>
          <p:cNvPr id="4" name="Espaço Reservado para Conteúdo 3">
            <a:extLst>
              <a:ext uri="{FF2B5EF4-FFF2-40B4-BE49-F238E27FC236}">
                <a16:creationId xmlns:a16="http://schemas.microsoft.com/office/drawing/2014/main" id="{8ED17943-B336-C841-9A7C-F132BA529A67}"/>
              </a:ext>
            </a:extLst>
          </p:cNvPr>
          <p:cNvSpPr>
            <a:spLocks noGrp="1"/>
          </p:cNvSpPr>
          <p:nvPr>
            <p:ph idx="1"/>
          </p:nvPr>
        </p:nvSpPr>
        <p:spPr/>
        <p:txBody>
          <a:bodyPr/>
          <a:lstStyle/>
          <a:p>
            <a:r>
              <a:rPr lang="pt-BR" dirty="0"/>
              <a:t>Não existem argumentos contra a evidência de uma vida </a:t>
            </a:r>
            <a:r>
              <a:rPr lang="pt-BR"/>
              <a:t>transformada.</a:t>
            </a:r>
            <a:endParaRPr lang="pt-BR" dirty="0"/>
          </a:p>
        </p:txBody>
      </p:sp>
      <p:pic>
        <p:nvPicPr>
          <p:cNvPr id="5" name="Espaço Reservado para Imagem 4">
            <a:extLst>
              <a:ext uri="{FF2B5EF4-FFF2-40B4-BE49-F238E27FC236}">
                <a16:creationId xmlns:a16="http://schemas.microsoft.com/office/drawing/2014/main" id="{D1183A0B-439A-A44F-8E83-47484A92DA8A}"/>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8731DC5B-6D8B-974B-9404-2978F46EB4A5}"/>
              </a:ext>
            </a:extLst>
          </p:cNvPr>
          <p:cNvSpPr>
            <a:spLocks noGrp="1"/>
          </p:cNvSpPr>
          <p:nvPr>
            <p:ph type="body" sz="quarter" idx="49"/>
          </p:nvPr>
        </p:nvSpPr>
        <p:spPr/>
        <p:txBody>
          <a:bodyPr/>
          <a:lstStyle/>
          <a:p>
            <a:r>
              <a:rPr lang="pt-BR" dirty="0"/>
              <a:t>SEGUNDA</a:t>
            </a:r>
          </a:p>
        </p:txBody>
      </p:sp>
    </p:spTree>
    <p:extLst>
      <p:ext uri="{BB962C8B-B14F-4D97-AF65-F5344CB8AC3E}">
        <p14:creationId xmlns:p14="http://schemas.microsoft.com/office/powerpoint/2010/main" val="2244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65640-70FD-DE41-8AF5-99CE411402AE}"/>
              </a:ext>
            </a:extLst>
          </p:cNvPr>
          <p:cNvSpPr>
            <a:spLocks noGrp="1"/>
          </p:cNvSpPr>
          <p:nvPr>
            <p:ph type="title"/>
          </p:nvPr>
        </p:nvSpPr>
        <p:spPr/>
        <p:txBody>
          <a:bodyPr/>
          <a:lstStyle/>
          <a:p>
            <a:r>
              <a:rPr lang="pt-BR" sz="4400" dirty="0"/>
              <a:t>Como você pode compartilhar Jesus com as pessoas. </a:t>
            </a:r>
          </a:p>
        </p:txBody>
      </p:sp>
      <p:sp>
        <p:nvSpPr>
          <p:cNvPr id="4" name="Espaço Reservado para Conteúdo 3">
            <a:extLst>
              <a:ext uri="{FF2B5EF4-FFF2-40B4-BE49-F238E27FC236}">
                <a16:creationId xmlns:a16="http://schemas.microsoft.com/office/drawing/2014/main" id="{B5B1E80F-75B6-D646-8E48-3BB3A17EC4A4}"/>
              </a:ext>
            </a:extLst>
          </p:cNvPr>
          <p:cNvSpPr>
            <a:spLocks noGrp="1"/>
          </p:cNvSpPr>
          <p:nvPr>
            <p:ph idx="1"/>
          </p:nvPr>
        </p:nvSpPr>
        <p:spPr>
          <a:xfrm>
            <a:off x="5595068" y="2807593"/>
            <a:ext cx="6247461" cy="3378053"/>
          </a:xfrm>
        </p:spPr>
        <p:txBody>
          <a:bodyPr>
            <a:normAutofit fontScale="85000" lnSpcReduction="10000"/>
          </a:bodyPr>
          <a:lstStyle/>
          <a:p>
            <a:pPr marL="514350" indent="-514350">
              <a:buFont typeface="+mj-lt"/>
              <a:buAutoNum type="arabicPeriod"/>
            </a:pPr>
            <a:r>
              <a:rPr lang="pt-BR" dirty="0"/>
              <a:t>Seja breve: o homem que foi curado conseguiu testemunhar em poucas palavras</a:t>
            </a:r>
          </a:p>
          <a:p>
            <a:pPr marL="514350" indent="-514350">
              <a:buFont typeface="+mj-lt"/>
              <a:buAutoNum type="arabicPeriod"/>
            </a:pPr>
            <a:r>
              <a:rPr lang="pt-BR" dirty="0"/>
              <a:t>Não use termos desconhecidos. </a:t>
            </a:r>
          </a:p>
          <a:p>
            <a:pPr marL="514350" indent="-514350">
              <a:buFont typeface="+mj-lt"/>
              <a:buAutoNum type="arabicPeriod"/>
            </a:pPr>
            <a:r>
              <a:rPr lang="pt-BR" dirty="0"/>
              <a:t>Não seja nem pareça prepotente</a:t>
            </a:r>
          </a:p>
          <a:p>
            <a:pPr marL="514350" indent="-514350">
              <a:buFont typeface="+mj-lt"/>
              <a:buAutoNum type="arabicPeriod"/>
            </a:pPr>
            <a:r>
              <a:rPr lang="pt-BR" dirty="0"/>
              <a:t>Ore. </a:t>
            </a:r>
          </a:p>
          <a:p>
            <a:pPr marL="514350" indent="-514350">
              <a:buFont typeface="+mj-lt"/>
              <a:buAutoNum type="arabicPeriod"/>
            </a:pPr>
            <a:r>
              <a:rPr lang="pt-BR" dirty="0"/>
              <a:t>Confie no Espírito Santo. </a:t>
            </a:r>
          </a:p>
        </p:txBody>
      </p:sp>
      <p:pic>
        <p:nvPicPr>
          <p:cNvPr id="9" name="Espaço Reservado para Imagem 8">
            <a:extLst>
              <a:ext uri="{FF2B5EF4-FFF2-40B4-BE49-F238E27FC236}">
                <a16:creationId xmlns:a16="http://schemas.microsoft.com/office/drawing/2014/main" id="{D7EE348B-15D3-9D49-ABF7-B6CA4DCC0A15}"/>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6" name="Espaço Reservado para Texto 5">
            <a:extLst>
              <a:ext uri="{FF2B5EF4-FFF2-40B4-BE49-F238E27FC236}">
                <a16:creationId xmlns:a16="http://schemas.microsoft.com/office/drawing/2014/main" id="{46524895-E234-334C-A742-79B14FF2F12E}"/>
              </a:ext>
            </a:extLst>
          </p:cNvPr>
          <p:cNvSpPr>
            <a:spLocks noGrp="1"/>
          </p:cNvSpPr>
          <p:nvPr>
            <p:ph type="body" sz="quarter" idx="49"/>
          </p:nvPr>
        </p:nvSpPr>
        <p:spPr/>
        <p:txBody>
          <a:bodyPr/>
          <a:lstStyle/>
          <a:p>
            <a:r>
              <a:rPr lang="pt-BR" dirty="0"/>
              <a:t>SEGUNDA</a:t>
            </a:r>
          </a:p>
        </p:txBody>
      </p:sp>
    </p:spTree>
    <p:extLst>
      <p:ext uri="{BB962C8B-B14F-4D97-AF65-F5344CB8AC3E}">
        <p14:creationId xmlns:p14="http://schemas.microsoft.com/office/powerpoint/2010/main" val="17530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5420515-7754-DB44-B07B-21918E25EB31}"/>
              </a:ext>
            </a:extLst>
          </p:cNvPr>
          <p:cNvSpPr>
            <a:spLocks noGrp="1"/>
          </p:cNvSpPr>
          <p:nvPr>
            <p:ph type="title"/>
          </p:nvPr>
        </p:nvSpPr>
        <p:spPr/>
        <p:txBody>
          <a:bodyPr/>
          <a:lstStyle/>
          <a:p>
            <a:r>
              <a:rPr lang="pt-BR" dirty="0"/>
              <a:t>Descobrindo Meu Dom Espiritual </a:t>
            </a:r>
          </a:p>
        </p:txBody>
      </p:sp>
      <p:sp>
        <p:nvSpPr>
          <p:cNvPr id="4" name="Espaço Reservado para Conteúdo 3">
            <a:extLst>
              <a:ext uri="{FF2B5EF4-FFF2-40B4-BE49-F238E27FC236}">
                <a16:creationId xmlns:a16="http://schemas.microsoft.com/office/drawing/2014/main" id="{ECBFF22B-CC5F-884C-8798-519EA841856C}"/>
              </a:ext>
            </a:extLst>
          </p:cNvPr>
          <p:cNvSpPr>
            <a:spLocks noGrp="1"/>
          </p:cNvSpPr>
          <p:nvPr>
            <p:ph idx="1"/>
          </p:nvPr>
        </p:nvSpPr>
        <p:spPr/>
        <p:txBody>
          <a:bodyPr/>
          <a:lstStyle/>
          <a:p>
            <a:r>
              <a:rPr lang="pt-BR" dirty="0"/>
              <a:t>Os dons espirituais são habilidades distribuídas pelo Espírito Santo aos cristãos, conforme a vontade de Deus. São ferramentas divinas outorgadas aos crentes pelo Espírito Santo, a fim de que tenham com que trabalhar na causa de Cristo.</a:t>
            </a:r>
          </a:p>
        </p:txBody>
      </p:sp>
      <p:sp>
        <p:nvSpPr>
          <p:cNvPr id="7" name="Espaço Reservado para Texto 6">
            <a:extLst>
              <a:ext uri="{FF2B5EF4-FFF2-40B4-BE49-F238E27FC236}">
                <a16:creationId xmlns:a16="http://schemas.microsoft.com/office/drawing/2014/main" id="{1D5031D8-42E6-5E44-A1E6-675126C4E722}"/>
              </a:ext>
            </a:extLst>
          </p:cNvPr>
          <p:cNvSpPr>
            <a:spLocks noGrp="1"/>
          </p:cNvSpPr>
          <p:nvPr>
            <p:ph type="body" sz="quarter" idx="49"/>
          </p:nvPr>
        </p:nvSpPr>
        <p:spPr/>
        <p:txBody>
          <a:bodyPr/>
          <a:lstStyle/>
          <a:p>
            <a:r>
              <a:rPr lang="pt-BR" dirty="0"/>
              <a:t>TERÇA</a:t>
            </a:r>
          </a:p>
        </p:txBody>
      </p:sp>
      <p:pic>
        <p:nvPicPr>
          <p:cNvPr id="18" name="Espaço Reservado para Imagem 17">
            <a:extLst>
              <a:ext uri="{FF2B5EF4-FFF2-40B4-BE49-F238E27FC236}">
                <a16:creationId xmlns:a16="http://schemas.microsoft.com/office/drawing/2014/main" id="{78137086-F067-A04E-AAB3-2D769B0BDE05}"/>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16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21A480-0AB0-9B4A-B9F6-692ADC469471}"/>
              </a:ext>
            </a:extLst>
          </p:cNvPr>
          <p:cNvSpPr>
            <a:spLocks noGrp="1"/>
          </p:cNvSpPr>
          <p:nvPr>
            <p:ph type="title"/>
          </p:nvPr>
        </p:nvSpPr>
        <p:spPr/>
        <p:txBody>
          <a:bodyPr/>
          <a:lstStyle/>
          <a:p>
            <a:r>
              <a:rPr lang="pt-BR" dirty="0"/>
              <a:t>Como descobrir seu dom?</a:t>
            </a:r>
          </a:p>
        </p:txBody>
      </p:sp>
      <p:sp>
        <p:nvSpPr>
          <p:cNvPr id="4" name="Espaço Reservado para Conteúdo 3">
            <a:extLst>
              <a:ext uri="{FF2B5EF4-FFF2-40B4-BE49-F238E27FC236}">
                <a16:creationId xmlns:a16="http://schemas.microsoft.com/office/drawing/2014/main" id="{D803DE2C-744F-E446-BE72-C65AC1178BB8}"/>
              </a:ext>
            </a:extLst>
          </p:cNvPr>
          <p:cNvSpPr>
            <a:spLocks noGrp="1"/>
          </p:cNvSpPr>
          <p:nvPr>
            <p:ph idx="1"/>
          </p:nvPr>
        </p:nvSpPr>
        <p:spPr/>
        <p:txBody>
          <a:bodyPr>
            <a:normAutofit fontScale="92500" lnSpcReduction="10000"/>
          </a:bodyPr>
          <a:lstStyle/>
          <a:p>
            <a:pPr marL="514350" indent="-514350">
              <a:buFont typeface="+mj-lt"/>
              <a:buAutoNum type="arabicPeriod"/>
            </a:pPr>
            <a:r>
              <a:rPr lang="pt-BR" dirty="0"/>
              <a:t>Ore sobre o tema; </a:t>
            </a:r>
          </a:p>
          <a:p>
            <a:pPr marL="514350" indent="-514350">
              <a:buFont typeface="+mj-lt"/>
              <a:buAutoNum type="arabicPeriod"/>
            </a:pPr>
            <a:r>
              <a:rPr lang="pt-BR" dirty="0"/>
              <a:t>Envolva-se em várias atividades; </a:t>
            </a:r>
          </a:p>
          <a:p>
            <a:pPr marL="514350" indent="-514350">
              <a:buFont typeface="+mj-lt"/>
              <a:buAutoNum type="arabicPeriod"/>
            </a:pPr>
            <a:r>
              <a:rPr lang="pt-BR" dirty="0"/>
              <a:t>Fique atento a seus sentimentos; </a:t>
            </a:r>
          </a:p>
          <a:p>
            <a:pPr marL="514350" indent="-514350">
              <a:buFont typeface="+mj-lt"/>
              <a:buAutoNum type="arabicPeriod"/>
            </a:pPr>
            <a:r>
              <a:rPr lang="pt-BR" dirty="0"/>
              <a:t>Avalie sua eficácia; </a:t>
            </a:r>
          </a:p>
          <a:p>
            <a:pPr marL="514350" indent="-514350">
              <a:buFont typeface="+mj-lt"/>
              <a:buAutoNum type="arabicPeriod"/>
            </a:pPr>
            <a:r>
              <a:rPr lang="pt-BR" dirty="0"/>
              <a:t>Peça a opinião de cristãos que conheçam você e sejam mais experientes.</a:t>
            </a:r>
          </a:p>
          <a:p>
            <a:pPr marL="514350" indent="-514350">
              <a:buFont typeface="+mj-lt"/>
              <a:buAutoNum type="arabicPeriod"/>
            </a:pPr>
            <a:endParaRPr lang="pt-BR" dirty="0"/>
          </a:p>
        </p:txBody>
      </p:sp>
      <p:pic>
        <p:nvPicPr>
          <p:cNvPr id="5" name="Espaço Reservado para Imagem 4">
            <a:extLst>
              <a:ext uri="{FF2B5EF4-FFF2-40B4-BE49-F238E27FC236}">
                <a16:creationId xmlns:a16="http://schemas.microsoft.com/office/drawing/2014/main" id="{F1FDF05E-E04D-F940-AA92-70B936D8B7EA}"/>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CB0D5662-A976-FA46-9B54-1BB2A67AA30C}"/>
              </a:ext>
            </a:extLst>
          </p:cNvPr>
          <p:cNvSpPr>
            <a:spLocks noGrp="1"/>
          </p:cNvSpPr>
          <p:nvPr>
            <p:ph type="body" sz="quarter" idx="49"/>
          </p:nvPr>
        </p:nvSpPr>
        <p:spPr/>
        <p:txBody>
          <a:bodyPr/>
          <a:lstStyle/>
          <a:p>
            <a:r>
              <a:rPr lang="pt-BR" dirty="0"/>
              <a:t>TERÇA</a:t>
            </a:r>
          </a:p>
        </p:txBody>
      </p:sp>
    </p:spTree>
    <p:extLst>
      <p:ext uri="{BB962C8B-B14F-4D97-AF65-F5344CB8AC3E}">
        <p14:creationId xmlns:p14="http://schemas.microsoft.com/office/powerpoint/2010/main" val="17130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7E97"/>
        </a:solidFill>
        <a:ln w="168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61AEF0-5EF2-6342-8C4D-27791FF1B941}">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580</TotalTime>
  <Words>624</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Arial</vt:lpstr>
      <vt:lpstr>Corbel</vt:lpstr>
      <vt:lpstr>Tahoma</vt:lpstr>
      <vt:lpstr>Tema do Office</vt:lpstr>
      <vt:lpstr>Apresentação do PowerPoint</vt:lpstr>
      <vt:lpstr>Testemunho Cristão</vt:lpstr>
      <vt:lpstr>Chamado Para a Missão</vt:lpstr>
      <vt:lpstr>Apresentação do PowerPoint</vt:lpstr>
      <vt:lpstr>Testemunho de Minha Fé</vt:lpstr>
      <vt:lpstr>Eu Era Cego e Agora Vejo</vt:lpstr>
      <vt:lpstr>Como você pode compartilhar Jesus com as pessoas. </vt:lpstr>
      <vt:lpstr>Descobrindo Meu Dom Espiritual </vt:lpstr>
      <vt:lpstr>Como descobrir seu dom?</vt:lpstr>
      <vt:lpstr>Como Levar Alguém a Cristo – Parte 1</vt:lpstr>
      <vt:lpstr>Apresentação do PowerPoint</vt:lpstr>
      <vt:lpstr>Como Levar Alguém a Cristo – Parte 2</vt:lpstr>
      <vt:lpstr>As dicas a seguir podem facilitar os momentos que precedem o estudo bíblico:</vt:lpstr>
      <vt:lpstr>Meu Talento, Meu Ministério </vt:lpstr>
      <vt:lpstr>Procure colocar em prática os passos a seguir: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CRESCENDO EM CRISTO</dc:subject>
  <dc:creator>Pr. MARCELO AUGUSTO DE CARVALHO</dc:creator>
  <cp:keywords>www.4tons.com.br</cp:keywords>
  <dc:description>COMÉRCIO PROIBIDO. USO PESSOAL</dc:description>
  <cp:lastModifiedBy>DSA - Juninha Barboza</cp:lastModifiedBy>
  <cp:revision>15</cp:revision>
  <dcterms:created xsi:type="dcterms:W3CDTF">2020-06-24T18:39:15Z</dcterms:created>
  <dcterms:modified xsi:type="dcterms:W3CDTF">2020-08-04T19:08:52Z</dcterms:modified>
  <cp:category>MORDOMIA CRISTÃ</cp:category>
</cp:coreProperties>
</file>