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8" r:id="rId2"/>
    <p:sldId id="270" r:id="rId3"/>
    <p:sldId id="272" r:id="rId4"/>
    <p:sldId id="273" r:id="rId5"/>
    <p:sldId id="274" r:id="rId6"/>
    <p:sldId id="275" r:id="rId7"/>
    <p:sldId id="276" r:id="rId8"/>
    <p:sldId id="277" r:id="rId9"/>
    <p:sldId id="278" r:id="rId10"/>
    <p:sldId id="287" r:id="rId11"/>
    <p:sldId id="279" r:id="rId12"/>
    <p:sldId id="280" r:id="rId13"/>
    <p:sldId id="281" r:id="rId14"/>
    <p:sldId id="288" r:id="rId15"/>
    <p:sldId id="282" r:id="rId16"/>
    <p:sldId id="283" r:id="rId17"/>
    <p:sldId id="284" r:id="rId18"/>
    <p:sldId id="285" r:id="rId19"/>
    <p:sldId id="286" r:id="rId20"/>
    <p:sldId id="289" r:id="rId21"/>
    <p:sldId id="292" r:id="rId22"/>
    <p:sldId id="291" r:id="rId23"/>
    <p:sldId id="290"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5FDD2-9BB5-3F48-AB64-C9F3E6EA6349}" v="5" dt="2021-08-18T19:21:48.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8"/>
    <p:restoredTop sz="85621"/>
  </p:normalViewPr>
  <p:slideViewPr>
    <p:cSldViewPr snapToGrid="0" snapToObjects="1">
      <p:cViewPr varScale="1">
        <p:scale>
          <a:sx n="70" d="100"/>
          <a:sy n="70" d="100"/>
        </p:scale>
        <p:origin x="192" y="60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16D5FDD2-9BB5-3F48-AB64-C9F3E6EA6349}"/>
    <pc:docChg chg="custSel modSld modMainMaster">
      <pc:chgData name="marcos aurelio gularte de castro" userId="67f50566e2aee3b4" providerId="LiveId" clId="{16D5FDD2-9BB5-3F48-AB64-C9F3E6EA6349}" dt="2021-08-18T19:22:00.510" v="14"/>
      <pc:docMkLst>
        <pc:docMk/>
      </pc:docMkLst>
      <pc:sldChg chg="modTransition">
        <pc:chgData name="marcos aurelio gularte de castro" userId="67f50566e2aee3b4" providerId="LiveId" clId="{16D5FDD2-9BB5-3F48-AB64-C9F3E6EA6349}" dt="2021-08-18T19:22:00.510" v="14"/>
        <pc:sldMkLst>
          <pc:docMk/>
          <pc:sldMk cId="1712846312" sldId="258"/>
        </pc:sldMkLst>
      </pc:sldChg>
      <pc:sldChg chg="modTransition">
        <pc:chgData name="marcos aurelio gularte de castro" userId="67f50566e2aee3b4" providerId="LiveId" clId="{16D5FDD2-9BB5-3F48-AB64-C9F3E6EA6349}" dt="2021-08-18T19:22:00.510" v="14"/>
        <pc:sldMkLst>
          <pc:docMk/>
          <pc:sldMk cId="3234538739" sldId="270"/>
        </pc:sldMkLst>
      </pc:sldChg>
      <pc:sldChg chg="modTransition modAnim">
        <pc:chgData name="marcos aurelio gularte de castro" userId="67f50566e2aee3b4" providerId="LiveId" clId="{16D5FDD2-9BB5-3F48-AB64-C9F3E6EA6349}" dt="2021-08-18T19:22:00.510" v="14"/>
        <pc:sldMkLst>
          <pc:docMk/>
          <pc:sldMk cId="4227214943" sldId="272"/>
        </pc:sldMkLst>
      </pc:sldChg>
      <pc:sldChg chg="modTransition modAnim">
        <pc:chgData name="marcos aurelio gularte de castro" userId="67f50566e2aee3b4" providerId="LiveId" clId="{16D5FDD2-9BB5-3F48-AB64-C9F3E6EA6349}" dt="2021-08-18T19:22:00.510" v="14"/>
        <pc:sldMkLst>
          <pc:docMk/>
          <pc:sldMk cId="2385714196" sldId="273"/>
        </pc:sldMkLst>
      </pc:sldChg>
      <pc:sldChg chg="modTransition modAnim">
        <pc:chgData name="marcos aurelio gularte de castro" userId="67f50566e2aee3b4" providerId="LiveId" clId="{16D5FDD2-9BB5-3F48-AB64-C9F3E6EA6349}" dt="2021-08-18T19:22:00.510" v="14"/>
        <pc:sldMkLst>
          <pc:docMk/>
          <pc:sldMk cId="4062191256" sldId="274"/>
        </pc:sldMkLst>
      </pc:sldChg>
      <pc:sldChg chg="modTransition modAnim">
        <pc:chgData name="marcos aurelio gularte de castro" userId="67f50566e2aee3b4" providerId="LiveId" clId="{16D5FDD2-9BB5-3F48-AB64-C9F3E6EA6349}" dt="2021-08-18T19:22:00.510" v="14"/>
        <pc:sldMkLst>
          <pc:docMk/>
          <pc:sldMk cId="247637935" sldId="275"/>
        </pc:sldMkLst>
      </pc:sldChg>
      <pc:sldChg chg="modTransition modAnim">
        <pc:chgData name="marcos aurelio gularte de castro" userId="67f50566e2aee3b4" providerId="LiveId" clId="{16D5FDD2-9BB5-3F48-AB64-C9F3E6EA6349}" dt="2021-08-18T19:22:00.510" v="14"/>
        <pc:sldMkLst>
          <pc:docMk/>
          <pc:sldMk cId="1221024458" sldId="276"/>
        </pc:sldMkLst>
      </pc:sldChg>
      <pc:sldChg chg="modTransition modAnim">
        <pc:chgData name="marcos aurelio gularte de castro" userId="67f50566e2aee3b4" providerId="LiveId" clId="{16D5FDD2-9BB5-3F48-AB64-C9F3E6EA6349}" dt="2021-08-18T19:22:00.510" v="14"/>
        <pc:sldMkLst>
          <pc:docMk/>
          <pc:sldMk cId="694058227" sldId="277"/>
        </pc:sldMkLst>
      </pc:sldChg>
      <pc:sldChg chg="modTransition modAnim">
        <pc:chgData name="marcos aurelio gularte de castro" userId="67f50566e2aee3b4" providerId="LiveId" clId="{16D5FDD2-9BB5-3F48-AB64-C9F3E6EA6349}" dt="2021-08-18T19:22:00.510" v="14"/>
        <pc:sldMkLst>
          <pc:docMk/>
          <pc:sldMk cId="4238302777" sldId="278"/>
        </pc:sldMkLst>
      </pc:sldChg>
      <pc:sldChg chg="modTransition modAnim">
        <pc:chgData name="marcos aurelio gularte de castro" userId="67f50566e2aee3b4" providerId="LiveId" clId="{16D5FDD2-9BB5-3F48-AB64-C9F3E6EA6349}" dt="2021-08-18T19:22:00.510" v="14"/>
        <pc:sldMkLst>
          <pc:docMk/>
          <pc:sldMk cId="2651959399" sldId="279"/>
        </pc:sldMkLst>
      </pc:sldChg>
      <pc:sldChg chg="modTransition modAnim">
        <pc:chgData name="marcos aurelio gularte de castro" userId="67f50566e2aee3b4" providerId="LiveId" clId="{16D5FDD2-9BB5-3F48-AB64-C9F3E6EA6349}" dt="2021-08-18T19:22:00.510" v="14"/>
        <pc:sldMkLst>
          <pc:docMk/>
          <pc:sldMk cId="2661724203" sldId="280"/>
        </pc:sldMkLst>
      </pc:sldChg>
      <pc:sldChg chg="modTransition modAnim">
        <pc:chgData name="marcos aurelio gularte de castro" userId="67f50566e2aee3b4" providerId="LiveId" clId="{16D5FDD2-9BB5-3F48-AB64-C9F3E6EA6349}" dt="2021-08-18T19:22:00.510" v="14"/>
        <pc:sldMkLst>
          <pc:docMk/>
          <pc:sldMk cId="1577434029" sldId="281"/>
        </pc:sldMkLst>
      </pc:sldChg>
      <pc:sldChg chg="modTransition modAnim">
        <pc:chgData name="marcos aurelio gularte de castro" userId="67f50566e2aee3b4" providerId="LiveId" clId="{16D5FDD2-9BB5-3F48-AB64-C9F3E6EA6349}" dt="2021-08-18T19:22:00.510" v="14"/>
        <pc:sldMkLst>
          <pc:docMk/>
          <pc:sldMk cId="4218004394" sldId="282"/>
        </pc:sldMkLst>
      </pc:sldChg>
      <pc:sldChg chg="modTransition modAnim">
        <pc:chgData name="marcos aurelio gularte de castro" userId="67f50566e2aee3b4" providerId="LiveId" clId="{16D5FDD2-9BB5-3F48-AB64-C9F3E6EA6349}" dt="2021-08-18T19:22:00.510" v="14"/>
        <pc:sldMkLst>
          <pc:docMk/>
          <pc:sldMk cId="2774417245" sldId="283"/>
        </pc:sldMkLst>
      </pc:sldChg>
      <pc:sldChg chg="modTransition modAnim">
        <pc:chgData name="marcos aurelio gularte de castro" userId="67f50566e2aee3b4" providerId="LiveId" clId="{16D5FDD2-9BB5-3F48-AB64-C9F3E6EA6349}" dt="2021-08-18T19:22:00.510" v="14"/>
        <pc:sldMkLst>
          <pc:docMk/>
          <pc:sldMk cId="2721180080" sldId="284"/>
        </pc:sldMkLst>
      </pc:sldChg>
      <pc:sldChg chg="modTransition modAnim">
        <pc:chgData name="marcos aurelio gularte de castro" userId="67f50566e2aee3b4" providerId="LiveId" clId="{16D5FDD2-9BB5-3F48-AB64-C9F3E6EA6349}" dt="2021-08-18T19:22:00.510" v="14"/>
        <pc:sldMkLst>
          <pc:docMk/>
          <pc:sldMk cId="3714637447" sldId="285"/>
        </pc:sldMkLst>
      </pc:sldChg>
      <pc:sldChg chg="modTransition modAnim">
        <pc:chgData name="marcos aurelio gularte de castro" userId="67f50566e2aee3b4" providerId="LiveId" clId="{16D5FDD2-9BB5-3F48-AB64-C9F3E6EA6349}" dt="2021-08-18T19:22:00.510" v="14"/>
        <pc:sldMkLst>
          <pc:docMk/>
          <pc:sldMk cId="2199214404" sldId="286"/>
        </pc:sldMkLst>
      </pc:sldChg>
      <pc:sldChg chg="modTransition">
        <pc:chgData name="marcos aurelio gularte de castro" userId="67f50566e2aee3b4" providerId="LiveId" clId="{16D5FDD2-9BB5-3F48-AB64-C9F3E6EA6349}" dt="2021-08-18T19:22:00.510" v="14"/>
        <pc:sldMkLst>
          <pc:docMk/>
          <pc:sldMk cId="2601633081" sldId="287"/>
        </pc:sldMkLst>
      </pc:sldChg>
      <pc:sldChg chg="modTransition">
        <pc:chgData name="marcos aurelio gularte de castro" userId="67f50566e2aee3b4" providerId="LiveId" clId="{16D5FDD2-9BB5-3F48-AB64-C9F3E6EA6349}" dt="2021-08-18T19:22:00.510" v="14"/>
        <pc:sldMkLst>
          <pc:docMk/>
          <pc:sldMk cId="583660426" sldId="288"/>
        </pc:sldMkLst>
      </pc:sldChg>
      <pc:sldChg chg="modTransition modAnim">
        <pc:chgData name="marcos aurelio gularte de castro" userId="67f50566e2aee3b4" providerId="LiveId" clId="{16D5FDD2-9BB5-3F48-AB64-C9F3E6EA6349}" dt="2021-08-18T19:22:00.510" v="14"/>
        <pc:sldMkLst>
          <pc:docMk/>
          <pc:sldMk cId="173363413" sldId="289"/>
        </pc:sldMkLst>
      </pc:sldChg>
      <pc:sldChg chg="modTransition">
        <pc:chgData name="marcos aurelio gularte de castro" userId="67f50566e2aee3b4" providerId="LiveId" clId="{16D5FDD2-9BB5-3F48-AB64-C9F3E6EA6349}" dt="2021-08-18T19:22:00.510" v="14"/>
        <pc:sldMkLst>
          <pc:docMk/>
          <pc:sldMk cId="3071510041" sldId="290"/>
        </pc:sldMkLst>
      </pc:sldChg>
      <pc:sldChg chg="addSp delSp modSp mod modTransition modAnim">
        <pc:chgData name="marcos aurelio gularte de castro" userId="67f50566e2aee3b4" providerId="LiveId" clId="{16D5FDD2-9BB5-3F48-AB64-C9F3E6EA6349}" dt="2021-08-18T19:22:00.510" v="14"/>
        <pc:sldMkLst>
          <pc:docMk/>
          <pc:sldMk cId="2952319065" sldId="291"/>
        </pc:sldMkLst>
        <pc:spChg chg="mod">
          <ac:chgData name="marcos aurelio gularte de castro" userId="67f50566e2aee3b4" providerId="LiveId" clId="{16D5FDD2-9BB5-3F48-AB64-C9F3E6EA6349}" dt="2021-08-18T19:21:05.348" v="9" actId="20577"/>
          <ac:spMkLst>
            <pc:docMk/>
            <pc:sldMk cId="2952319065" sldId="291"/>
            <ac:spMk id="2" creationId="{7FB32946-F51D-944F-A461-92107E3CAB83}"/>
          </ac:spMkLst>
        </pc:spChg>
        <pc:spChg chg="del">
          <ac:chgData name="marcos aurelio gularte de castro" userId="67f50566e2aee3b4" providerId="LiveId" clId="{16D5FDD2-9BB5-3F48-AB64-C9F3E6EA6349}" dt="2021-08-18T19:21:11.349" v="10" actId="478"/>
          <ac:spMkLst>
            <pc:docMk/>
            <pc:sldMk cId="2952319065" sldId="291"/>
            <ac:spMk id="4" creationId="{C1DB09AA-BE83-6742-B6B7-81D5B04C1748}"/>
          </ac:spMkLst>
        </pc:spChg>
        <pc:spChg chg="del">
          <ac:chgData name="marcos aurelio gularte de castro" userId="67f50566e2aee3b4" providerId="LiveId" clId="{16D5FDD2-9BB5-3F48-AB64-C9F3E6EA6349}" dt="2021-08-18T19:21:39.610" v="11" actId="931"/>
          <ac:spMkLst>
            <pc:docMk/>
            <pc:sldMk cId="2952319065" sldId="291"/>
            <ac:spMk id="5" creationId="{AE026604-6B04-2A47-BF9B-5200FACEAE0A}"/>
          </ac:spMkLst>
        </pc:spChg>
        <pc:picChg chg="add mod ord modCrop">
          <ac:chgData name="marcos aurelio gularte de castro" userId="67f50566e2aee3b4" providerId="LiveId" clId="{16D5FDD2-9BB5-3F48-AB64-C9F3E6EA6349}" dt="2021-08-18T19:21:48.483" v="12" actId="18331"/>
          <ac:picMkLst>
            <pc:docMk/>
            <pc:sldMk cId="2952319065" sldId="291"/>
            <ac:picMk id="7" creationId="{A2C6ED15-0769-4E48-8573-9CC27A47FCFB}"/>
          </ac:picMkLst>
        </pc:picChg>
      </pc:sldChg>
      <pc:sldChg chg="addSp delSp modSp mod modTransition modClrScheme modAnim chgLayout">
        <pc:chgData name="marcos aurelio gularte de castro" userId="67f50566e2aee3b4" providerId="LiveId" clId="{16D5FDD2-9BB5-3F48-AB64-C9F3E6EA6349}" dt="2021-08-18T19:22:00.510" v="14"/>
        <pc:sldMkLst>
          <pc:docMk/>
          <pc:sldMk cId="2799827761" sldId="292"/>
        </pc:sldMkLst>
        <pc:spChg chg="del mod ord">
          <ac:chgData name="marcos aurelio gularte de castro" userId="67f50566e2aee3b4" providerId="LiveId" clId="{16D5FDD2-9BB5-3F48-AB64-C9F3E6EA6349}" dt="2021-08-18T19:20:39.292" v="4" actId="700"/>
          <ac:spMkLst>
            <pc:docMk/>
            <pc:sldMk cId="2799827761" sldId="292"/>
            <ac:spMk id="2" creationId="{E80F6DFC-93CE-AA46-9092-06D6A13D8E85}"/>
          </ac:spMkLst>
        </pc:spChg>
        <pc:spChg chg="mod ord">
          <ac:chgData name="marcos aurelio gularte de castro" userId="67f50566e2aee3b4" providerId="LiveId" clId="{16D5FDD2-9BB5-3F48-AB64-C9F3E6EA6349}" dt="2021-08-18T19:20:52.829" v="8" actId="27636"/>
          <ac:spMkLst>
            <pc:docMk/>
            <pc:sldMk cId="2799827761" sldId="292"/>
            <ac:spMk id="3" creationId="{DFE1A7FC-2B73-0E40-A3D8-628440D56834}"/>
          </ac:spMkLst>
        </pc:spChg>
        <pc:spChg chg="del mod ord">
          <ac:chgData name="marcos aurelio gularte de castro" userId="67f50566e2aee3b4" providerId="LiveId" clId="{16D5FDD2-9BB5-3F48-AB64-C9F3E6EA6349}" dt="2021-08-18T19:20:39.292" v="4" actId="700"/>
          <ac:spMkLst>
            <pc:docMk/>
            <pc:sldMk cId="2799827761" sldId="292"/>
            <ac:spMk id="4" creationId="{E40C8EB6-2D27-5D4B-8A10-1D526BBA8682}"/>
          </ac:spMkLst>
        </pc:spChg>
        <pc:spChg chg="del mod ord">
          <ac:chgData name="marcos aurelio gularte de castro" userId="67f50566e2aee3b4" providerId="LiveId" clId="{16D5FDD2-9BB5-3F48-AB64-C9F3E6EA6349}" dt="2021-08-18T19:20:39.292" v="4" actId="700"/>
          <ac:spMkLst>
            <pc:docMk/>
            <pc:sldMk cId="2799827761" sldId="292"/>
            <ac:spMk id="5" creationId="{0594F3FA-D0ED-884E-A2C3-FD7047D6495E}"/>
          </ac:spMkLst>
        </pc:spChg>
        <pc:spChg chg="add del mod ord">
          <ac:chgData name="marcos aurelio gularte de castro" userId="67f50566e2aee3b4" providerId="LiveId" clId="{16D5FDD2-9BB5-3F48-AB64-C9F3E6EA6349}" dt="2021-08-18T19:20:48.620" v="5" actId="700"/>
          <ac:spMkLst>
            <pc:docMk/>
            <pc:sldMk cId="2799827761" sldId="292"/>
            <ac:spMk id="6" creationId="{E87F8EA6-2D83-F44B-A029-B3A71A0F6D96}"/>
          </ac:spMkLst>
        </pc:spChg>
        <pc:spChg chg="add del mod ord">
          <ac:chgData name="marcos aurelio gularte de castro" userId="67f50566e2aee3b4" providerId="LiveId" clId="{16D5FDD2-9BB5-3F48-AB64-C9F3E6EA6349}" dt="2021-08-18T19:20:48.620" v="5" actId="700"/>
          <ac:spMkLst>
            <pc:docMk/>
            <pc:sldMk cId="2799827761" sldId="292"/>
            <ac:spMk id="7" creationId="{2217A7A0-B3A5-8C4A-AE65-648ACE7D1552}"/>
          </ac:spMkLst>
        </pc:spChg>
        <pc:spChg chg="add del mod ord">
          <ac:chgData name="marcos aurelio gularte de castro" userId="67f50566e2aee3b4" providerId="LiveId" clId="{16D5FDD2-9BB5-3F48-AB64-C9F3E6EA6349}" dt="2021-08-18T19:20:48.620" v="5" actId="700"/>
          <ac:spMkLst>
            <pc:docMk/>
            <pc:sldMk cId="2799827761" sldId="292"/>
            <ac:spMk id="8" creationId="{E5DCCE76-3F7D-5E44-B313-92FC4A62A422}"/>
          </ac:spMkLst>
        </pc:spChg>
      </pc:sldChg>
      <pc:sldMasterChg chg="modSldLayout">
        <pc:chgData name="marcos aurelio gularte de castro" userId="67f50566e2aee3b4" providerId="LiveId" clId="{16D5FDD2-9BB5-3F48-AB64-C9F3E6EA6349}" dt="2021-08-18T19:20:13.331" v="3"/>
        <pc:sldMasterMkLst>
          <pc:docMk/>
          <pc:sldMasterMk cId="2035605241" sldId="2147483660"/>
        </pc:sldMasterMkLst>
        <pc:sldLayoutChg chg="modAnim">
          <pc:chgData name="marcos aurelio gularte de castro" userId="67f50566e2aee3b4" providerId="LiveId" clId="{16D5FDD2-9BB5-3F48-AB64-C9F3E6EA6349}" dt="2021-08-18T19:20:13.331" v="3"/>
          <pc:sldLayoutMkLst>
            <pc:docMk/>
            <pc:sldMasterMk cId="2035605241" sldId="2147483660"/>
            <pc:sldLayoutMk cId="3437128793" sldId="2147483664"/>
          </pc:sldLayoutMkLst>
        </pc:sldLayoutChg>
        <pc:sldLayoutChg chg="modAnim">
          <pc:chgData name="marcos aurelio gularte de castro" userId="67f50566e2aee3b4" providerId="LiveId" clId="{16D5FDD2-9BB5-3F48-AB64-C9F3E6EA6349}" dt="2021-08-18T19:20:01.277" v="1"/>
          <pc:sldLayoutMkLst>
            <pc:docMk/>
            <pc:sldMasterMk cId="2035605241" sldId="2147483660"/>
            <pc:sldLayoutMk cId="373913117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29BB7-3291-C54A-8587-B11EB46BEFD5}" type="datetimeFigureOut">
              <a:rPr lang="pt-BR" smtClean="0"/>
              <a:t>18/08/2021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D2E17-F1A2-8943-B31C-A7CDD7873D93}" type="slidenum">
              <a:rPr lang="pt-BR" smtClean="0"/>
              <a:t>‹nº›</a:t>
            </a:fld>
            <a:endParaRPr lang="pt-BR"/>
          </a:p>
        </p:txBody>
      </p:sp>
    </p:spTree>
    <p:extLst>
      <p:ext uri="{BB962C8B-B14F-4D97-AF65-F5344CB8AC3E}">
        <p14:creationId xmlns:p14="http://schemas.microsoft.com/office/powerpoint/2010/main" val="49247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uiatrabalhista.com.br/noticias/previdenciaesaude.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52CDBB0-35DE-7D47-8C80-1EC64D1624F3}" type="slidenum">
              <a:rPr lang="pt-BR" smtClean="0"/>
              <a:t>2</a:t>
            </a:fld>
            <a:endParaRPr lang="pt-BR"/>
          </a:p>
        </p:txBody>
      </p:sp>
    </p:spTree>
    <p:extLst>
      <p:ext uri="{BB962C8B-B14F-4D97-AF65-F5344CB8AC3E}">
        <p14:creationId xmlns:p14="http://schemas.microsoft.com/office/powerpoint/2010/main" val="330098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Na Bíblia a aplicação e direcionamento dos dízimos e ofertas jamais é feita pelo doador, mas é entregue no santuário, na casa do tesouro (Ml 3:8-10). Não há um único caso do dízimo do ministério sendo usado para outra coisa a não ser para ser entregue na casa do tesouro para manter ministros, as ofertas também eram entregues no santuário.</a:t>
            </a:r>
          </a:p>
          <a:p>
            <a:r>
              <a:rPr lang="pt-BR" sz="1200" kern="1200" dirty="0">
                <a:solidFill>
                  <a:schemeClr val="tx1"/>
                </a:solidFill>
                <a:effectLst/>
                <a:latin typeface="+mn-lt"/>
                <a:ea typeface="+mn-ea"/>
                <a:cs typeface="+mn-cs"/>
              </a:rPr>
              <a:t>	“Todo” dízimo era para os sacerdotes levitas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27:30-33; </a:t>
            </a:r>
            <a:r>
              <a:rPr lang="pt-BR" sz="1200" b="1" kern="1200" dirty="0" err="1">
                <a:solidFill>
                  <a:schemeClr val="tx1"/>
                </a:solidFill>
                <a:effectLst/>
                <a:latin typeface="+mn-lt"/>
                <a:ea typeface="+mn-ea"/>
                <a:cs typeface="+mn-cs"/>
              </a:rPr>
              <a:t>N</a:t>
            </a:r>
            <a:r>
              <a:rPr lang="pt-BR" sz="1200" kern="1200" dirty="0" err="1">
                <a:solidFill>
                  <a:schemeClr val="tx1"/>
                </a:solidFill>
                <a:effectLst/>
                <a:latin typeface="+mn-lt"/>
                <a:ea typeface="+mn-ea"/>
                <a:cs typeface="+mn-cs"/>
              </a:rPr>
              <a:t>m</a:t>
            </a:r>
            <a:r>
              <a:rPr lang="pt-BR" sz="1200" kern="1200" dirty="0">
                <a:solidFill>
                  <a:schemeClr val="tx1"/>
                </a:solidFill>
                <a:effectLst/>
                <a:latin typeface="+mn-lt"/>
                <a:ea typeface="+mn-ea"/>
                <a:cs typeface="+mn-cs"/>
              </a:rPr>
              <a:t> 18:21) como antes era entregue todo para o sacerdócio de </a:t>
            </a:r>
            <a:r>
              <a:rPr lang="pt-BR" sz="1200" kern="1200" dirty="0" err="1">
                <a:solidFill>
                  <a:schemeClr val="tx1"/>
                </a:solidFill>
                <a:effectLst/>
                <a:latin typeface="+mn-lt"/>
                <a:ea typeface="+mn-ea"/>
                <a:cs typeface="+mn-cs"/>
              </a:rPr>
              <a:t>Melquisedeque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14:19-20). Do mesmo modo as ofertas do santuário e as ofertas voluntárias nunca são usadas para projetos particulares. </a:t>
            </a:r>
          </a:p>
          <a:p>
            <a:r>
              <a:rPr lang="pt-BR" sz="1200" kern="1200" dirty="0">
                <a:solidFill>
                  <a:schemeClr val="tx1"/>
                </a:solidFill>
                <a:effectLst/>
                <a:latin typeface="+mn-lt"/>
                <a:ea typeface="+mn-ea"/>
                <a:cs typeface="+mn-cs"/>
              </a:rPr>
              <a:t>	As ofertas e provisões para caridade e projetos particulares vinham de outros recursos como a </a:t>
            </a:r>
            <a:r>
              <a:rPr lang="pt-BR" sz="1200" b="1" kern="1200" dirty="0">
                <a:solidFill>
                  <a:schemeClr val="tx1"/>
                </a:solidFill>
                <a:effectLst/>
                <a:latin typeface="+mn-lt"/>
                <a:ea typeface="+mn-ea"/>
                <a:cs typeface="+mn-cs"/>
              </a:rPr>
              <a:t>respiga</a:t>
            </a:r>
            <a:r>
              <a:rPr lang="pt-BR" sz="1200" kern="1200" dirty="0">
                <a:solidFill>
                  <a:schemeClr val="tx1"/>
                </a:solidFill>
                <a:effectLst/>
                <a:latin typeface="+mn-lt"/>
                <a:ea typeface="+mn-ea"/>
                <a:cs typeface="+mn-cs"/>
              </a:rPr>
              <a:t>, que era apanhar no campo as espigas que, depois da colheita, ficavam no campo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24:19-22;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19:9-10) e o direito de </a:t>
            </a:r>
            <a:r>
              <a:rPr lang="pt-BR" sz="1200" b="1" kern="1200" dirty="0">
                <a:solidFill>
                  <a:schemeClr val="tx1"/>
                </a:solidFill>
                <a:effectLst/>
                <a:latin typeface="+mn-lt"/>
                <a:ea typeface="+mn-ea"/>
                <a:cs typeface="+mn-cs"/>
              </a:rPr>
              <a:t>alimentar-se na seara alheia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23:24-25). Havia também o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14:28-29 e 26:12-13) para despesas religiosas da família e atendimento aos que não tinham terras ou eram pobres e estrangeiros. Estas providências financeiras não eram as mesmas ofertas do santuário. Havia também um terceiro dízimo, mas esse era um imposto instituído quando surgiu a monarquia em Israel (1Sm 8:15 em diante). </a:t>
            </a:r>
          </a:p>
          <a:p>
            <a:r>
              <a:rPr lang="pt-BR" sz="1200" kern="1200" dirty="0">
                <a:solidFill>
                  <a:schemeClr val="tx1"/>
                </a:solidFill>
                <a:effectLst/>
                <a:latin typeface="+mn-lt"/>
                <a:ea typeface="+mn-ea"/>
                <a:cs typeface="+mn-cs"/>
              </a:rPr>
              <a:t>	Esses outros recursos, e o segundo dízimo, eram utilizados para projetos de caridade e devoção da família, mas as ofertas e o dízimo do santuário jamais são direcionados ou administrados pelo doador. Algumas palavras para oferta, usadas nas escrituras, significam um “presente” que se dá a alguém, e sobre o qual não se tem mais controle. Um exemplo é a palavra </a:t>
            </a:r>
            <a:r>
              <a:rPr lang="pt-BR" sz="1200" i="1" kern="1200" dirty="0" err="1">
                <a:solidFill>
                  <a:schemeClr val="tx1"/>
                </a:solidFill>
                <a:effectLst/>
                <a:latin typeface="+mn-lt"/>
                <a:ea typeface="+mn-ea"/>
                <a:cs typeface="+mn-cs"/>
              </a:rPr>
              <a:t>Terumah</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(presente) que está em Malaquias 3:8-10. </a:t>
            </a:r>
          </a:p>
          <a:p>
            <a:r>
              <a:rPr lang="pt-BR" sz="1200" kern="1200" dirty="0">
                <a:solidFill>
                  <a:schemeClr val="tx1"/>
                </a:solidFill>
                <a:effectLst/>
                <a:latin typeface="+mn-lt"/>
                <a:ea typeface="+mn-ea"/>
                <a:cs typeface="+mn-cs"/>
              </a:rPr>
              <a:t>	Assim, nossos dízimos e ofertas somente são de fatos ofertas quando entregamos como um presente ao tesouro da igreja, para que ela decida o que vai fazer de acordo com os projetos e necessidades da obra.</a:t>
            </a:r>
          </a:p>
          <a:p>
            <a:r>
              <a:rPr lang="pt-BR" sz="1200" kern="1200" dirty="0">
                <a:solidFill>
                  <a:schemeClr val="tx1"/>
                </a:solidFill>
                <a:effectLst/>
                <a:latin typeface="+mn-lt"/>
                <a:ea typeface="+mn-ea"/>
                <a:cs typeface="+mn-cs"/>
              </a:rPr>
              <a:t>	Na Escritura o dinheiro do crente deve ser dividido em três partes: (1) Deus (dízimos e ofertas); (2) a família e (3) os necessitados. Uma parte não substitui a outra. Se você não tem dinheiro para ajudar alguém, peça a outros que têm condições que ajudem. Seja um mediador, mas jamais desvie a parte que Deus destinou para Sua obra. Na Bíblia, jamais o dízimo do ministério e as ofertas do santuário são usados para caridade, os recursos para a caridade devem vir de outras doações. É um projeto diferente, e os meios para esse objetivo caritativo devem ser levantados de ofertas especiais, à parte das ofertas regulares da igreja.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 dízimo é separado para um uso especial. Não deve ser considerado fundo para os pobres. Deve ser dedicado especialmente ao sustento dos que estão levando a mensagem de Deus ao mundo.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Hoje não temos as mesmas práticas rituais do AT, mas a lição espiritual é clara: devemos ajudar os pobres, conforme ensina a Bíblia, mas jamais usando o dízimo do ministério para isso ou desviando a oferta da igreja.  </a:t>
            </a: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66. 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12</a:t>
            </a:fld>
            <a:endParaRPr lang="pt-BR"/>
          </a:p>
        </p:txBody>
      </p:sp>
    </p:spTree>
    <p:extLst>
      <p:ext uri="{BB962C8B-B14F-4D97-AF65-F5344CB8AC3E}">
        <p14:creationId xmlns:p14="http://schemas.microsoft.com/office/powerpoint/2010/main" val="214368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se deve usar o termo “voluntário” para se sentir livre para não ofertar, pelas seguintes razões a seguir.</a:t>
            </a:r>
          </a:p>
          <a:p>
            <a:r>
              <a:rPr lang="pt-BR" sz="1200" kern="1200" dirty="0">
                <a:solidFill>
                  <a:schemeClr val="tx1"/>
                </a:solidFill>
                <a:effectLst/>
                <a:latin typeface="+mn-lt"/>
                <a:ea typeface="+mn-ea"/>
                <a:cs typeface="+mn-cs"/>
              </a:rPr>
              <a:t>	(1) Há diferença entre voluntário e optativo. No sentido geral, a Bíblia usa o termo voluntário para ofertas, com o sentido de espontâneo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25:1-2; 2Co 8:3). Isso pode sugerir que o espontâneo é dispensável, mas quando se refere à adoração, não é. Espontâneo, ou voluntário, não significa optativo, quando se trata de adoração. </a:t>
            </a:r>
          </a:p>
          <a:p>
            <a:r>
              <a:rPr lang="pt-BR" sz="1200" kern="1200" dirty="0">
                <a:solidFill>
                  <a:schemeClr val="tx1"/>
                </a:solidFill>
                <a:effectLst/>
                <a:latin typeface="+mn-lt"/>
                <a:ea typeface="+mn-ea"/>
                <a:cs typeface="+mn-cs"/>
              </a:rPr>
              <a:t>	O dicionário diz que espontâneo significa voluntário, e significa fazer algo por motivação própria, sem precisar ser incitado ou constrangido por outrem. Em geral, a Bíblia relata que, nos cultos, a oferta voluntária era indispensável para a liturgia, e deveria ser entregue, conforme o rito e a bênção do Senhor. Não era optativa, salvo se a pessoa decidisse não servir ao Senhor.</a:t>
            </a:r>
          </a:p>
          <a:p>
            <a:r>
              <a:rPr lang="pt-BR" sz="1200" kern="1200" dirty="0">
                <a:solidFill>
                  <a:schemeClr val="tx1"/>
                </a:solidFill>
                <a:effectLst/>
                <a:latin typeface="+mn-lt"/>
                <a:ea typeface="+mn-ea"/>
                <a:cs typeface="+mn-cs"/>
              </a:rPr>
              <a:t>	(2) Por outro lado, o sentido do dicionário para optativo significa algo eletivo, facultativo, que você está livre para fazer ou não fazer. No contexto da adoração, um exemplo de ação optativa eram os votos, os quais não eram parte regular da adoração. Em termos de culto, a Escritura diz que as ofertas são voluntárias, jamais diz que são optativas. Na Bíblia, a oferta fazia parte da adoração, expiação, perdão, gratidão e consagração. Algo assim não pode ser optativo na adoração, embora deva ser espontâneo, do coração. Mas de onde vem essa espontaneidade? Falaremos um pouco sobre isso a seguir.</a:t>
            </a:r>
          </a:p>
          <a:p>
            <a:r>
              <a:rPr lang="pt-BR" sz="1200" kern="1200" dirty="0">
                <a:solidFill>
                  <a:schemeClr val="tx1"/>
                </a:solidFill>
                <a:effectLst/>
                <a:latin typeface="+mn-lt"/>
                <a:ea typeface="+mn-ea"/>
                <a:cs typeface="+mn-cs"/>
              </a:rPr>
              <a:t>	(3) O termo hebraico </a:t>
            </a:r>
            <a:r>
              <a:rPr lang="pt-BR" sz="1200" i="1" kern="1200" dirty="0" err="1">
                <a:solidFill>
                  <a:schemeClr val="tx1"/>
                </a:solidFill>
                <a:effectLst/>
                <a:latin typeface="+mn-lt"/>
                <a:ea typeface="+mn-ea"/>
                <a:cs typeface="+mn-cs"/>
              </a:rPr>
              <a:t>nedabar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Sl</a:t>
            </a:r>
            <a:r>
              <a:rPr lang="pt-BR" sz="1200" kern="1200" dirty="0">
                <a:solidFill>
                  <a:schemeClr val="tx1"/>
                </a:solidFill>
                <a:effectLst/>
                <a:latin typeface="+mn-lt"/>
                <a:ea typeface="+mn-ea"/>
                <a:cs typeface="+mn-cs"/>
              </a:rPr>
              <a:t> 110:13), que significa espontaneidade e voluntariamente, é usado para se referir aos que comparecem para prestar homenagem ao Messias. Essa mesma palavra é utilizada para oferta voluntária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29:39), ou simplesmente uma oferta. </a:t>
            </a:r>
          </a:p>
          <a:p>
            <a:r>
              <a:rPr lang="pt-BR" sz="1200" kern="1200" dirty="0">
                <a:solidFill>
                  <a:schemeClr val="tx1"/>
                </a:solidFill>
                <a:effectLst/>
                <a:latin typeface="+mn-lt"/>
                <a:ea typeface="+mn-ea"/>
                <a:cs typeface="+mn-cs"/>
              </a:rPr>
              <a:t>	No caso do Salmo 110:3, o povo ofertou-se voluntariamente ao Messias. E tudo o que for feito para Deus, deve ser com espírito voluntário. Como mencionado, voluntário significa ser espontâneo, sem ser forçado. Mesmo o que é indispensável como o serviço ao Messias, deve ser no espírito de uma oferta voluntária. </a:t>
            </a:r>
          </a:p>
          <a:p>
            <a:r>
              <a:rPr lang="pt-BR" sz="1200" kern="1200" dirty="0">
                <a:solidFill>
                  <a:schemeClr val="tx1"/>
                </a:solidFill>
                <a:effectLst/>
                <a:latin typeface="+mn-lt"/>
                <a:ea typeface="+mn-ea"/>
                <a:cs typeface="+mn-cs"/>
              </a:rPr>
              <a:t>	(4) </a:t>
            </a:r>
            <a:r>
              <a:rPr lang="pt-BR" sz="1200" i="1" kern="1200" dirty="0" err="1">
                <a:solidFill>
                  <a:schemeClr val="tx1"/>
                </a:solidFill>
                <a:effectLst/>
                <a:latin typeface="+mn-lt"/>
                <a:ea typeface="+mn-ea"/>
                <a:cs typeface="+mn-cs"/>
              </a:rPr>
              <a:t>Nedabar</a:t>
            </a:r>
            <a:r>
              <a:rPr lang="pt-BR" sz="1200" kern="1200" dirty="0">
                <a:solidFill>
                  <a:schemeClr val="tx1"/>
                </a:solidFill>
                <a:effectLst/>
                <a:latin typeface="+mn-lt"/>
                <a:ea typeface="+mn-ea"/>
                <a:cs typeface="+mn-cs"/>
              </a:rPr>
              <a:t>, com o sentido de ação voluntária, também é aplicada à própria oferta, mesmo quando essa oferta é obrigatória:</a:t>
            </a:r>
          </a:p>
          <a:p>
            <a:r>
              <a:rPr lang="pt-BR" sz="1200" kern="1200" dirty="0">
                <a:solidFill>
                  <a:schemeClr val="tx1"/>
                </a:solidFill>
                <a:effectLst/>
                <a:latin typeface="+mn-lt"/>
                <a:ea typeface="+mn-ea"/>
                <a:cs typeface="+mn-cs"/>
              </a:rPr>
              <a:t>	Por exemplo, todo adorador deveria ofertar na festa das semanas: “Depois celebrarás a festa das semanas ao Senhor teu Deus; o que deres será oferta voluntária [</a:t>
            </a:r>
            <a:r>
              <a:rPr lang="pt-BR" sz="1200" i="1" kern="1200" dirty="0" err="1">
                <a:solidFill>
                  <a:schemeClr val="tx1"/>
                </a:solidFill>
                <a:effectLst/>
                <a:latin typeface="+mn-lt"/>
                <a:ea typeface="+mn-ea"/>
                <a:cs typeface="+mn-cs"/>
              </a:rPr>
              <a:t>nedabah</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 voluntário, ofertas voluntárias] da tua mão, segundo o Senhor teu Deus te tiver abençoado ”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16:10). </a:t>
            </a:r>
          </a:p>
          <a:p>
            <a:r>
              <a:rPr lang="pt-BR" sz="1200" kern="1200" dirty="0">
                <a:solidFill>
                  <a:schemeClr val="tx1"/>
                </a:solidFill>
                <a:effectLst/>
                <a:latin typeface="+mn-lt"/>
                <a:ea typeface="+mn-ea"/>
                <a:cs typeface="+mn-cs"/>
              </a:rPr>
              <a:t>	No entanto, embora as ofertas sejam chamadas de voluntárias, era proibido comparecer a essa festa de mãos vazias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16:16). Além disso, era determinado que as ofertas deveriam ser proporcionais, conforme Deus tivesse abençoado os adoradores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16:10). Deveriam ser dadas com espontaneidade porque Deus não aceita nada forçado, mas não eram dispensáveis.</a:t>
            </a:r>
          </a:p>
          <a:p>
            <a:r>
              <a:rPr lang="pt-BR" sz="1200" kern="1200" dirty="0">
                <a:solidFill>
                  <a:schemeClr val="tx1"/>
                </a:solidFill>
                <a:effectLst/>
                <a:latin typeface="+mn-lt"/>
                <a:ea typeface="+mn-ea"/>
                <a:cs typeface="+mn-cs"/>
              </a:rPr>
              <a:t>	Portanto, quando a Bíblia usa o termo voluntário, não quer dizer optativo, salvo se a pessoa não quiser servir a Deus, porque o comparecimento diante dele deve ser voluntário, seguido de ofertas.</a:t>
            </a:r>
          </a:p>
          <a:p>
            <a:r>
              <a:rPr lang="pt-BR" sz="1200" kern="1200" dirty="0">
                <a:solidFill>
                  <a:schemeClr val="tx1"/>
                </a:solidFill>
                <a:effectLst/>
                <a:latin typeface="+mn-lt"/>
                <a:ea typeface="+mn-ea"/>
                <a:cs typeface="+mn-cs"/>
              </a:rPr>
              <a:t>	(5) </a:t>
            </a:r>
            <a:r>
              <a:rPr lang="pt-BR" sz="1200" b="1" kern="1200" dirty="0">
                <a:solidFill>
                  <a:schemeClr val="tx1"/>
                </a:solidFill>
                <a:effectLst/>
                <a:latin typeface="+mn-lt"/>
                <a:ea typeface="+mn-ea"/>
                <a:cs typeface="+mn-cs"/>
              </a:rPr>
              <a:t>Indispensáveis. </a:t>
            </a:r>
            <a:r>
              <a:rPr lang="pt-BR" sz="1200" kern="1200" dirty="0">
                <a:solidFill>
                  <a:schemeClr val="tx1"/>
                </a:solidFill>
                <a:effectLst/>
                <a:latin typeface="+mn-lt"/>
                <a:ea typeface="+mn-ea"/>
                <a:cs typeface="+mn-cs"/>
              </a:rPr>
              <a:t>Ofertas voluntárias eram indispensáveis no culto a Deus e no serviço do santuário, como se percebe na leitura de Levítico capítulos 1-7. Nesses capítulos as ofertas para expiação e perdão aparecem entre outras ofertas voluntárias, como o holocausto e a oferta de manjares. Não se poderia, por exemplo, obter perdão sem ofertas, portanto, eram indispensáveis. Não eram opcionais.</a:t>
            </a:r>
          </a:p>
          <a:p>
            <a:r>
              <a:rPr lang="pt-BR" sz="1200" kern="1200" dirty="0">
                <a:solidFill>
                  <a:schemeClr val="tx1"/>
                </a:solidFill>
                <a:effectLst/>
                <a:latin typeface="+mn-lt"/>
                <a:ea typeface="+mn-ea"/>
                <a:cs typeface="+mn-cs"/>
              </a:rPr>
              <a:t>	Por isso, como mencionado acima, nas grandes festas de adoração o povo não deveria ir sem levar ofertas voluntárias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16:10), mas essas ofertas eram a condição para comparecer diante de Deus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16:16). Nesses exemplos, o voluntário é colocado como indispensável.</a:t>
            </a:r>
          </a:p>
          <a:p>
            <a:r>
              <a:rPr lang="pt-BR" sz="1200" kern="1200" dirty="0">
                <a:solidFill>
                  <a:schemeClr val="tx1"/>
                </a:solidFill>
                <a:effectLst/>
                <a:latin typeface="+mn-lt"/>
                <a:ea typeface="+mn-ea"/>
                <a:cs typeface="+mn-cs"/>
              </a:rPr>
              <a:t>	(6) Entre muitas palavras bíblicas do AT para a oferta, destacamos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e </a:t>
            </a:r>
            <a:r>
              <a:rPr lang="pt-BR" sz="1200" i="1" kern="1200" dirty="0" err="1">
                <a:solidFill>
                  <a:schemeClr val="tx1"/>
                </a:solidFill>
                <a:effectLst/>
                <a:latin typeface="+mn-lt"/>
                <a:ea typeface="+mn-ea"/>
                <a:cs typeface="+mn-cs"/>
              </a:rPr>
              <a:t>corban</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que são usadas indistintamente para ofertas obrigatórias ou voluntárias (Ver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7;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7; Ml 3:8-10).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é usada para ofertas (Ml 3:8), mas é também usada para o dízimo: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Porque os </a:t>
            </a:r>
            <a:r>
              <a:rPr lang="pt-BR" sz="1200" b="1" kern="1200" dirty="0">
                <a:solidFill>
                  <a:schemeClr val="tx1"/>
                </a:solidFill>
                <a:effectLst/>
                <a:latin typeface="+mn-lt"/>
                <a:ea typeface="+mn-ea"/>
                <a:cs typeface="+mn-cs"/>
              </a:rPr>
              <a:t>dízimos</a:t>
            </a:r>
            <a:r>
              <a:rPr lang="pt-BR" sz="1200" kern="1200" dirty="0">
                <a:solidFill>
                  <a:schemeClr val="tx1"/>
                </a:solidFill>
                <a:effectLst/>
                <a:latin typeface="+mn-lt"/>
                <a:ea typeface="+mn-ea"/>
                <a:cs typeface="+mn-cs"/>
              </a:rPr>
              <a:t> dos filhos de Israel, que oferecerem ao SENHOR em </a:t>
            </a:r>
            <a:r>
              <a:rPr lang="pt-BR" sz="1200" b="1" kern="1200" dirty="0">
                <a:solidFill>
                  <a:schemeClr val="tx1"/>
                </a:solidFill>
                <a:effectLst/>
                <a:latin typeface="+mn-lt"/>
                <a:ea typeface="+mn-ea"/>
                <a:cs typeface="+mn-cs"/>
              </a:rPr>
              <a:t>oferta alçada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tenho dado por herança aos levitas porquanto eu lhes disse No meio dos filhos de Israel nenhuma herança herdarão. </a:t>
            </a:r>
          </a:p>
          <a:p>
            <a:r>
              <a:rPr lang="pt-BR" sz="1200" kern="1200" dirty="0">
                <a:solidFill>
                  <a:schemeClr val="tx1"/>
                </a:solidFill>
                <a:effectLst/>
                <a:latin typeface="+mn-lt"/>
                <a:ea typeface="+mn-ea"/>
                <a:cs typeface="+mn-cs"/>
              </a:rPr>
              <a:t>Também falarás aos levitas, e dir-lhes-ás Quando receberdes os </a:t>
            </a:r>
            <a:r>
              <a:rPr lang="pt-BR" sz="1200" b="1" kern="1200" dirty="0">
                <a:solidFill>
                  <a:schemeClr val="tx1"/>
                </a:solidFill>
                <a:effectLst/>
                <a:latin typeface="+mn-lt"/>
                <a:ea typeface="+mn-ea"/>
                <a:cs typeface="+mn-cs"/>
              </a:rPr>
              <a:t>dízimos</a:t>
            </a:r>
            <a:r>
              <a:rPr lang="pt-BR" sz="1200" kern="1200" dirty="0">
                <a:solidFill>
                  <a:schemeClr val="tx1"/>
                </a:solidFill>
                <a:effectLst/>
                <a:latin typeface="+mn-lt"/>
                <a:ea typeface="+mn-ea"/>
                <a:cs typeface="+mn-cs"/>
              </a:rPr>
              <a:t> dos filhos de Israel, que eu deles vos tenho dado em vossa herança, deles oferecereis uma </a:t>
            </a:r>
            <a:r>
              <a:rPr lang="pt-BR" sz="1200" b="1" kern="1200" dirty="0">
                <a:solidFill>
                  <a:schemeClr val="tx1"/>
                </a:solidFill>
                <a:effectLst/>
                <a:latin typeface="+mn-lt"/>
                <a:ea typeface="+mn-ea"/>
                <a:cs typeface="+mn-cs"/>
              </a:rPr>
              <a:t>oferta alçada</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ao SENHOR; os dízimos dos dízimos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18:19, 24, 26, 28).</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 termo para oferta voluntária também é aplicado para o imposto do templo, o qual era obrigatório: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Isto </a:t>
            </a:r>
            <a:r>
              <a:rPr lang="pt-BR" sz="1200" b="1" kern="1200" dirty="0">
                <a:solidFill>
                  <a:schemeClr val="tx1"/>
                </a:solidFill>
                <a:effectLst/>
                <a:latin typeface="+mn-lt"/>
                <a:ea typeface="+mn-ea"/>
                <a:cs typeface="+mn-cs"/>
              </a:rPr>
              <a:t>dará</a:t>
            </a:r>
            <a:r>
              <a:rPr lang="pt-BR" sz="1200" kern="1200" dirty="0">
                <a:solidFill>
                  <a:schemeClr val="tx1"/>
                </a:solidFill>
                <a:effectLst/>
                <a:latin typeface="+mn-lt"/>
                <a:ea typeface="+mn-ea"/>
                <a:cs typeface="+mn-cs"/>
              </a:rPr>
              <a:t> todo aquele que passar ao arrolamento. A metade dum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segundo o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do santuário (este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é de vinte óbolos) a metade dum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[é] a oferta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ao SENHOR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29:28). Isto dará todo aquele que passar ao arrolamento A metade dum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segundo o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do santuário (este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é de vinte óbolos) a metade dum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[é] a oferta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ao SENHOR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30:13). O rico não aumentará, e o pobre não diminuirá da metade do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quando derem a oferta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ao SENHOR, para fazer expiação por vossas almas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30:14).</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Assim, as ofertas voluntárias nas festas eram obrigatórias, o imposto santo do santuário e o dízimo igualmente eram obrigatórios, e todos são denominados de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ou ofertas. Sejam espontâneas ou fixas todas são ordenadas na Bíblia: “trazei” o dízimo (Ml 3:10), “dará” o imposto do templo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29:28) e “me tragam” oferta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25:1). A forma das frases deixa claro que é um comunicado de Deus para ser obedecido. </a:t>
            </a:r>
          </a:p>
          <a:p>
            <a:r>
              <a:rPr lang="pt-BR" sz="1200" kern="1200" dirty="0">
                <a:solidFill>
                  <a:schemeClr val="tx1"/>
                </a:solidFill>
                <a:effectLst/>
                <a:latin typeface="+mn-lt"/>
                <a:ea typeface="+mn-ea"/>
                <a:cs typeface="+mn-cs"/>
              </a:rPr>
              <a:t>	Por isso, dar ofertas deve ser voluntário, mas se não der, significa roubo para com Deus (Ml 3:8). Nesse sentido, concluímos que as ofertas são obrigatórias para todos, mas devem entregues com espírito voluntário. </a:t>
            </a:r>
          </a:p>
          <a:p>
            <a:r>
              <a:rPr lang="pt-BR" sz="1200" kern="1200" dirty="0">
                <a:solidFill>
                  <a:schemeClr val="tx1"/>
                </a:solidFill>
                <a:effectLst/>
                <a:latin typeface="+mn-lt"/>
                <a:ea typeface="+mn-ea"/>
                <a:cs typeface="+mn-cs"/>
              </a:rPr>
              <a:t>	(7) O mover do coração. Nesse último exemplo (cf.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25:1-2) encontra-se uma condição fundamental em todas as ofertas, sejam obrigatórias ou voluntárias:  o mover do coração. “Fala aos filhos de Israel que me tragam uma oferta alçada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de todo aquele que o coração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Lebu</a:t>
            </a:r>
            <a:r>
              <a:rPr lang="pt-BR" sz="1200" kern="1200" dirty="0">
                <a:solidFill>
                  <a:schemeClr val="tx1"/>
                </a:solidFill>
                <a:effectLst/>
                <a:latin typeface="+mn-lt"/>
                <a:ea typeface="+mn-ea"/>
                <a:cs typeface="+mn-cs"/>
              </a:rPr>
              <a:t>, íntimo) se mover voluntariamente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nedab</a:t>
            </a:r>
            <a:r>
              <a:rPr lang="pt-BR" sz="1200" kern="1200" dirty="0">
                <a:solidFill>
                  <a:schemeClr val="tx1"/>
                </a:solidFill>
                <a:effectLst/>
                <a:latin typeface="+mn-lt"/>
                <a:ea typeface="+mn-ea"/>
                <a:cs typeface="+mn-cs"/>
              </a:rPr>
              <a:t>), dele tomareis a minha oferta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Estão presentes, no exemplo acima, o comando divino e o mover do coração. Ambos elementos produzem ofertas. Se houver comando sem mover do coração, não há ofertas e se houver obediência ao comando, mas sem um coração voluntário, a oferta não é aceitável. </a:t>
            </a:r>
          </a:p>
          <a:p>
            <a:r>
              <a:rPr lang="pt-BR" sz="1200" kern="1200" dirty="0">
                <a:solidFill>
                  <a:schemeClr val="tx1"/>
                </a:solidFill>
                <a:effectLst/>
                <a:latin typeface="+mn-lt"/>
                <a:ea typeface="+mn-ea"/>
                <a:cs typeface="+mn-cs"/>
              </a:rPr>
              <a:t>	Mas esses requisitos também são importantes para a obediência a Deus em qualquer coisa. Assim, Ele “ordena” guardar os mandamentos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30:19) e, ao mesmo tempo, deixa o coração decidir: “escolha pois, a vida, para que vivas”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30:16-19). Guardar os mandamentos tem que ser com alegria e bondade de coração ou a obediência não será aceita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28:47). Nesse sentido, mesmo o que se considera obrigatório, como os mandamentos, devem ser obedecidos com alegria e espírito voluntário. </a:t>
            </a:r>
          </a:p>
          <a:p>
            <a:r>
              <a:rPr lang="pt-BR" sz="1200" kern="1200" dirty="0">
                <a:solidFill>
                  <a:schemeClr val="tx1"/>
                </a:solidFill>
                <a:effectLst/>
                <a:latin typeface="+mn-lt"/>
                <a:ea typeface="+mn-ea"/>
                <a:cs typeface="+mn-cs"/>
              </a:rPr>
              <a:t>	O apelo de Davi, por ocasião da campanha para construir o templo de Salomão, ilustra bem a importância da motivação interior para os atos externos: “Quem pois está disposto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nadab</a:t>
            </a:r>
            <a:r>
              <a:rPr lang="pt-BR" sz="1200" kern="1200" dirty="0">
                <a:solidFill>
                  <a:schemeClr val="tx1"/>
                </a:solidFill>
                <a:effectLst/>
                <a:latin typeface="+mn-lt"/>
                <a:ea typeface="+mn-ea"/>
                <a:cs typeface="+mn-cs"/>
              </a:rPr>
              <a:t>) a encher a sua mão para oferecer hoje voluntariamente ao Senhor? ”  (1Cr 29:5). E, como resultado, “com coração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lebu</a:t>
            </a:r>
            <a:r>
              <a:rPr lang="pt-BR" sz="1200" kern="1200" dirty="0">
                <a:solidFill>
                  <a:schemeClr val="tx1"/>
                </a:solidFill>
                <a:effectLst/>
                <a:latin typeface="+mn-lt"/>
                <a:ea typeface="+mn-ea"/>
                <a:cs typeface="+mn-cs"/>
              </a:rPr>
              <a:t>), perfeito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shalém</a:t>
            </a:r>
            <a:r>
              <a:rPr lang="pt-BR" sz="1200" kern="1200" dirty="0">
                <a:solidFill>
                  <a:schemeClr val="tx1"/>
                </a:solidFill>
                <a:effectLst/>
                <a:latin typeface="+mn-lt"/>
                <a:ea typeface="+mn-ea"/>
                <a:cs typeface="+mn-cs"/>
              </a:rPr>
              <a:t>)  “voluntariamente”</a:t>
            </a:r>
            <a:r>
              <a:rPr lang="pt-BR" sz="1200" b="1"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a:t>
            </a:r>
            <a:r>
              <a:rPr lang="pt-BR" sz="1200" b="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nadab</a:t>
            </a:r>
            <a:r>
              <a:rPr lang="pt-BR" sz="1200" b="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deram ao Senhor...” (1Cr 29:9).</a:t>
            </a:r>
          </a:p>
          <a:p>
            <a:r>
              <a:rPr lang="pt-BR" sz="1200" kern="1200" dirty="0">
                <a:solidFill>
                  <a:schemeClr val="tx1"/>
                </a:solidFill>
                <a:effectLst/>
                <a:latin typeface="+mn-lt"/>
                <a:ea typeface="+mn-ea"/>
                <a:cs typeface="+mn-cs"/>
              </a:rPr>
              <a:t>	Nesse mesmo sentido, o batismo é voluntário, seguir a Jesus é voluntário, dar dízimo e ofertas é voluntário. Também as orações, são “ofertas voluntárias da minha boca”..., (</a:t>
            </a:r>
            <a:r>
              <a:rPr lang="pt-BR" sz="1200" kern="1200" dirty="0" err="1">
                <a:solidFill>
                  <a:schemeClr val="tx1"/>
                </a:solidFill>
                <a:effectLst/>
                <a:latin typeface="+mn-lt"/>
                <a:ea typeface="+mn-ea"/>
                <a:cs typeface="+mn-cs"/>
              </a:rPr>
              <a:t>Sl</a:t>
            </a:r>
            <a:r>
              <a:rPr lang="pt-BR" sz="1200" kern="1200" dirty="0">
                <a:solidFill>
                  <a:schemeClr val="tx1"/>
                </a:solidFill>
                <a:effectLst/>
                <a:latin typeface="+mn-lt"/>
                <a:ea typeface="+mn-ea"/>
                <a:cs typeface="+mn-cs"/>
              </a:rPr>
              <a:t> 119:8) e, no entanto, jamais devem deixar de ser feitas. E, se não forem feitas essas coisas “voluntárias”, as consequências poderão ser graves e a perda eterna.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Deus deseja de todas as Suas criaturas o serviço de amor, serviço que brote de uma apreciação de Seu caráter. Ele não tem prazer na obediência forçada; e a todos concede vontade livre, para que Lhe possam prestar serviço voluntário.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Não pode admitir rival na alma, nem aceita serviço parcial; mas deseja apenas o serviço voluntário, a espontânea entrega do coração constrangido pelo amor.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(8) A graça produz obediência voluntária. Obediência que não é voluntária não é obediência aceitável. Dois exemplos podem ser citados:</a:t>
            </a:r>
          </a:p>
          <a:p>
            <a:r>
              <a:rPr lang="pt-BR" sz="1200" kern="1200" dirty="0">
                <a:solidFill>
                  <a:schemeClr val="tx1"/>
                </a:solidFill>
                <a:effectLst/>
                <a:latin typeface="+mn-lt"/>
                <a:ea typeface="+mn-ea"/>
                <a:cs typeface="+mn-cs"/>
              </a:rPr>
              <a:t>	Primeiro exemplo no NT.</a:t>
            </a:r>
          </a:p>
          <a:p>
            <a:r>
              <a:rPr lang="pt-BR" sz="1200" kern="1200" dirty="0">
                <a:solidFill>
                  <a:schemeClr val="tx1"/>
                </a:solidFill>
                <a:effectLst/>
                <a:latin typeface="+mn-lt"/>
                <a:ea typeface="+mn-ea"/>
                <a:cs typeface="+mn-cs"/>
              </a:rPr>
              <a:t>1 - O exemplo da oferta voluntária dos macedônios (2Co 8:1-3) aconteceu em três passos: (a) foi “a graça de Deus dada às igrejas da Macedônia” (2Co8:1); depois (</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manifestaram gozo e generosidade. (</a:t>
            </a:r>
            <a:r>
              <a:rPr lang="pt-BR" sz="1200" kern="1200" dirty="0" err="1">
                <a:solidFill>
                  <a:schemeClr val="tx1"/>
                </a:solidFill>
                <a:effectLst/>
                <a:latin typeface="+mn-lt"/>
                <a:ea typeface="+mn-ea"/>
                <a:cs typeface="+mn-cs"/>
              </a:rPr>
              <a:t>c</a:t>
            </a:r>
            <a:r>
              <a:rPr lang="pt-BR" sz="1200" kern="1200" dirty="0">
                <a:solidFill>
                  <a:schemeClr val="tx1"/>
                </a:solidFill>
                <a:effectLst/>
                <a:latin typeface="+mn-lt"/>
                <a:ea typeface="+mn-ea"/>
                <a:cs typeface="+mn-cs"/>
              </a:rPr>
              <a:t>) Finalmente, acima do seu poder deram voluntariamente (gr. </a:t>
            </a:r>
            <a:r>
              <a:rPr lang="pt-BR" sz="1200" i="1" kern="1200" dirty="0" err="1">
                <a:solidFill>
                  <a:schemeClr val="tx1"/>
                </a:solidFill>
                <a:effectLst/>
                <a:latin typeface="+mn-lt"/>
                <a:ea typeface="+mn-ea"/>
                <a:cs typeface="+mn-cs"/>
              </a:rPr>
              <a:t>autairetoi</a:t>
            </a:r>
            <a:r>
              <a:rPr lang="pt-BR" sz="1200" kern="1200" dirty="0">
                <a:solidFill>
                  <a:schemeClr val="tx1"/>
                </a:solidFill>
                <a:effectLst/>
                <a:latin typeface="+mn-lt"/>
                <a:ea typeface="+mn-ea"/>
                <a:cs typeface="+mn-cs"/>
              </a:rPr>
              <a:t>) por “escolha própria” uma generosa oferta, mesmo sendo pobres. </a:t>
            </a:r>
          </a:p>
          <a:p>
            <a:r>
              <a:rPr lang="pt-BR" sz="1200" kern="1200" dirty="0">
                <a:solidFill>
                  <a:schemeClr val="tx1"/>
                </a:solidFill>
                <a:effectLst/>
                <a:latin typeface="+mn-lt"/>
                <a:ea typeface="+mn-ea"/>
                <a:cs typeface="+mn-cs"/>
              </a:rPr>
              <a:t>	Nesse sentido a oferta foi voluntária porque o coração foi movido a dar. O reter é da carne, o doar voluntariamente é do Espírito. Doação voluntária não é a que se tem a liberdade de conservar para si, mas aquela que é impossível reter, porque o coração foi movido pela graça de Deus.</a:t>
            </a:r>
          </a:p>
          <a:p>
            <a:r>
              <a:rPr lang="pt-BR" sz="1200" kern="1200" dirty="0">
                <a:solidFill>
                  <a:schemeClr val="tx1"/>
                </a:solidFill>
                <a:effectLst/>
                <a:latin typeface="+mn-lt"/>
                <a:ea typeface="+mn-ea"/>
                <a:cs typeface="+mn-cs"/>
              </a:rPr>
              <a:t>	Passemos ao segundo exemplo do significado de voluntário no NT.</a:t>
            </a:r>
          </a:p>
          <a:p>
            <a:r>
              <a:rPr lang="pt-BR" sz="1200" kern="1200" dirty="0">
                <a:solidFill>
                  <a:schemeClr val="tx1"/>
                </a:solidFill>
                <a:effectLst/>
                <a:latin typeface="+mn-lt"/>
                <a:ea typeface="+mn-ea"/>
                <a:cs typeface="+mn-cs"/>
              </a:rPr>
              <a:t>	 2 -  O trabalho missionário de Tito (2Co 8:6,16-17). Ele foi chamado para visitar os irmãos: (a) primeiro ele foi exortado da necessidade (2Co 8:6); (</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Deus pôs solicitude no coração de Tito (2Co 8:16) e, (</a:t>
            </a:r>
            <a:r>
              <a:rPr lang="pt-BR" sz="1200" kern="1200" dirty="0" err="1">
                <a:solidFill>
                  <a:schemeClr val="tx1"/>
                </a:solidFill>
                <a:effectLst/>
                <a:latin typeface="+mn-lt"/>
                <a:ea typeface="+mn-ea"/>
                <a:cs typeface="+mn-cs"/>
              </a:rPr>
              <a:t>c</a:t>
            </a:r>
            <a:r>
              <a:rPr lang="pt-BR" sz="1200" kern="1200" dirty="0">
                <a:solidFill>
                  <a:schemeClr val="tx1"/>
                </a:solidFill>
                <a:effectLst/>
                <a:latin typeface="+mn-lt"/>
                <a:ea typeface="+mn-ea"/>
                <a:cs typeface="+mn-cs"/>
              </a:rPr>
              <a:t>) finalmente, Tito aceitou a exortação e partiu voluntariamente (gr. </a:t>
            </a:r>
            <a:r>
              <a:rPr lang="pt-BR" sz="1200" i="1" kern="1200" dirty="0" err="1">
                <a:solidFill>
                  <a:schemeClr val="tx1"/>
                </a:solidFill>
                <a:effectLst/>
                <a:latin typeface="+mn-lt"/>
                <a:ea typeface="+mn-ea"/>
                <a:cs typeface="+mn-cs"/>
              </a:rPr>
              <a:t>autairetoi</a:t>
            </a:r>
            <a:r>
              <a:rPr lang="pt-BR" sz="1200" kern="1200" dirty="0">
                <a:solidFill>
                  <a:schemeClr val="tx1"/>
                </a:solidFill>
                <a:effectLst/>
                <a:latin typeface="+mn-lt"/>
                <a:ea typeface="+mn-ea"/>
                <a:cs typeface="+mn-cs"/>
              </a:rPr>
              <a:t>) (2Co 8:17).</a:t>
            </a:r>
          </a:p>
          <a:p>
            <a:r>
              <a:rPr lang="pt-BR" sz="1200" kern="1200" dirty="0">
                <a:solidFill>
                  <a:schemeClr val="tx1"/>
                </a:solidFill>
                <a:effectLst/>
                <a:latin typeface="+mn-lt"/>
                <a:ea typeface="+mn-ea"/>
                <a:cs typeface="+mn-cs"/>
              </a:rPr>
              <a:t>	Com esses dois exemplos, percebe-se o conceito bíblico de voluntário no NT que se assemelha ao do AT. Voluntário é o espírito movido pela graça de Deus para agir, e não se refere, necessariamente, à opção de reter. Sem esse mover do Espírito, não há entrega e, se houver, sem o Espírito não é legítima, e nem aceitável. </a:t>
            </a:r>
          </a:p>
          <a:p>
            <a:r>
              <a:rPr lang="pt-BR" sz="1200" kern="1200" dirty="0">
                <a:solidFill>
                  <a:schemeClr val="tx1"/>
                </a:solidFill>
                <a:effectLst/>
                <a:latin typeface="+mn-lt"/>
                <a:ea typeface="+mn-ea"/>
                <a:cs typeface="+mn-cs"/>
              </a:rPr>
              <a:t>	Neste texto (2Co 9:7-8), cinco palavras se relacionam com as ofertas (propôs, tristeza, necessidade, alegria e graça). Vejamos cada uma delas e como se aplica à nossa vida espiritual.</a:t>
            </a:r>
          </a:p>
          <a:p>
            <a:r>
              <a:rPr lang="pt-BR" sz="1200" kern="1200" dirty="0">
                <a:solidFill>
                  <a:schemeClr val="tx1"/>
                </a:solidFill>
                <a:effectLst/>
                <a:latin typeface="+mn-lt"/>
                <a:ea typeface="+mn-ea"/>
                <a:cs typeface="+mn-cs"/>
              </a:rPr>
              <a:t>	(1) A pessoa propõe ou escolhe, sem ser forçado, “conforme propôs em seu coração” (gr. </a:t>
            </a:r>
            <a:r>
              <a:rPr lang="pt-BR" sz="1200" i="1" kern="1200" dirty="0" err="1">
                <a:solidFill>
                  <a:schemeClr val="tx1"/>
                </a:solidFill>
                <a:effectLst/>
                <a:latin typeface="+mn-lt"/>
                <a:ea typeface="+mn-ea"/>
                <a:cs typeface="+mn-cs"/>
              </a:rPr>
              <a:t>proaireomai</a:t>
            </a:r>
            <a:r>
              <a:rPr lang="pt-BR" sz="1200" kern="1200" dirty="0">
                <a:solidFill>
                  <a:schemeClr val="tx1"/>
                </a:solidFill>
                <a:effectLst/>
                <a:latin typeface="+mn-lt"/>
                <a:ea typeface="+mn-ea"/>
                <a:cs typeface="+mn-cs"/>
              </a:rPr>
              <a:t>) que significa “escolher por si mesmo antes de outra coisa, preferir.” Nesse caso específico, preferindo colocar a obra de Deus em primeiro lugar. Basicamente, a mesma experiência vivida pelos israelitas ao doarem generosa e voluntariamente para a construção do tabernáculo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25:1-2).</a:t>
            </a:r>
          </a:p>
          <a:p>
            <a:r>
              <a:rPr lang="pt-BR" sz="1200" kern="1200" dirty="0">
                <a:solidFill>
                  <a:schemeClr val="tx1"/>
                </a:solidFill>
                <a:effectLst/>
                <a:latin typeface="+mn-lt"/>
                <a:ea typeface="+mn-ea"/>
                <a:cs typeface="+mn-cs"/>
              </a:rPr>
              <a:t>	No entanto, a decisão de dar pode ser acompanhada de motivos subjetivos e objetivos diferentes. Por isso, o apóstolo se antecipa à doação dos coríntios, e aponta que não basta ser meramente uma opção ou escolha voluntária, mas essa opção precisa ser movida pelo Espírito. </a:t>
            </a:r>
          </a:p>
          <a:p>
            <a:r>
              <a:rPr lang="pt-BR" sz="1200" kern="1200" dirty="0">
                <a:solidFill>
                  <a:schemeClr val="tx1"/>
                </a:solidFill>
                <a:effectLst/>
                <a:latin typeface="+mn-lt"/>
                <a:ea typeface="+mn-ea"/>
                <a:cs typeface="+mn-cs"/>
              </a:rPr>
              <a:t>	Por isso, ele adverte de motivos carnais que precisam ser identificados e substituídos pelo fruto do Espírito. Porque onde há alegria pelas coisas de Deus, há amor; e onde há amor pelas coisas de Deus há alegria. É possuindo esse fruto do Espírito que nos tornamos participantes do reino de Deus aqui e agora (</a:t>
            </a:r>
            <a:r>
              <a:rPr lang="pt-BR" sz="1200" kern="1200" dirty="0" err="1">
                <a:solidFill>
                  <a:schemeClr val="tx1"/>
                </a:solidFill>
                <a:effectLst/>
                <a:latin typeface="+mn-lt"/>
                <a:ea typeface="+mn-ea"/>
                <a:cs typeface="+mn-cs"/>
              </a:rPr>
              <a:t>Gl</a:t>
            </a:r>
            <a:r>
              <a:rPr lang="pt-BR" sz="1200" kern="1200" dirty="0">
                <a:solidFill>
                  <a:schemeClr val="tx1"/>
                </a:solidFill>
                <a:effectLst/>
                <a:latin typeface="+mn-lt"/>
                <a:ea typeface="+mn-ea"/>
                <a:cs typeface="+mn-cs"/>
              </a:rPr>
              <a:t> 5:22; </a:t>
            </a:r>
            <a:r>
              <a:rPr lang="pt-BR" sz="1200" kern="1200" dirty="0" err="1">
                <a:solidFill>
                  <a:schemeClr val="tx1"/>
                </a:solidFill>
                <a:effectLst/>
                <a:latin typeface="+mn-lt"/>
                <a:ea typeface="+mn-ea"/>
                <a:cs typeface="+mn-cs"/>
              </a:rPr>
              <a:t>Rm</a:t>
            </a:r>
            <a:r>
              <a:rPr lang="pt-BR" sz="1200" kern="1200" dirty="0">
                <a:solidFill>
                  <a:schemeClr val="tx1"/>
                </a:solidFill>
                <a:effectLst/>
                <a:latin typeface="+mn-lt"/>
                <a:ea typeface="+mn-ea"/>
                <a:cs typeface="+mn-cs"/>
              </a:rPr>
              <a:t> 14:17). Dois motivos carnais básico que se desdobram em vários sentimentos são a tristeza e a necessidade.</a:t>
            </a:r>
          </a:p>
          <a:p>
            <a:r>
              <a:rPr lang="pt-BR" sz="1200" kern="1200" dirty="0">
                <a:solidFill>
                  <a:schemeClr val="tx1"/>
                </a:solidFill>
                <a:effectLst/>
                <a:latin typeface="+mn-lt"/>
                <a:ea typeface="+mn-ea"/>
                <a:cs typeface="+mn-cs"/>
              </a:rPr>
              <a:t>	(2) A tristeza (gr. </a:t>
            </a:r>
            <a:r>
              <a:rPr lang="pt-BR" sz="1200" i="1" kern="1200" dirty="0" err="1">
                <a:solidFill>
                  <a:schemeClr val="tx1"/>
                </a:solidFill>
                <a:effectLst/>
                <a:latin typeface="+mn-lt"/>
                <a:ea typeface="+mn-ea"/>
                <a:cs typeface="+mn-cs"/>
              </a:rPr>
              <a:t>lupe</a:t>
            </a:r>
            <a:r>
              <a:rPr lang="pt-BR" sz="1200" kern="1200" dirty="0">
                <a:solidFill>
                  <a:schemeClr val="tx1"/>
                </a:solidFill>
                <a:effectLst/>
                <a:latin typeface="+mn-lt"/>
                <a:ea typeface="+mn-ea"/>
                <a:cs typeface="+mn-cs"/>
              </a:rPr>
              <a:t>) tem também o sentido de “dor, lamento, aborrecimento, aflição e luto” ao fazer a doação. Essa mortificação interior significa que os motivos precisam ser transformados. 	</a:t>
            </a:r>
          </a:p>
          <a:p>
            <a:r>
              <a:rPr lang="pt-BR" sz="1200" kern="1200" dirty="0">
                <a:solidFill>
                  <a:schemeClr val="tx1"/>
                </a:solidFill>
                <a:effectLst/>
                <a:latin typeface="+mn-lt"/>
                <a:ea typeface="+mn-ea"/>
                <a:cs typeface="+mn-cs"/>
              </a:rPr>
              <a:t>	A tristeza ao dar a oferta é um sintoma, indicativo que a pessoa precisa buscar um </a:t>
            </a:r>
            <a:r>
              <a:rPr lang="pt-BR" sz="1200" kern="1200" dirty="0" err="1">
                <a:solidFill>
                  <a:schemeClr val="tx1"/>
                </a:solidFill>
                <a:effectLst/>
                <a:latin typeface="+mn-lt"/>
                <a:ea typeface="+mn-ea"/>
                <a:cs typeface="+mn-cs"/>
              </a:rPr>
              <a:t>reavivamento</a:t>
            </a:r>
            <a:r>
              <a:rPr lang="pt-BR" sz="1200" kern="1200" dirty="0">
                <a:solidFill>
                  <a:schemeClr val="tx1"/>
                </a:solidFill>
                <a:effectLst/>
                <a:latin typeface="+mn-lt"/>
                <a:ea typeface="+mn-ea"/>
                <a:cs typeface="+mn-cs"/>
              </a:rPr>
              <a:t> espiritual. Uma forma para identificar o amor e alegria é fazer uma doação generosa. Isso provoca ou é acompanhada de uma disposição interior. Identifique o tipo de disposição que se manifesta. Quais são as emoções. Isso ajuda a se </a:t>
            </a:r>
            <a:r>
              <a:rPr lang="pt-BR" sz="1200" kern="1200" dirty="0" err="1">
                <a:solidFill>
                  <a:schemeClr val="tx1"/>
                </a:solidFill>
                <a:effectLst/>
                <a:latin typeface="+mn-lt"/>
                <a:ea typeface="+mn-ea"/>
                <a:cs typeface="+mn-cs"/>
              </a:rPr>
              <a:t>autoavaliar</a:t>
            </a:r>
            <a:r>
              <a:rPr lang="pt-BR" sz="1200" kern="1200" dirty="0">
                <a:solidFill>
                  <a:schemeClr val="tx1"/>
                </a:solidFill>
                <a:effectLst/>
                <a:latin typeface="+mn-lt"/>
                <a:ea typeface="+mn-ea"/>
                <a:cs typeface="+mn-cs"/>
              </a:rPr>
              <a:t> espiritualmente.</a:t>
            </a:r>
          </a:p>
          <a:p>
            <a:r>
              <a:rPr lang="pt-BR" sz="1200" kern="1200" dirty="0">
                <a:solidFill>
                  <a:schemeClr val="tx1"/>
                </a:solidFill>
                <a:effectLst/>
                <a:latin typeface="+mn-lt"/>
                <a:ea typeface="+mn-ea"/>
                <a:cs typeface="+mn-cs"/>
              </a:rPr>
              <a:t>	Se o resultado for de tristeza, lamento, arrependimento por ter ofertado, há um alerta aí. Se há uma sensação de aborrecimento porque ofertou e agora não tem como voltar atrás, pode haver uma fragilidade espiritual. </a:t>
            </a:r>
          </a:p>
          <a:p>
            <a:r>
              <a:rPr lang="pt-BR" sz="1200" kern="1200" dirty="0">
                <a:solidFill>
                  <a:schemeClr val="tx1"/>
                </a:solidFill>
                <a:effectLst/>
                <a:latin typeface="+mn-lt"/>
                <a:ea typeface="+mn-ea"/>
                <a:cs typeface="+mn-cs"/>
              </a:rPr>
              <a:t>	Se há uma sensação de aflição, um sentimento de luto como se houvesse tido uma perda, vá em busca de sua mudança de coração. Na verdade a própria percepção desse quadro já é o Espírito operando em você. </a:t>
            </a:r>
          </a:p>
          <a:p>
            <a:r>
              <a:rPr lang="pt-BR" sz="1200" kern="1200" dirty="0">
                <a:solidFill>
                  <a:schemeClr val="tx1"/>
                </a:solidFill>
                <a:effectLst/>
                <a:latin typeface="+mn-lt"/>
                <a:ea typeface="+mn-ea"/>
                <a:cs typeface="+mn-cs"/>
              </a:rPr>
              <a:t>	Corra para o quarto de súplica, faça disso um motivo de oração. Confesse a avareza e egoísmo, as ingratidões e falta de fé, com humildade, e Ele ouvirá sua oração. Essa tristeza na hora de ofertar precisa ser curada. </a:t>
            </a:r>
          </a:p>
          <a:p>
            <a:r>
              <a:rPr lang="pt-BR" sz="1200" kern="1200" dirty="0">
                <a:solidFill>
                  <a:schemeClr val="tx1"/>
                </a:solidFill>
                <a:effectLst/>
                <a:latin typeface="+mn-lt"/>
                <a:ea typeface="+mn-ea"/>
                <a:cs typeface="+mn-cs"/>
              </a:rPr>
              <a:t>	(3) A necessidade (gr. </a:t>
            </a:r>
            <a:r>
              <a:rPr lang="pt-BR" sz="1200" i="1" kern="1200" dirty="0" err="1">
                <a:solidFill>
                  <a:schemeClr val="tx1"/>
                </a:solidFill>
                <a:effectLst/>
                <a:latin typeface="+mn-lt"/>
                <a:ea typeface="+mn-ea"/>
                <a:cs typeface="+mn-cs"/>
              </a:rPr>
              <a:t>anankes</a:t>
            </a:r>
            <a:r>
              <a:rPr lang="pt-BR" sz="1200" kern="1200" dirty="0">
                <a:solidFill>
                  <a:schemeClr val="tx1"/>
                </a:solidFill>
                <a:effectLst/>
                <a:latin typeface="+mn-lt"/>
                <a:ea typeface="+mn-ea"/>
                <a:cs typeface="+mn-cs"/>
              </a:rPr>
              <a:t>) significa “restrição, necessidade, imposição das circunstâncias, da lei do dever, para alguma vantagem, costume, argumento, angústia, dificuldades.” </a:t>
            </a:r>
          </a:p>
          <a:p>
            <a:r>
              <a:rPr lang="pt-BR" sz="1200" kern="1200" dirty="0">
                <a:solidFill>
                  <a:schemeClr val="tx1"/>
                </a:solidFill>
                <a:effectLst/>
                <a:latin typeface="+mn-lt"/>
                <a:ea typeface="+mn-ea"/>
                <a:cs typeface="+mn-cs"/>
              </a:rPr>
              <a:t>	Pode ser que a pessoa doe, mas de modo indiferente, porque é costume, ou faz isso porque é “lei”. Talvez para atender uma necessidade específica somente, no sentido de desincumbir-se de um apelo. Algumas vezes argumentos convincentes movem a doação, ou um sentimento de interesse por alguma vantagem após fazer a doação. Quem sabe alguém faça sua oferta porque se sente culpado ou tem medo de maldições. Finalmente, por mera assistência social, para sanar uma dificuldade. Algumas dessas motivações são socialmente louváveis e psicologicamente confortáveis, mas para quem serve a Cristo são insuficientes.</a:t>
            </a:r>
          </a:p>
          <a:p>
            <a:r>
              <a:rPr lang="pt-BR" sz="1200" kern="1200" dirty="0">
                <a:solidFill>
                  <a:schemeClr val="tx1"/>
                </a:solidFill>
                <a:effectLst/>
                <a:latin typeface="+mn-lt"/>
                <a:ea typeface="+mn-ea"/>
                <a:cs typeface="+mn-cs"/>
              </a:rPr>
              <a:t>	(4) Alegria (gr. </a:t>
            </a:r>
            <a:r>
              <a:rPr lang="pt-BR" sz="1200" i="1" kern="1200" dirty="0" err="1">
                <a:solidFill>
                  <a:schemeClr val="tx1"/>
                </a:solidFill>
                <a:effectLst/>
                <a:latin typeface="+mn-lt"/>
                <a:ea typeface="+mn-ea"/>
                <a:cs typeface="+mn-cs"/>
              </a:rPr>
              <a:t>Hilaron</a:t>
            </a:r>
            <a:r>
              <a:rPr lang="pt-BR" sz="1200" kern="1200" dirty="0">
                <a:solidFill>
                  <a:schemeClr val="tx1"/>
                </a:solidFill>
                <a:effectLst/>
                <a:latin typeface="+mn-lt"/>
                <a:ea typeface="+mn-ea"/>
                <a:cs typeface="+mn-cs"/>
              </a:rPr>
              <a:t>) é a pessoa com disposição “alegre, propício, pronto para fazer qualquer coisa.” Refere-se à oferta espontânea ou voluntária, porém movida pelo Espírito, pois a alegria é fruto do Espírito (</a:t>
            </a:r>
            <a:r>
              <a:rPr lang="pt-BR" sz="1200" kern="1200" dirty="0" err="1">
                <a:solidFill>
                  <a:schemeClr val="tx1"/>
                </a:solidFill>
                <a:effectLst/>
                <a:latin typeface="+mn-lt"/>
                <a:ea typeface="+mn-ea"/>
                <a:cs typeface="+mn-cs"/>
              </a:rPr>
              <a:t>Gl</a:t>
            </a:r>
            <a:r>
              <a:rPr lang="pt-BR" sz="1200" kern="1200" dirty="0">
                <a:solidFill>
                  <a:schemeClr val="tx1"/>
                </a:solidFill>
                <a:effectLst/>
                <a:latin typeface="+mn-lt"/>
                <a:ea typeface="+mn-ea"/>
                <a:cs typeface="+mn-cs"/>
              </a:rPr>
              <a:t> 5:22). Apenas com esse motivo a oferta é aceitável. Alguns outros motivos podem até serem coadjuvantes, mas o mover o Espírito está na presença agradável da alegria.  </a:t>
            </a:r>
          </a:p>
          <a:p>
            <a:r>
              <a:rPr lang="pt-BR" sz="1200" kern="1200" dirty="0">
                <a:solidFill>
                  <a:schemeClr val="tx1"/>
                </a:solidFill>
                <a:effectLst/>
                <a:latin typeface="+mn-lt"/>
                <a:ea typeface="+mn-ea"/>
                <a:cs typeface="+mn-cs"/>
              </a:rPr>
              <a:t>Não basta ser voluntário, precisa que o ser voluntário seja movido pelo amor e alegria do Espírito Santo que ilumina e purifica o motivo. A doação pode ser voluntária, mas movida por tristeza ou necessidade, esse é um voluntário contaminado. Como a oferta é uma expressão do coração, ao ofertar a perfeição ou imperfeição da oferta está no estado do coração. O coração é perfeito se tem amor e alegria do Espírito de Deus.	</a:t>
            </a:r>
          </a:p>
          <a:p>
            <a:r>
              <a:rPr lang="pt-BR" sz="1200" kern="1200" dirty="0">
                <a:solidFill>
                  <a:schemeClr val="tx1"/>
                </a:solidFill>
                <a:effectLst/>
                <a:latin typeface="+mn-lt"/>
                <a:ea typeface="+mn-ea"/>
                <a:cs typeface="+mn-cs"/>
              </a:rPr>
              <a:t>	(5) Graça</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(gr. </a:t>
            </a:r>
            <a:r>
              <a:rPr lang="pt-BR" sz="1200" i="1" kern="1200" dirty="0" err="1">
                <a:solidFill>
                  <a:schemeClr val="tx1"/>
                </a:solidFill>
                <a:effectLst/>
                <a:latin typeface="+mn-lt"/>
                <a:ea typeface="+mn-ea"/>
                <a:cs typeface="+mn-cs"/>
              </a:rPr>
              <a:t>Karis</a:t>
            </a:r>
            <a:r>
              <a:rPr lang="pt-BR" sz="1200" kern="1200" dirty="0">
                <a:solidFill>
                  <a:schemeClr val="tx1"/>
                </a:solidFill>
                <a:effectLst/>
                <a:latin typeface="+mn-lt"/>
                <a:ea typeface="+mn-ea"/>
                <a:cs typeface="+mn-cs"/>
              </a:rPr>
              <a:t>) é “a divina influência sobre o coração e seu reflexo na vida incluindo gratidão.” Como mencionado, não basta vir do coração, é preciso que seja de um coração movido pelo Espírito. Porque, naturalmente somos carnais, e do coração procedem coisas ruins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15:19). Por isso que é possível saber muito e não ser nada, doar tudo para os pobres, e oferecer o corpo para ser queimado e nada adiantar ou aproveitar (1Co 13:1-3). </a:t>
            </a:r>
          </a:p>
          <a:p>
            <a:r>
              <a:rPr lang="pt-BR" sz="1200" kern="1200" dirty="0">
                <a:solidFill>
                  <a:schemeClr val="tx1"/>
                </a:solidFill>
                <a:effectLst/>
                <a:latin typeface="+mn-lt"/>
                <a:ea typeface="+mn-ea"/>
                <a:cs typeface="+mn-cs"/>
              </a:rPr>
              <a:t>	Portanto, não basta a oferta vir do coração, precisa vir de um coração movido, transformado, tocado pelo Espírito Santo, que sinta alegria em doar. Assim, é preciso que o coração seja movido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25:1-2), mas esse mover deve vir do Espírito. É a graça de Deus que opera o que é aceitável a partir de dentro do coração. </a:t>
            </a:r>
          </a:p>
          <a:p>
            <a:r>
              <a:rPr lang="pt-BR" sz="1200" kern="1200" dirty="0">
                <a:solidFill>
                  <a:schemeClr val="tx1"/>
                </a:solidFill>
                <a:effectLst/>
                <a:latin typeface="+mn-lt"/>
                <a:ea typeface="+mn-ea"/>
                <a:cs typeface="+mn-cs"/>
              </a:rPr>
              <a:t>	Passaremos, agora, a perguntas sobre situações práticas relacionadas ao tema.</a:t>
            </a: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hebrew</a:t>
            </a:r>
            <a:r>
              <a:rPr lang="en-US" sz="1200" kern="1200" dirty="0">
                <a:solidFill>
                  <a:schemeClr val="tx1"/>
                </a:solidFill>
                <a:effectLst/>
                <a:latin typeface="+mn-lt"/>
                <a:ea typeface="+mn-ea"/>
                <a:cs typeface="+mn-cs"/>
              </a:rPr>
              <a: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pt-BR" sz="1200" kern="1200" dirty="0">
                <a:solidFill>
                  <a:schemeClr val="tx1"/>
                </a:solidFill>
                <a:effectLst/>
                <a:latin typeface="+mn-lt"/>
                <a:ea typeface="+mn-ea"/>
                <a:cs typeface="+mn-cs"/>
              </a:rPr>
              <a:t>Sobre </a:t>
            </a:r>
            <a:r>
              <a:rPr lang="pt-BR" sz="1200" i="1" kern="1200" dirty="0" err="1">
                <a:solidFill>
                  <a:schemeClr val="tx1"/>
                </a:solidFill>
                <a:effectLst/>
                <a:latin typeface="+mn-lt"/>
                <a:ea typeface="+mn-ea"/>
                <a:cs typeface="+mn-cs"/>
              </a:rPr>
              <a:t>nedabar</a:t>
            </a:r>
            <a:r>
              <a:rPr lang="pt-BR" sz="1200" kern="1200" dirty="0">
                <a:solidFill>
                  <a:schemeClr val="tx1"/>
                </a:solidFill>
                <a:effectLst/>
                <a:latin typeface="+mn-lt"/>
                <a:ea typeface="+mn-ea"/>
                <a:cs typeface="+mn-cs"/>
              </a:rPr>
              <a:t> em </a:t>
            </a:r>
            <a:r>
              <a:rPr lang="pt-BR" sz="1200" kern="1200" dirty="0" err="1">
                <a:solidFill>
                  <a:schemeClr val="tx1"/>
                </a:solidFill>
                <a:effectLst/>
                <a:latin typeface="+mn-lt"/>
                <a:ea typeface="+mn-ea"/>
                <a:cs typeface="+mn-cs"/>
              </a:rPr>
              <a:t>Sl</a:t>
            </a:r>
            <a:r>
              <a:rPr lang="pt-BR" sz="1200" kern="1200" dirty="0">
                <a:solidFill>
                  <a:schemeClr val="tx1"/>
                </a:solidFill>
                <a:effectLst/>
                <a:latin typeface="+mn-lt"/>
                <a:ea typeface="+mn-ea"/>
                <a:cs typeface="+mn-cs"/>
              </a:rPr>
              <a:t> 110:13 e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29:39. Versão eletrônica.</a:t>
            </a:r>
          </a:p>
          <a:p>
            <a:r>
              <a:rPr lang="pt-BR" sz="1200" kern="1200" dirty="0">
                <a:solidFill>
                  <a:schemeClr val="tx1"/>
                </a:solidFill>
                <a:effectLst/>
                <a:latin typeface="+mn-lt"/>
                <a:ea typeface="+mn-ea"/>
                <a:cs typeface="+mn-cs"/>
              </a:rPr>
              <a:t> </a:t>
            </a:r>
          </a:p>
          <a:p>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nadab</a:t>
            </a:r>
            <a:r>
              <a:rPr lang="pt-BR" sz="1200" kern="1200" dirty="0">
                <a:solidFill>
                  <a:schemeClr val="tx1"/>
                </a:solidFill>
                <a:effectLst/>
                <a:latin typeface="+mn-lt"/>
                <a:ea typeface="+mn-ea"/>
                <a:cs typeface="+mn-cs"/>
              </a:rPr>
              <a:t> “impelido, disposto, para oferecer voluntariamente”</a:t>
            </a:r>
          </a:p>
          <a:p>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leb</a:t>
            </a:r>
            <a:r>
              <a:rPr lang="pt-BR" sz="1200" kern="1200" dirty="0">
                <a:solidFill>
                  <a:schemeClr val="tx1"/>
                </a:solidFill>
                <a:effectLst/>
                <a:latin typeface="+mn-lt"/>
                <a:ea typeface="+mn-ea"/>
                <a:cs typeface="+mn-cs"/>
              </a:rPr>
              <a:t> “coração, íntimo, intelecto perfeito”</a:t>
            </a:r>
          </a:p>
          <a:p>
            <a:r>
              <a:rPr lang="pt-BR" sz="1200" kern="1200" dirty="0" err="1">
                <a:solidFill>
                  <a:schemeClr val="tx1"/>
                </a:solidFill>
                <a:effectLst/>
                <a:latin typeface="+mn-lt"/>
                <a:ea typeface="+mn-ea"/>
                <a:cs typeface="+mn-cs"/>
              </a:rPr>
              <a:t>heb</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shalém</a:t>
            </a:r>
            <a:r>
              <a:rPr lang="pt-BR" sz="1200" kern="1200" dirty="0">
                <a:solidFill>
                  <a:schemeClr val="tx1"/>
                </a:solidFill>
                <a:effectLst/>
                <a:latin typeface="+mn-lt"/>
                <a:ea typeface="+mn-ea"/>
                <a:cs typeface="+mn-cs"/>
              </a:rPr>
              <a:t> “perfeito, em paz por guardar o concerto”</a:t>
            </a:r>
          </a:p>
          <a:p>
            <a:r>
              <a:rPr lang="pt-BR" sz="1200" kern="1200" dirty="0">
                <a:solidFill>
                  <a:schemeClr val="tx1"/>
                </a:solidFill>
                <a:effectLst/>
                <a:latin typeface="+mn-lt"/>
                <a:ea typeface="+mn-ea"/>
                <a:cs typeface="+mn-cs"/>
              </a:rPr>
              <a:t>Ellen G. White, </a:t>
            </a:r>
            <a:r>
              <a:rPr lang="pt-BR" sz="1200" i="1" kern="1200" dirty="0">
                <a:solidFill>
                  <a:schemeClr val="tx1"/>
                </a:solidFill>
                <a:effectLst/>
                <a:latin typeface="+mn-lt"/>
                <a:ea typeface="+mn-ea"/>
                <a:cs typeface="+mn-cs"/>
              </a:rPr>
              <a:t>Patriarcas e profetas</a:t>
            </a:r>
            <a:r>
              <a:rPr lang="pt-BR" sz="1200" kern="1200" dirty="0">
                <a:solidFill>
                  <a:schemeClr val="tx1"/>
                </a:solidFill>
                <a:effectLst/>
                <a:latin typeface="+mn-lt"/>
                <a:ea typeface="+mn-ea"/>
                <a:cs typeface="+mn-cs"/>
              </a:rPr>
              <a:t>. Tatuí, SP, Casa Publicadora Brasileira, 2007, p. 9. Online Books.</a:t>
            </a:r>
          </a:p>
          <a:p>
            <a:r>
              <a:rPr lang="pt-BR" sz="1200" kern="1200" dirty="0">
                <a:solidFill>
                  <a:schemeClr val="tx1"/>
                </a:solidFill>
                <a:effectLst/>
                <a:latin typeface="+mn-lt"/>
                <a:ea typeface="+mn-ea"/>
                <a:cs typeface="+mn-cs"/>
              </a:rPr>
              <a:t>Ellen G. White, </a:t>
            </a:r>
            <a:r>
              <a:rPr lang="pt-BR" sz="1200" i="1" kern="1200" dirty="0">
                <a:solidFill>
                  <a:schemeClr val="tx1"/>
                </a:solidFill>
                <a:effectLst/>
                <a:latin typeface="+mn-lt"/>
                <a:ea typeface="+mn-ea"/>
                <a:cs typeface="+mn-cs"/>
              </a:rPr>
              <a:t>O desejado de todas as nações</a:t>
            </a:r>
            <a:r>
              <a:rPr lang="pt-BR" sz="1200" kern="1200" dirty="0">
                <a:solidFill>
                  <a:schemeClr val="tx1"/>
                </a:solidFill>
                <a:effectLst/>
                <a:latin typeface="+mn-lt"/>
                <a:ea typeface="+mn-ea"/>
                <a:cs typeface="+mn-cs"/>
              </a:rPr>
              <a:t>. Tatuí, SP, Casa Publicadora Brasileira, 2007, p. 344. </a:t>
            </a:r>
            <a:r>
              <a:rPr lang="en-US" sz="1200" kern="1200" dirty="0">
                <a:solidFill>
                  <a:schemeClr val="tx1"/>
                </a:solidFill>
                <a:effectLst/>
                <a:latin typeface="+mn-lt"/>
                <a:ea typeface="+mn-ea"/>
                <a:cs typeface="+mn-cs"/>
              </a:rPr>
              <a:t>Online Books. Negrito </a:t>
            </a:r>
            <a:r>
              <a:rPr lang="en-US" sz="1200" kern="1200" dirty="0" err="1">
                <a:solidFill>
                  <a:schemeClr val="tx1"/>
                </a:solidFill>
                <a:effectLst/>
                <a:latin typeface="+mn-lt"/>
                <a:ea typeface="+mn-ea"/>
                <a:cs typeface="+mn-cs"/>
              </a:rPr>
              <a:t>adicionado</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pt-BR" sz="1200" kern="1200" dirty="0">
                <a:solidFill>
                  <a:schemeClr val="tx1"/>
                </a:solidFill>
                <a:effectLst/>
                <a:latin typeface="+mn-lt"/>
                <a:ea typeface="+mn-ea"/>
                <a:cs typeface="+mn-cs"/>
              </a:rPr>
              <a:t>Sobre </a:t>
            </a:r>
            <a:r>
              <a:rPr lang="pt-BR" sz="1200" i="1" kern="1200" dirty="0" err="1">
                <a:solidFill>
                  <a:schemeClr val="tx1"/>
                </a:solidFill>
                <a:effectLst/>
                <a:latin typeface="+mn-lt"/>
                <a:ea typeface="+mn-ea"/>
                <a:cs typeface="+mn-cs"/>
              </a:rPr>
              <a:t>autairetoi</a:t>
            </a:r>
            <a:r>
              <a:rPr lang="pt-BR" sz="1200" kern="1200" dirty="0">
                <a:solidFill>
                  <a:schemeClr val="tx1"/>
                </a:solidFill>
                <a:effectLst/>
                <a:latin typeface="+mn-lt"/>
                <a:ea typeface="+mn-ea"/>
                <a:cs typeface="+mn-cs"/>
              </a:rPr>
              <a:t> em 2Co 8:3 e 17. Versão eletrônica. </a:t>
            </a:r>
            <a:r>
              <a:rPr lang="pt-BR" sz="1200" i="1" kern="1200" dirty="0" err="1">
                <a:solidFill>
                  <a:schemeClr val="tx1"/>
                </a:solidFill>
                <a:effectLst/>
                <a:latin typeface="+mn-lt"/>
                <a:ea typeface="+mn-ea"/>
                <a:cs typeface="+mn-cs"/>
              </a:rPr>
              <a:t>Autairetoi</a:t>
            </a:r>
            <a:r>
              <a:rPr lang="pt-BR" sz="1200" kern="1200" dirty="0">
                <a:solidFill>
                  <a:schemeClr val="tx1"/>
                </a:solidFill>
                <a:effectLst/>
                <a:latin typeface="+mn-lt"/>
                <a:ea typeface="+mn-ea"/>
                <a:cs typeface="+mn-cs"/>
              </a:rPr>
              <a:t>, tomar sobre si mesmo, </a:t>
            </a:r>
            <a:r>
              <a:rPr lang="pt-BR" sz="1200" kern="1200" dirty="0" err="1">
                <a:solidFill>
                  <a:schemeClr val="tx1"/>
                </a:solidFill>
                <a:effectLst/>
                <a:latin typeface="+mn-lt"/>
                <a:ea typeface="+mn-ea"/>
                <a:cs typeface="+mn-cs"/>
              </a:rPr>
              <a:t>automotivado</a:t>
            </a:r>
            <a:r>
              <a:rPr lang="pt-BR" sz="1200" kern="1200" dirty="0">
                <a:solidFill>
                  <a:schemeClr val="tx1"/>
                </a:solidFill>
                <a:effectLst/>
                <a:latin typeface="+mn-lt"/>
                <a:ea typeface="+mn-ea"/>
                <a:cs typeface="+mn-cs"/>
              </a:rPr>
              <a:t>, voluntário.</a:t>
            </a: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proaireomai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2Co 9:7. </a:t>
            </a:r>
            <a:r>
              <a:rPr lang="en-US" sz="1200" kern="1200" dirty="0" err="1">
                <a:solidFill>
                  <a:schemeClr val="tx1"/>
                </a:solidFill>
                <a:effectLst/>
                <a:latin typeface="+mn-lt"/>
                <a:ea typeface="+mn-ea"/>
                <a:cs typeface="+mn-cs"/>
              </a:rPr>
              <a:t>Versão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eletrônica</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lupe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2Co 9:7. </a:t>
            </a:r>
            <a:r>
              <a:rPr lang="en-US" sz="1200" kern="1200" dirty="0" err="1">
                <a:solidFill>
                  <a:schemeClr val="tx1"/>
                </a:solidFill>
                <a:effectLst/>
                <a:latin typeface="+mn-lt"/>
                <a:ea typeface="+mn-ea"/>
                <a:cs typeface="+mn-cs"/>
              </a:rPr>
              <a:t>Versão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eletrônica</a:t>
            </a:r>
            <a:endParaRPr lang="pt-BR"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annkes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2Co 9:7. </a:t>
            </a:r>
            <a:r>
              <a:rPr lang="en-US" sz="1200" kern="1200" dirty="0" err="1">
                <a:solidFill>
                  <a:schemeClr val="tx1"/>
                </a:solidFill>
                <a:effectLst/>
                <a:latin typeface="+mn-lt"/>
                <a:ea typeface="+mn-ea"/>
                <a:cs typeface="+mn-cs"/>
              </a:rPr>
              <a:t>Versão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eletrônica</a:t>
            </a:r>
            <a:endParaRPr lang="pt-BR"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hilaron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2Co 9:7. </a:t>
            </a:r>
            <a:r>
              <a:rPr lang="en-US" sz="1200" kern="1200" dirty="0" err="1">
                <a:solidFill>
                  <a:schemeClr val="tx1"/>
                </a:solidFill>
                <a:effectLst/>
                <a:latin typeface="+mn-lt"/>
                <a:ea typeface="+mn-ea"/>
                <a:cs typeface="+mn-cs"/>
              </a:rPr>
              <a:t>Versão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eletrônica</a:t>
            </a:r>
            <a:endParaRPr lang="pt-BR"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Dictionary of </a:t>
            </a:r>
            <a:r>
              <a:rPr lang="en-US" sz="1200" i="1" kern="1200" dirty="0" err="1">
                <a:solidFill>
                  <a:schemeClr val="tx1"/>
                </a:solidFill>
                <a:effectLst/>
                <a:latin typeface="+mn-lt"/>
                <a:ea typeface="+mn-ea"/>
                <a:cs typeface="+mn-cs"/>
              </a:rPr>
              <a:t>greek</a:t>
            </a:r>
            <a:r>
              <a:rPr lang="en-US" sz="1200" kern="1200" dirty="0">
                <a:solidFill>
                  <a:schemeClr val="tx1"/>
                </a:solidFill>
                <a:effectLst/>
                <a:latin typeface="+mn-lt"/>
                <a:ea typeface="+mn-ea"/>
                <a:cs typeface="+mn-cs"/>
              </a:rPr>
              <a:t> of New the Testament taken from </a:t>
            </a:r>
            <a:r>
              <a:rPr lang="en-US" sz="1200" kern="1200" dirty="0" err="1">
                <a:solidFill>
                  <a:schemeClr val="tx1"/>
                </a:solidFill>
                <a:effectLst/>
                <a:latin typeface="+mn-lt"/>
                <a:ea typeface="+mn-ea"/>
                <a:cs typeface="+mn-cs"/>
              </a:rPr>
              <a:t>Strongs</a:t>
            </a:r>
            <a:r>
              <a:rPr lang="en-US" sz="1200" kern="1200" dirty="0">
                <a:solidFill>
                  <a:schemeClr val="tx1"/>
                </a:solidFill>
                <a:effectLst/>
                <a:latin typeface="+mn-lt"/>
                <a:ea typeface="+mn-ea"/>
                <a:cs typeface="+mn-cs"/>
              </a:rPr>
              <a:t> Exhaustive concordance by James Strong, 1890.  </a:t>
            </a:r>
            <a:r>
              <a:rPr lang="pt-BR" sz="1200" kern="1200" dirty="0">
                <a:solidFill>
                  <a:schemeClr val="tx1"/>
                </a:solidFill>
                <a:effectLst/>
                <a:latin typeface="+mn-lt"/>
                <a:ea typeface="+mn-ea"/>
                <a:cs typeface="+mn-cs"/>
              </a:rPr>
              <a:t>Sobre </a:t>
            </a:r>
            <a:r>
              <a:rPr lang="pt-BR" sz="1200" i="1" kern="1200" dirty="0" err="1">
                <a:solidFill>
                  <a:schemeClr val="tx1"/>
                </a:solidFill>
                <a:effectLst/>
                <a:latin typeface="+mn-lt"/>
                <a:ea typeface="+mn-ea"/>
                <a:cs typeface="+mn-cs"/>
              </a:rPr>
              <a:t>karis</a:t>
            </a:r>
            <a:r>
              <a:rPr lang="pt-BR" sz="1200" kern="1200" dirty="0">
                <a:solidFill>
                  <a:schemeClr val="tx1"/>
                </a:solidFill>
                <a:effectLst/>
                <a:latin typeface="+mn-lt"/>
                <a:ea typeface="+mn-ea"/>
                <a:cs typeface="+mn-cs"/>
              </a:rPr>
              <a:t> em 2Co 9:8. Versão eletrônica</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13</a:t>
            </a:fld>
            <a:endParaRPr lang="pt-BR"/>
          </a:p>
        </p:txBody>
      </p:sp>
    </p:spTree>
    <p:extLst>
      <p:ext uri="{BB962C8B-B14F-4D97-AF65-F5344CB8AC3E}">
        <p14:creationId xmlns:p14="http://schemas.microsoft.com/office/powerpoint/2010/main" val="188412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Por três motivos: um bíblico, um econômico e outro </a:t>
            </a:r>
            <a:r>
              <a:rPr lang="pt-BR" sz="1200" kern="1200" dirty="0" err="1">
                <a:solidFill>
                  <a:schemeClr val="tx1"/>
                </a:solidFill>
                <a:effectLst/>
                <a:latin typeface="+mn-lt"/>
                <a:ea typeface="+mn-ea"/>
                <a:cs typeface="+mn-cs"/>
              </a:rPr>
              <a:t>missiológico</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Quanto ao </a:t>
            </a:r>
            <a:r>
              <a:rPr lang="pt-BR" sz="1200" b="1" kern="1200" dirty="0">
                <a:solidFill>
                  <a:schemeClr val="tx1"/>
                </a:solidFill>
                <a:effectLst/>
                <a:latin typeface="+mn-lt"/>
                <a:ea typeface="+mn-ea"/>
                <a:cs typeface="+mn-cs"/>
              </a:rPr>
              <a:t>motivo bíblico</a:t>
            </a:r>
            <a:r>
              <a:rPr lang="pt-BR" sz="1200" kern="1200" dirty="0">
                <a:solidFill>
                  <a:schemeClr val="tx1"/>
                </a:solidFill>
                <a:effectLst/>
                <a:latin typeface="+mn-lt"/>
                <a:ea typeface="+mn-ea"/>
                <a:cs typeface="+mn-cs"/>
              </a:rPr>
              <a:t>, o dízimo incide sobre toda renda ou </a:t>
            </a:r>
            <a:r>
              <a:rPr lang="pt-BR" sz="1200" i="1" kern="1200" dirty="0">
                <a:solidFill>
                  <a:schemeClr val="tx1"/>
                </a:solidFill>
                <a:effectLst/>
                <a:latin typeface="+mn-lt"/>
                <a:ea typeface="+mn-ea"/>
                <a:cs typeface="+mn-cs"/>
              </a:rPr>
              <a:t>aumento</a:t>
            </a:r>
            <a:r>
              <a:rPr lang="pt-BR" sz="1200" kern="1200" dirty="0">
                <a:solidFill>
                  <a:schemeClr val="tx1"/>
                </a:solidFill>
                <a:effectLst/>
                <a:latin typeface="+mn-lt"/>
                <a:ea typeface="+mn-ea"/>
                <a:cs typeface="+mn-cs"/>
              </a:rPr>
              <a:t> e também sobre toda “bênção”, palavra que significa </a:t>
            </a:r>
            <a:r>
              <a:rPr lang="pt-BR" sz="1200" i="1" kern="1200" dirty="0">
                <a:solidFill>
                  <a:schemeClr val="tx1"/>
                </a:solidFill>
                <a:effectLst/>
                <a:latin typeface="+mn-lt"/>
                <a:ea typeface="+mn-ea"/>
                <a:cs typeface="+mn-cs"/>
              </a:rPr>
              <a:t>prosperidade </a:t>
            </a:r>
            <a:r>
              <a:rPr lang="pt-BR" sz="1200" kern="1200" dirty="0">
                <a:solidFill>
                  <a:schemeClr val="tx1"/>
                </a:solidFill>
                <a:effectLst/>
                <a:latin typeface="+mn-lt"/>
                <a:ea typeface="+mn-ea"/>
                <a:cs typeface="+mn-cs"/>
              </a:rPr>
              <a:t>e</a:t>
            </a:r>
            <a:r>
              <a:rPr lang="pt-BR" sz="1200" i="1" kern="1200" dirty="0">
                <a:solidFill>
                  <a:schemeClr val="tx1"/>
                </a:solidFill>
                <a:effectLst/>
                <a:latin typeface="+mn-lt"/>
                <a:ea typeface="+mn-ea"/>
                <a:cs typeface="+mn-cs"/>
              </a:rPr>
              <a:t> presente</a:t>
            </a:r>
            <a:r>
              <a:rPr lang="pt-BR" sz="1200" kern="1200" dirty="0">
                <a:solidFill>
                  <a:schemeClr val="tx1"/>
                </a:solidFill>
                <a:effectLst/>
                <a:latin typeface="+mn-lt"/>
                <a:ea typeface="+mn-ea"/>
                <a:cs typeface="+mn-cs"/>
              </a:rPr>
              <a:t>, porque tudo o que temos são presentes que Deus dá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16:17; 28:8). </a:t>
            </a:r>
          </a:p>
          <a:p>
            <a:r>
              <a:rPr lang="pt-BR" sz="1200" kern="1200" dirty="0">
                <a:solidFill>
                  <a:schemeClr val="tx1"/>
                </a:solidFill>
                <a:effectLst/>
                <a:latin typeface="+mn-lt"/>
                <a:ea typeface="+mn-ea"/>
                <a:cs typeface="+mn-cs"/>
              </a:rPr>
              <a:t>	A palavra “renda”, usada no livro “</a:t>
            </a:r>
            <a:r>
              <a:rPr lang="pt-BR" sz="1200" i="1" kern="1200" dirty="0">
                <a:solidFill>
                  <a:schemeClr val="tx1"/>
                </a:solidFill>
                <a:effectLst/>
                <a:latin typeface="+mn-lt"/>
                <a:ea typeface="+mn-ea"/>
                <a:cs typeface="+mn-cs"/>
              </a:rPr>
              <a:t>Conselho sobre mordomia</a:t>
            </a:r>
            <a:r>
              <a:rPr lang="pt-BR" sz="1200" kern="1200" dirty="0">
                <a:solidFill>
                  <a:schemeClr val="tx1"/>
                </a:solidFill>
                <a:effectLst/>
                <a:latin typeface="+mn-lt"/>
                <a:ea typeface="+mn-ea"/>
                <a:cs typeface="+mn-cs"/>
              </a:rPr>
              <a:t>” (2007), em português, geralmente é traduzida do inglês </a:t>
            </a:r>
            <a:r>
              <a:rPr lang="pt-BR" sz="1200" i="1" kern="1200" dirty="0" err="1">
                <a:solidFill>
                  <a:schemeClr val="tx1"/>
                </a:solidFill>
                <a:effectLst/>
                <a:latin typeface="+mn-lt"/>
                <a:ea typeface="+mn-ea"/>
                <a:cs typeface="+mn-cs"/>
              </a:rPr>
              <a:t>increase</a:t>
            </a:r>
            <a:r>
              <a:rPr lang="pt-BR" sz="1200" kern="1200" dirty="0">
                <a:solidFill>
                  <a:schemeClr val="tx1"/>
                </a:solidFill>
                <a:effectLst/>
                <a:latin typeface="+mn-lt"/>
                <a:ea typeface="+mn-ea"/>
                <a:cs typeface="+mn-cs"/>
              </a:rPr>
              <a:t>, que significa “aumento”, e a aposentadoria é um “aumento”, uma “prosperidade”.</a:t>
            </a:r>
          </a:p>
          <a:p>
            <a:r>
              <a:rPr lang="pt-BR" sz="1200" kern="1200" dirty="0">
                <a:solidFill>
                  <a:schemeClr val="tx1"/>
                </a:solidFill>
                <a:effectLst/>
                <a:latin typeface="+mn-lt"/>
                <a:ea typeface="+mn-ea"/>
                <a:cs typeface="+mn-cs"/>
              </a:rPr>
              <a:t>            Aumento e prosperidade são valores que não se tinha e se passou a ter, portanto é um </a:t>
            </a:r>
            <a:r>
              <a:rPr lang="pt-BR" sz="1200" i="1" kern="1200" dirty="0">
                <a:solidFill>
                  <a:schemeClr val="tx1"/>
                </a:solidFill>
                <a:effectLst/>
                <a:latin typeface="+mn-lt"/>
                <a:ea typeface="+mn-ea"/>
                <a:cs typeface="+mn-cs"/>
              </a:rPr>
              <a:t>aumento</a:t>
            </a:r>
            <a:r>
              <a:rPr lang="pt-BR" sz="1200" kern="1200" dirty="0">
                <a:solidFill>
                  <a:schemeClr val="tx1"/>
                </a:solidFill>
                <a:effectLst/>
                <a:latin typeface="+mn-lt"/>
                <a:ea typeface="+mn-ea"/>
                <a:cs typeface="+mn-cs"/>
              </a:rPr>
              <a:t> e </a:t>
            </a:r>
            <a:r>
              <a:rPr lang="pt-BR" sz="1200" i="1" kern="1200" dirty="0">
                <a:solidFill>
                  <a:schemeClr val="tx1"/>
                </a:solidFill>
                <a:effectLst/>
                <a:latin typeface="+mn-lt"/>
                <a:ea typeface="+mn-ea"/>
                <a:cs typeface="+mn-cs"/>
              </a:rPr>
              <a:t>bênção</a:t>
            </a:r>
            <a:r>
              <a:rPr lang="pt-BR" sz="1200" kern="1200" dirty="0">
                <a:solidFill>
                  <a:schemeClr val="tx1"/>
                </a:solidFill>
                <a:effectLst/>
                <a:latin typeface="+mn-lt"/>
                <a:ea typeface="+mn-ea"/>
                <a:cs typeface="+mn-cs"/>
              </a:rPr>
              <a:t>, e todo aumento ou bênção é dizimável. Vejamos agora se, no caso da aposentadoria, se pode resgatar a contribuição feita pelo trabalhador. Vamos ao </a:t>
            </a:r>
            <a:r>
              <a:rPr lang="pt-BR" sz="1200" b="1" kern="1200" dirty="0">
                <a:solidFill>
                  <a:schemeClr val="tx1"/>
                </a:solidFill>
                <a:effectLst/>
                <a:latin typeface="+mn-lt"/>
                <a:ea typeface="+mn-ea"/>
                <a:cs typeface="+mn-cs"/>
              </a:rPr>
              <a:t>motivo econômico</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 desconto, da parte feita como contribuição, para abater do dízimo, teria sentido se fosse previdência privada “pessoal” ou individual,</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que são aquelas que não envolvem participação das empresas</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ou do governo</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porque (a) só contribui o beneficiário, e (</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funcionam como investimento de capitalização. </a:t>
            </a:r>
          </a:p>
          <a:p>
            <a:r>
              <a:rPr lang="pt-BR" sz="1200" kern="1200" dirty="0">
                <a:solidFill>
                  <a:schemeClr val="tx1"/>
                </a:solidFill>
                <a:effectLst/>
                <a:latin typeface="+mn-lt"/>
                <a:ea typeface="+mn-ea"/>
                <a:cs typeface="+mn-cs"/>
              </a:rPr>
              <a:t>	Nesse caso, se a pessoa pagou as parcelas da previdência privada pessoal com dinheiro já dizimado não precisa mais dizimar sobre o bruto, mas apenas sobre o rendimento ou juros que incidiram sobre o montante contribuído. </a:t>
            </a:r>
          </a:p>
          <a:p>
            <a:r>
              <a:rPr lang="pt-BR" sz="1200" kern="1200" dirty="0">
                <a:solidFill>
                  <a:schemeClr val="tx1"/>
                </a:solidFill>
                <a:effectLst/>
                <a:latin typeface="+mn-lt"/>
                <a:ea typeface="+mn-ea"/>
                <a:cs typeface="+mn-cs"/>
              </a:rPr>
              <a:t>	Mas essa dedução não se aplica a outros tipos de previdência com no caso do “seguro social do governo” nem a previdências privadas que tenham “participação da empresa”.</a:t>
            </a:r>
          </a:p>
          <a:p>
            <a:r>
              <a:rPr lang="pt-BR" sz="1200" kern="1200" dirty="0">
                <a:solidFill>
                  <a:schemeClr val="tx1"/>
                </a:solidFill>
                <a:effectLst/>
                <a:latin typeface="+mn-lt"/>
                <a:ea typeface="+mn-ea"/>
                <a:cs typeface="+mn-cs"/>
              </a:rPr>
              <a:t>            O seguro social do governo, ou a previdência privada que tenha participação da empresa, requer contribuição que dará direito não somente a aposentadoria mas, ao mesmo tempo, a um “pacote” de benefícios. Por isso, como o beneficiário já usufrui os benefícios enquanto contribui, e não somente ao completar o tempo requerido, ele não pode resgatar as parcelas pagas. Paga-se, não somente para a aposentadoria, mas para ter as garantias ao longo da vida, inerentes à apólice. Esse é o caso da previdência do governo no Brasil, que não permite que o segurado peça de volta parcelas pagas.</a:t>
            </a:r>
          </a:p>
          <a:p>
            <a:r>
              <a:rPr lang="pt-BR" sz="1200" kern="1200" dirty="0">
                <a:solidFill>
                  <a:schemeClr val="tx1"/>
                </a:solidFill>
                <a:effectLst/>
                <a:latin typeface="+mn-lt"/>
                <a:ea typeface="+mn-ea"/>
                <a:cs typeface="+mn-cs"/>
              </a:rPr>
              <a:t>            O seguro social no Brasil, portanto, oferece, além da aposentadoria, auxílio doença, invalidez, proteção à maternidade, idade avançada, perícia médica e reabilitação do trabalhador. Nesse sentido, o cidadão que contribui está, mesmo antes de se aposentar ou completar tempo de contribuição, desfrutando de garantias e seguranças do seguro social.  É, portanto, um pagamento não resgatável em tempo algum, como ocorre com a previdência privada pessoal.</a:t>
            </a:r>
          </a:p>
          <a:p>
            <a:r>
              <a:rPr lang="pt-BR" sz="1200" kern="1200" dirty="0">
                <a:solidFill>
                  <a:schemeClr val="tx1"/>
                </a:solidFill>
                <a:effectLst/>
                <a:latin typeface="+mn-lt"/>
                <a:ea typeface="+mn-ea"/>
                <a:cs typeface="+mn-cs"/>
              </a:rPr>
              <a:t>            Por isso, se o segurado vem a falecer, antes de aposentar, e não tem dependentes elegíveis ao benefício, aquele dinheiro não é devolvido aos herdeiros porque ele já desfrutava das garantias em vida devido a uma contribuição não reembolsável.</a:t>
            </a:r>
          </a:p>
          <a:p>
            <a:r>
              <a:rPr lang="pt-BR" sz="1200" kern="1200" dirty="0">
                <a:solidFill>
                  <a:schemeClr val="tx1"/>
                </a:solidFill>
                <a:effectLst/>
                <a:latin typeface="+mn-lt"/>
                <a:ea typeface="+mn-ea"/>
                <a:cs typeface="+mn-cs"/>
              </a:rPr>
              <a:t>           Além disso, se o dizimista tivesse o direito de descontar da aposentadoria o valor correspondente ao que contribuiu, então ele deveria também mensalmente restituir, agora que se aposentou, os valores que outras fontes investiram para sua aposentadoria. São elas:</a:t>
            </a:r>
          </a:p>
          <a:p>
            <a:r>
              <a:rPr lang="pt-BR" sz="1200" kern="1200" dirty="0">
                <a:solidFill>
                  <a:schemeClr val="tx1"/>
                </a:solidFill>
                <a:effectLst/>
                <a:latin typeface="+mn-lt"/>
                <a:ea typeface="+mn-ea"/>
                <a:cs typeface="+mn-cs"/>
              </a:rPr>
              <a:t>(a) a parte que o </a:t>
            </a:r>
            <a:r>
              <a:rPr lang="pt-BR" sz="1200" b="1" kern="1200" dirty="0">
                <a:solidFill>
                  <a:schemeClr val="tx1"/>
                </a:solidFill>
                <a:effectLst/>
                <a:latin typeface="+mn-lt"/>
                <a:ea typeface="+mn-ea"/>
                <a:cs typeface="+mn-cs"/>
              </a:rPr>
              <a:t>patrão</a:t>
            </a:r>
            <a:r>
              <a:rPr lang="pt-BR" sz="1200" kern="1200" dirty="0">
                <a:solidFill>
                  <a:schemeClr val="tx1"/>
                </a:solidFill>
                <a:effectLst/>
                <a:latin typeface="+mn-lt"/>
                <a:ea typeface="+mn-ea"/>
                <a:cs typeface="+mn-cs"/>
              </a:rPr>
              <a:t> pagou em nome do aposentado;</a:t>
            </a:r>
          </a:p>
          <a:p>
            <a:r>
              <a:rPr lang="pt-BR" sz="1200" kern="1200" dirty="0">
                <a:solidFill>
                  <a:schemeClr val="tx1"/>
                </a:solidFill>
                <a:effectLst/>
                <a:latin typeface="+mn-lt"/>
                <a:ea typeface="+mn-ea"/>
                <a:cs typeface="+mn-cs"/>
              </a:rPr>
              <a:t>(</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o valor que a </a:t>
            </a:r>
            <a:r>
              <a:rPr lang="pt-BR" sz="1200" b="1" kern="1200" dirty="0">
                <a:solidFill>
                  <a:schemeClr val="tx1"/>
                </a:solidFill>
                <a:effectLst/>
                <a:latin typeface="+mn-lt"/>
                <a:ea typeface="+mn-ea"/>
                <a:cs typeface="+mn-cs"/>
              </a:rPr>
              <a:t>empresa</a:t>
            </a:r>
            <a:r>
              <a:rPr lang="pt-BR" sz="1200" kern="1200" dirty="0">
                <a:solidFill>
                  <a:schemeClr val="tx1"/>
                </a:solidFill>
                <a:effectLst/>
                <a:latin typeface="+mn-lt"/>
                <a:ea typeface="+mn-ea"/>
                <a:cs typeface="+mn-cs"/>
              </a:rPr>
              <a:t> pagou sobre o lucro, faturamento ou receita para o seguro social;</a:t>
            </a:r>
          </a:p>
          <a:p>
            <a:r>
              <a:rPr lang="pt-BR" sz="1200" kern="1200" dirty="0">
                <a:solidFill>
                  <a:schemeClr val="tx1"/>
                </a:solidFill>
                <a:effectLst/>
                <a:latin typeface="+mn-lt"/>
                <a:ea typeface="+mn-ea"/>
                <a:cs typeface="+mn-cs"/>
              </a:rPr>
              <a:t>(</a:t>
            </a:r>
            <a:r>
              <a:rPr lang="pt-BR" sz="1200" kern="1200" dirty="0" err="1">
                <a:solidFill>
                  <a:schemeClr val="tx1"/>
                </a:solidFill>
                <a:effectLst/>
                <a:latin typeface="+mn-lt"/>
                <a:ea typeface="+mn-ea"/>
                <a:cs typeface="+mn-cs"/>
              </a:rPr>
              <a:t>c</a:t>
            </a:r>
            <a:r>
              <a:rPr lang="pt-BR" sz="1200" kern="1200" dirty="0">
                <a:solidFill>
                  <a:schemeClr val="tx1"/>
                </a:solidFill>
                <a:effectLst/>
                <a:latin typeface="+mn-lt"/>
                <a:ea typeface="+mn-ea"/>
                <a:cs typeface="+mn-cs"/>
              </a:rPr>
              <a:t>) e a parte do </a:t>
            </a:r>
            <a:r>
              <a:rPr lang="pt-BR" sz="1200" b="1" kern="1200" dirty="0">
                <a:solidFill>
                  <a:schemeClr val="tx1"/>
                </a:solidFill>
                <a:effectLst/>
                <a:latin typeface="+mn-lt"/>
                <a:ea typeface="+mn-ea"/>
                <a:cs typeface="+mn-cs"/>
              </a:rPr>
              <a:t>governo</a:t>
            </a:r>
            <a:r>
              <a:rPr lang="pt-BR" sz="1200" kern="1200" dirty="0">
                <a:solidFill>
                  <a:schemeClr val="tx1"/>
                </a:solidFill>
                <a:effectLst/>
                <a:latin typeface="+mn-lt"/>
                <a:ea typeface="+mn-ea"/>
                <a:cs typeface="+mn-cs"/>
              </a:rPr>
              <a:t> federal, dos estados da federação e dos municípios que também contribuíram.</a:t>
            </a:r>
          </a:p>
          <a:p>
            <a:r>
              <a:rPr lang="pt-BR" sz="1200" kern="1200" dirty="0">
                <a:solidFill>
                  <a:schemeClr val="tx1"/>
                </a:solidFill>
                <a:effectLst/>
                <a:latin typeface="+mn-lt"/>
                <a:ea typeface="+mn-ea"/>
                <a:cs typeface="+mn-cs"/>
              </a:rPr>
              <a:t>            Nesse sentido, a aposentadoria é recebida decorrente de uma série de contribuintes, e não somente da contribuição que foi feita pelo aposentado durante o período em que era trabalhador. </a:t>
            </a:r>
          </a:p>
          <a:p>
            <a:r>
              <a:rPr lang="pt-BR" sz="1200" kern="1200" dirty="0">
                <a:solidFill>
                  <a:schemeClr val="tx1"/>
                </a:solidFill>
                <a:effectLst/>
                <a:latin typeface="+mn-lt"/>
                <a:ea typeface="+mn-ea"/>
                <a:cs typeface="+mn-cs"/>
              </a:rPr>
              <a:t>          Portanto, ninguém devolve a ninguém as contribuições porque são valores, de várias fontes, para manter o seguro social do país, e não simplesmente para aposentadoria. Nesse sentido, o dízimo recai sobre o valor bruto da aposentadoria.</a:t>
            </a:r>
          </a:p>
          <a:p>
            <a:r>
              <a:rPr lang="pt-BR" sz="1200" kern="1200" dirty="0">
                <a:solidFill>
                  <a:schemeClr val="tx1"/>
                </a:solidFill>
                <a:effectLst/>
                <a:latin typeface="+mn-lt"/>
                <a:ea typeface="+mn-ea"/>
                <a:cs typeface="+mn-cs"/>
              </a:rPr>
              <a:t>	Portanto, o abatimento da parcela da contribuição, sobre o valor da aposentadoria, somente teria sentido no caso de previdência privada pessoal que foi paga com dinheiro dizimado e sem participação nem do governo e nem da empresa, e cujo benefício somente existirá no final do processo, sem outros benefícios ao longo da vida.</a:t>
            </a:r>
          </a:p>
          <a:p>
            <a:r>
              <a:rPr lang="pt-BR" sz="1200" kern="1200" dirty="0">
                <a:solidFill>
                  <a:schemeClr val="tx1"/>
                </a:solidFill>
                <a:effectLst/>
                <a:latin typeface="+mn-lt"/>
                <a:ea typeface="+mn-ea"/>
                <a:cs typeface="+mn-cs"/>
              </a:rPr>
              <a:t>	A previdência privada pessoal, nesse caso, é diferentemente do seguro social do governo, no qual a pessoa pode, em certos casos, até se aposentar, mesmo que tenha feito somente algumas poucas contribuições. Portanto, não depende só do tempo de contribuição, mas traz outras garantias desvinculadas de quantidade que se paga ou pagou na contribuição.</a:t>
            </a:r>
          </a:p>
          <a:p>
            <a:r>
              <a:rPr lang="pt-BR" sz="1200" kern="1200" dirty="0">
                <a:solidFill>
                  <a:schemeClr val="tx1"/>
                </a:solidFill>
                <a:effectLst/>
                <a:latin typeface="+mn-lt"/>
                <a:ea typeface="+mn-ea"/>
                <a:cs typeface="+mn-cs"/>
              </a:rPr>
              <a:t>	Outro aspecto importante é o </a:t>
            </a:r>
            <a:r>
              <a:rPr lang="pt-BR" sz="1200" b="1" kern="1200" dirty="0" err="1">
                <a:solidFill>
                  <a:schemeClr val="tx1"/>
                </a:solidFill>
                <a:effectLst/>
                <a:latin typeface="+mn-lt"/>
                <a:ea typeface="+mn-ea"/>
                <a:cs typeface="+mn-cs"/>
              </a:rPr>
              <a:t>missiológico</a:t>
            </a:r>
            <a:r>
              <a:rPr lang="pt-BR" sz="1200" kern="1200" dirty="0">
                <a:solidFill>
                  <a:schemeClr val="tx1"/>
                </a:solidFill>
                <a:effectLst/>
                <a:latin typeface="+mn-lt"/>
                <a:ea typeface="+mn-ea"/>
                <a:cs typeface="+mn-cs"/>
              </a:rPr>
              <a:t>. A grande obra que o Senhor Jesus colocou em nossas mãos, é de pregar o evangelho em todo mundo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28:18-20). Jamais deveríamos buscar explicações para doar menos, mas, ao contrário, deveríamos procurar o caminho para contribuir mais ainda para o avanço do evangelho: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Quanto mais ansioso deveria estar cada fiel mordomo quanto a aumentar a proporção das dádivas a serem colocadas no tesouro do Senhor, do que de diminuir suas ofertas um jota ou um til que seja. A quem está ele servindo? Para quem está preparando uma oferta? Para Aquele de quem depende em cada coisa boa que desfruta. Então nenhum de nós que esteja recebendo a graça de Cristo dê ocasião aos anjos de se envergonharem de nós, e de Jesus Se envergonhar de nos chamar irmãos.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Portanto, a contribuição do trabalhador, para o seguro Social do governo ou empresarial, visa direitos e garantias que ele desfruta desde que se inscreve e não somente quando se aposenta; sua aposentadoria não depende somente de sua contribuição, mas das contribuições da empresa e dos governos.</a:t>
            </a:r>
          </a:p>
          <a:p>
            <a:r>
              <a:rPr lang="pt-BR" sz="1200" kern="1200" dirty="0">
                <a:solidFill>
                  <a:schemeClr val="tx1"/>
                </a:solidFill>
                <a:effectLst/>
                <a:latin typeface="+mn-lt"/>
                <a:ea typeface="+mn-ea"/>
                <a:cs typeface="+mn-cs"/>
              </a:rPr>
              <a:t>            Descontar da aposentadoria a parte correspondente à contribuição implicaria no dever ético de ter que devolver a parte da empresa e dos governos. Portanto, nesse entendimento, não se desconta da aposentadoria a parte referente à contribuição para fins de dizimar sobre o valor líquido. </a:t>
            </a:r>
          </a:p>
          <a:p>
            <a:r>
              <a:rPr lang="pt-BR" sz="1200" kern="1200" dirty="0">
                <a:solidFill>
                  <a:schemeClr val="tx1"/>
                </a:solidFill>
                <a:effectLst/>
                <a:latin typeface="+mn-lt"/>
                <a:ea typeface="+mn-ea"/>
                <a:cs typeface="+mn-cs"/>
              </a:rPr>
              <a:t>	Alguns, infelizmente, “calculam o dízimo o mais escassamente possível, como se considerassem perdido o que restituem a Deus.”  Mas a aposentadoria é uma bênção integral com aumento, e o dízimo incide sobre sua totalidade, o valor bruto.</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Conselhos sobre mordomia</a:t>
            </a:r>
            <a:r>
              <a:rPr lang="pt-BR" sz="1200" kern="1200" dirty="0">
                <a:solidFill>
                  <a:schemeClr val="tx1"/>
                </a:solidFill>
                <a:effectLst/>
                <a:latin typeface="+mn-lt"/>
                <a:ea typeface="+mn-ea"/>
                <a:cs typeface="+mn-cs"/>
              </a:rPr>
              <a:t>, 2007, p. 40,</a:t>
            </a:r>
            <a:r>
              <a:rPr lang="pt-BR" sz="1200" i="1" kern="1200" dirty="0">
                <a:solidFill>
                  <a:schemeClr val="tx1"/>
                </a:solidFill>
                <a:effectLst/>
                <a:latin typeface="+mn-lt"/>
                <a:ea typeface="+mn-ea"/>
                <a:cs typeface="+mn-cs"/>
              </a:rPr>
              <a:t> E. G. White </a:t>
            </a:r>
            <a:r>
              <a:rPr lang="pt-BR" sz="1200" i="1" kern="1200" dirty="0" err="1">
                <a:solidFill>
                  <a:schemeClr val="tx1"/>
                </a:solidFill>
                <a:effectLst/>
                <a:latin typeface="+mn-lt"/>
                <a:ea typeface="+mn-ea"/>
                <a:cs typeface="+mn-cs"/>
              </a:rPr>
              <a:t>Writings</a:t>
            </a:r>
            <a:r>
              <a:rPr lang="pt-BR" sz="1200" i="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40, 41, 50, 53. </a:t>
            </a:r>
            <a:r>
              <a:rPr lang="en-US" sz="1200" i="1" kern="1200" dirty="0">
                <a:solidFill>
                  <a:schemeClr val="tx1"/>
                </a:solidFill>
                <a:effectLst/>
                <a:latin typeface="+mn-lt"/>
                <a:ea typeface="+mn-ea"/>
                <a:cs typeface="+mn-cs"/>
              </a:rPr>
              <a:t>E. G. White Writings.</a:t>
            </a:r>
            <a:r>
              <a:rPr lang="en-US" sz="1200" kern="1200" dirty="0">
                <a:solidFill>
                  <a:schemeClr val="tx1"/>
                </a:solidFill>
                <a:effectLst/>
                <a:latin typeface="+mn-lt"/>
                <a:ea typeface="+mn-ea"/>
                <a:cs typeface="+mn-cs"/>
              </a:rPr>
              <a:t>  Online Books.</a:t>
            </a:r>
            <a:r>
              <a:rPr lang="en-US" sz="1200" i="1"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Disponível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http://www.guiatrabalhista.com.br/noticias/previdenciaesaude.htm</a:t>
            </a:r>
            <a:r>
              <a:rPr lang="en-US" sz="1200"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Acesso em 08 de agosto de 2020.</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Conselhos sobre mordomia</a:t>
            </a:r>
            <a:r>
              <a:rPr lang="pt-BR" sz="1200" kern="1200" dirty="0">
                <a:solidFill>
                  <a:schemeClr val="tx1"/>
                </a:solidFill>
                <a:effectLst/>
                <a:latin typeface="+mn-lt"/>
                <a:ea typeface="+mn-ea"/>
                <a:cs typeface="+mn-cs"/>
              </a:rPr>
              <a:t>, 2007, p. 123, </a:t>
            </a:r>
            <a:r>
              <a:rPr lang="pt-BR" sz="1200" i="1" kern="1200" dirty="0">
                <a:solidFill>
                  <a:schemeClr val="tx1"/>
                </a:solidFill>
                <a:effectLst/>
                <a:latin typeface="+mn-lt"/>
                <a:ea typeface="+mn-ea"/>
                <a:cs typeface="+mn-cs"/>
              </a:rPr>
              <a:t>E. G. White </a:t>
            </a:r>
            <a:r>
              <a:rPr lang="pt-BR" sz="1200" i="1" kern="1200" dirty="0" err="1">
                <a:solidFill>
                  <a:schemeClr val="tx1"/>
                </a:solidFill>
                <a:effectLst/>
                <a:latin typeface="+mn-lt"/>
                <a:ea typeface="+mn-ea"/>
                <a:cs typeface="+mn-cs"/>
              </a:rPr>
              <a:t>Writings</a:t>
            </a:r>
            <a:r>
              <a:rPr lang="pt-BR" sz="1200" i="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Online Books.</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Testemunhos para a igreja</a:t>
            </a:r>
            <a:r>
              <a:rPr lang="pt-BR" sz="1200" kern="1200" dirty="0">
                <a:solidFill>
                  <a:schemeClr val="tx1"/>
                </a:solidFill>
                <a:effectLst/>
                <a:latin typeface="+mn-lt"/>
                <a:ea typeface="+mn-ea"/>
                <a:cs typeface="+mn-cs"/>
              </a:rPr>
              <a:t>, 2007, vol. 4 p. 477. </a:t>
            </a:r>
            <a:r>
              <a:rPr lang="en-US" sz="1200" i="1" kern="1200" dirty="0">
                <a:solidFill>
                  <a:schemeClr val="tx1"/>
                </a:solidFill>
                <a:effectLst/>
                <a:latin typeface="+mn-lt"/>
                <a:ea typeface="+mn-ea"/>
                <a:cs typeface="+mn-cs"/>
              </a:rPr>
              <a:t>E. G. White Writings.</a:t>
            </a:r>
            <a:r>
              <a:rPr lang="en-US" sz="1200" kern="1200" dirty="0">
                <a:solidFill>
                  <a:schemeClr val="tx1"/>
                </a:solidFill>
                <a:effectLst/>
                <a:latin typeface="+mn-lt"/>
                <a:ea typeface="+mn-ea"/>
                <a:cs typeface="+mn-cs"/>
              </a:rPr>
              <a:t>  Online Books.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15</a:t>
            </a:fld>
            <a:endParaRPr lang="pt-BR"/>
          </a:p>
        </p:txBody>
      </p:sp>
    </p:spTree>
    <p:extLst>
      <p:ext uri="{BB962C8B-B14F-4D97-AF65-F5344CB8AC3E}">
        <p14:creationId xmlns:p14="http://schemas.microsoft.com/office/powerpoint/2010/main" val="329574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Devolução do Imposto de Renda - No sistema de impostos, pessoas que ganham acima de determinado valor por ano devem pagar imposto. Porém, o governo não espera o fim do ano para receber o imposto devido integral. Ele retém parte do salário como imposto retido (ou antecipado) a cada mês. </a:t>
            </a:r>
          </a:p>
          <a:p>
            <a:r>
              <a:rPr lang="pt-BR" sz="1200" kern="1200" dirty="0">
                <a:solidFill>
                  <a:schemeClr val="tx1"/>
                </a:solidFill>
                <a:effectLst/>
                <a:latin typeface="+mn-lt"/>
                <a:ea typeface="+mn-ea"/>
                <a:cs typeface="+mn-cs"/>
              </a:rPr>
              <a:t>No início do ano seguinte, a pessoa faz a Declaração de Imposto de Renda e, se pagou menos do que deveria, ele deverá pagar o que falta. Mas se pagou mais do que era devido, ele recebe o que pagou a mais de volta, com correção e juros. </a:t>
            </a:r>
          </a:p>
          <a:p>
            <a:r>
              <a:rPr lang="pt-BR" sz="1200" kern="1200" dirty="0">
                <a:solidFill>
                  <a:schemeClr val="tx1"/>
                </a:solidFill>
                <a:effectLst/>
                <a:latin typeface="+mn-lt"/>
                <a:ea typeface="+mn-ea"/>
                <a:cs typeface="+mn-cs"/>
              </a:rPr>
              <a:t>Se você dizimou de seu salário bruto (que é o correto) a devolução do Imposto de Renda é toda sua, não precisa dizimar dela, exceto os juros que o governo paga a você pelo tempo que ficou com seu dinheiro da devolução do imposto.  </a:t>
            </a:r>
          </a:p>
          <a:p>
            <a:r>
              <a:rPr lang="pt-BR" sz="1200" kern="1200" dirty="0">
                <a:solidFill>
                  <a:schemeClr val="tx1"/>
                </a:solidFill>
                <a:effectLst/>
                <a:latin typeface="+mn-lt"/>
                <a:ea typeface="+mn-ea"/>
                <a:cs typeface="+mn-cs"/>
              </a:rPr>
              <a:t>	Então, como exemplo, se sua devolução é de mil reais e desse valor 50,00 é de juros, você somente dizima dos 50,00 (5,00 de dízimo) porque os 50,00 foram o aumento (ver pergunta 2). Os restantes 950,00 já foram dizimados quando você pagou os impostos. Aqui entra o princípio do dízimo sobre o aumento, apenas.</a:t>
            </a:r>
          </a:p>
          <a:p>
            <a:r>
              <a:rPr lang="pt-BR" sz="1200" kern="1200" dirty="0">
                <a:solidFill>
                  <a:schemeClr val="tx1"/>
                </a:solidFill>
                <a:effectLst/>
                <a:latin typeface="+mn-lt"/>
                <a:ea typeface="+mn-ea"/>
                <a:cs typeface="+mn-cs"/>
              </a:rPr>
              <a:t>	Indenização Trabalhista – De acordo com a legislação do Brasil, todo trabalhador que tem carteira assinada recebe, a depender da época que for indenizado, valores proporcionais do salário, férias, 13°, horas extras, adicionais a que tenha direito, por exemplo. Também, se tiver sido demitido sem justa causa, receberá a liberação do FGTS (Fundo de Garantia por Tempo de Serviço) que é um valor depositado pela empresa, por lei, para benefício do trabalhador. Além disso, receberá o salário desemprego por alguns meses. De todas essas verbas, de acordo com o princípio de aumento, deve-se devolver o dízimo.  A missão é mundial, e está em nossas mãos mantê-la e apoiá-la com toda a bênção que recebemos.</a:t>
            </a: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16</a:t>
            </a:fld>
            <a:endParaRPr lang="pt-BR"/>
          </a:p>
        </p:txBody>
      </p:sp>
    </p:spTree>
    <p:extLst>
      <p:ext uri="{BB962C8B-B14F-4D97-AF65-F5344CB8AC3E}">
        <p14:creationId xmlns:p14="http://schemas.microsoft.com/office/powerpoint/2010/main" val="62182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Se a ajuda é somente para cobrir custos de trabalho não dizima, porque não é aumento. Nesse caso, é somente reposição de despesa, mas se dessa ajuda, sobra alguma parte e fica para a pessoa, deve dizimar dessa diferença.</a:t>
            </a:r>
          </a:p>
          <a:p>
            <a:r>
              <a:rPr lang="pt-BR" sz="1200" kern="1200" dirty="0">
                <a:solidFill>
                  <a:schemeClr val="tx1"/>
                </a:solidFill>
                <a:effectLst/>
                <a:latin typeface="+mn-lt"/>
                <a:ea typeface="+mn-ea"/>
                <a:cs typeface="+mn-cs"/>
              </a:rPr>
              <a:t>	No caso, se sobrou dinheiro, houve um aumento para a pessoa. Todo aumento é bênção e deve ser dizimado. Uma oportunidade a mais para adorar a Deus com gratidão.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17</a:t>
            </a:fld>
            <a:endParaRPr lang="pt-BR"/>
          </a:p>
        </p:txBody>
      </p:sp>
    </p:spTree>
    <p:extLst>
      <p:ext uri="{BB962C8B-B14F-4D97-AF65-F5344CB8AC3E}">
        <p14:creationId xmlns:p14="http://schemas.microsoft.com/office/powerpoint/2010/main" val="423494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Se você é dependente e a mesada for somente para cobrir suas despesas de dependente da família você não dizima, porque o mantenedor (pais, marido, esposa, </a:t>
            </a:r>
            <a:r>
              <a:rPr lang="pt-BR" sz="1200" kern="1200" dirty="0" err="1">
                <a:solidFill>
                  <a:schemeClr val="tx1"/>
                </a:solidFill>
                <a:effectLst/>
                <a:latin typeface="+mn-lt"/>
                <a:ea typeface="+mn-ea"/>
                <a:cs typeface="+mn-cs"/>
              </a:rPr>
              <a:t>etc</a:t>
            </a:r>
            <a:r>
              <a:rPr lang="pt-BR" sz="1200" kern="1200" dirty="0">
                <a:solidFill>
                  <a:schemeClr val="tx1"/>
                </a:solidFill>
                <a:effectLst/>
                <a:latin typeface="+mn-lt"/>
                <a:ea typeface="+mn-ea"/>
                <a:cs typeface="+mn-cs"/>
              </a:rPr>
              <a:t>) já dizimaram. Filhos recebem manutenção dos pais, despesas escolares e médicas e não dizimam porque se constitui manutenção de dependente.</a:t>
            </a:r>
          </a:p>
          <a:p>
            <a:r>
              <a:rPr lang="pt-BR" sz="1200" kern="1200" dirty="0">
                <a:solidFill>
                  <a:schemeClr val="tx1"/>
                </a:solidFill>
                <a:effectLst/>
                <a:latin typeface="+mn-lt"/>
                <a:ea typeface="+mn-ea"/>
                <a:cs typeface="+mn-cs"/>
              </a:rPr>
              <a:t>	Mas, se o mantenedor dá o dinheiro como uma renda para se gastar como quiser, então dizima, porque foi um aumento para você. Você não tinha e passou a ter como seu rendimento e não como verba para apenas cobrir sua manutenção.</a:t>
            </a:r>
          </a:p>
          <a:p>
            <a:r>
              <a:rPr lang="pt-BR" sz="1200" kern="1200" dirty="0">
                <a:solidFill>
                  <a:schemeClr val="tx1"/>
                </a:solidFill>
                <a:effectLst/>
                <a:latin typeface="+mn-lt"/>
                <a:ea typeface="+mn-ea"/>
                <a:cs typeface="+mn-cs"/>
              </a:rPr>
              <a:t>	A prática de mesada pode ser adotada também para ensinar aos filhos a administrar o dinheiro. Nesse caso, tem função pedagógica, e é uma boa oportunidade par ensinar orçamento, economia e fidelidade nos dízimos e ofertas.</a:t>
            </a:r>
          </a:p>
          <a:p>
            <a:r>
              <a:rPr lang="pt-BR" sz="1200" kern="1200" dirty="0">
                <a:solidFill>
                  <a:schemeClr val="tx1"/>
                </a:solidFill>
                <a:effectLst/>
                <a:latin typeface="+mn-lt"/>
                <a:ea typeface="+mn-ea"/>
                <a:cs typeface="+mn-cs"/>
              </a:rPr>
              <a:t>	É mais uma oportunidade de reconhecer que Jesus é o Senhor, sendo fiel seja no pouco ou no muito.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18</a:t>
            </a:fld>
            <a:endParaRPr lang="pt-BR"/>
          </a:p>
        </p:txBody>
      </p:sp>
    </p:spTree>
    <p:extLst>
      <p:ext uri="{BB962C8B-B14F-4D97-AF65-F5344CB8AC3E}">
        <p14:creationId xmlns:p14="http://schemas.microsoft.com/office/powerpoint/2010/main" val="106272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Se é um plano especial porque é atividade de risco e precisa dessa proteção e cobertura para trabalhar, não dizima. Nesse caso não é aumento, pois trata-se de uma proteção especial para o risco que corre no emprego.</a:t>
            </a:r>
          </a:p>
          <a:p>
            <a:r>
              <a:rPr lang="pt-BR" sz="1200" kern="1200" dirty="0">
                <a:solidFill>
                  <a:schemeClr val="tx1"/>
                </a:solidFill>
                <a:effectLst/>
                <a:latin typeface="+mn-lt"/>
                <a:ea typeface="+mn-ea"/>
                <a:cs typeface="+mn-cs"/>
              </a:rPr>
              <a:t>	Mas se a empresa lhe oferece um valor para pagar um plano de saúde particular total ou em parte, então foi aumento, e, nesse caso, dizima. Agradecendo a Deus por mais essa bênção.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19</a:t>
            </a:fld>
            <a:endParaRPr lang="pt-BR"/>
          </a:p>
        </p:txBody>
      </p:sp>
    </p:spTree>
    <p:extLst>
      <p:ext uri="{BB962C8B-B14F-4D97-AF65-F5344CB8AC3E}">
        <p14:creationId xmlns:p14="http://schemas.microsoft.com/office/powerpoint/2010/main" val="37962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o dinheiro foi dado para você em situação de emergência para pagar tratamento que você não pode pagar, você foi alvo de solidariedade ou caridade. Não foi aumento, pagaram para lhe preservar a saúde e a vida. </a:t>
            </a:r>
          </a:p>
          <a:p>
            <a:r>
              <a:rPr lang="pt-BR" sz="1200" kern="1200" dirty="0">
                <a:solidFill>
                  <a:schemeClr val="tx1"/>
                </a:solidFill>
                <a:effectLst/>
                <a:latin typeface="+mn-lt"/>
                <a:ea typeface="+mn-ea"/>
                <a:cs typeface="+mn-cs"/>
              </a:rPr>
              <a:t>	Não dizima porque não houve aumento. O dinheiro não ficou com você para gastar como quiser e nem você dispõe de meios para devolver. Apenas cobriram uma necessidade que você não pode ressarcir. </a:t>
            </a:r>
          </a:p>
          <a:p>
            <a:r>
              <a:rPr lang="pt-BR" sz="1200" kern="1200" dirty="0">
                <a:solidFill>
                  <a:schemeClr val="tx1"/>
                </a:solidFill>
                <a:effectLst/>
                <a:latin typeface="+mn-lt"/>
                <a:ea typeface="+mn-ea"/>
                <a:cs typeface="+mn-cs"/>
              </a:rPr>
              <a:t>Mas se você tem recurso e, mesmo assim, recebeu dinheiro para uma emergência, não se tratou de caridade por alguém sem recurso, mas de aumento real nas finanças pessoais. Nesse caso, deve devolver oportunamente aos que lhe ajudaram, ou, se eles não quiserem o dinheiro de volta, então foi aumento, e deve dizimar.</a:t>
            </a:r>
          </a:p>
          <a:p>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20</a:t>
            </a:fld>
            <a:endParaRPr lang="pt-BR"/>
          </a:p>
        </p:txBody>
      </p:sp>
    </p:spTree>
    <p:extLst>
      <p:ext uri="{BB962C8B-B14F-4D97-AF65-F5344CB8AC3E}">
        <p14:creationId xmlns:p14="http://schemas.microsoft.com/office/powerpoint/2010/main" val="299993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O ensino sobre o segundo dízimo existe na Bíblia? Existem fontes que confirmam a existência de dois dízimos religiosos na Bíblia?</a:t>
            </a:r>
            <a:endParaRPr lang="pt-BR"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Tanto estudiosos quanto documentos e fontes históricas de antes e depois de Cristo reconhecem um segundo dízimo mencionado em Deuteronômio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12:5-7; 14:22-29; 26:12)</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que</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é diferente do dízimo dos sacerdotes levitas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27:30-34;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18:21-24; Ml 3:8-10).  Vejamos essas fontes.</a:t>
            </a:r>
          </a:p>
          <a:p>
            <a:pPr lvl="0"/>
            <a:r>
              <a:rPr lang="pt-BR" sz="1200" kern="1200" dirty="0">
                <a:solidFill>
                  <a:schemeClr val="tx1"/>
                </a:solidFill>
                <a:effectLst/>
                <a:latin typeface="+mn-lt"/>
                <a:ea typeface="+mn-ea"/>
                <a:cs typeface="+mn-cs"/>
              </a:rPr>
              <a:t>Estudiosos e comentaristas </a:t>
            </a:r>
          </a:p>
          <a:p>
            <a:r>
              <a:rPr lang="pt-BR" sz="1200" b="1" kern="1200" dirty="0">
                <a:solidFill>
                  <a:schemeClr val="tx1"/>
                </a:solidFill>
                <a:effectLst/>
                <a:latin typeface="+mn-lt"/>
                <a:ea typeface="+mn-ea"/>
                <a:cs typeface="+mn-cs"/>
              </a:rPr>
              <a:t>Adam Clark</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Trata-se do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que eles deviam comer, v. 23. Havia um primeiro dízimo que era dado aos levitas do qual pagavam a décima parte aos sacerdotes.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18:24 a 28; Ne 10:37 a 38. Então, do restante, o proprietário separava um segundo dízimo, que ele comia perante o Senhor no primeiro e no segundo ano; e no terceiro ano era usado para os levitas e os pobres,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14:28 a 29. No quarto e quinto anos ele era comido novamente pelos proprietários, e no sexto era dado aos pobres. O sétimo ano era um Sábado, para a terra, e então todas as coisas eram comuns.</a:t>
            </a:r>
          </a:p>
          <a:p>
            <a:r>
              <a:rPr lang="pt-BR" sz="1200" b="1" kern="1200" dirty="0">
                <a:solidFill>
                  <a:schemeClr val="tx1"/>
                </a:solidFill>
                <a:effectLst/>
                <a:latin typeface="+mn-lt"/>
                <a:ea typeface="+mn-ea"/>
                <a:cs typeface="+mn-cs"/>
              </a:rPr>
              <a:t>The New </a:t>
            </a:r>
            <a:r>
              <a:rPr lang="pt-BR" sz="1200" b="1" kern="1200" dirty="0" err="1">
                <a:solidFill>
                  <a:schemeClr val="tx1"/>
                </a:solidFill>
                <a:effectLst/>
                <a:latin typeface="+mn-lt"/>
                <a:ea typeface="+mn-ea"/>
                <a:cs typeface="+mn-cs"/>
              </a:rPr>
              <a:t>Bible</a:t>
            </a:r>
            <a:r>
              <a:rPr lang="pt-BR" sz="1200" b="1" kern="1200" dirty="0">
                <a:solidFill>
                  <a:schemeClr val="tx1"/>
                </a:solidFill>
                <a:effectLst/>
                <a:latin typeface="+mn-lt"/>
                <a:ea typeface="+mn-ea"/>
                <a:cs typeface="+mn-cs"/>
              </a:rPr>
              <a:t> </a:t>
            </a:r>
            <a:r>
              <a:rPr lang="pt-BR" sz="1200" b="1" kern="1200" dirty="0" err="1">
                <a:solidFill>
                  <a:schemeClr val="tx1"/>
                </a:solidFill>
                <a:effectLst/>
                <a:latin typeface="+mn-lt"/>
                <a:ea typeface="+mn-ea"/>
                <a:cs typeface="+mn-cs"/>
              </a:rPr>
              <a:t>Commentary</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Assim deve ser entendido do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que parece ser o mesmo dízimo do terceiro ano mencionado logo abaixo, v. 28 e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26:12, o qual pode ser visto acima no capítulo 12:17 (...) deste dízimo é dito ser um ato do povo,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26:12, e os levitas não são mencionados em ambos os lugares como recebedores, mas apenas como participantes juntamente com os proprietários...</a:t>
            </a:r>
          </a:p>
          <a:p>
            <a:r>
              <a:rPr lang="pt-BR" sz="1200" b="1" kern="1200" dirty="0">
                <a:solidFill>
                  <a:schemeClr val="tx1"/>
                </a:solidFill>
                <a:effectLst/>
                <a:latin typeface="+mn-lt"/>
                <a:ea typeface="+mn-ea"/>
                <a:cs typeface="+mn-cs"/>
              </a:rPr>
              <a:t>Matthew Poole</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Quando Moisés falou estas palavras o princípio do dízimo já era bem aceito em Israel. (...) Para assinalar a sacralidade do todo, um percentual definitivo era colocado de lado e dedicado no Santuário. Este é o chamado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em contraste com o dízimo dos produtos dados para manter os levitas (ver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18:26 a 28)...</a:t>
            </a:r>
          </a:p>
          <a:p>
            <a:pPr lvl="0"/>
            <a:r>
              <a:rPr lang="pt-BR" sz="1200" kern="1200" dirty="0">
                <a:solidFill>
                  <a:schemeClr val="tx1"/>
                </a:solidFill>
                <a:effectLst/>
                <a:latin typeface="+mn-lt"/>
                <a:ea typeface="+mn-ea"/>
                <a:cs typeface="+mn-cs"/>
              </a:rPr>
              <a:t>História judaica:</a:t>
            </a:r>
          </a:p>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	Joachim Jeremias, </a:t>
            </a:r>
            <a:r>
              <a:rPr lang="pt-BR" sz="1200" kern="1200" dirty="0">
                <a:solidFill>
                  <a:schemeClr val="tx1"/>
                </a:solidFill>
                <a:effectLst/>
                <a:latin typeface="+mn-lt"/>
                <a:ea typeface="+mn-ea"/>
                <a:cs typeface="+mn-cs"/>
              </a:rPr>
              <a:t>historiador do judaísmo,</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pontua que</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todo israelita piedoso tinha que gastar em Jerusalém um décimo do rendimento de suas terras; é o que se chamava o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Esse era um recurso social importante porque alimentava as multidões que afluíam para a adoração em Jerusalém.</a:t>
            </a:r>
            <a:r>
              <a:rPr lang="pt-BR" sz="1200" kern="1200" baseline="300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E quando o adorador vivia longe, poia trocar os produtos por dinheiro e gastar em Jerusalém. Esse segundo dízimo “não era entregue, porém gasto de modo particular na própria Jerusalém, onde deviam consumi-lo. </a:t>
            </a:r>
          </a:p>
          <a:p>
            <a:r>
              <a:rPr lang="pt-BR" sz="1200" b="1" kern="1200" dirty="0">
                <a:solidFill>
                  <a:schemeClr val="tx1"/>
                </a:solidFill>
                <a:effectLst/>
                <a:latin typeface="+mn-lt"/>
                <a:ea typeface="+mn-ea"/>
                <a:cs typeface="+mn-cs"/>
              </a:rPr>
              <a:t>	  Flávio </a:t>
            </a:r>
            <a:r>
              <a:rPr lang="pt-BR" sz="1200" b="1" kern="1200" dirty="0" err="1">
                <a:solidFill>
                  <a:schemeClr val="tx1"/>
                </a:solidFill>
                <a:effectLst/>
                <a:latin typeface="+mn-lt"/>
                <a:ea typeface="+mn-ea"/>
                <a:cs typeface="+mn-cs"/>
              </a:rPr>
              <a:t>Josefo</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historiador judeu</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que viveu pouco depois de Cristo (37/38-100 </a:t>
            </a:r>
            <a:r>
              <a:rPr lang="pt-BR" sz="1200" kern="1200" dirty="0" err="1">
                <a:solidFill>
                  <a:schemeClr val="tx1"/>
                </a:solidFill>
                <a:effectLst/>
                <a:latin typeface="+mn-lt"/>
                <a:ea typeface="+mn-ea"/>
                <a:cs typeface="+mn-cs"/>
              </a:rPr>
              <a:t>dC.</a:t>
            </a:r>
            <a:r>
              <a:rPr lang="pt-BR" sz="1200" kern="1200" dirty="0">
                <a:solidFill>
                  <a:schemeClr val="tx1"/>
                </a:solidFill>
                <a:effectLst/>
                <a:latin typeface="+mn-lt"/>
                <a:ea typeface="+mn-ea"/>
                <a:cs typeface="+mn-cs"/>
              </a:rPr>
              <a:t>), escreveu várias obras sobre a vida e a história dos hebreus. Ele também é citado por J. Jeremias sobre o segundo dízimo: “De qualquer forma, cada israelita levava consigo, para Jerusalém, </a:t>
            </a:r>
            <a:r>
              <a:rPr lang="pt-BR" sz="1200" b="1" kern="1200" dirty="0">
                <a:solidFill>
                  <a:schemeClr val="tx1"/>
                </a:solidFill>
                <a:effectLst/>
                <a:latin typeface="+mn-lt"/>
                <a:ea typeface="+mn-ea"/>
                <a:cs typeface="+mn-cs"/>
              </a:rPr>
              <a:t>em produto ou em dinheiro</a:t>
            </a:r>
            <a:r>
              <a:rPr lang="pt-BR" sz="1200" kern="1200" dirty="0">
                <a:solidFill>
                  <a:schemeClr val="tx1"/>
                </a:solidFill>
                <a:effectLst/>
                <a:latin typeface="+mn-lt"/>
                <a:ea typeface="+mn-ea"/>
                <a:cs typeface="+mn-cs"/>
              </a:rPr>
              <a:t>, seu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a:t>
            </a:r>
          </a:p>
          <a:p>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Esse segundo dízimo, segundo </a:t>
            </a:r>
            <a:r>
              <a:rPr lang="pt-BR" sz="1200" kern="1200" dirty="0" err="1">
                <a:solidFill>
                  <a:schemeClr val="tx1"/>
                </a:solidFill>
                <a:effectLst/>
                <a:latin typeface="+mn-lt"/>
                <a:ea typeface="+mn-ea"/>
                <a:cs typeface="+mn-cs"/>
              </a:rPr>
              <a:t>Josefo</a:t>
            </a:r>
            <a:r>
              <a:rPr lang="pt-BR" sz="1200" kern="1200" dirty="0">
                <a:solidFill>
                  <a:schemeClr val="tx1"/>
                </a:solidFill>
                <a:effectLst/>
                <a:latin typeface="+mn-lt"/>
                <a:ea typeface="+mn-ea"/>
                <a:cs typeface="+mn-cs"/>
              </a:rPr>
              <a:t>, deveria ser consumido em banquetes pelo peregrino e seus convidados em Jerusalém, de acordo com Deuteronômio 14:26. É esse segundo dízimo que se gastava em beneficência das comunidades religiosas em Jerusalém no auxílio a pobres, viúvas e prosélitos. </a:t>
            </a:r>
          </a:p>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Livros da tradição Judaica antes de Cristo.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Esse costume de usar um segundo dízimo para ajudar os pobres é também mencionado nos antigos livros apócrifos de </a:t>
            </a:r>
            <a:r>
              <a:rPr lang="pt-BR" sz="1200" b="1" kern="1200" dirty="0">
                <a:solidFill>
                  <a:schemeClr val="tx1"/>
                </a:solidFill>
                <a:effectLst/>
                <a:latin typeface="+mn-lt"/>
                <a:ea typeface="+mn-ea"/>
                <a:cs typeface="+mn-cs"/>
              </a:rPr>
              <a:t>Tobias</a:t>
            </a:r>
            <a:r>
              <a:rPr lang="pt-BR" sz="1200" kern="1200" dirty="0">
                <a:solidFill>
                  <a:schemeClr val="tx1"/>
                </a:solidFill>
                <a:effectLst/>
                <a:latin typeface="+mn-lt"/>
                <a:ea typeface="+mn-ea"/>
                <a:cs typeface="+mn-cs"/>
              </a:rPr>
              <a:t> (1:6-8) cerca de 200 AC, e no livro dos </a:t>
            </a:r>
            <a:r>
              <a:rPr lang="pt-BR" sz="1200" b="1" kern="1200" dirty="0">
                <a:solidFill>
                  <a:schemeClr val="tx1"/>
                </a:solidFill>
                <a:effectLst/>
                <a:latin typeface="+mn-lt"/>
                <a:ea typeface="+mn-ea"/>
                <a:cs typeface="+mn-cs"/>
              </a:rPr>
              <a:t>Jubileus</a:t>
            </a:r>
            <a:r>
              <a:rPr lang="pt-BR" sz="1200" kern="1200" dirty="0">
                <a:solidFill>
                  <a:schemeClr val="tx1"/>
                </a:solidFill>
                <a:effectLst/>
                <a:latin typeface="+mn-lt"/>
                <a:ea typeface="+mn-ea"/>
                <a:cs typeface="+mn-cs"/>
              </a:rPr>
              <a:t> (XXXII, 8-14) de cerca de 100 AC. Este segundo dízimo, como já mencionado, era dado aos pobres no terceiro e sexto ano do ciclo sabático.</a:t>
            </a:r>
          </a:p>
          <a:p>
            <a:r>
              <a:rPr lang="pt-BR" sz="1200" kern="1200" dirty="0">
                <a:solidFill>
                  <a:schemeClr val="tx1"/>
                </a:solidFill>
                <a:effectLst/>
                <a:latin typeface="+mn-lt"/>
                <a:ea typeface="+mn-ea"/>
                <a:cs typeface="+mn-cs"/>
              </a:rPr>
              <a:t> </a:t>
            </a:r>
          </a:p>
          <a:p>
            <a:pPr lvl="0"/>
            <a:r>
              <a:rPr lang="pt-BR" sz="1200" kern="1200" dirty="0">
                <a:solidFill>
                  <a:schemeClr val="tx1"/>
                </a:solidFill>
                <a:effectLst/>
                <a:latin typeface="+mn-lt"/>
                <a:ea typeface="+mn-ea"/>
                <a:cs typeface="+mn-cs"/>
              </a:rPr>
              <a:t>Enciclopédia Judaica Edição de 1967:</a:t>
            </a:r>
          </a:p>
          <a:p>
            <a:r>
              <a:rPr lang="pt-BR" sz="1200" kern="1200" dirty="0">
                <a:solidFill>
                  <a:schemeClr val="tx1"/>
                </a:solidFill>
                <a:effectLst/>
                <a:latin typeface="+mn-lt"/>
                <a:ea typeface="+mn-ea"/>
                <a:cs typeface="+mn-cs"/>
              </a:rPr>
              <a:t> </a:t>
            </a:r>
          </a:p>
          <a:p>
            <a:r>
              <a:rPr lang="pt-BR" sz="1200" i="1" kern="1200" dirty="0" err="1">
                <a:solidFill>
                  <a:schemeClr val="tx1"/>
                </a:solidFill>
                <a:effectLst/>
                <a:latin typeface="+mn-lt"/>
                <a:ea typeface="+mn-ea"/>
                <a:cs typeface="+mn-cs"/>
              </a:rPr>
              <a:t>Maaser</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(dízimo). (...) A lei judaica relaciona vários dízimos obrigatórios. (1) </a:t>
            </a:r>
            <a:r>
              <a:rPr lang="pt-BR" sz="1200" b="1" kern="1200" dirty="0">
                <a:solidFill>
                  <a:schemeClr val="tx1"/>
                </a:solidFill>
                <a:effectLst/>
                <a:latin typeface="+mn-lt"/>
                <a:ea typeface="+mn-ea"/>
                <a:cs typeface="+mn-cs"/>
              </a:rPr>
              <a:t>Primeiro dízimo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18:24) dado aos levitas, depois da separação da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(oferenda retirada) para os sacerdotes; no tempo do segundo Templo este dízimo também era dado aos sacerdotes. A </a:t>
            </a:r>
            <a:r>
              <a:rPr lang="pt-BR" sz="1200" kern="1200" dirty="0" err="1">
                <a:solidFill>
                  <a:schemeClr val="tx1"/>
                </a:solidFill>
                <a:effectLst/>
                <a:latin typeface="+mn-lt"/>
                <a:ea typeface="+mn-ea"/>
                <a:cs typeface="+mn-cs"/>
              </a:rPr>
              <a:t>Mishnah</a:t>
            </a:r>
            <a:r>
              <a:rPr lang="pt-BR" sz="1200" kern="1200" dirty="0">
                <a:solidFill>
                  <a:schemeClr val="tx1"/>
                </a:solidFill>
                <a:effectLst/>
                <a:latin typeface="+mn-lt"/>
                <a:ea typeface="+mn-ea"/>
                <a:cs typeface="+mn-cs"/>
              </a:rPr>
              <a:t> em seu tratado </a:t>
            </a:r>
            <a:r>
              <a:rPr lang="pt-BR" sz="1200" i="1" kern="1200" dirty="0" err="1">
                <a:solidFill>
                  <a:schemeClr val="tx1"/>
                </a:solidFill>
                <a:effectLst/>
                <a:latin typeface="+mn-lt"/>
                <a:ea typeface="+mn-ea"/>
                <a:cs typeface="+mn-cs"/>
              </a:rPr>
              <a:t>Maaserot</a:t>
            </a:r>
            <a:r>
              <a:rPr lang="pt-BR" sz="1200" kern="1200" dirty="0">
                <a:solidFill>
                  <a:schemeClr val="tx1"/>
                </a:solidFill>
                <a:effectLst/>
                <a:latin typeface="+mn-lt"/>
                <a:ea typeface="+mn-ea"/>
                <a:cs typeface="+mn-cs"/>
              </a:rPr>
              <a:t> trata desse dízimo. </a:t>
            </a:r>
          </a:p>
          <a:p>
            <a:r>
              <a:rPr lang="pt-BR" sz="1200" kern="1200" dirty="0">
                <a:solidFill>
                  <a:schemeClr val="tx1"/>
                </a:solidFill>
                <a:effectLst/>
                <a:latin typeface="+mn-lt"/>
                <a:ea typeface="+mn-ea"/>
                <a:cs typeface="+mn-cs"/>
              </a:rPr>
              <a:t>(2)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 a 31;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14:22 a 26), isto é um décimo adicional tomado depois do 1º. dízimo. Este era consumido pelo próprio dono em Jerusalém. Usava-se apenas durante os 1º., 2º., 4º., e 5º. ano do ciclo sabático. Os pormenores estão no tratado do </a:t>
            </a:r>
            <a:r>
              <a:rPr lang="pt-BR" sz="1200" i="1" kern="1200" dirty="0" err="1">
                <a:solidFill>
                  <a:schemeClr val="tx1"/>
                </a:solidFill>
                <a:effectLst/>
                <a:latin typeface="+mn-lt"/>
                <a:ea typeface="+mn-ea"/>
                <a:cs typeface="+mn-cs"/>
              </a:rPr>
              <a:t>Maaser</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Sheni</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(3) Dízimo dos pobres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14:28 a 29 e 26:12) dado aos pobres e substituindo o segundo dízimo no 3º. e 6º. ano do ciclo sabático. (4) Dízimo dos animais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27:32) escolhidos na contagem feita três vezes no ano e oferecidos em sacrifício pelo dono (Ver tratado </a:t>
            </a:r>
            <a:r>
              <a:rPr lang="pt-BR" sz="1200" i="1" kern="1200" dirty="0" err="1">
                <a:solidFill>
                  <a:schemeClr val="tx1"/>
                </a:solidFill>
                <a:effectLst/>
                <a:latin typeface="+mn-lt"/>
                <a:ea typeface="+mn-ea"/>
                <a:cs typeface="+mn-cs"/>
              </a:rPr>
              <a:t>Bekhorot</a:t>
            </a:r>
            <a:r>
              <a:rPr lang="pt-BR" sz="1200" kern="1200" dirty="0">
                <a:solidFill>
                  <a:schemeClr val="tx1"/>
                </a:solidFill>
                <a:effectLst/>
                <a:latin typeface="+mn-lt"/>
                <a:ea typeface="+mn-ea"/>
                <a:cs typeface="+mn-cs"/>
              </a:rPr>
              <a:t>). Os levitas tinham que pagar um dízimo que eles próprios recebiam (Núm. 18:26).</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Edição de 2007</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No judaísmo palestino, além disso, de acordo com as leis bíblicas, era esperado dos fazendeiros colocar de lado o primeiro dízimo para os levitas, uma oferta alçada em média de 2% para os sacerdotes e um segundo dízimo adicional para ser consumido em dois de cada três anos em Jerusalém, e para ser distribuído entre os pobres cada terceiro ano.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 dízimo de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18:20-32 é dado aos levitas e em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14:22-26 o dízimo é comido pelo fazendeiro no lugar do santuário.  No </a:t>
            </a:r>
            <a:r>
              <a:rPr lang="pt-BR" sz="1200" i="1" kern="1200" dirty="0" err="1">
                <a:solidFill>
                  <a:schemeClr val="tx1"/>
                </a:solidFill>
                <a:effectLst/>
                <a:latin typeface="+mn-lt"/>
                <a:ea typeface="+mn-ea"/>
                <a:cs typeface="+mn-cs"/>
              </a:rPr>
              <a:t>Halakhah</a:t>
            </a:r>
            <a:r>
              <a:rPr lang="pt-BR" sz="1200" kern="1200" dirty="0">
                <a:solidFill>
                  <a:schemeClr val="tx1"/>
                </a:solidFill>
                <a:effectLst/>
                <a:latin typeface="+mn-lt"/>
                <a:ea typeface="+mn-ea"/>
                <a:cs typeface="+mn-cs"/>
              </a:rPr>
              <a:t> é dito que existem dois dízimos, o primeiro (</a:t>
            </a:r>
            <a:r>
              <a:rPr lang="pt-BR" sz="1200" i="1" kern="1200" dirty="0" err="1">
                <a:solidFill>
                  <a:schemeClr val="tx1"/>
                </a:solidFill>
                <a:effectLst/>
                <a:latin typeface="+mn-lt"/>
                <a:ea typeface="+mn-ea"/>
                <a:cs typeface="+mn-cs"/>
              </a:rPr>
              <a:t>ma’aser</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rishom</a:t>
            </a:r>
            <a:r>
              <a:rPr lang="pt-BR" sz="1200" kern="1200" dirty="0">
                <a:solidFill>
                  <a:schemeClr val="tx1"/>
                </a:solidFill>
                <a:effectLst/>
                <a:latin typeface="+mn-lt"/>
                <a:ea typeface="+mn-ea"/>
                <a:cs typeface="+mn-cs"/>
              </a:rPr>
              <a:t>) dado aos levitas e o segundo (</a:t>
            </a:r>
            <a:r>
              <a:rPr lang="pt-BR" sz="1200" i="1" kern="1200" dirty="0" err="1">
                <a:solidFill>
                  <a:schemeClr val="tx1"/>
                </a:solidFill>
                <a:effectLst/>
                <a:latin typeface="+mn-lt"/>
                <a:ea typeface="+mn-ea"/>
                <a:cs typeface="+mn-cs"/>
              </a:rPr>
              <a:t>ma’aser</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sheni</a:t>
            </a:r>
            <a:r>
              <a:rPr lang="pt-BR" sz="1200" kern="1200" dirty="0">
                <a:solidFill>
                  <a:schemeClr val="tx1"/>
                </a:solidFill>
                <a:effectLst/>
                <a:latin typeface="+mn-lt"/>
                <a:ea typeface="+mn-ea"/>
                <a:cs typeface="+mn-cs"/>
              </a:rPr>
              <a:t>) para ser comido pelo adorador no lugar do santuário. </a:t>
            </a:r>
          </a:p>
          <a:p>
            <a:r>
              <a:rPr lang="pt-BR" sz="1200" kern="1200" dirty="0">
                <a:solidFill>
                  <a:schemeClr val="tx1"/>
                </a:solidFill>
                <a:effectLst/>
                <a:latin typeface="+mn-lt"/>
                <a:ea typeface="+mn-ea"/>
                <a:cs typeface="+mn-cs"/>
              </a:rPr>
              <a:t> </a:t>
            </a:r>
          </a:p>
          <a:p>
            <a:pPr lvl="0"/>
            <a:r>
              <a:rPr lang="pt-BR" sz="1200" kern="1200" dirty="0">
                <a:solidFill>
                  <a:schemeClr val="tx1"/>
                </a:solidFill>
                <a:effectLst/>
                <a:latin typeface="+mn-lt"/>
                <a:ea typeface="+mn-ea"/>
                <a:cs typeface="+mn-cs"/>
              </a:rPr>
              <a:t>Ellen G. White</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 fim de promover a reunião do povo para o serviço religioso, bem como para se fazerem provisões para os pobres, exigia-se um </a:t>
            </a:r>
            <a:r>
              <a:rPr lang="pt-BR" sz="1200" b="1" kern="1200" dirty="0">
                <a:solidFill>
                  <a:schemeClr val="tx1"/>
                </a:solidFill>
                <a:effectLst/>
                <a:latin typeface="+mn-lt"/>
                <a:ea typeface="+mn-ea"/>
                <a:cs typeface="+mn-cs"/>
              </a:rPr>
              <a:t>segundo dízimo</a:t>
            </a:r>
            <a:r>
              <a:rPr lang="pt-BR" sz="1200" kern="1200" dirty="0">
                <a:solidFill>
                  <a:schemeClr val="tx1"/>
                </a:solidFill>
                <a:effectLst/>
                <a:latin typeface="+mn-lt"/>
                <a:ea typeface="+mn-ea"/>
                <a:cs typeface="+mn-cs"/>
              </a:rPr>
              <a:t> de todo o lucro. (...) Esse dízimo, ou o seu equivalente em dinheiro, deviam por dois anos trazer ao lugar em que estava estabelecido o Santuário. Depois de apresentarem uma oferta de agradecimento a Deus, e uma especificada porção ao sacerdote, os ofertantes deviam fazer uso do que restava para uma festa religiosa, da qual deviam participar os levitas, os estrangeiros, os órfãos e as viúvas. (...)</a:t>
            </a:r>
          </a:p>
          <a:p>
            <a:r>
              <a:rPr lang="pt-BR" sz="1200" kern="1200" dirty="0">
                <a:solidFill>
                  <a:schemeClr val="tx1"/>
                </a:solidFill>
                <a:effectLst/>
                <a:latin typeface="+mn-lt"/>
                <a:ea typeface="+mn-ea"/>
                <a:cs typeface="+mn-cs"/>
              </a:rPr>
              <a:t>A cada terceiro ano, entretanto, este segundo dízimo devia ser usado em casa, hospedando os levitas e os pobres, conforme Moisés dissera: ‘Para que comam dentro das tuas portas, e se fartem’.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26:12. Este dízimo proveria um fundo para fins de caridade e hospitalidade.</a:t>
            </a:r>
          </a:p>
          <a:p>
            <a:r>
              <a:rPr lang="pt-BR" sz="1200" kern="1200" dirty="0">
                <a:solidFill>
                  <a:schemeClr val="tx1"/>
                </a:solidFill>
                <a:effectLst/>
                <a:latin typeface="+mn-lt"/>
                <a:ea typeface="+mn-ea"/>
                <a:cs typeface="+mn-cs"/>
              </a:rPr>
              <a:t>Alguns comentaristas defendem a existência de duas legislações, uma na qual o dízimo em Números 18 era usado somente para os levitas, devido ainda estarem no deserto. Mas, quando entraram em Canaã, o mesmo dízimo teria passado a ser utilizado também pelo adorador para peregrinação e caridade. Porém, em face das evidências bíblicas e históricas acima, a conclusão desses comentaristas foi um erro, porque </a:t>
            </a:r>
            <a:r>
              <a:rPr lang="pt-BR" sz="1200" b="1" kern="1200" dirty="0">
                <a:solidFill>
                  <a:schemeClr val="tx1"/>
                </a:solidFill>
                <a:effectLst/>
                <a:latin typeface="+mn-lt"/>
                <a:ea typeface="+mn-ea"/>
                <a:cs typeface="+mn-cs"/>
              </a:rPr>
              <a:t>todos os fatos bíblicos e históricos apontam para existência de dois dízimos diferentes.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Portanto, a existência do segundo dízimo não é invenção de religiosos modernos. É uma clara doutrina bíblica porque são dízimos diferentes um do outro, e assim foi entendido pelos eruditos do judaísmo que viveram antes e depois de Cristo, pelos historiadores do judaísmo e pelo povo israelita em suas práticas. </a:t>
            </a:r>
          </a:p>
          <a:p>
            <a:r>
              <a:rPr lang="pt-BR" sz="1200" kern="1200" dirty="0">
                <a:solidFill>
                  <a:schemeClr val="tx1"/>
                </a:solidFill>
                <a:effectLst/>
                <a:latin typeface="+mn-lt"/>
                <a:ea typeface="+mn-ea"/>
                <a:cs typeface="+mn-cs"/>
              </a:rPr>
              <a:t>A tabela a seguir exemplifica, comparando três significados diferentes da palavra dízimo na Bíblia.</a:t>
            </a:r>
          </a:p>
          <a:p>
            <a:r>
              <a:rPr lang="pt-BR" sz="1200" kern="1200" dirty="0">
                <a:solidFill>
                  <a:schemeClr val="tx1"/>
                </a:solidFill>
                <a:effectLst/>
                <a:latin typeface="+mn-lt"/>
                <a:ea typeface="+mn-ea"/>
                <a:cs typeface="+mn-cs"/>
              </a:rPr>
              <a:t> </a:t>
            </a:r>
          </a:p>
          <a:p>
            <a:pPr lvl="0"/>
            <a:r>
              <a:rPr lang="pt-BR" sz="1200" kern="1200" dirty="0">
                <a:solidFill>
                  <a:schemeClr val="tx1"/>
                </a:solidFill>
                <a:effectLst/>
                <a:latin typeface="+mn-lt"/>
                <a:ea typeface="+mn-ea"/>
                <a:cs typeface="+mn-cs"/>
              </a:rPr>
              <a:t>Comparativo dos textos e utilização dos dízimos na Bíblia. </a:t>
            </a:r>
          </a:p>
          <a:p>
            <a:r>
              <a:rPr lang="pt-BR" sz="1200" kern="1200" dirty="0">
                <a:solidFill>
                  <a:schemeClr val="tx1"/>
                </a:solidFill>
                <a:effectLst/>
                <a:latin typeface="+mn-lt"/>
                <a:ea typeface="+mn-ea"/>
                <a:cs typeface="+mn-cs"/>
              </a:rPr>
              <a:t>Este item (1) “Estudiosos e comentaristas” está aqui reproduzido e foi ampliado para benefício dos leitores que não tiveram acesso ao volume 1: Silva, Demóstenes N. </a:t>
            </a:r>
            <a:r>
              <a:rPr lang="pt-BR" sz="1200" i="1" kern="1200" dirty="0">
                <a:solidFill>
                  <a:schemeClr val="tx1"/>
                </a:solidFill>
                <a:effectLst/>
                <a:latin typeface="+mn-lt"/>
                <a:ea typeface="+mn-ea"/>
                <a:cs typeface="+mn-cs"/>
              </a:rPr>
              <a:t>Série perguntas e respostas sobre dízimos e ofertas: uma abordagem bíblica e nos livros de Ellen White</a:t>
            </a:r>
            <a:r>
              <a:rPr lang="pt-BR" sz="1200" kern="1200" dirty="0">
                <a:solidFill>
                  <a:schemeClr val="tx1"/>
                </a:solidFill>
                <a:effectLst/>
                <a:latin typeface="+mn-lt"/>
                <a:ea typeface="+mn-ea"/>
                <a:cs typeface="+mn-cs"/>
              </a:rPr>
              <a:t>, v. 1. </a:t>
            </a:r>
            <a:r>
              <a:rPr lang="en-US" sz="1200" kern="1200" dirty="0">
                <a:solidFill>
                  <a:schemeClr val="tx1"/>
                </a:solidFill>
                <a:effectLst/>
                <a:latin typeface="+mn-lt"/>
                <a:ea typeface="+mn-ea"/>
                <a:cs typeface="+mn-cs"/>
              </a:rPr>
              <a:t>1 ed., </a:t>
            </a:r>
            <a:r>
              <a:rPr lang="en-US" sz="1200" kern="1200" dirty="0" err="1">
                <a:solidFill>
                  <a:schemeClr val="tx1"/>
                </a:solidFill>
                <a:effectLst/>
                <a:latin typeface="+mn-lt"/>
                <a:ea typeface="+mn-ea"/>
                <a:cs typeface="+mn-cs"/>
              </a:rPr>
              <a:t>Editora</a:t>
            </a:r>
            <a:r>
              <a:rPr lang="en-US" sz="1200" kern="1200" dirty="0">
                <a:solidFill>
                  <a:schemeClr val="tx1"/>
                </a:solidFill>
                <a:effectLst/>
                <a:latin typeface="+mn-lt"/>
                <a:ea typeface="+mn-ea"/>
                <a:cs typeface="+mn-cs"/>
              </a:rPr>
              <a:t> Parma, São Paulo, 2008.</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Cf. Dt 14:22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Holy Containing the Old and New Testament whit a Commentary </a:t>
            </a:r>
            <a:r>
              <a:rPr lang="en-US" sz="1200" i="1" kern="1200" dirty="0" err="1">
                <a:solidFill>
                  <a:schemeClr val="tx1"/>
                </a:solidFill>
                <a:effectLst/>
                <a:latin typeface="+mn-lt"/>
                <a:ea typeface="+mn-ea"/>
                <a:cs typeface="+mn-cs"/>
              </a:rPr>
              <a:t>abd</a:t>
            </a:r>
            <a:r>
              <a:rPr lang="en-US" sz="1200" i="1" kern="1200" dirty="0">
                <a:solidFill>
                  <a:schemeClr val="tx1"/>
                </a:solidFill>
                <a:effectLst/>
                <a:latin typeface="+mn-lt"/>
                <a:ea typeface="+mn-ea"/>
                <a:cs typeface="+mn-cs"/>
              </a:rPr>
              <a:t> Critical Notes by Adam Clarke </a:t>
            </a:r>
            <a:r>
              <a:rPr lang="en-US" sz="1200" kern="1200" dirty="0">
                <a:solidFill>
                  <a:schemeClr val="tx1"/>
                </a:solidFill>
                <a:effectLst/>
                <a:latin typeface="+mn-lt"/>
                <a:ea typeface="+mn-ea"/>
                <a:cs typeface="+mn-cs"/>
              </a:rPr>
              <a:t>(New </a:t>
            </a:r>
            <a:r>
              <a:rPr lang="en-US" sz="1200" kern="1200" dirty="0" err="1">
                <a:solidFill>
                  <a:schemeClr val="tx1"/>
                </a:solidFill>
                <a:effectLst/>
                <a:latin typeface="+mn-lt"/>
                <a:ea typeface="+mn-ea"/>
                <a:cs typeface="+mn-cs"/>
              </a:rPr>
              <a:t>Yor</a:t>
            </a:r>
            <a:r>
              <a:rPr lang="en-US" sz="1200" kern="1200" dirty="0">
                <a:solidFill>
                  <a:schemeClr val="tx1"/>
                </a:solidFill>
                <a:effectLst/>
                <a:latin typeface="+mn-lt"/>
                <a:ea typeface="+mn-ea"/>
                <a:cs typeface="+mn-cs"/>
              </a:rPr>
              <a:t>, Nashville: Abingdon-Cokesbury press). Negrito </a:t>
            </a:r>
            <a:r>
              <a:rPr lang="en-US" sz="1200" kern="1200" dirty="0" err="1">
                <a:solidFill>
                  <a:schemeClr val="tx1"/>
                </a:solidFill>
                <a:effectLst/>
                <a:latin typeface="+mn-lt"/>
                <a:ea typeface="+mn-ea"/>
                <a:cs typeface="+mn-cs"/>
              </a:rPr>
              <a:t>adicionado</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Cf. Dt 14:22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New Bible Commentary. </a:t>
            </a:r>
            <a:r>
              <a:rPr lang="en-US" sz="1200" kern="1200" dirty="0">
                <a:solidFill>
                  <a:schemeClr val="tx1"/>
                </a:solidFill>
                <a:effectLst/>
                <a:latin typeface="+mn-lt"/>
                <a:ea typeface="+mn-ea"/>
                <a:cs typeface="+mn-cs"/>
              </a:rPr>
              <a:t>Inter-</a:t>
            </a:r>
            <a:r>
              <a:rPr lang="en-US" sz="1200" kern="1200" dirty="0" err="1">
                <a:solidFill>
                  <a:schemeClr val="tx1"/>
                </a:solidFill>
                <a:effectLst/>
                <a:latin typeface="+mn-lt"/>
                <a:ea typeface="+mn-ea"/>
                <a:cs typeface="+mn-cs"/>
              </a:rPr>
              <a:t>Versity</a:t>
            </a:r>
            <a:r>
              <a:rPr lang="en-US" sz="1200" kern="1200" dirty="0">
                <a:solidFill>
                  <a:schemeClr val="tx1"/>
                </a:solidFill>
                <a:effectLst/>
                <a:latin typeface="+mn-lt"/>
                <a:ea typeface="+mn-ea"/>
                <a:cs typeface="+mn-cs"/>
              </a:rPr>
              <a:t> Press, Leicester, England, 1970.</a:t>
            </a:r>
            <a:endParaRPr lang="pt-BR"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Mattew</a:t>
            </a:r>
            <a:r>
              <a:rPr lang="en-US" sz="1200" kern="1200" dirty="0">
                <a:solidFill>
                  <a:schemeClr val="tx1"/>
                </a:solidFill>
                <a:effectLst/>
                <a:latin typeface="+mn-lt"/>
                <a:ea typeface="+mn-ea"/>
                <a:cs typeface="+mn-cs"/>
              </a:rPr>
              <a:t> Poole, </a:t>
            </a:r>
            <a:r>
              <a:rPr lang="en-US" sz="1200" i="1" kern="1200" dirty="0">
                <a:solidFill>
                  <a:schemeClr val="tx1"/>
                </a:solidFill>
                <a:effectLst/>
                <a:latin typeface="+mn-lt"/>
                <a:ea typeface="+mn-ea"/>
                <a:cs typeface="+mn-cs"/>
              </a:rPr>
              <a:t>A Commentary on Holy Bible. </a:t>
            </a:r>
            <a:r>
              <a:rPr lang="en-US" sz="1200" kern="1200" dirty="0">
                <a:solidFill>
                  <a:schemeClr val="tx1"/>
                </a:solidFill>
                <a:effectLst/>
                <a:latin typeface="+mn-lt"/>
                <a:ea typeface="+mn-ea"/>
                <a:cs typeface="+mn-cs"/>
              </a:rPr>
              <a:t>Carlisle, </a:t>
            </a:r>
            <a:r>
              <a:rPr lang="en-US" sz="1200" kern="1200" dirty="0" err="1">
                <a:solidFill>
                  <a:schemeClr val="tx1"/>
                </a:solidFill>
                <a:effectLst/>
                <a:latin typeface="+mn-lt"/>
                <a:ea typeface="+mn-ea"/>
                <a:cs typeface="+mn-cs"/>
              </a:rPr>
              <a:t>Pensylvania</a:t>
            </a:r>
            <a:r>
              <a:rPr lang="en-US" sz="1200" kern="1200" dirty="0">
                <a:solidFill>
                  <a:schemeClr val="tx1"/>
                </a:solidFill>
                <a:effectLst/>
                <a:latin typeface="+mn-lt"/>
                <a:ea typeface="+mn-ea"/>
                <a:cs typeface="+mn-cs"/>
              </a:rPr>
              <a:t>: The Banner of Trust, 1974, Cf. Dt 14:22 e 28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Matthew Poole, </a:t>
            </a:r>
            <a:r>
              <a:rPr lang="en-US" sz="1200" i="1" kern="1200" dirty="0">
                <a:solidFill>
                  <a:schemeClr val="tx1"/>
                </a:solidFill>
                <a:effectLst/>
                <a:latin typeface="+mn-lt"/>
                <a:ea typeface="+mn-ea"/>
                <a:cs typeface="+mn-cs"/>
              </a:rPr>
              <a:t>Op. </a:t>
            </a:r>
            <a:r>
              <a:rPr lang="pt-BR" sz="1200" i="1" kern="1200" dirty="0">
                <a:solidFill>
                  <a:schemeClr val="tx1"/>
                </a:solidFill>
                <a:effectLst/>
                <a:latin typeface="+mn-lt"/>
                <a:ea typeface="+mn-ea"/>
                <a:cs typeface="+mn-cs"/>
              </a:rPr>
              <a:t>Cit.</a:t>
            </a:r>
            <a:r>
              <a:rPr lang="pt-BR" sz="1200" kern="1200" dirty="0">
                <a:solidFill>
                  <a:schemeClr val="tx1"/>
                </a:solidFill>
                <a:effectLst/>
                <a:latin typeface="+mn-lt"/>
                <a:ea typeface="+mn-ea"/>
                <a:cs typeface="+mn-cs"/>
              </a:rPr>
              <a:t> Negrito adicionado.</a:t>
            </a:r>
          </a:p>
          <a:p>
            <a:r>
              <a:rPr lang="pt-BR" sz="1200" i="1" kern="1200" dirty="0" err="1">
                <a:solidFill>
                  <a:schemeClr val="tx1"/>
                </a:solidFill>
                <a:effectLst/>
                <a:latin typeface="+mn-lt"/>
                <a:ea typeface="+mn-ea"/>
                <a:cs typeface="+mn-cs"/>
              </a:rPr>
              <a:t>Ma’aser</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sheni</a:t>
            </a:r>
            <a:r>
              <a:rPr lang="pt-BR" sz="1200" kern="1200" dirty="0">
                <a:solidFill>
                  <a:schemeClr val="tx1"/>
                </a:solidFill>
                <a:effectLst/>
                <a:latin typeface="+mn-lt"/>
                <a:ea typeface="+mn-ea"/>
                <a:cs typeface="+mn-cs"/>
              </a:rPr>
              <a:t> (segundo dízimo). Jeremias, Joachim. </a:t>
            </a:r>
            <a:r>
              <a:rPr lang="pt-BR" sz="1200" i="1" kern="1200" dirty="0">
                <a:solidFill>
                  <a:schemeClr val="tx1"/>
                </a:solidFill>
                <a:effectLst/>
                <a:latin typeface="+mn-lt"/>
                <a:ea typeface="+mn-ea"/>
                <a:cs typeface="+mn-cs"/>
              </a:rPr>
              <a:t>Jerusalém no tempo de Jesus</a:t>
            </a:r>
            <a:r>
              <a:rPr lang="pt-BR" sz="1200" kern="1200" dirty="0">
                <a:solidFill>
                  <a:schemeClr val="tx1"/>
                </a:solidFill>
                <a:effectLst/>
                <a:latin typeface="+mn-lt"/>
                <a:ea typeface="+mn-ea"/>
                <a:cs typeface="+mn-cs"/>
              </a:rPr>
              <a:t>: pesquisas de história econômico-sociais no período </a:t>
            </a:r>
            <a:r>
              <a:rPr lang="pt-BR" sz="1200" kern="1200" dirty="0" err="1">
                <a:solidFill>
                  <a:schemeClr val="tx1"/>
                </a:solidFill>
                <a:effectLst/>
                <a:latin typeface="+mn-lt"/>
                <a:ea typeface="+mn-ea"/>
                <a:cs typeface="+mn-cs"/>
              </a:rPr>
              <a:t>neotestamentário</a:t>
            </a:r>
            <a:r>
              <a:rPr lang="pt-BR" sz="1200" kern="1200" dirty="0">
                <a:solidFill>
                  <a:schemeClr val="tx1"/>
                </a:solidFill>
                <a:effectLst/>
                <a:latin typeface="+mn-lt"/>
                <a:ea typeface="+mn-ea"/>
                <a:cs typeface="+mn-cs"/>
              </a:rPr>
              <a:t>. Edições Paulinas, São Paulo, 1983, p. 43. Negrito adicionado.</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p. 69-70.</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p. 83</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p. 86</a:t>
            </a:r>
          </a:p>
          <a:p>
            <a:r>
              <a:rPr lang="pt-BR" sz="1200" kern="1200" dirty="0">
                <a:solidFill>
                  <a:schemeClr val="tx1"/>
                </a:solidFill>
                <a:effectLst/>
                <a:latin typeface="+mn-lt"/>
                <a:ea typeface="+mn-ea"/>
                <a:cs typeface="+mn-cs"/>
              </a:rPr>
              <a:t>Jeremias, Joachim. </a:t>
            </a:r>
            <a:r>
              <a:rPr lang="pt-BR" sz="1200" i="1" kern="1200" dirty="0">
                <a:solidFill>
                  <a:schemeClr val="tx1"/>
                </a:solidFill>
                <a:effectLst/>
                <a:latin typeface="+mn-lt"/>
                <a:ea typeface="+mn-ea"/>
                <a:cs typeface="+mn-cs"/>
              </a:rPr>
              <a:t>Jerusalém no tempo de Jesus</a:t>
            </a:r>
            <a:r>
              <a:rPr lang="pt-BR" sz="1200" kern="1200" dirty="0">
                <a:solidFill>
                  <a:schemeClr val="tx1"/>
                </a:solidFill>
                <a:effectLst/>
                <a:latin typeface="+mn-lt"/>
                <a:ea typeface="+mn-ea"/>
                <a:cs typeface="+mn-cs"/>
              </a:rPr>
              <a:t>: pesquisas de história econômico-sociais no período </a:t>
            </a:r>
            <a:r>
              <a:rPr lang="pt-BR" sz="1200" kern="1200" dirty="0" err="1">
                <a:solidFill>
                  <a:schemeClr val="tx1"/>
                </a:solidFill>
                <a:effectLst/>
                <a:latin typeface="+mn-lt"/>
                <a:ea typeface="+mn-ea"/>
                <a:cs typeface="+mn-cs"/>
              </a:rPr>
              <a:t>neotestamentário</a:t>
            </a:r>
            <a:r>
              <a:rPr lang="pt-BR" sz="1200" kern="1200" dirty="0">
                <a:solidFill>
                  <a:schemeClr val="tx1"/>
                </a:solidFill>
                <a:effectLst/>
                <a:latin typeface="+mn-lt"/>
                <a:ea typeface="+mn-ea"/>
                <a:cs typeface="+mn-cs"/>
              </a:rPr>
              <a:t>. Edições Paulinas, São Paulo, 1983, p. 86.</a:t>
            </a:r>
          </a:p>
          <a:p>
            <a:r>
              <a:rPr lang="pt-BR" sz="1200" i="1" kern="1200" dirty="0">
                <a:solidFill>
                  <a:schemeClr val="tx1"/>
                </a:solidFill>
                <a:effectLst/>
                <a:latin typeface="+mn-lt"/>
                <a:ea typeface="+mn-ea"/>
                <a:cs typeface="+mn-cs"/>
              </a:rPr>
              <a:t>Antiguidades</a:t>
            </a:r>
            <a:r>
              <a:rPr lang="pt-BR" sz="1200" kern="1200" dirty="0">
                <a:solidFill>
                  <a:schemeClr val="tx1"/>
                </a:solidFill>
                <a:effectLst/>
                <a:latin typeface="+mn-lt"/>
                <a:ea typeface="+mn-ea"/>
                <a:cs typeface="+mn-cs"/>
              </a:rPr>
              <a:t>, XVIII 9, 1, </a:t>
            </a:r>
            <a:r>
              <a:rPr lang="pt-BR" sz="1200" kern="1200" dirty="0" err="1">
                <a:solidFill>
                  <a:schemeClr val="tx1"/>
                </a:solidFill>
                <a:effectLst/>
                <a:latin typeface="+mn-lt"/>
                <a:ea typeface="+mn-ea"/>
                <a:cs typeface="+mn-cs"/>
              </a:rPr>
              <a:t>parág</a:t>
            </a:r>
            <a:r>
              <a:rPr lang="pt-BR" sz="1200" kern="1200" dirty="0">
                <a:solidFill>
                  <a:schemeClr val="tx1"/>
                </a:solidFill>
                <a:effectLst/>
                <a:latin typeface="+mn-lt"/>
                <a:ea typeface="+mn-ea"/>
                <a:cs typeface="+mn-cs"/>
              </a:rPr>
              <a:t>. 313. Negrito adicionado.</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Jeremias, Joachim. p. 147-149. Em função do uso especial desse segundo dízimo, </a:t>
            </a:r>
            <a:r>
              <a:rPr lang="pt-BR" sz="1200" kern="1200" dirty="0" err="1">
                <a:solidFill>
                  <a:schemeClr val="tx1"/>
                </a:solidFill>
                <a:effectLst/>
                <a:latin typeface="+mn-lt"/>
                <a:ea typeface="+mn-ea"/>
                <a:cs typeface="+mn-cs"/>
              </a:rPr>
              <a:t>Filon</a:t>
            </a:r>
            <a:r>
              <a:rPr lang="pt-BR" sz="1200" kern="1200" dirty="0">
                <a:solidFill>
                  <a:schemeClr val="tx1"/>
                </a:solidFill>
                <a:effectLst/>
                <a:latin typeface="+mn-lt"/>
                <a:ea typeface="+mn-ea"/>
                <a:cs typeface="+mn-cs"/>
              </a:rPr>
              <a:t> de Alexandria o confunde o dízimo dos dízimos dado aos sacerdotes com o segundo dízimo de Deuteronômio.  J. Jeremias, sugere que ele também desconhecia a existência da </a:t>
            </a:r>
            <a:r>
              <a:rPr lang="pt-BR" sz="1200" i="1" kern="1200" dirty="0" err="1">
                <a:solidFill>
                  <a:schemeClr val="tx1"/>
                </a:solidFill>
                <a:effectLst/>
                <a:latin typeface="+mn-lt"/>
                <a:ea typeface="+mn-ea"/>
                <a:cs typeface="+mn-cs"/>
              </a:rPr>
              <a:t>terumah</a:t>
            </a:r>
            <a:r>
              <a:rPr lang="pt-BR" sz="1200" kern="1200" dirty="0">
                <a:solidFill>
                  <a:schemeClr val="tx1"/>
                </a:solidFill>
                <a:effectLst/>
                <a:latin typeface="+mn-lt"/>
                <a:ea typeface="+mn-ea"/>
                <a:cs typeface="+mn-cs"/>
              </a:rPr>
              <a:t> (p. 154, 190-192).</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Jeremias, Joachim. p. 183.</a:t>
            </a:r>
          </a:p>
          <a:p>
            <a:r>
              <a:rPr lang="pt-BR" sz="1200" i="1" kern="1200" dirty="0">
                <a:solidFill>
                  <a:schemeClr val="tx1"/>
                </a:solidFill>
                <a:effectLst/>
                <a:latin typeface="+mn-lt"/>
                <a:ea typeface="+mn-ea"/>
                <a:cs typeface="+mn-cs"/>
              </a:rPr>
              <a:t>Idem</a:t>
            </a:r>
            <a:r>
              <a:rPr lang="pt-BR" sz="1200" kern="1200" dirty="0">
                <a:solidFill>
                  <a:schemeClr val="tx1"/>
                </a:solidFill>
                <a:effectLst/>
                <a:latin typeface="+mn-lt"/>
                <a:ea typeface="+mn-ea"/>
                <a:cs typeface="+mn-cs"/>
              </a:rPr>
              <a:t>, Jeremias, Joachim. p. 186, 189-191, 193. Era dado em dinheiro.</a:t>
            </a:r>
          </a:p>
          <a:p>
            <a:r>
              <a:rPr lang="pt-BR" sz="1200" kern="1200" dirty="0">
                <a:solidFill>
                  <a:schemeClr val="tx1"/>
                </a:solidFill>
                <a:effectLst/>
                <a:latin typeface="+mn-lt"/>
                <a:ea typeface="+mn-ea"/>
                <a:cs typeface="+mn-cs"/>
              </a:rPr>
              <a:t>Roth, C. </a:t>
            </a:r>
            <a:r>
              <a:rPr lang="pt-BR" sz="1200" i="1" kern="1200" dirty="0">
                <a:solidFill>
                  <a:schemeClr val="tx1"/>
                </a:solidFill>
                <a:effectLst/>
                <a:latin typeface="+mn-lt"/>
                <a:ea typeface="+mn-ea"/>
                <a:cs typeface="+mn-cs"/>
              </a:rPr>
              <a:t>Enciclopédia Judaica</a:t>
            </a:r>
            <a:r>
              <a:rPr lang="pt-BR" sz="1200" kern="1200" dirty="0">
                <a:solidFill>
                  <a:schemeClr val="tx1"/>
                </a:solidFill>
                <a:effectLst/>
                <a:latin typeface="+mn-lt"/>
                <a:ea typeface="+mn-ea"/>
                <a:cs typeface="+mn-cs"/>
              </a:rPr>
              <a:t>. RJ: Editora Tradição /A, 1967. “</a:t>
            </a:r>
            <a:r>
              <a:rPr lang="pt-BR" sz="1200" i="1" kern="1200" dirty="0" err="1">
                <a:solidFill>
                  <a:schemeClr val="tx1"/>
                </a:solidFill>
                <a:effectLst/>
                <a:latin typeface="+mn-lt"/>
                <a:ea typeface="+mn-ea"/>
                <a:cs typeface="+mn-cs"/>
              </a:rPr>
              <a:t>Maaser</a:t>
            </a:r>
            <a:r>
              <a:rPr lang="pt-BR" sz="1200"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Maaserot</a:t>
            </a:r>
            <a:r>
              <a:rPr lang="pt-BR" sz="1200" kern="1200" dirty="0">
                <a:solidFill>
                  <a:schemeClr val="tx1"/>
                </a:solidFill>
                <a:effectLst/>
                <a:latin typeface="+mn-lt"/>
                <a:ea typeface="+mn-ea"/>
                <a:cs typeface="+mn-cs"/>
              </a:rPr>
              <a:t>” (1º dízimo). Negrito adicionado.</a:t>
            </a:r>
          </a:p>
          <a:p>
            <a:r>
              <a:rPr lang="pt-BR" sz="1200" i="1" kern="1200" dirty="0" err="1">
                <a:solidFill>
                  <a:schemeClr val="tx1"/>
                </a:solidFill>
                <a:effectLst/>
                <a:latin typeface="+mn-lt"/>
                <a:ea typeface="+mn-ea"/>
                <a:cs typeface="+mn-cs"/>
              </a:rPr>
              <a:t>Encyclopaedia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Fred </a:t>
            </a:r>
            <a:r>
              <a:rPr lang="pt-BR" sz="1200" kern="1200" dirty="0" err="1">
                <a:solidFill>
                  <a:schemeClr val="tx1"/>
                </a:solidFill>
                <a:effectLst/>
                <a:latin typeface="+mn-lt"/>
                <a:ea typeface="+mn-ea"/>
                <a:cs typeface="+mn-cs"/>
              </a:rPr>
              <a:t>Skolnik</a:t>
            </a:r>
            <a:r>
              <a:rPr lang="pt-BR" sz="1200" kern="1200" dirty="0">
                <a:solidFill>
                  <a:schemeClr val="tx1"/>
                </a:solidFill>
                <a:effectLst/>
                <a:latin typeface="+mn-lt"/>
                <a:ea typeface="+mn-ea"/>
                <a:cs typeface="+mn-cs"/>
              </a:rPr>
              <a:t> &amp; Michel </a:t>
            </a:r>
            <a:r>
              <a:rPr lang="pt-BR" sz="1200" kern="1200" dirty="0" err="1">
                <a:solidFill>
                  <a:schemeClr val="tx1"/>
                </a:solidFill>
                <a:effectLst/>
                <a:latin typeface="+mn-lt"/>
                <a:ea typeface="+mn-ea"/>
                <a:cs typeface="+mn-cs"/>
              </a:rPr>
              <a:t>Berenbaum</a:t>
            </a:r>
            <a:r>
              <a:rPr lang="pt-BR" sz="1200" kern="1200" dirty="0">
                <a:solidFill>
                  <a:schemeClr val="tx1"/>
                </a:solidFill>
                <a:effectLst/>
                <a:latin typeface="+mn-lt"/>
                <a:ea typeface="+mn-ea"/>
                <a:cs typeface="+mn-cs"/>
              </a:rPr>
              <a:t> editores. </a:t>
            </a:r>
            <a:r>
              <a:rPr lang="pt-BR" sz="1200" kern="1200" dirty="0" err="1">
                <a:solidFill>
                  <a:schemeClr val="tx1"/>
                </a:solidFill>
                <a:effectLst/>
                <a:latin typeface="+mn-lt"/>
                <a:ea typeface="+mn-ea"/>
                <a:cs typeface="+mn-cs"/>
              </a:rPr>
              <a:t>Second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edition</a:t>
            </a:r>
            <a:r>
              <a:rPr lang="pt-BR" sz="1200" kern="1200" dirty="0">
                <a:solidFill>
                  <a:schemeClr val="tx1"/>
                </a:solidFill>
                <a:effectLst/>
                <a:latin typeface="+mn-lt"/>
                <a:ea typeface="+mn-ea"/>
                <a:cs typeface="+mn-cs"/>
              </a:rPr>
              <a:t>, Thomson Gale, USA, 2007, vol. 6, p. 101.</a:t>
            </a:r>
          </a:p>
          <a:p>
            <a:r>
              <a:rPr lang="pt-BR" sz="1200" i="1" kern="1200" dirty="0" err="1">
                <a:solidFill>
                  <a:schemeClr val="tx1"/>
                </a:solidFill>
                <a:effectLst/>
                <a:latin typeface="+mn-lt"/>
                <a:ea typeface="+mn-ea"/>
                <a:cs typeface="+mn-cs"/>
              </a:rPr>
              <a:t>Encyclopaedia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Fred </a:t>
            </a:r>
            <a:r>
              <a:rPr lang="pt-BR" sz="1200" kern="1200" dirty="0" err="1">
                <a:solidFill>
                  <a:schemeClr val="tx1"/>
                </a:solidFill>
                <a:effectLst/>
                <a:latin typeface="+mn-lt"/>
                <a:ea typeface="+mn-ea"/>
                <a:cs typeface="+mn-cs"/>
              </a:rPr>
              <a:t>Skolnik</a:t>
            </a:r>
            <a:r>
              <a:rPr lang="pt-BR" sz="1200" kern="1200" dirty="0">
                <a:solidFill>
                  <a:schemeClr val="tx1"/>
                </a:solidFill>
                <a:effectLst/>
                <a:latin typeface="+mn-lt"/>
                <a:ea typeface="+mn-ea"/>
                <a:cs typeface="+mn-cs"/>
              </a:rPr>
              <a:t> &amp; Michel </a:t>
            </a:r>
            <a:r>
              <a:rPr lang="pt-BR" sz="1200" kern="1200" dirty="0" err="1">
                <a:solidFill>
                  <a:schemeClr val="tx1"/>
                </a:solidFill>
                <a:effectLst/>
                <a:latin typeface="+mn-lt"/>
                <a:ea typeface="+mn-ea"/>
                <a:cs typeface="+mn-cs"/>
              </a:rPr>
              <a:t>Berenbaum</a:t>
            </a:r>
            <a:r>
              <a:rPr lang="pt-BR" sz="1200" kern="1200" dirty="0">
                <a:solidFill>
                  <a:schemeClr val="tx1"/>
                </a:solidFill>
                <a:effectLst/>
                <a:latin typeface="+mn-lt"/>
                <a:ea typeface="+mn-ea"/>
                <a:cs typeface="+mn-cs"/>
              </a:rPr>
              <a:t> editores. </a:t>
            </a:r>
            <a:r>
              <a:rPr lang="pt-BR" sz="1200" kern="1200" dirty="0" err="1">
                <a:solidFill>
                  <a:schemeClr val="tx1"/>
                </a:solidFill>
                <a:effectLst/>
                <a:latin typeface="+mn-lt"/>
                <a:ea typeface="+mn-ea"/>
                <a:cs typeface="+mn-cs"/>
              </a:rPr>
              <a:t>Second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edition</a:t>
            </a:r>
            <a:r>
              <a:rPr lang="pt-BR" sz="1200" kern="1200" dirty="0">
                <a:solidFill>
                  <a:schemeClr val="tx1"/>
                </a:solidFill>
                <a:effectLst/>
                <a:latin typeface="+mn-lt"/>
                <a:ea typeface="+mn-ea"/>
                <a:cs typeface="+mn-cs"/>
              </a:rPr>
              <a:t>, Thomson Gale USA, 2007, vol. 8, 254. Ver p. 313-314.</a:t>
            </a:r>
          </a:p>
          <a:p>
            <a:r>
              <a:rPr lang="pt-BR" sz="1200" kern="1200" dirty="0">
                <a:solidFill>
                  <a:schemeClr val="tx1"/>
                </a:solidFill>
                <a:effectLst/>
                <a:latin typeface="+mn-lt"/>
                <a:ea typeface="+mn-ea"/>
                <a:cs typeface="+mn-cs"/>
              </a:rPr>
              <a:t>Ellen G. White, </a:t>
            </a:r>
            <a:r>
              <a:rPr lang="pt-BR" sz="1200" i="1" kern="1200" dirty="0">
                <a:solidFill>
                  <a:schemeClr val="tx1"/>
                </a:solidFill>
                <a:effectLst/>
                <a:latin typeface="+mn-lt"/>
                <a:ea typeface="+mn-ea"/>
                <a:cs typeface="+mn-cs"/>
              </a:rPr>
              <a:t>Patriarcas e profetas</a:t>
            </a:r>
            <a:r>
              <a:rPr lang="pt-BR" sz="1200" kern="1200" dirty="0">
                <a:solidFill>
                  <a:schemeClr val="tx1"/>
                </a:solidFill>
                <a:effectLst/>
                <a:latin typeface="+mn-lt"/>
                <a:ea typeface="+mn-ea"/>
                <a:cs typeface="+mn-cs"/>
              </a:rPr>
              <a:t>. Tatuí, SP, Casa Publicadora Brasileira, 1993, 530. Negrito adicionado. Aqui se percebe dois propósitos para o segundo dízimo perfeitamente de acordo com as fontes históricas e documentos sobre o segundo dízimo, bem como com o texto bíblico: (1) Promover reuniões religiosas em família e associando os levitas e sacerdotes com os pobres e estrangeiros, proporcionando oportunidades para instrução e animação no serviço de Deus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12:5-7); 14:23), e (2) prover auxílio material aos pobres e desafortunados (</a:t>
            </a:r>
            <a:r>
              <a:rPr lang="pt-BR" sz="1200" kern="1200" dirty="0" err="1">
                <a:solidFill>
                  <a:schemeClr val="tx1"/>
                </a:solidFill>
                <a:effectLst/>
                <a:latin typeface="+mn-lt"/>
                <a:ea typeface="+mn-ea"/>
                <a:cs typeface="+mn-cs"/>
              </a:rPr>
              <a:t>Dt</a:t>
            </a:r>
            <a:r>
              <a:rPr lang="pt-BR" sz="1200" kern="1200" dirty="0">
                <a:solidFill>
                  <a:schemeClr val="tx1"/>
                </a:solidFill>
                <a:effectLst/>
                <a:latin typeface="+mn-lt"/>
                <a:ea typeface="+mn-ea"/>
                <a:cs typeface="+mn-cs"/>
              </a:rPr>
              <a:t> 14:29; 26:12-13).</a:t>
            </a:r>
          </a:p>
          <a:p>
            <a:r>
              <a:rPr lang="pt-BR" sz="1200" kern="1200" dirty="0">
                <a:solidFill>
                  <a:schemeClr val="tx1"/>
                </a:solidFill>
                <a:effectLst/>
                <a:latin typeface="+mn-lt"/>
                <a:ea typeface="+mn-ea"/>
                <a:cs typeface="+mn-cs"/>
              </a:rPr>
              <a:t>Essa tabela, está sendo aqui reproduzida para benefício dos leitores que não tiverem acesso ao volume 1 sobre o mesmo tema. Ver: Silva, Demóstenes N. </a:t>
            </a:r>
            <a:r>
              <a:rPr lang="pt-BR" sz="1200" i="1" kern="1200" dirty="0">
                <a:solidFill>
                  <a:schemeClr val="tx1"/>
                </a:solidFill>
                <a:effectLst/>
                <a:latin typeface="+mn-lt"/>
                <a:ea typeface="+mn-ea"/>
                <a:cs typeface="+mn-cs"/>
              </a:rPr>
              <a:t>Série perguntas e respostas sobre dízimos e ofertas</a:t>
            </a:r>
            <a:r>
              <a:rPr lang="pt-BR" sz="1200" kern="1200" dirty="0">
                <a:solidFill>
                  <a:schemeClr val="tx1"/>
                </a:solidFill>
                <a:effectLst/>
                <a:latin typeface="+mn-lt"/>
                <a:ea typeface="+mn-ea"/>
                <a:cs typeface="+mn-cs"/>
              </a:rPr>
              <a:t>: uma abordagem bíblica e nos livros de Ellen White, v. 1. 1 ed., Editora Parma, São Paulo, 2008.</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3</a:t>
            </a:fld>
            <a:endParaRPr lang="pt-BR"/>
          </a:p>
        </p:txBody>
      </p:sp>
    </p:spTree>
    <p:extLst>
      <p:ext uri="{BB962C8B-B14F-4D97-AF65-F5344CB8AC3E}">
        <p14:creationId xmlns:p14="http://schemas.microsoft.com/office/powerpoint/2010/main" val="44173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 dízimo também era dado em dinheiro. Era sobre tudo. Segundo a </a:t>
            </a:r>
            <a:r>
              <a:rPr lang="pt-BR" sz="1200" i="1" kern="1200" dirty="0">
                <a:solidFill>
                  <a:schemeClr val="tx1"/>
                </a:solidFill>
                <a:effectLst/>
                <a:latin typeface="+mn-lt"/>
                <a:ea typeface="+mn-ea"/>
                <a:cs typeface="+mn-cs"/>
              </a:rPr>
              <a:t>Enciclopédia Judaica</a:t>
            </a:r>
            <a:r>
              <a:rPr lang="pt-BR" sz="1200" kern="1200" dirty="0">
                <a:solidFill>
                  <a:schemeClr val="tx1"/>
                </a:solidFill>
                <a:effectLst/>
                <a:latin typeface="+mn-lt"/>
                <a:ea typeface="+mn-ea"/>
                <a:cs typeface="+mn-cs"/>
              </a:rPr>
              <a:t> (EJ), o uso do escambo (o uso de mercadorias como “dinheiro”), era comum no comércio do antigo Oriente Médio. O dinheiro ainda não era tão comum como nos dias de hoje. </a:t>
            </a:r>
          </a:p>
          <a:p>
            <a:r>
              <a:rPr lang="pt-BR" sz="1200" kern="1200" dirty="0">
                <a:solidFill>
                  <a:schemeClr val="tx1"/>
                </a:solidFill>
                <a:effectLst/>
                <a:latin typeface="+mn-lt"/>
                <a:ea typeface="+mn-ea"/>
                <a:cs typeface="+mn-cs"/>
              </a:rPr>
              <a:t>Israel somente vai cunhar moedas séculos depois de se instalar em Canaã. Por isso, os dízimos e ofertas eram levados ao santuário em grande parte em produtos e animais. Porém, diz a </a:t>
            </a:r>
            <a:r>
              <a:rPr lang="pt-BR" sz="1200" i="1" kern="1200" dirty="0" err="1">
                <a:solidFill>
                  <a:schemeClr val="tx1"/>
                </a:solidFill>
                <a:effectLst/>
                <a:latin typeface="+mn-lt"/>
                <a:ea typeface="+mn-ea"/>
                <a:cs typeface="+mn-cs"/>
              </a:rPr>
              <a:t>Encyclopedia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no contexto geral da Bíblia, que o dízimo do período levítico não tinha finalidade de restringir a doutrina do dízimo a produtos da terra. </a:t>
            </a:r>
          </a:p>
          <a:p>
            <a:r>
              <a:rPr lang="pt-BR" sz="1200" kern="1200" dirty="0">
                <a:solidFill>
                  <a:schemeClr val="tx1"/>
                </a:solidFill>
                <a:effectLst/>
                <a:latin typeface="+mn-lt"/>
                <a:ea typeface="+mn-ea"/>
                <a:cs typeface="+mn-cs"/>
              </a:rPr>
              <a:t>O dízimo do campo podia ser trocado por dinheiro, conforme a doutrina do resgate de coisas santas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27:31) pela qual produtos do campo poderiam ser resgatados, pagando-se em </a:t>
            </a:r>
            <a:r>
              <a:rPr lang="pt-BR" sz="1200" kern="1200" dirty="0" err="1">
                <a:solidFill>
                  <a:schemeClr val="tx1"/>
                </a:solidFill>
                <a:effectLst/>
                <a:latin typeface="+mn-lt"/>
                <a:ea typeface="+mn-ea"/>
                <a:cs typeface="+mn-cs"/>
              </a:rPr>
              <a:t>siclos</a:t>
            </a:r>
            <a:r>
              <a:rPr lang="pt-BR" sz="1200" kern="1200" dirty="0">
                <a:solidFill>
                  <a:schemeClr val="tx1"/>
                </a:solidFill>
                <a:effectLst/>
                <a:latin typeface="+mn-lt"/>
                <a:ea typeface="+mn-ea"/>
                <a:cs typeface="+mn-cs"/>
              </a:rPr>
              <a:t>. Essa era a moeda do santuário (barra de prata de 571 gramas). Sobre o dízimo pagava-se com esse dinheiro e mais um quinto do valor do dízimo resgatado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27:8-31), conforme a avaliação do sacerdote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27:8).  Ver perguntas 12-15.</a:t>
            </a:r>
          </a:p>
          <a:p>
            <a:r>
              <a:rPr lang="pt-BR" sz="1200" kern="1200" dirty="0">
                <a:solidFill>
                  <a:schemeClr val="tx1"/>
                </a:solidFill>
                <a:effectLst/>
                <a:latin typeface="+mn-lt"/>
                <a:ea typeface="+mn-ea"/>
                <a:cs typeface="+mn-cs"/>
              </a:rPr>
              <a:t>Algumas razões ainda podem ser apontadas, entre outras. </a:t>
            </a:r>
          </a:p>
          <a:p>
            <a:r>
              <a:rPr lang="pt-BR" sz="1200" kern="1200" dirty="0">
                <a:solidFill>
                  <a:schemeClr val="tx1"/>
                </a:solidFill>
                <a:effectLst/>
                <a:latin typeface="+mn-lt"/>
                <a:ea typeface="+mn-ea"/>
                <a:cs typeface="+mn-cs"/>
              </a:rPr>
              <a:t>Primeiro, a prática levítica era uma adaptação. O sistema do dízimo e ofertas que cerca de 600 anos antes dos levitas já era aplicado sobre “tudo”, foi ajustado por Deus, de forma especial, para o sistema levítico. Isso se justifica devido à vida em Canaã ser predominantemente agropecuária, sem que isso afetasse o princípio geral de ofertar e dizimar de tudo, como outros textos bíblicos indicam. </a:t>
            </a:r>
          </a:p>
          <a:p>
            <a:r>
              <a:rPr lang="pt-BR" sz="1200" kern="1200" dirty="0">
                <a:solidFill>
                  <a:schemeClr val="tx1"/>
                </a:solidFill>
                <a:effectLst/>
                <a:latin typeface="+mn-lt"/>
                <a:ea typeface="+mn-ea"/>
                <a:cs typeface="+mn-cs"/>
              </a:rPr>
              <a:t>Segundo, se os dízimos devessem ser somente de fruto da terra, como os israelitas davam o dízimo durante os quarenta anos de vagueação no deserto, se eles nem mesmo tinham terras para plantar? </a:t>
            </a:r>
          </a:p>
          <a:p>
            <a:r>
              <a:rPr lang="pt-BR" sz="1200" kern="1200" dirty="0">
                <a:solidFill>
                  <a:schemeClr val="tx1"/>
                </a:solidFill>
                <a:effectLst/>
                <a:latin typeface="+mn-lt"/>
                <a:ea typeface="+mn-ea"/>
                <a:cs typeface="+mn-cs"/>
              </a:rPr>
              <a:t>Terceiro, no período levítico, o dízimo e ofertas eram em parte partilhados com os sacerdotes e levitas imediatamente, porém, outra parte era armazenada depois de avaliada de acordo com o s</a:t>
            </a:r>
            <a:r>
              <a:rPr lang="pt-BR" sz="1200" i="1" kern="1200" dirty="0">
                <a:solidFill>
                  <a:schemeClr val="tx1"/>
                </a:solidFill>
                <a:effectLst/>
                <a:latin typeface="+mn-lt"/>
                <a:ea typeface="+mn-ea"/>
                <a:cs typeface="+mn-cs"/>
              </a:rPr>
              <a:t>hekel</a:t>
            </a:r>
            <a:r>
              <a:rPr lang="pt-BR" sz="1200" kern="1200" dirty="0">
                <a:solidFill>
                  <a:schemeClr val="tx1"/>
                </a:solidFill>
                <a:effectLst/>
                <a:latin typeface="+mn-lt"/>
                <a:ea typeface="+mn-ea"/>
                <a:cs typeface="+mn-cs"/>
              </a:rPr>
              <a:t> do santuário (</a:t>
            </a:r>
            <a:r>
              <a:rPr lang="pt-BR" sz="1200" kern="1200" dirty="0" err="1">
                <a:solidFill>
                  <a:schemeClr val="tx1"/>
                </a:solidFill>
                <a:effectLst/>
                <a:latin typeface="+mn-lt"/>
                <a:ea typeface="+mn-ea"/>
                <a:cs typeface="+mn-cs"/>
              </a:rPr>
              <a:t>Êx</a:t>
            </a:r>
            <a:r>
              <a:rPr lang="pt-BR" sz="1200" kern="1200" dirty="0">
                <a:solidFill>
                  <a:schemeClr val="tx1"/>
                </a:solidFill>
                <a:effectLst/>
                <a:latin typeface="+mn-lt"/>
                <a:ea typeface="+mn-ea"/>
                <a:cs typeface="+mn-cs"/>
              </a:rPr>
              <a:t> 30:13, 24; 38:24-26). </a:t>
            </a:r>
          </a:p>
          <a:p>
            <a:r>
              <a:rPr lang="pt-BR" sz="1200" kern="1200" dirty="0">
                <a:solidFill>
                  <a:schemeClr val="tx1"/>
                </a:solidFill>
                <a:effectLst/>
                <a:latin typeface="+mn-lt"/>
                <a:ea typeface="+mn-ea"/>
                <a:cs typeface="+mn-cs"/>
              </a:rPr>
              <a:t>Os produtos do campo eram estocados, conforme o que poderia ser armazenado sem perecer, e que fosse suficiente para a manutenção dos serviços do templo. </a:t>
            </a:r>
          </a:p>
          <a:p>
            <a:r>
              <a:rPr lang="pt-BR" sz="1200" kern="1200" dirty="0">
                <a:solidFill>
                  <a:schemeClr val="tx1"/>
                </a:solidFill>
                <a:effectLst/>
                <a:latin typeface="+mn-lt"/>
                <a:ea typeface="+mn-ea"/>
                <a:cs typeface="+mn-cs"/>
              </a:rPr>
              <a:t>Como vimos, a partir do exemplo da teocracia israelita, que era uma nação economicamente baseada em produtos do agronegócio, alguém poderia imaginar que a doutrina do dízimo se limita à experiência de Israel. Nessa parte da Escritura se registra dízimo de produtos agropecuários. </a:t>
            </a:r>
          </a:p>
          <a:p>
            <a:r>
              <a:rPr lang="pt-BR" sz="1200" kern="1200" dirty="0">
                <a:solidFill>
                  <a:schemeClr val="tx1"/>
                </a:solidFill>
                <a:effectLst/>
                <a:latin typeface="+mn-lt"/>
                <a:ea typeface="+mn-ea"/>
                <a:cs typeface="+mn-cs"/>
              </a:rPr>
              <a:t>Mas essa interpretação seria completamente errada, pois se sustentaria somente no período levítico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27:30-33;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18:24-27). No entanto, embora estes sejam textos importantes, há ainda outros que completam a doutrina bíblica. Mas o dízimo é sobre tudo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14:20; 28:22), inclusive dinheiro</a:t>
            </a:r>
          </a:p>
          <a:p>
            <a:r>
              <a:rPr lang="pt-BR" sz="1200" kern="1200" dirty="0">
                <a:solidFill>
                  <a:schemeClr val="tx1"/>
                </a:solidFill>
                <a:effectLst/>
                <a:latin typeface="+mn-lt"/>
                <a:ea typeface="+mn-ea"/>
                <a:cs typeface="+mn-cs"/>
              </a:rPr>
              <a:t>Por isso, a própria </a:t>
            </a:r>
            <a:r>
              <a:rPr lang="pt-BR" sz="1200" i="1" kern="1200" dirty="0" err="1">
                <a:solidFill>
                  <a:schemeClr val="tx1"/>
                </a:solidFill>
                <a:effectLst/>
                <a:latin typeface="+mn-lt"/>
                <a:ea typeface="+mn-ea"/>
                <a:cs typeface="+mn-cs"/>
              </a:rPr>
              <a:t>Encyclopedia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reconhece que a menção bíblica do dízimo a partir dos produtos agropecuários é uma forma de representar o dízimo de outras coisas também. Para essa fonte, a referência de Levítico e Deuteronômio ao dízimo do campo “se referem apenas aos objetos mais comuns dizimados em Israel”, mas o dízimo era dado sobre tudo, inclusive dinheiro. Ver perguntas12, 14, 19, 21.</a:t>
            </a:r>
          </a:p>
          <a:p>
            <a:r>
              <a:rPr lang="pt-BR" sz="1200" i="1" kern="1200" dirty="0" err="1">
                <a:solidFill>
                  <a:schemeClr val="tx1"/>
                </a:solidFill>
                <a:effectLst/>
                <a:latin typeface="+mn-lt"/>
                <a:ea typeface="+mn-ea"/>
                <a:cs typeface="+mn-cs"/>
              </a:rPr>
              <a:t>Encyclopaedia</a:t>
            </a:r>
            <a:r>
              <a:rPr lang="pt-BR" sz="1200" i="1" kern="1200" dirty="0">
                <a:solidFill>
                  <a:schemeClr val="tx1"/>
                </a:solidFill>
                <a:effectLst/>
                <a:latin typeface="+mn-lt"/>
                <a:ea typeface="+mn-ea"/>
                <a:cs typeface="+mn-cs"/>
              </a:rPr>
              <a:t> Judaica, </a:t>
            </a:r>
            <a:r>
              <a:rPr lang="pt-BR" sz="1200" kern="1200" dirty="0">
                <a:solidFill>
                  <a:schemeClr val="tx1"/>
                </a:solidFill>
                <a:effectLst/>
                <a:latin typeface="+mn-lt"/>
                <a:ea typeface="+mn-ea"/>
                <a:cs typeface="+mn-cs"/>
              </a:rPr>
              <a:t>vol. 1,</a:t>
            </a:r>
            <a:r>
              <a:rPr lang="pt-BR" sz="1200" i="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p. 47-48, 83, 189.	</a:t>
            </a:r>
          </a:p>
          <a:p>
            <a:r>
              <a:rPr lang="pt-BR" sz="1200" i="1" kern="1200" dirty="0" err="1">
                <a:solidFill>
                  <a:schemeClr val="tx1"/>
                </a:solidFill>
                <a:effectLst/>
                <a:latin typeface="+mn-lt"/>
                <a:ea typeface="+mn-ea"/>
                <a:cs typeface="+mn-cs"/>
              </a:rPr>
              <a:t>Encyclopaedia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Fred </a:t>
            </a:r>
            <a:r>
              <a:rPr lang="pt-BR" sz="1200" kern="1200" dirty="0" err="1">
                <a:solidFill>
                  <a:schemeClr val="tx1"/>
                </a:solidFill>
                <a:effectLst/>
                <a:latin typeface="+mn-lt"/>
                <a:ea typeface="+mn-ea"/>
                <a:cs typeface="+mn-cs"/>
              </a:rPr>
              <a:t>Skolnik</a:t>
            </a:r>
            <a:r>
              <a:rPr lang="pt-BR" sz="1200" kern="1200" dirty="0">
                <a:solidFill>
                  <a:schemeClr val="tx1"/>
                </a:solidFill>
                <a:effectLst/>
                <a:latin typeface="+mn-lt"/>
                <a:ea typeface="+mn-ea"/>
                <a:cs typeface="+mn-cs"/>
              </a:rPr>
              <a:t> &amp; Michel </a:t>
            </a:r>
            <a:r>
              <a:rPr lang="pt-BR" sz="1200" kern="1200" dirty="0" err="1">
                <a:solidFill>
                  <a:schemeClr val="tx1"/>
                </a:solidFill>
                <a:effectLst/>
                <a:latin typeface="+mn-lt"/>
                <a:ea typeface="+mn-ea"/>
                <a:cs typeface="+mn-cs"/>
              </a:rPr>
              <a:t>Berenbaum</a:t>
            </a:r>
            <a:r>
              <a:rPr lang="pt-BR" sz="1200" kern="1200" dirty="0">
                <a:solidFill>
                  <a:schemeClr val="tx1"/>
                </a:solidFill>
                <a:effectLst/>
                <a:latin typeface="+mn-lt"/>
                <a:ea typeface="+mn-ea"/>
                <a:cs typeface="+mn-cs"/>
              </a:rPr>
              <a:t> editores. </a:t>
            </a:r>
            <a:r>
              <a:rPr lang="pt-BR" sz="1200" kern="1200" dirty="0" err="1">
                <a:solidFill>
                  <a:schemeClr val="tx1"/>
                </a:solidFill>
                <a:effectLst/>
                <a:latin typeface="+mn-lt"/>
                <a:ea typeface="+mn-ea"/>
                <a:cs typeface="+mn-cs"/>
              </a:rPr>
              <a:t>Second</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edition</a:t>
            </a:r>
            <a:r>
              <a:rPr lang="pt-BR" sz="1200" kern="1200" dirty="0">
                <a:solidFill>
                  <a:schemeClr val="tx1"/>
                </a:solidFill>
                <a:effectLst/>
                <a:latin typeface="+mn-lt"/>
                <a:ea typeface="+mn-ea"/>
                <a:cs typeface="+mn-cs"/>
              </a:rPr>
              <a:t>, Thomson Gale USA, 2007, vol. 19, p. 736.</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5</a:t>
            </a:fld>
            <a:endParaRPr lang="pt-BR"/>
          </a:p>
        </p:txBody>
      </p:sp>
    </p:spTree>
    <p:extLst>
      <p:ext uri="{BB962C8B-B14F-4D97-AF65-F5344CB8AC3E}">
        <p14:creationId xmlns:p14="http://schemas.microsoft.com/office/powerpoint/2010/main" val="274937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Como já mencionado, o dízimo não é uma criação levítica, mas uma oferta obrigatória fixa para manter o ministério desde tempos imemoriais. Assim, sua primeira referência bíblica ocorre cerca de 600 anos antes de existir sacerdócio levítico, quando Abraão deu o dízimo a </a:t>
            </a:r>
            <a:r>
              <a:rPr lang="pt-BR" sz="1200" kern="1200" dirty="0" err="1">
                <a:solidFill>
                  <a:schemeClr val="tx1"/>
                </a:solidFill>
                <a:effectLst/>
                <a:latin typeface="+mn-lt"/>
                <a:ea typeface="+mn-ea"/>
                <a:cs typeface="+mn-cs"/>
              </a:rPr>
              <a:t>Melquisedeque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14:18-20). </a:t>
            </a:r>
          </a:p>
          <a:p>
            <a:r>
              <a:rPr lang="pt-BR" sz="1200" kern="1200" dirty="0">
                <a:solidFill>
                  <a:schemeClr val="tx1"/>
                </a:solidFill>
                <a:effectLst/>
                <a:latin typeface="+mn-lt"/>
                <a:ea typeface="+mn-ea"/>
                <a:cs typeface="+mn-cs"/>
              </a:rPr>
              <a:t>O ministério de </a:t>
            </a:r>
            <a:r>
              <a:rPr lang="pt-BR" sz="1200" kern="1200" dirty="0" err="1">
                <a:solidFill>
                  <a:schemeClr val="tx1"/>
                </a:solidFill>
                <a:effectLst/>
                <a:latin typeface="+mn-lt"/>
                <a:ea typeface="+mn-ea"/>
                <a:cs typeface="+mn-cs"/>
              </a:rPr>
              <a:t>Mequisedeque</a:t>
            </a:r>
            <a:r>
              <a:rPr lang="pt-BR" sz="1200" kern="1200" dirty="0">
                <a:solidFill>
                  <a:schemeClr val="tx1"/>
                </a:solidFill>
                <a:effectLst/>
                <a:latin typeface="+mn-lt"/>
                <a:ea typeface="+mn-ea"/>
                <a:cs typeface="+mn-cs"/>
              </a:rPr>
              <a:t> não tem começo e nem fim. Assim, seu direito a dízimo também não tem começo e nem fim. Esse direito pertence a Jesus que vive e a quem </a:t>
            </a:r>
            <a:r>
              <a:rPr lang="pt-BR" sz="1200" kern="1200" dirty="0" err="1">
                <a:solidFill>
                  <a:schemeClr val="tx1"/>
                </a:solidFill>
                <a:effectLst/>
                <a:latin typeface="+mn-lt"/>
                <a:ea typeface="+mn-ea"/>
                <a:cs typeface="+mn-cs"/>
              </a:rPr>
              <a:t>Melquisedeque</a:t>
            </a:r>
            <a:r>
              <a:rPr lang="pt-BR" sz="1200" kern="1200" dirty="0">
                <a:solidFill>
                  <a:schemeClr val="tx1"/>
                </a:solidFill>
                <a:effectLst/>
                <a:latin typeface="+mn-lt"/>
                <a:ea typeface="+mn-ea"/>
                <a:cs typeface="+mn-cs"/>
              </a:rPr>
              <a:t> representa (</a:t>
            </a:r>
            <a:r>
              <a:rPr lang="pt-BR" sz="1200" kern="1200" dirty="0" err="1">
                <a:solidFill>
                  <a:schemeClr val="tx1"/>
                </a:solidFill>
                <a:effectLst/>
                <a:latin typeface="+mn-lt"/>
                <a:ea typeface="+mn-ea"/>
                <a:cs typeface="+mn-cs"/>
              </a:rPr>
              <a:t>Hb</a:t>
            </a:r>
            <a:r>
              <a:rPr lang="pt-BR" sz="1200" kern="1200" dirty="0">
                <a:solidFill>
                  <a:schemeClr val="tx1"/>
                </a:solidFill>
                <a:effectLst/>
                <a:latin typeface="+mn-lt"/>
                <a:ea typeface="+mn-ea"/>
                <a:cs typeface="+mn-cs"/>
              </a:rPr>
              <a:t> 7:1-8).</a:t>
            </a:r>
          </a:p>
          <a:p>
            <a:r>
              <a:rPr lang="pt-BR" sz="1200" kern="1200" dirty="0">
                <a:solidFill>
                  <a:schemeClr val="tx1"/>
                </a:solidFill>
                <a:effectLst/>
                <a:latin typeface="+mn-lt"/>
                <a:ea typeface="+mn-ea"/>
                <a:cs typeface="+mn-cs"/>
              </a:rPr>
              <a:t>Portanto, todas as demais ofertas obrigatórias e fixas passaram, junto com o contexto antigo e a dependência do sistema cerimonial típico, cumprido em Jesus. O dízimo, porém, é a única que permanece com as ofertas voluntárias. Além disso, não há texto de sua abolição, seja no AT ou no Novo Testamento (NT) e sua validade, diferente de outras ofertas obrigatórias fixas, independe do sistema dos levitas.</a:t>
            </a:r>
          </a:p>
          <a:p>
            <a:r>
              <a:rPr lang="pt-BR" sz="1200" kern="1200" dirty="0">
                <a:solidFill>
                  <a:schemeClr val="tx1"/>
                </a:solidFill>
                <a:effectLst/>
                <a:latin typeface="+mn-lt"/>
                <a:ea typeface="+mn-ea"/>
                <a:cs typeface="+mn-cs"/>
              </a:rPr>
              <a:t>Assim, a proporcionalidade, aparece em várias situações na relação entre Deus e seu povo, tanto no AT quanto no NT. Segundo esse princípio, cada um será aceito de acordo com o que tem e não segundo o que não tem (2Co 8:12). </a:t>
            </a:r>
          </a:p>
          <a:p>
            <a:r>
              <a:rPr lang="pt-BR" sz="1200" kern="1200" dirty="0">
                <a:solidFill>
                  <a:schemeClr val="tx1"/>
                </a:solidFill>
                <a:effectLst/>
                <a:latin typeface="+mn-lt"/>
                <a:ea typeface="+mn-ea"/>
                <a:cs typeface="+mn-cs"/>
              </a:rPr>
              <a:t>Todas essas ofertas obrigatórias, no entanto, não pretendiam comprar os favores divinos, mas reconhecer o Senhorio do Criador e manter comunhão com Ele pelos significados </a:t>
            </a:r>
            <a:r>
              <a:rPr lang="pt-BR" sz="1200" kern="1200" dirty="0" err="1">
                <a:solidFill>
                  <a:schemeClr val="tx1"/>
                </a:solidFill>
                <a:effectLst/>
                <a:latin typeface="+mn-lt"/>
                <a:ea typeface="+mn-ea"/>
                <a:cs typeface="+mn-cs"/>
              </a:rPr>
              <a:t>redentivos</a:t>
            </a:r>
            <a:r>
              <a:rPr lang="pt-BR" sz="1200" kern="1200" dirty="0">
                <a:solidFill>
                  <a:schemeClr val="tx1"/>
                </a:solidFill>
                <a:effectLst/>
                <a:latin typeface="+mn-lt"/>
                <a:ea typeface="+mn-ea"/>
                <a:cs typeface="+mn-cs"/>
              </a:rPr>
              <a:t> presentes em cada oferta.</a:t>
            </a: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6</a:t>
            </a:fld>
            <a:endParaRPr lang="pt-BR"/>
          </a:p>
        </p:txBody>
      </p:sp>
    </p:spTree>
    <p:extLst>
      <p:ext uri="{BB962C8B-B14F-4D97-AF65-F5344CB8AC3E}">
        <p14:creationId xmlns:p14="http://schemas.microsoft.com/office/powerpoint/2010/main" val="213855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Como vimos, é sobre “tudo”. “Então esta pedra que tenho posto como coluna será casa de Deus; e </a:t>
            </a:r>
            <a:r>
              <a:rPr lang="pt-BR" sz="1200" b="1" kern="1200" dirty="0">
                <a:solidFill>
                  <a:schemeClr val="tx1"/>
                </a:solidFill>
                <a:effectLst/>
                <a:latin typeface="+mn-lt"/>
                <a:ea typeface="+mn-ea"/>
                <a:cs typeface="+mn-cs"/>
              </a:rPr>
              <a:t>de tudo quanto me deres</a:t>
            </a:r>
            <a:r>
              <a:rPr lang="pt-BR" sz="1200" kern="1200" dirty="0">
                <a:solidFill>
                  <a:schemeClr val="tx1"/>
                </a:solidFill>
                <a:effectLst/>
                <a:latin typeface="+mn-lt"/>
                <a:ea typeface="+mn-ea"/>
                <a:cs typeface="+mn-cs"/>
              </a:rPr>
              <a:t>, certamente te darei o </a:t>
            </a:r>
            <a:r>
              <a:rPr lang="pt-BR" sz="1200" b="1" kern="1200" dirty="0">
                <a:solidFill>
                  <a:schemeClr val="tx1"/>
                </a:solidFill>
                <a:effectLst/>
                <a:latin typeface="+mn-lt"/>
                <a:ea typeface="+mn-ea"/>
                <a:cs typeface="+mn-cs"/>
              </a:rPr>
              <a:t>dízimo</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28: 18-22). (ver perguntas 12, 14, 19)</a:t>
            </a:r>
          </a:p>
          <a:p>
            <a:r>
              <a:rPr lang="pt-BR" sz="1200" kern="1200" dirty="0">
                <a:solidFill>
                  <a:schemeClr val="tx1"/>
                </a:solidFill>
                <a:effectLst/>
                <a:latin typeface="+mn-lt"/>
                <a:ea typeface="+mn-ea"/>
                <a:cs typeface="+mn-cs"/>
              </a:rPr>
              <a:t>Fica evidente que Jacó não havia, pessoalmente, dizimado até àquele momento, simplesmente porque, no sistema patriarcal, Jacó não possuía bens, mas prometeu que daria o dízimo de tudo (</a:t>
            </a:r>
            <a:r>
              <a:rPr lang="pt-BR" sz="1200" i="1" kern="1200" dirty="0" err="1">
                <a:solidFill>
                  <a:schemeClr val="tx1"/>
                </a:solidFill>
                <a:effectLst/>
                <a:latin typeface="+mn-lt"/>
                <a:ea typeface="+mn-ea"/>
                <a:cs typeface="+mn-cs"/>
              </a:rPr>
              <a:t>kol</a:t>
            </a:r>
            <a:r>
              <a:rPr lang="pt-BR" sz="1200" kern="1200" dirty="0">
                <a:solidFill>
                  <a:schemeClr val="tx1"/>
                </a:solidFill>
                <a:effectLst/>
                <a:latin typeface="+mn-lt"/>
                <a:ea typeface="+mn-ea"/>
                <a:cs typeface="+mn-cs"/>
              </a:rPr>
              <a:t>) o que Deus lhe desse. </a:t>
            </a:r>
          </a:p>
          <a:p>
            <a:r>
              <a:rPr lang="pt-BR" sz="1200" kern="1200" dirty="0">
                <a:solidFill>
                  <a:schemeClr val="tx1"/>
                </a:solidFill>
                <a:effectLst/>
                <a:latin typeface="+mn-lt"/>
                <a:ea typeface="+mn-ea"/>
                <a:cs typeface="+mn-cs"/>
              </a:rPr>
              <a:t>Deus não dá somente produtos do campo e animais, mas tudo o que possuímos. Portanto, o dízimo recai sobre tudo o que Deus dá. Tudo o que temos.</a:t>
            </a:r>
          </a:p>
          <a:p>
            <a:r>
              <a:rPr lang="pt-BR" sz="1200" kern="1200" dirty="0">
                <a:solidFill>
                  <a:schemeClr val="tx1"/>
                </a:solidFill>
                <a:effectLst/>
                <a:latin typeface="+mn-lt"/>
                <a:ea typeface="+mn-ea"/>
                <a:cs typeface="+mn-cs"/>
              </a:rPr>
              <a:t>Pode-se pensar que o voto de Jacó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28:20-22) foi pontual e apenas pessoal, mas não é bem assim. Três aspectos importantes podem ser destacados no voto de Jacó, os quais mostram a abrangência na história da família do patriarca, e o valor espiritual e profético de seu voto.</a:t>
            </a:r>
          </a:p>
          <a:p>
            <a:r>
              <a:rPr lang="pt-BR" sz="1200" kern="1200" dirty="0">
                <a:solidFill>
                  <a:schemeClr val="tx1"/>
                </a:solidFill>
                <a:effectLst/>
                <a:latin typeface="+mn-lt"/>
                <a:ea typeface="+mn-ea"/>
                <a:cs typeface="+mn-cs"/>
              </a:rPr>
              <a:t>(1) Como o relato deixa claro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28), naquele momento ele fugia do irmão sem levar nada, porque não era dono de nada. Dependia do pai, o patriarca Isaque, portanto não tinha tido renda para devolver dízimo algum, até então; </a:t>
            </a:r>
          </a:p>
          <a:p>
            <a:r>
              <a:rPr lang="pt-BR" sz="1200" kern="1200" dirty="0">
                <a:solidFill>
                  <a:schemeClr val="tx1"/>
                </a:solidFill>
                <a:effectLst/>
                <a:latin typeface="+mn-lt"/>
                <a:ea typeface="+mn-ea"/>
                <a:cs typeface="+mn-cs"/>
              </a:rPr>
              <a:t>(2) Ele havia disputado com seu irmão, antes da fuga, exatamente para poder ser herdeiro da primogenitura e dos bens paternos, o que acabou não conseguindo, pelo menos no que se refere aos bens, </a:t>
            </a:r>
          </a:p>
          <a:p>
            <a:r>
              <a:rPr lang="pt-BR" sz="1200" kern="1200" dirty="0">
                <a:solidFill>
                  <a:schemeClr val="tx1"/>
                </a:solidFill>
                <a:effectLst/>
                <a:latin typeface="+mn-lt"/>
                <a:ea typeface="+mn-ea"/>
                <a:cs typeface="+mn-cs"/>
              </a:rPr>
              <a:t>(3) No patriarcado, o dízimo era dado pelo patriarca, o único proprietário. Portanto, até àquele momento Jacó não poderia ter dizimado, pois nem era dono de nada e nem era seu dever fazê-lo.  Se tivesse ficado e tomado posse de sua herança paterna, Jacó poderia continuar a tradição familiar de dizimista como exemplificado em Abraão. </a:t>
            </a:r>
          </a:p>
          <a:p>
            <a:r>
              <a:rPr lang="pt-BR" sz="1200" kern="1200" dirty="0">
                <a:solidFill>
                  <a:schemeClr val="tx1"/>
                </a:solidFill>
                <a:effectLst/>
                <a:latin typeface="+mn-lt"/>
                <a:ea typeface="+mn-ea"/>
                <a:cs typeface="+mn-cs"/>
              </a:rPr>
              <a:t>Assim, o voto de Jacó indica três coisas: (a) que ele conhecia a prática do dízimo; (</a:t>
            </a:r>
            <a:r>
              <a:rPr lang="pt-BR" sz="1200" kern="1200" dirty="0" err="1">
                <a:solidFill>
                  <a:schemeClr val="tx1"/>
                </a:solidFill>
                <a:effectLst/>
                <a:latin typeface="+mn-lt"/>
                <a:ea typeface="+mn-ea"/>
                <a:cs typeface="+mn-cs"/>
              </a:rPr>
              <a:t>b</a:t>
            </a:r>
            <a:r>
              <a:rPr lang="pt-BR" sz="1200" kern="1200" dirty="0">
                <a:solidFill>
                  <a:schemeClr val="tx1"/>
                </a:solidFill>
                <a:effectLst/>
                <a:latin typeface="+mn-lt"/>
                <a:ea typeface="+mn-ea"/>
                <a:cs typeface="+mn-cs"/>
              </a:rPr>
              <a:t>) que incidia sobre “tudo” o que conseguisse ter posse; e (</a:t>
            </a:r>
            <a:r>
              <a:rPr lang="pt-BR" sz="1200" kern="1200" dirty="0" err="1">
                <a:solidFill>
                  <a:schemeClr val="tx1"/>
                </a:solidFill>
                <a:effectLst/>
                <a:latin typeface="+mn-lt"/>
                <a:ea typeface="+mn-ea"/>
                <a:cs typeface="+mn-cs"/>
              </a:rPr>
              <a:t>c</a:t>
            </a:r>
            <a:r>
              <a:rPr lang="pt-BR" sz="1200" kern="1200" dirty="0">
                <a:solidFill>
                  <a:schemeClr val="tx1"/>
                </a:solidFill>
                <a:effectLst/>
                <a:latin typeface="+mn-lt"/>
                <a:ea typeface="+mn-ea"/>
                <a:cs typeface="+mn-cs"/>
              </a:rPr>
              <a:t>) que isso se relacionava com sua adoração a Deus, a casa de Deus. Era uma questão espiritual porque foi após a visão do céu que Jacó fez um voto de consagração no qual ele incluiu o dízimo. </a:t>
            </a:r>
          </a:p>
          <a:p>
            <a:r>
              <a:rPr lang="pt-BR" sz="1200" kern="1200" dirty="0">
                <a:solidFill>
                  <a:schemeClr val="tx1"/>
                </a:solidFill>
                <a:effectLst/>
                <a:latin typeface="+mn-lt"/>
                <a:ea typeface="+mn-ea"/>
                <a:cs typeface="+mn-cs"/>
              </a:rPr>
              <a:t>Por que colocar o dízimo num voto de entrega de si mesmo a Deus? Havia tantas outras coisas importantes a prometer, mas ele reconheceu que a relação com Deus passa pelo reconhecimento de que Ele é o “possuidor dos céus e da Terra”, conforme declarou </a:t>
            </a:r>
            <a:r>
              <a:rPr lang="pt-BR" sz="1200" kern="1200" dirty="0" err="1">
                <a:solidFill>
                  <a:schemeClr val="tx1"/>
                </a:solidFill>
                <a:effectLst/>
                <a:latin typeface="+mn-lt"/>
                <a:ea typeface="+mn-ea"/>
                <a:cs typeface="+mn-cs"/>
              </a:rPr>
              <a:t>Melquisedeque</a:t>
            </a:r>
            <a:r>
              <a:rPr lang="pt-BR" sz="1200" kern="1200" dirty="0">
                <a:solidFill>
                  <a:schemeClr val="tx1"/>
                </a:solidFill>
                <a:effectLst/>
                <a:latin typeface="+mn-lt"/>
                <a:ea typeface="+mn-ea"/>
                <a:cs typeface="+mn-cs"/>
              </a:rPr>
              <a:t> ao seu avô Abraão, e que isso se prova pela devolução do dízimo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14:19-20). </a:t>
            </a:r>
          </a:p>
          <a:p>
            <a:r>
              <a:rPr lang="pt-BR" sz="1200" kern="1200" dirty="0">
                <a:solidFill>
                  <a:schemeClr val="tx1"/>
                </a:solidFill>
                <a:effectLst/>
                <a:latin typeface="+mn-lt"/>
                <a:ea typeface="+mn-ea"/>
                <a:cs typeface="+mn-cs"/>
              </a:rPr>
              <a:t>No caso de Abraão, citado acima, ele deu o dízimo de tudo que naquele momento passou a possuir, não pelo trabalho normal, mas pelo resgate, na guerra. Também, no caso de Jacó, agora ele passaria a dizimar por si mesmo ao adquirir seus próprios bens pelo trabalho pessoal.</a:t>
            </a:r>
          </a:p>
          <a:p>
            <a:r>
              <a:rPr lang="pt-BR" sz="1200" kern="1200" dirty="0">
                <a:solidFill>
                  <a:schemeClr val="tx1"/>
                </a:solidFill>
                <a:effectLst/>
                <a:latin typeface="+mn-lt"/>
                <a:ea typeface="+mn-ea"/>
                <a:cs typeface="+mn-cs"/>
              </a:rPr>
              <a:t>Assim, o dízimo incide sobre tudo o que passa a nos pertencer, seja pelo trabalho, normal, pela herança, ou por situações excepcionais que pela lei venha a nos pertencer como no caso de Abraão.</a:t>
            </a:r>
          </a:p>
          <a:p>
            <a:r>
              <a:rPr lang="pt-BR" sz="1200" kern="1200" dirty="0">
                <a:solidFill>
                  <a:schemeClr val="tx1"/>
                </a:solidFill>
                <a:effectLst/>
                <a:latin typeface="+mn-lt"/>
                <a:ea typeface="+mn-ea"/>
                <a:cs typeface="+mn-cs"/>
              </a:rPr>
              <a:t>	Ver perguntas 12,14, 18, 19.</a:t>
            </a:r>
          </a:p>
          <a:p>
            <a:r>
              <a:rPr lang="pt-BR" sz="1200" kern="1200" dirty="0">
                <a:solidFill>
                  <a:schemeClr val="tx1"/>
                </a:solidFill>
                <a:effectLst/>
                <a:latin typeface="+mn-lt"/>
                <a:ea typeface="+mn-ea"/>
                <a:cs typeface="+mn-cs"/>
              </a:rPr>
              <a:t>Idem.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28:18-22.</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7</a:t>
            </a:fld>
            <a:endParaRPr lang="pt-BR"/>
          </a:p>
        </p:txBody>
      </p:sp>
    </p:spTree>
    <p:extLst>
      <p:ext uri="{BB962C8B-B14F-4D97-AF65-F5344CB8AC3E}">
        <p14:creationId xmlns:p14="http://schemas.microsoft.com/office/powerpoint/2010/main" val="28551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 mais curto possível e sempre que houver bênção que aumente seus bens ou recursos financeiros. Esse é o ideal pelas seguintes razões:</a:t>
            </a:r>
          </a:p>
          <a:p>
            <a:r>
              <a:rPr lang="pt-BR" sz="1200" kern="1200" dirty="0">
                <a:solidFill>
                  <a:schemeClr val="tx1"/>
                </a:solidFill>
                <a:effectLst/>
                <a:latin typeface="+mn-lt"/>
                <a:ea typeface="+mn-ea"/>
                <a:cs typeface="+mn-cs"/>
              </a:rPr>
              <a:t>(1) Porque devemos buscar </a:t>
            </a:r>
            <a:r>
              <a:rPr lang="pt-BR" sz="1200" b="1" kern="1200" dirty="0">
                <a:solidFill>
                  <a:schemeClr val="tx1"/>
                </a:solidFill>
                <a:effectLst/>
                <a:latin typeface="+mn-lt"/>
                <a:ea typeface="+mn-ea"/>
                <a:cs typeface="+mn-cs"/>
              </a:rPr>
              <a:t>primeiro o reino de Deus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6:3);</a:t>
            </a:r>
          </a:p>
          <a:p>
            <a:r>
              <a:rPr lang="pt-BR" sz="1200" kern="1200" dirty="0">
                <a:solidFill>
                  <a:schemeClr val="tx1"/>
                </a:solidFill>
                <a:effectLst/>
                <a:latin typeface="+mn-lt"/>
                <a:ea typeface="+mn-ea"/>
                <a:cs typeface="+mn-cs"/>
              </a:rPr>
              <a:t>(2) Porque o </a:t>
            </a:r>
            <a:r>
              <a:rPr lang="pt-BR" sz="1200" b="1" kern="1200" dirty="0">
                <a:solidFill>
                  <a:schemeClr val="tx1"/>
                </a:solidFill>
                <a:effectLst/>
                <a:latin typeface="+mn-lt"/>
                <a:ea typeface="+mn-ea"/>
                <a:cs typeface="+mn-cs"/>
              </a:rPr>
              <a:t>dízimo e as ofertas devem ser separados em primeiro lugar em seguida às primícias</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Pv</a:t>
            </a:r>
            <a:r>
              <a:rPr lang="pt-BR" sz="1200" kern="1200" dirty="0">
                <a:solidFill>
                  <a:schemeClr val="tx1"/>
                </a:solidFill>
                <a:effectLst/>
                <a:latin typeface="+mn-lt"/>
                <a:ea typeface="+mn-ea"/>
                <a:cs typeface="+mn-cs"/>
              </a:rPr>
              <a:t> 3:9); </a:t>
            </a:r>
          </a:p>
          <a:p>
            <a:r>
              <a:rPr lang="pt-BR" sz="1200" kern="1200" dirty="0">
                <a:solidFill>
                  <a:schemeClr val="tx1"/>
                </a:solidFill>
                <a:effectLst/>
                <a:latin typeface="+mn-lt"/>
                <a:ea typeface="+mn-ea"/>
                <a:cs typeface="+mn-cs"/>
              </a:rPr>
              <a:t>(3)  Porque dizimar e ofertar deve ser costume sistemático </a:t>
            </a:r>
            <a:r>
              <a:rPr lang="pt-BR" sz="1200" b="1" kern="1200" dirty="0">
                <a:solidFill>
                  <a:schemeClr val="tx1"/>
                </a:solidFill>
                <a:effectLst/>
                <a:latin typeface="+mn-lt"/>
                <a:ea typeface="+mn-ea"/>
                <a:cs typeface="+mn-cs"/>
              </a:rPr>
              <a:t>semanal</a:t>
            </a:r>
            <a:r>
              <a:rPr lang="pt-BR" sz="1200" kern="1200" dirty="0">
                <a:solidFill>
                  <a:schemeClr val="tx1"/>
                </a:solidFill>
                <a:effectLst/>
                <a:latin typeface="+mn-lt"/>
                <a:ea typeface="+mn-ea"/>
                <a:cs typeface="+mn-cs"/>
              </a:rPr>
              <a:t>, se esse for o ritmo de recebimento.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Os seguidores de Cristo não devem esperar por apelos missionários emocionantes para despertá-los à ação. Se espiritualmente despertos, ouviriam </a:t>
            </a:r>
            <a:r>
              <a:rPr lang="pt-BR" sz="1200" b="1" kern="1200" dirty="0">
                <a:solidFill>
                  <a:schemeClr val="tx1"/>
                </a:solidFill>
                <a:effectLst/>
                <a:latin typeface="+mn-lt"/>
                <a:ea typeface="+mn-ea"/>
                <a:cs typeface="+mn-cs"/>
              </a:rPr>
              <a:t>na renda de cada semana, </a:t>
            </a:r>
            <a:r>
              <a:rPr lang="pt-BR" sz="1200" kern="1200" dirty="0">
                <a:solidFill>
                  <a:schemeClr val="tx1"/>
                </a:solidFill>
                <a:effectLst/>
                <a:latin typeface="+mn-lt"/>
                <a:ea typeface="+mn-ea"/>
                <a:cs typeface="+mn-cs"/>
              </a:rPr>
              <a:t>seja muito ou pouca, a voz de Deus e da consciência com autoridade exigindo os dízimos e ofertas devidas ao Senhor.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(4) Porque evita o risco de acumular, dificultando a devolução.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Algumas pessoas têm por muito tempo negligenciado tratar honestamente com seu Criador. Deixando de separar o dízimo semanalmente, </a:t>
            </a:r>
            <a:r>
              <a:rPr lang="pt-BR" sz="1200" b="1" kern="1200" dirty="0">
                <a:solidFill>
                  <a:schemeClr val="tx1"/>
                </a:solidFill>
                <a:effectLst/>
                <a:latin typeface="+mn-lt"/>
                <a:ea typeface="+mn-ea"/>
                <a:cs typeface="+mn-cs"/>
              </a:rPr>
              <a:t>permitiram que este se acumulasse</a:t>
            </a:r>
            <a:r>
              <a:rPr lang="pt-BR" sz="1200" kern="1200" dirty="0">
                <a:solidFill>
                  <a:schemeClr val="tx1"/>
                </a:solidFill>
                <a:effectLst/>
                <a:latin typeface="+mn-lt"/>
                <a:ea typeface="+mn-ea"/>
                <a:cs typeface="+mn-cs"/>
              </a:rPr>
              <a:t>, até alcançar uma grande quantia, e agora relutam muito em endireitar a questão.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(5) porque a </a:t>
            </a:r>
            <a:r>
              <a:rPr lang="pt-BR" sz="1200" b="1" kern="1200" dirty="0">
                <a:solidFill>
                  <a:schemeClr val="tx1"/>
                </a:solidFill>
                <a:effectLst/>
                <a:latin typeface="+mn-lt"/>
                <a:ea typeface="+mn-ea"/>
                <a:cs typeface="+mn-cs"/>
              </a:rPr>
              <a:t>obra de Deus tem pressa para salvar</a:t>
            </a:r>
            <a:r>
              <a:rPr lang="pt-BR" sz="1200" kern="1200" dirty="0">
                <a:solidFill>
                  <a:schemeClr val="tx1"/>
                </a:solidFill>
                <a:effectLst/>
                <a:latin typeface="+mn-lt"/>
                <a:ea typeface="+mn-ea"/>
                <a:cs typeface="+mn-cs"/>
              </a:rPr>
              <a:t> almas.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Poremos na causa de Deus o dinheiro que nos foi confiado e devotar-nos-emos também sem reservas a Sua obra? As necessidades da obra são-nos expostas; os tesouros vazios constituem para nós mui comovente apelo. </a:t>
            </a:r>
            <a:r>
              <a:rPr lang="pt-BR" sz="1200" b="1" kern="1200" dirty="0">
                <a:solidFill>
                  <a:schemeClr val="tx1"/>
                </a:solidFill>
                <a:effectLst/>
                <a:latin typeface="+mn-lt"/>
                <a:ea typeface="+mn-ea"/>
                <a:cs typeface="+mn-cs"/>
              </a:rPr>
              <a:t>Um dólar agora vale mais do que dez num período futuro.</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(6) Porque o dízimo e ofertas não devem ser entregues em períodos prolongados, por isso o conselho é “</a:t>
            </a:r>
            <a:r>
              <a:rPr lang="pt-BR" sz="1200" b="1" kern="1200" dirty="0">
                <a:solidFill>
                  <a:schemeClr val="tx1"/>
                </a:solidFill>
                <a:effectLst/>
                <a:latin typeface="+mn-lt"/>
                <a:ea typeface="+mn-ea"/>
                <a:cs typeface="+mn-cs"/>
              </a:rPr>
              <a:t>não trazer meramente uma oferta anual</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Testemunhos para a igreja</a:t>
            </a:r>
            <a:r>
              <a:rPr lang="pt-BR" sz="1200" kern="1200" dirty="0">
                <a:solidFill>
                  <a:schemeClr val="tx1"/>
                </a:solidFill>
                <a:effectLst/>
                <a:latin typeface="+mn-lt"/>
                <a:ea typeface="+mn-ea"/>
                <a:cs typeface="+mn-cs"/>
              </a:rPr>
              <a:t>, vol. 4, 2007, p. 474, </a:t>
            </a:r>
            <a:r>
              <a:rPr lang="pt-BR" sz="1200" i="1" kern="1200" dirty="0">
                <a:solidFill>
                  <a:schemeClr val="tx1"/>
                </a:solidFill>
                <a:effectLst/>
                <a:latin typeface="+mn-lt"/>
                <a:ea typeface="+mn-ea"/>
                <a:cs typeface="+mn-cs"/>
              </a:rPr>
              <a:t>E. G. White </a:t>
            </a:r>
            <a:r>
              <a:rPr lang="pt-BR" sz="1200" i="1" kern="1200" dirty="0" err="1">
                <a:solidFill>
                  <a:schemeClr val="tx1"/>
                </a:solidFill>
                <a:effectLst/>
                <a:latin typeface="+mn-lt"/>
                <a:ea typeface="+mn-ea"/>
                <a:cs typeface="+mn-cs"/>
              </a:rPr>
              <a:t>Writings</a:t>
            </a:r>
            <a:r>
              <a:rPr lang="pt-BR" sz="1200" i="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Negrito </a:t>
            </a:r>
            <a:r>
              <a:rPr lang="en-US" sz="1200" kern="1200" dirty="0" err="1">
                <a:solidFill>
                  <a:schemeClr val="tx1"/>
                </a:solidFill>
                <a:effectLst/>
                <a:latin typeface="+mn-lt"/>
                <a:ea typeface="+mn-ea"/>
                <a:cs typeface="+mn-cs"/>
              </a:rPr>
              <a:t>adicionado</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61, </a:t>
            </a:r>
            <a:r>
              <a:rPr lang="en-US" sz="1200" i="1" kern="1200" dirty="0">
                <a:solidFill>
                  <a:schemeClr val="tx1"/>
                </a:solidFill>
                <a:effectLst/>
                <a:latin typeface="+mn-lt"/>
                <a:ea typeface="+mn-ea"/>
                <a:cs typeface="+mn-cs"/>
              </a:rPr>
              <a:t>E. G. White Writings.</a:t>
            </a:r>
            <a:r>
              <a:rPr lang="en-US" sz="1200" kern="1200" dirty="0">
                <a:solidFill>
                  <a:schemeClr val="tx1"/>
                </a:solidFill>
                <a:effectLst/>
                <a:latin typeface="+mn-lt"/>
                <a:ea typeface="+mn-ea"/>
                <a:cs typeface="+mn-cs"/>
              </a:rPr>
              <a:t>  Online Books.</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Negrito adicionado.</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Testemunhos Seletos</a:t>
            </a:r>
            <a:r>
              <a:rPr lang="pt-BR" sz="1200" kern="1200" dirty="0">
                <a:solidFill>
                  <a:schemeClr val="tx1"/>
                </a:solidFill>
                <a:effectLst/>
                <a:latin typeface="+mn-lt"/>
                <a:ea typeface="+mn-ea"/>
                <a:cs typeface="+mn-cs"/>
              </a:rPr>
              <a:t>, vol. 2, 2008, p. 328, </a:t>
            </a:r>
            <a:r>
              <a:rPr lang="pt-BR" sz="1200" i="1" kern="1200" dirty="0">
                <a:solidFill>
                  <a:schemeClr val="tx1"/>
                </a:solidFill>
                <a:effectLst/>
                <a:latin typeface="+mn-lt"/>
                <a:ea typeface="+mn-ea"/>
                <a:cs typeface="+mn-cs"/>
              </a:rPr>
              <a:t>E. G. White </a:t>
            </a:r>
            <a:r>
              <a:rPr lang="pt-BR" sz="1200" i="1" kern="1200" dirty="0" err="1">
                <a:solidFill>
                  <a:schemeClr val="tx1"/>
                </a:solidFill>
                <a:effectLst/>
                <a:latin typeface="+mn-lt"/>
                <a:ea typeface="+mn-ea"/>
                <a:cs typeface="+mn-cs"/>
              </a:rPr>
              <a:t>Writings</a:t>
            </a:r>
            <a:r>
              <a:rPr lang="pt-BR" sz="1200" i="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Books. Negrito </a:t>
            </a:r>
            <a:r>
              <a:rPr lang="en-US" sz="1200" kern="1200" dirty="0" err="1">
                <a:solidFill>
                  <a:schemeClr val="tx1"/>
                </a:solidFill>
                <a:effectLst/>
                <a:latin typeface="+mn-lt"/>
                <a:ea typeface="+mn-ea"/>
                <a:cs typeface="+mn-cs"/>
              </a:rPr>
              <a:t>adicionado</a:t>
            </a:r>
            <a:r>
              <a:rPr lang="en-US" sz="1200" kern="1200" dirty="0">
                <a:solidFill>
                  <a:schemeClr val="tx1"/>
                </a:solidFill>
                <a:effectLst/>
                <a:latin typeface="+mn-lt"/>
                <a:ea typeface="+mn-ea"/>
                <a:cs typeface="+mn-cs"/>
              </a:rPr>
              <a:t>.</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Testemunhos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Seletos</a:t>
            </a:r>
            <a:r>
              <a:rPr lang="en-US" sz="1200" kern="1200" dirty="0">
                <a:solidFill>
                  <a:schemeClr val="tx1"/>
                </a:solidFill>
                <a:effectLst/>
                <a:latin typeface="+mn-lt"/>
                <a:ea typeface="+mn-ea"/>
                <a:cs typeface="+mn-cs"/>
              </a:rPr>
              <a:t>, vol. 2, 2008, p. 573, </a:t>
            </a:r>
            <a:r>
              <a:rPr lang="en-US" sz="1200" i="1" kern="1200" dirty="0">
                <a:solidFill>
                  <a:schemeClr val="tx1"/>
                </a:solidFill>
                <a:effectLst/>
                <a:latin typeface="+mn-lt"/>
                <a:ea typeface="+mn-ea"/>
                <a:cs typeface="+mn-cs"/>
              </a:rPr>
              <a:t>E. G. White Writings.</a:t>
            </a:r>
            <a:r>
              <a:rPr lang="en-US" sz="1200" kern="1200" dirty="0">
                <a:solidFill>
                  <a:schemeClr val="tx1"/>
                </a:solidFill>
                <a:effectLst/>
                <a:latin typeface="+mn-lt"/>
                <a:ea typeface="+mn-ea"/>
                <a:cs typeface="+mn-cs"/>
              </a:rPr>
              <a:t>  Online Books.</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Negrito adicionado.</a:t>
            </a: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8</a:t>
            </a:fld>
            <a:endParaRPr lang="pt-BR"/>
          </a:p>
        </p:txBody>
      </p:sp>
    </p:spTree>
    <p:extLst>
      <p:ext uri="{BB962C8B-B14F-4D97-AF65-F5344CB8AC3E}">
        <p14:creationId xmlns:p14="http://schemas.microsoft.com/office/powerpoint/2010/main" val="31180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Levítico 27 é o capítulo da avaliação e do resgate ou troca de coisas sagradas, dedicadas ao Senhor, entre as quais está o dízimo. A multa, na Bíblia, não era aplicada a atraso, mas a outras situações: </a:t>
            </a:r>
          </a:p>
          <a:p>
            <a:r>
              <a:rPr lang="pt-BR" sz="1200" kern="1200" dirty="0">
                <a:solidFill>
                  <a:schemeClr val="tx1"/>
                </a:solidFill>
                <a:effectLst/>
                <a:latin typeface="+mn-lt"/>
                <a:ea typeface="+mn-ea"/>
                <a:cs typeface="+mn-cs"/>
              </a:rPr>
              <a:t>	(1) A primeira era ao </a:t>
            </a:r>
            <a:r>
              <a:rPr lang="pt-BR" sz="1200" b="1" kern="1200" dirty="0">
                <a:solidFill>
                  <a:schemeClr val="tx1"/>
                </a:solidFill>
                <a:effectLst/>
                <a:latin typeface="+mn-lt"/>
                <a:ea typeface="+mn-ea"/>
                <a:cs typeface="+mn-cs"/>
              </a:rPr>
              <a:t>resgate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27:31) que era o ato de comprar de volta o dízimo do campo por um valor equivalente, mas nesse caso pagava-se uma multa acrescentando um quinto, ou 20% ao valor do dízimo. Geralmente se pagava esse resgate em dinheiro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27:15), sobre o valor das coisas sagradas, incluindo o dízimo que consta nessa relação de coisas santas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 O dinheiro usado para os resgates era o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de prata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27:16), que era a moeda corrente. </a:t>
            </a:r>
          </a:p>
          <a:p>
            <a:r>
              <a:rPr lang="pt-BR" sz="1200" kern="1200" dirty="0">
                <a:solidFill>
                  <a:schemeClr val="tx1"/>
                </a:solidFill>
                <a:effectLst/>
                <a:latin typeface="+mn-lt"/>
                <a:ea typeface="+mn-ea"/>
                <a:cs typeface="+mn-cs"/>
              </a:rPr>
              <a:t>	(2) A segunda situação de multa era a tentativa de </a:t>
            </a:r>
            <a:r>
              <a:rPr lang="pt-BR" sz="1200" b="1" kern="1200" dirty="0">
                <a:solidFill>
                  <a:schemeClr val="tx1"/>
                </a:solidFill>
                <a:effectLst/>
                <a:latin typeface="+mn-lt"/>
                <a:ea typeface="+mn-ea"/>
                <a:cs typeface="+mn-cs"/>
              </a:rPr>
              <a:t>trocar </a:t>
            </a:r>
            <a:r>
              <a:rPr lang="pt-BR" sz="1200" kern="1200" dirty="0">
                <a:solidFill>
                  <a:schemeClr val="tx1"/>
                </a:solidFill>
                <a:effectLst/>
                <a:latin typeface="+mn-lt"/>
                <a:ea typeface="+mn-ea"/>
                <a:cs typeface="+mn-cs"/>
              </a:rPr>
              <a:t>dízimo de animais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27:33). Nesse caso, perdia-se o animal que se queria trocar e também o outro animal que se levava para fazer a troca. Então, multava-se a tentativa de resgatar e trocar o dízimo de um produto por outro, mas não por demorar a entregar o dízimo. Mas essa lei da multa pelo resgate e troca se aplicava às coisas consagradas a Deus como pactos, dedicação de pessoas, coisas, campos, casas e animais, não somente ao dízimo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5:14-16; 27:8-27).</a:t>
            </a:r>
          </a:p>
          <a:p>
            <a:r>
              <a:rPr lang="pt-BR" sz="1200" kern="1200" dirty="0">
                <a:solidFill>
                  <a:schemeClr val="tx1"/>
                </a:solidFill>
                <a:effectLst/>
                <a:latin typeface="+mn-lt"/>
                <a:ea typeface="+mn-ea"/>
                <a:cs typeface="+mn-cs"/>
              </a:rPr>
              <a:t>	No sistema de Israel o dízimo era normalmente entregue em produtos e animais porque havia pouco dinheiro circulante. Então, a multa em dinheiro (</a:t>
            </a:r>
            <a:r>
              <a:rPr lang="pt-BR" sz="1200" kern="1200" dirty="0" err="1">
                <a:solidFill>
                  <a:schemeClr val="tx1"/>
                </a:solidFill>
                <a:effectLst/>
                <a:latin typeface="+mn-lt"/>
                <a:ea typeface="+mn-ea"/>
                <a:cs typeface="+mn-cs"/>
              </a:rPr>
              <a:t>siclo</a:t>
            </a:r>
            <a:r>
              <a:rPr lang="pt-BR" sz="1200" kern="1200" dirty="0">
                <a:solidFill>
                  <a:schemeClr val="tx1"/>
                </a:solidFill>
                <a:effectLst/>
                <a:latin typeface="+mn-lt"/>
                <a:ea typeface="+mn-ea"/>
                <a:cs typeface="+mn-cs"/>
              </a:rPr>
              <a:t> de prata) tratava de evitar que tentassem fazer resgate e troca de produtos para vantagem própria. A multa desestimulava a ambição de querer trocar um produto sagrado como o dízimo (entre outras coisas consagradas) por outro produto ou animal de menor aparência ou valor. Combatia a ambição pelas coisas sagradas. Essas são duas razões que, normalmente, não se aplicam mais hoje.</a:t>
            </a:r>
          </a:p>
          <a:p>
            <a:r>
              <a:rPr lang="pt-BR" sz="1200" kern="1200" dirty="0">
                <a:solidFill>
                  <a:schemeClr val="tx1"/>
                </a:solidFill>
                <a:effectLst/>
                <a:latin typeface="+mn-lt"/>
                <a:ea typeface="+mn-ea"/>
                <a:cs typeface="+mn-cs"/>
              </a:rPr>
              <a:t>	(3) Em terceiro lugar, o sistema de multas e penalidades era próprio da teocracia que implantou penalidades para transgressões religiosas. Havia também penalidades para quem não ia a reuniões religiosas, para quem não guardava o sábado, para quem praticava a idolatria, para quem não respeitava os pais, etc. Naquela época as punições poderiam ser leves como multas, mais severas como exclusão do povo ou graves como pena de morte. Essas penalidades tinham implicações civis e criminais que estavam ligadas às práticas religiosas. Elas não existiam antes do surgimento da nação israelita e, portanto, as multas deixam de existir com o fim do governo teocrático de Israel. </a:t>
            </a:r>
          </a:p>
          <a:p>
            <a:r>
              <a:rPr lang="pt-BR" sz="1200" kern="1200" dirty="0">
                <a:solidFill>
                  <a:schemeClr val="tx1"/>
                </a:solidFill>
                <a:effectLst/>
                <a:latin typeface="+mn-lt"/>
                <a:ea typeface="+mn-ea"/>
                <a:cs typeface="+mn-cs"/>
              </a:rPr>
              <a:t>	Com o fim da teocracia a igreja não funciona como governo civil e nem aplica penalidades civis ou criminais para transgressões religiosas. A igreja agora é uma congregação espiritual, por isso que as ordenanças e mandamentos da Palavra continuam sendo válidas, mas sem as penalidades civis e criminais do passado. </a:t>
            </a:r>
          </a:p>
          <a:p>
            <a:r>
              <a:rPr lang="pt-BR" sz="1200" kern="1200" dirty="0">
                <a:solidFill>
                  <a:schemeClr val="tx1"/>
                </a:solidFill>
                <a:effectLst/>
                <a:latin typeface="+mn-lt"/>
                <a:ea typeface="+mn-ea"/>
                <a:cs typeface="+mn-cs"/>
              </a:rPr>
              <a:t>	Vale o conselho a seguir:</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Ninguém vendo-se em situação precária, tire dinheiro consagrado a fins religiosos, empregando-o para seu próprio proveito, e acalmando a consciência com o dizer que o restituirá futuramente. Prefira cortar as despesas segundo as rendas que tem, restringir as necessidades e viver de acordo com os meios, a usar o dinheiro do Senhor para fins seculares.   </a:t>
            </a:r>
          </a:p>
          <a:p>
            <a:r>
              <a:rPr lang="pt-BR" sz="1200" b="1"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Conselhos sobre mordomia</a:t>
            </a:r>
            <a:r>
              <a:rPr lang="pt-BR" sz="1200" kern="1200" dirty="0">
                <a:solidFill>
                  <a:schemeClr val="tx1"/>
                </a:solidFill>
                <a:effectLst/>
                <a:latin typeface="+mn-lt"/>
                <a:ea typeface="+mn-ea"/>
                <a:cs typeface="+mn-cs"/>
              </a:rPr>
              <a:t>, 2007, p. 224, </a:t>
            </a:r>
            <a:r>
              <a:rPr lang="pt-BR" sz="1200" i="1" kern="1200" dirty="0">
                <a:solidFill>
                  <a:schemeClr val="tx1"/>
                </a:solidFill>
                <a:effectLst/>
                <a:latin typeface="+mn-lt"/>
                <a:ea typeface="+mn-ea"/>
                <a:cs typeface="+mn-cs"/>
              </a:rPr>
              <a:t>E. G. White </a:t>
            </a:r>
            <a:r>
              <a:rPr lang="pt-BR" sz="1200" i="1" kern="1200" dirty="0" err="1">
                <a:solidFill>
                  <a:schemeClr val="tx1"/>
                </a:solidFill>
                <a:effectLst/>
                <a:latin typeface="+mn-lt"/>
                <a:ea typeface="+mn-ea"/>
                <a:cs typeface="+mn-cs"/>
              </a:rPr>
              <a:t>Writings</a:t>
            </a:r>
            <a:r>
              <a:rPr lang="pt-BR" sz="1200" i="1" kern="1200" dirty="0">
                <a:solidFill>
                  <a:schemeClr val="tx1"/>
                </a:solidFill>
                <a:effectLst/>
                <a:latin typeface="+mn-lt"/>
                <a:ea typeface="+mn-ea"/>
                <a:cs typeface="+mn-cs"/>
              </a:rPr>
              <a:t>.</a:t>
            </a:r>
            <a:r>
              <a:rPr lang="pt-B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Online Books.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9</a:t>
            </a:fld>
            <a:endParaRPr lang="pt-BR"/>
          </a:p>
        </p:txBody>
      </p:sp>
    </p:spTree>
    <p:extLst>
      <p:ext uri="{BB962C8B-B14F-4D97-AF65-F5344CB8AC3E}">
        <p14:creationId xmlns:p14="http://schemas.microsoft.com/office/powerpoint/2010/main" val="173317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10</a:t>
            </a:fld>
            <a:endParaRPr lang="pt-BR"/>
          </a:p>
        </p:txBody>
      </p:sp>
    </p:spTree>
    <p:extLst>
      <p:ext uri="{BB962C8B-B14F-4D97-AF65-F5344CB8AC3E}">
        <p14:creationId xmlns:p14="http://schemas.microsoft.com/office/powerpoint/2010/main" val="349222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Porque há livros da Bíblia que não mencionam o sábado e nem o nome de Deus e nem por isso o sábado foi abolido naquele livro e nem o nome de Deus deixou de ter valor (Ver livro de Ester, por exemplo). No caso de Elias, este só recebeu a refeição para comer naquele dia e não foi aumento, portanto, não se dizima. </a:t>
            </a:r>
          </a:p>
          <a:p>
            <a:r>
              <a:rPr lang="pt-BR" sz="1200" kern="1200" dirty="0">
                <a:solidFill>
                  <a:schemeClr val="tx1"/>
                </a:solidFill>
                <a:effectLst/>
                <a:latin typeface="+mn-lt"/>
                <a:ea typeface="+mn-ea"/>
                <a:cs typeface="+mn-cs"/>
              </a:rPr>
              <a:t>	Na história do azeite da viúva (quase 900 anos AC) não há continuidade do relato para saber ela devolveu dízimo ou não, mas nos anos seguintes o dízimo foi reafirmado nos </a:t>
            </a:r>
            <a:r>
              <a:rPr lang="pt-BR" sz="1200" kern="1200" dirty="0" err="1">
                <a:solidFill>
                  <a:schemeClr val="tx1"/>
                </a:solidFill>
                <a:effectLst/>
                <a:latin typeface="+mn-lt"/>
                <a:ea typeface="+mn-ea"/>
                <a:cs typeface="+mn-cs"/>
              </a:rPr>
              <a:t>reavivamentos</a:t>
            </a:r>
            <a:r>
              <a:rPr lang="pt-BR" sz="1200" kern="1200" dirty="0">
                <a:solidFill>
                  <a:schemeClr val="tx1"/>
                </a:solidFill>
                <a:effectLst/>
                <a:latin typeface="+mn-lt"/>
                <a:ea typeface="+mn-ea"/>
                <a:cs typeface="+mn-cs"/>
              </a:rPr>
              <a:t> espirituais dos reinados do rei Josias (cerca de 800 anos AC) e </a:t>
            </a:r>
            <a:r>
              <a:rPr lang="pt-BR" sz="1200" kern="1200" dirty="0" err="1">
                <a:solidFill>
                  <a:schemeClr val="tx1"/>
                </a:solidFill>
                <a:effectLst/>
                <a:latin typeface="+mn-lt"/>
                <a:ea typeface="+mn-ea"/>
                <a:cs typeface="+mn-cs"/>
              </a:rPr>
              <a:t>Ezequias</a:t>
            </a:r>
            <a:r>
              <a:rPr lang="pt-BR" sz="1200" kern="1200" dirty="0">
                <a:solidFill>
                  <a:schemeClr val="tx1"/>
                </a:solidFill>
                <a:effectLst/>
                <a:latin typeface="+mn-lt"/>
                <a:ea typeface="+mn-ea"/>
                <a:cs typeface="+mn-cs"/>
              </a:rPr>
              <a:t> (cerca de 700 anos AC). Também, 500 anos depois de Elias e da época da viúva de </a:t>
            </a:r>
            <a:r>
              <a:rPr lang="pt-BR" sz="1200" kern="1200" dirty="0" err="1">
                <a:solidFill>
                  <a:schemeClr val="tx1"/>
                </a:solidFill>
                <a:effectLst/>
                <a:latin typeface="+mn-lt"/>
                <a:ea typeface="+mn-ea"/>
                <a:cs typeface="+mn-cs"/>
              </a:rPr>
              <a:t>Serepta</a:t>
            </a:r>
            <a:r>
              <a:rPr lang="pt-BR" sz="1200" kern="1200" dirty="0">
                <a:solidFill>
                  <a:schemeClr val="tx1"/>
                </a:solidFill>
                <a:effectLst/>
                <a:latin typeface="+mn-lt"/>
                <a:ea typeface="+mn-ea"/>
                <a:cs typeface="+mn-cs"/>
              </a:rPr>
              <a:t>, Deus exigiu a devolução de todo dízimo para a casa do tesouro (cerca de 440 AC) no tempo de Malaquias (Ml 3:10). Portanto o dízimo continuou em vigor. 	Finalmente, no caso de Paulo, ele era apóstolo e deveria ser regular e totalmente sustentado pela igreja. No entanto, como não era mantido pela igreja, Paulo que tinha esse direito (porque era apóstolo), gastava tudo o que ganhava para cobrir as suas despesas no ministério. Ele empregava não somente o dízimo, mas dedicava 100% de seu rendimento para o ministério pastoral. </a:t>
            </a:r>
          </a:p>
          <a:p>
            <a:r>
              <a:rPr lang="pt-BR" sz="1200" kern="1200" dirty="0">
                <a:solidFill>
                  <a:schemeClr val="tx1"/>
                </a:solidFill>
                <a:effectLst/>
                <a:latin typeface="+mn-lt"/>
                <a:ea typeface="+mn-ea"/>
                <a:cs typeface="+mn-cs"/>
              </a:rPr>
              <a:t>	Portanto não há nenhuma negação do dízimo em nenhuma dessas histórias.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11</a:t>
            </a:fld>
            <a:endParaRPr lang="pt-BR"/>
          </a:p>
        </p:txBody>
      </p:sp>
    </p:spTree>
    <p:extLst>
      <p:ext uri="{BB962C8B-B14F-4D97-AF65-F5344CB8AC3E}">
        <p14:creationId xmlns:p14="http://schemas.microsoft.com/office/powerpoint/2010/main" val="1444576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APA">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A5A7A24-7A6E-5849-9821-46019E5502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621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5E08C66-47E7-6640-B819-38FC3BE8EF3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3" name="Espaço Reservado para Rodapé 2">
            <a:extLst>
              <a:ext uri="{FF2B5EF4-FFF2-40B4-BE49-F238E27FC236}">
                <a16:creationId xmlns:a16="http://schemas.microsoft.com/office/drawing/2014/main" id="{2031E63D-A4F3-7741-ABCD-34D35E2634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7123D751-8FFE-1C41-90F8-5D76CF2E4EC7}"/>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35338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E95B9-ADBE-3141-8AD4-312FB2745C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9D08C16-1D0D-0442-9A27-DD18916E9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4B20223-0C6E-654E-B045-24F3D4A88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849582-B50A-B44C-B80A-E7B298134961}"/>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F31CB819-51A9-DA43-817C-6927E38DE0F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57FF487A-3E26-7043-B476-AB0159F9BCD1}"/>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195124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C05D8-2912-8648-A252-17223ABC17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1BD6D4-85D3-9344-A5F0-0FAF6997D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E9C147F6-EAF0-9E42-BFA0-17546F90E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A78505-18F1-4B44-B9ED-C31352B4AC16}"/>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CB474AA-39A8-8A4C-9F14-94CF6EA64EE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2A4A5FE1-E5D9-2D40-9C3B-911D27D6DF94}"/>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00600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25F58-E313-C544-94FD-251227DD09A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32E171-BB37-AA40-A2EC-F31F6798647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B2AFF4-DB13-A045-A0B8-7B5C4A3AEC1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A81E8A4-7EC0-054D-90DD-A25E5492D62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939B52D5-2FA9-9542-87A8-CA80EDC6CC9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7014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D68C4-2C6E-7641-8425-20B1EB52F9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594367-EF37-9347-9B75-722BA592C9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26457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A80EF-D054-E94D-A0CC-FDBF0530A38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9D257BA-077A-7746-8234-9974376F0B1C}"/>
              </a:ext>
            </a:extLst>
          </p:cNvPr>
          <p:cNvSpPr>
            <a:spLocks noGrp="1"/>
          </p:cNvSpPr>
          <p:nvPr>
            <p:ph idx="1"/>
          </p:nvPr>
        </p:nvSpPr>
        <p:spPr>
          <a:xfrm>
            <a:off x="838200" y="1825625"/>
            <a:ext cx="10515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4629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584B9-7893-8146-A48F-980F51C699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B96759D-1474-7E4E-BAE5-9602EEBD3F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Tree>
    <p:extLst>
      <p:ext uri="{BB962C8B-B14F-4D97-AF65-F5344CB8AC3E}">
        <p14:creationId xmlns:p14="http://schemas.microsoft.com/office/powerpoint/2010/main" val="116042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9465F-C687-8446-A46A-02C4A14F6A2A}"/>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FEC621-E80A-5F4A-8B04-10244325F84B}"/>
              </a:ext>
            </a:extLst>
          </p:cNvPr>
          <p:cNvSpPr>
            <a:spLocks noGrp="1"/>
          </p:cNvSpPr>
          <p:nvPr>
            <p:ph sz="half" idx="1"/>
          </p:nvPr>
        </p:nvSpPr>
        <p:spPr>
          <a:xfrm>
            <a:off x="838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89DCB1-18FD-3740-AD97-E0C4D59292D1}"/>
              </a:ext>
            </a:extLst>
          </p:cNvPr>
          <p:cNvSpPr>
            <a:spLocks noGrp="1"/>
          </p:cNvSpPr>
          <p:nvPr>
            <p:ph sz="half" idx="2"/>
          </p:nvPr>
        </p:nvSpPr>
        <p:spPr>
          <a:xfrm>
            <a:off x="6172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358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C2F8-0654-6142-B7F2-BA3AFB161CF7}"/>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CB8AB00-7705-DE40-A29B-CCA448C532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5ACD6D1-8C9F-5C49-83D1-A5388731DB6A}"/>
              </a:ext>
            </a:extLst>
          </p:cNvPr>
          <p:cNvSpPr>
            <a:spLocks noGrp="1"/>
          </p:cNvSpPr>
          <p:nvPr>
            <p:ph sz="half" idx="2"/>
          </p:nvPr>
        </p:nvSpPr>
        <p:spPr>
          <a:xfrm>
            <a:off x="839788" y="2505075"/>
            <a:ext cx="515778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586AD35-2ECC-0141-80F4-8C7A28A0E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5C3AA21-4E66-3A4A-A629-B4717CE2233E}"/>
              </a:ext>
            </a:extLst>
          </p:cNvPr>
          <p:cNvSpPr>
            <a:spLocks noGrp="1"/>
          </p:cNvSpPr>
          <p:nvPr>
            <p:ph sz="quarter" idx="4"/>
          </p:nvPr>
        </p:nvSpPr>
        <p:spPr>
          <a:xfrm>
            <a:off x="6172200" y="2505075"/>
            <a:ext cx="51831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6219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AFB3A-581C-9245-B93D-54EBEAE1DCC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6145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9771E-7ABD-0A44-90E2-5E96AB9692F4}"/>
              </a:ext>
            </a:extLst>
          </p:cNvPr>
          <p:cNvSpPr>
            <a:spLocks noGrp="1"/>
          </p:cNvSpPr>
          <p:nvPr>
            <p:ph type="ctrTitle"/>
          </p:nvPr>
        </p:nvSpPr>
        <p:spPr>
          <a:xfrm>
            <a:off x="5823284" y="1122362"/>
            <a:ext cx="5727032" cy="4147469"/>
          </a:xfrm>
        </p:spPr>
        <p:txBody>
          <a:bodyPr anchor="ctr"/>
          <a:lstStyle>
            <a:lvl1pPr algn="l">
              <a:defRPr sz="6000">
                <a:solidFill>
                  <a:schemeClr val="bg1"/>
                </a:solidFill>
              </a:defRPr>
            </a:lvl1pPr>
          </a:lstStyle>
          <a:p>
            <a:r>
              <a:rPr lang="pt-BR"/>
              <a:t>Clique para editar o título Mestre</a:t>
            </a:r>
          </a:p>
        </p:txBody>
      </p:sp>
      <p:sp>
        <p:nvSpPr>
          <p:cNvPr id="4" name="Espaço Reservado para Data 3">
            <a:extLst>
              <a:ext uri="{FF2B5EF4-FFF2-40B4-BE49-F238E27FC236}">
                <a16:creationId xmlns:a16="http://schemas.microsoft.com/office/drawing/2014/main" id="{41D83B53-AA35-364F-BC6D-25453860168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8D0BE15C-1F21-5041-9A7F-DCED1103794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7CD0A3C8-A9C7-F54A-AE17-79B12EE19E30}"/>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896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6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87393-777F-F04C-B640-6A3847B4F4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DBDA293-9F44-BD4D-A80E-F4FB695127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F3374EB-FB16-A248-8298-1368B4FC1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87369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FF28E-E741-7448-94D0-E615AC8688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275DB7-32C7-F449-9029-E146065C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D82231F-9AB9-E546-820E-C26F3290F2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77219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31545-BEE0-AA4B-8653-6799896C9655}"/>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699B033-5774-944D-8453-E8B2C782E4FD}"/>
              </a:ext>
            </a:extLst>
          </p:cNvPr>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8187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2452D59-EBC5-274A-A1DD-3E70F69077DE}"/>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E5794C6-94CB-D848-9DFC-8A5A5258EB31}"/>
              </a:ext>
            </a:extLst>
          </p:cNvPr>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58304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údo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513F939-A3CA-5B46-BA17-0A3DE5B2737A}"/>
              </a:ext>
            </a:extLst>
          </p:cNvPr>
          <p:cNvSpPr>
            <a:spLocks noGrp="1"/>
          </p:cNvSpPr>
          <p:nvPr>
            <p:ph idx="1"/>
          </p:nvPr>
        </p:nvSpPr>
        <p:spPr>
          <a:xfrm>
            <a:off x="4800600" y="452437"/>
            <a:ext cx="6858000" cy="6049963"/>
          </a:xfrm>
        </p:spPr>
        <p:txBody>
          <a:bodyPr anchor="ctr"/>
          <a:lstStyle>
            <a:lvl1pPr marL="0" indent="0">
              <a:buNone/>
              <a:defRPr sz="3200" i="1"/>
            </a:lvl1pPr>
            <a:lvl2pPr marL="230400" indent="-228600">
              <a:spcBef>
                <a:spcPts val="2300"/>
              </a:spcBef>
              <a:buFont typeface="Fonte do Sistema Regular"/>
              <a:buChar char="-"/>
              <a:defRPr sz="2400">
                <a:solidFill>
                  <a:srgbClr val="0E3C56"/>
                </a:solidFill>
              </a:defRPr>
            </a:lvl2pPr>
            <a:lvl3pPr marL="0" indent="0">
              <a:spcAft>
                <a:spcPts val="1800"/>
              </a:spcAft>
              <a:buNone/>
              <a:defRPr sz="3600" b="1" cap="all" baseline="0">
                <a:solidFill>
                  <a:srgbClr val="C0AC7A"/>
                </a:solidFill>
              </a:defRPr>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p:txBody>
      </p:sp>
      <p:sp>
        <p:nvSpPr>
          <p:cNvPr id="5" name="Oval 4">
            <a:extLst>
              <a:ext uri="{FF2B5EF4-FFF2-40B4-BE49-F238E27FC236}">
                <a16:creationId xmlns:a16="http://schemas.microsoft.com/office/drawing/2014/main" id="{1E92DAAB-3B91-134F-B1A3-82788E4BDD76}"/>
              </a:ext>
            </a:extLst>
          </p:cNvPr>
          <p:cNvSpPr/>
          <p:nvPr/>
        </p:nvSpPr>
        <p:spPr>
          <a:xfrm>
            <a:off x="261257" y="274320"/>
            <a:ext cx="888274" cy="888274"/>
          </a:xfrm>
          <a:prstGeom prst="ellipse">
            <a:avLst/>
          </a:prstGeom>
          <a:solidFill>
            <a:srgbClr val="C0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1E31AC90-C0C3-564D-9420-2BAF5040C3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2232" y="453922"/>
            <a:ext cx="626324" cy="529069"/>
          </a:xfrm>
          <a:prstGeom prst="rect">
            <a:avLst/>
          </a:prstGeom>
        </p:spPr>
      </p:pic>
    </p:spTree>
    <p:extLst>
      <p:ext uri="{BB962C8B-B14F-4D97-AF65-F5344CB8AC3E}">
        <p14:creationId xmlns:p14="http://schemas.microsoft.com/office/powerpoint/2010/main" val="629524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CE4774-ED0D-2C43-86FF-E9BD7737F5C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22E3BC1-EB0B-6349-B151-5B6C33B38F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DB05DB-B52E-7849-B663-3A3EBDD0CEE0}"/>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3E89DBB-D425-D642-9E78-5B2EC2BB656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D5C1210-E0D7-2148-B039-2305AEBC731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8151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3C282A-9F37-8848-88C0-ADFF9F817DC2}"/>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48F69984-9783-8347-AF00-EB32E06EE3EB}"/>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34068D8-8449-4645-926B-0A0BEAAF329F}"/>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03326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5603132" y="365125"/>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5603132" y="1954305"/>
            <a:ext cx="6245156" cy="4154665"/>
          </a:xfrm>
        </p:spPr>
        <p:txBody>
          <a:bodyPr/>
          <a:lstStyle>
            <a:lvl1pPr>
              <a:lnSpc>
                <a:spcPct val="100000"/>
              </a:lnSpc>
              <a:defRPr/>
            </a:lvl1pPr>
            <a:lvl2pPr marL="230400" indent="0">
              <a:spcBef>
                <a:spcPts val="1200"/>
              </a:spcBef>
              <a:spcAft>
                <a:spcPts val="1200"/>
              </a:spcAft>
              <a:buNone/>
              <a:defRPr sz="2400">
                <a:solidFill>
                  <a:schemeClr val="accent5"/>
                </a:solidFill>
              </a:defRPr>
            </a:lvl2pPr>
            <a:lvl3pPr marL="684000">
              <a:spcBef>
                <a:spcPts val="600"/>
              </a:spcBef>
              <a:spcAft>
                <a:spcPts val="600"/>
              </a:spcAft>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78391" y="134874"/>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4343" y="890649"/>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4371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209271" y="334786"/>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209271" y="2185220"/>
            <a:ext cx="6245156" cy="4154665"/>
          </a:xfrm>
        </p:spPr>
        <p:txBody>
          <a:bodyPr/>
          <a:lstStyle>
            <a:lvl1pPr>
              <a:lnSpc>
                <a:spcPct val="100000"/>
              </a:lnSpc>
              <a:defRPr/>
            </a:lvl1pPr>
            <a:lvl2pPr marL="230400" indent="0">
              <a:spcBef>
                <a:spcPts val="1200"/>
              </a:spcBef>
              <a:spcAft>
                <a:spcPts val="1200"/>
              </a:spcAft>
              <a:buNone/>
              <a:defRPr>
                <a:solidFill>
                  <a:schemeClr val="accent5"/>
                </a:solidFill>
              </a:defRPr>
            </a:lvl2pPr>
            <a:lvl3pPr marL="684000">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0975049" y="89220"/>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668343" y="904208"/>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739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AF4EA-002C-E247-8B3A-25B88EA3EDE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464F4B0-A069-414D-8DD3-F9ECA5F8A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2BB7921-0F5A-4544-BFCA-D4DBE21D65F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324BA5F-3A26-C343-B4A2-8A99987E50D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4E773E19-80A1-804F-BAFD-CF8633997FA8}"/>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59051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A2F5C-3314-B041-A886-04EA2ACD98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DBAE34C-38A6-A248-8B97-3D66E4F42E1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6E0710-8466-B74C-930F-8EA49AEE862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1EE023E-D16F-1E4F-A4FA-D1FE85D750FF}"/>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1342F70-E912-0447-98A3-77754AD9236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BFBBEA1-72BE-F24C-BA31-D0594C5F0633}"/>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281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6900E-5A21-1F48-AC45-487894B3932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694DB34-E219-CA4F-B10E-FF1E01295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22DC032-FE12-3349-8BC8-9DFFDC0FD7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C6948D5-250D-3D43-A731-36ECDF79A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1C0E8D7-62E5-6F42-B61B-5C9F462E652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57B652C-7D54-5441-A09C-5AB70D47DDC4}"/>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8" name="Espaço Reservado para Rodapé 7">
            <a:extLst>
              <a:ext uri="{FF2B5EF4-FFF2-40B4-BE49-F238E27FC236}">
                <a16:creationId xmlns:a16="http://schemas.microsoft.com/office/drawing/2014/main" id="{3C1B68EE-5A78-E449-8801-CF6F3A9BC04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7372C0F4-FE55-5C46-98BA-377EAA53C70C}"/>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41116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F4A5F-6542-194A-9934-C266A1D86C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CF2A114-66ED-5541-979F-140C2A54B827}"/>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4" name="Espaço Reservado para Rodapé 3">
            <a:extLst>
              <a:ext uri="{FF2B5EF4-FFF2-40B4-BE49-F238E27FC236}">
                <a16:creationId xmlns:a16="http://schemas.microsoft.com/office/drawing/2014/main" id="{699B11A0-F680-CB4C-9ADD-3C3D0EA88E0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A6A4272A-0744-2A40-844A-1619890102C2}"/>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91665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BBBA5E-9C75-B44E-8FB8-8FD650C44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89935465-290C-5F4E-90F0-E551EF166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8" name="Imagem 7">
            <a:extLst>
              <a:ext uri="{FF2B5EF4-FFF2-40B4-BE49-F238E27FC236}">
                <a16:creationId xmlns:a16="http://schemas.microsoft.com/office/drawing/2014/main" id="{A65FA3E4-44FC-EB4C-A223-C5C2842D56E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168814" y="6247021"/>
            <a:ext cx="852930" cy="491708"/>
          </a:xfrm>
          <a:prstGeom prst="rect">
            <a:avLst/>
          </a:prstGeom>
        </p:spPr>
      </p:pic>
    </p:spTree>
    <p:extLst>
      <p:ext uri="{BB962C8B-B14F-4D97-AF65-F5344CB8AC3E}">
        <p14:creationId xmlns:p14="http://schemas.microsoft.com/office/powerpoint/2010/main" val="203560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74" r:id="rId26"/>
  </p:sldLayoutIdLst>
  <p:txStyles>
    <p:titleStyle>
      <a:lvl1pPr algn="l" defTabSz="914400" rtl="0" eaLnBrk="1" latinLnBrk="0" hangingPunct="1">
        <a:lnSpc>
          <a:spcPct val="90000"/>
        </a:lnSpc>
        <a:spcBef>
          <a:spcPct val="0"/>
        </a:spcBef>
        <a:buNone/>
        <a:defRPr sz="4400" b="1" kern="1200">
          <a:solidFill>
            <a:srgbClr val="0E3C5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AC7A"/>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santosbancarios.com.br/artigo/lancada-carteira-de-trabalho-digita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463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02816185-C5CA-F54C-A031-4EAF0A6FEB7D}"/>
              </a:ext>
            </a:extLst>
          </p:cNvPr>
          <p:cNvSpPr>
            <a:spLocks noGrp="1"/>
          </p:cNvSpPr>
          <p:nvPr>
            <p:ph idx="1"/>
          </p:nvPr>
        </p:nvSpPr>
        <p:spPr>
          <a:xfrm>
            <a:off x="4800600" y="452437"/>
            <a:ext cx="6858000" cy="6049963"/>
          </a:xfrm>
        </p:spPr>
        <p:txBody>
          <a:bodyPr>
            <a:normAutofit fontScale="92500" lnSpcReduction="10000"/>
          </a:bodyPr>
          <a:lstStyle/>
          <a:p>
            <a:pPr>
              <a:lnSpc>
                <a:spcPct val="110000"/>
              </a:lnSpc>
            </a:pPr>
            <a:r>
              <a:rPr lang="pt-BR" dirty="0"/>
              <a:t>Ninguém vendo-se em situação precária, tire dinheiro consagrado a fins religiosos, empregando-o para seu próprio proveito, e acalmando a consciência com o dizer que o restituirá futuramente. Prefira cortar as despesas segundo as rendas que tem, restringir as necessidades e viver de acordo com os meios, a usar o dinheiro do Senhor para fins seculares.   </a:t>
            </a:r>
          </a:p>
          <a:p>
            <a:pPr lvl="1"/>
            <a:r>
              <a:rPr lang="pt-BR" dirty="0"/>
              <a:t>White, E. G. Conselhos sobre mordomia, 2007, p. 224</a:t>
            </a:r>
          </a:p>
        </p:txBody>
      </p:sp>
    </p:spTree>
    <p:extLst>
      <p:ext uri="{BB962C8B-B14F-4D97-AF65-F5344CB8AC3E}">
        <p14:creationId xmlns:p14="http://schemas.microsoft.com/office/powerpoint/2010/main" val="26016330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684BFA-E6CF-2548-B6F6-1587C3A87CB2}"/>
              </a:ext>
            </a:extLst>
          </p:cNvPr>
          <p:cNvSpPr>
            <a:spLocks noGrp="1"/>
          </p:cNvSpPr>
          <p:nvPr>
            <p:ph type="title"/>
          </p:nvPr>
        </p:nvSpPr>
        <p:spPr/>
        <p:txBody>
          <a:bodyPr>
            <a:noAutofit/>
          </a:bodyPr>
          <a:lstStyle/>
          <a:p>
            <a:r>
              <a:rPr lang="pt-BR" sz="2800" dirty="0"/>
              <a:t>Se a Bíblia não menciona o dízimo do azeite da viúva de </a:t>
            </a:r>
            <a:r>
              <a:rPr lang="pt-BR" sz="2800" dirty="0" err="1"/>
              <a:t>Serepta</a:t>
            </a:r>
            <a:r>
              <a:rPr lang="pt-BR" sz="2800" dirty="0"/>
              <a:t>, do alimento que os corvos trouxeram para Elias e das tendas que Paulo vendia, isso não mostra que o dízimo não existia entre eles?</a:t>
            </a:r>
            <a:endParaRPr lang="pt-BR" sz="2800" b="0" dirty="0"/>
          </a:p>
        </p:txBody>
      </p:sp>
      <p:sp>
        <p:nvSpPr>
          <p:cNvPr id="7" name="Espaço Reservado para Conteúdo 6">
            <a:extLst>
              <a:ext uri="{FF2B5EF4-FFF2-40B4-BE49-F238E27FC236}">
                <a16:creationId xmlns:a16="http://schemas.microsoft.com/office/drawing/2014/main" id="{1088E56D-E188-C148-A0DE-6B87A8CDF276}"/>
              </a:ext>
            </a:extLst>
          </p:cNvPr>
          <p:cNvSpPr>
            <a:spLocks noGrp="1"/>
          </p:cNvSpPr>
          <p:nvPr>
            <p:ph idx="1"/>
          </p:nvPr>
        </p:nvSpPr>
        <p:spPr>
          <a:xfrm>
            <a:off x="5603132" y="3070746"/>
            <a:ext cx="6245156" cy="3038224"/>
          </a:xfrm>
        </p:spPr>
        <p:txBody>
          <a:bodyPr>
            <a:normAutofit fontScale="70000" lnSpcReduction="20000"/>
          </a:bodyPr>
          <a:lstStyle/>
          <a:p>
            <a:r>
              <a:rPr lang="pt-BR" dirty="0"/>
              <a:t>Não. Porque há livros da Bíblia que não mencionam o sábado e nem o nome de Deus e nem por isso o sábado foi abolido naquele livro e nem o nome de Deus deixou de ter valor.</a:t>
            </a:r>
          </a:p>
          <a:p>
            <a:r>
              <a:rPr lang="pt-BR" dirty="0"/>
              <a:t>Elias recebeu a refeição para comer naquele dia e não foi aumento, portanto, não se dizima. </a:t>
            </a:r>
          </a:p>
          <a:p>
            <a:r>
              <a:rPr lang="pt-BR" dirty="0"/>
              <a:t>Na história do azeite da viúva (quase 900 anos AC) não há continuidade do relato para saber ela devolveu dízimo ou não.</a:t>
            </a:r>
          </a:p>
        </p:txBody>
      </p:sp>
      <p:sp>
        <p:nvSpPr>
          <p:cNvPr id="9" name="Espaço Reservado para Texto 8">
            <a:extLst>
              <a:ext uri="{FF2B5EF4-FFF2-40B4-BE49-F238E27FC236}">
                <a16:creationId xmlns:a16="http://schemas.microsoft.com/office/drawing/2014/main" id="{6A972EF6-74B8-E547-A47E-0BFD2E1E1B9A}"/>
              </a:ext>
            </a:extLst>
          </p:cNvPr>
          <p:cNvSpPr>
            <a:spLocks noGrp="1"/>
          </p:cNvSpPr>
          <p:nvPr>
            <p:ph type="body" sz="quarter" idx="11"/>
          </p:nvPr>
        </p:nvSpPr>
        <p:spPr/>
        <p:txBody>
          <a:bodyPr/>
          <a:lstStyle/>
          <a:p>
            <a:r>
              <a:rPr lang="pt-BR" dirty="0"/>
              <a:t>23</a:t>
            </a:r>
          </a:p>
        </p:txBody>
      </p:sp>
      <p:pic>
        <p:nvPicPr>
          <p:cNvPr id="4" name="Espaço Reservado para Imagem 3">
            <a:extLst>
              <a:ext uri="{FF2B5EF4-FFF2-40B4-BE49-F238E27FC236}">
                <a16:creationId xmlns:a16="http://schemas.microsoft.com/office/drawing/2014/main" id="{BF123FCC-F7BD-D741-9A31-2D88438CC0F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519593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dirty="0"/>
              <a:t>É correto direcionar as ofertas e dízimos para projetos missionários particulares e de caridade?</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p:txBody>
          <a:bodyPr>
            <a:normAutofit fontScale="92500" lnSpcReduction="20000"/>
          </a:bodyPr>
          <a:lstStyle/>
          <a:p>
            <a:r>
              <a:rPr lang="pt-BR" dirty="0"/>
              <a:t>Na Bíblia a aplicação e direcionamento dos dízimos e ofertas jamais é feita pelo doador, mas é entregue no santuário, na casa do tesouro. </a:t>
            </a:r>
          </a:p>
          <a:p>
            <a:pPr lvl="1"/>
            <a:r>
              <a:rPr lang="pt-BR" dirty="0"/>
              <a:t>(Ml 3:8-10)</a:t>
            </a:r>
          </a:p>
          <a:p>
            <a:r>
              <a:rPr lang="pt-BR" dirty="0"/>
              <a:t>As ofertas e provisões para caridade e projetos particulares vinham de outros recursos.</a:t>
            </a:r>
          </a:p>
          <a:p>
            <a:pPr lvl="1">
              <a:lnSpc>
                <a:spcPct val="120000"/>
              </a:lnSpc>
            </a:pPr>
            <a:r>
              <a:rPr lang="pt-BR" dirty="0"/>
              <a:t>(</a:t>
            </a:r>
            <a:r>
              <a:rPr lang="pt-BR" dirty="0" err="1"/>
              <a:t>Dt</a:t>
            </a:r>
            <a:r>
              <a:rPr lang="pt-BR" dirty="0"/>
              <a:t> 24:19-22; </a:t>
            </a:r>
            <a:r>
              <a:rPr lang="pt-BR" dirty="0" err="1"/>
              <a:t>Lv</a:t>
            </a:r>
            <a:r>
              <a:rPr lang="pt-BR" dirty="0"/>
              <a:t> 19:9-10; </a:t>
            </a:r>
            <a:r>
              <a:rPr lang="pt-BR" dirty="0" err="1"/>
              <a:t>Dt</a:t>
            </a:r>
            <a:r>
              <a:rPr lang="pt-BR" dirty="0"/>
              <a:t> 23:24-25; </a:t>
            </a:r>
            <a:r>
              <a:rPr lang="pt-BR" dirty="0" err="1"/>
              <a:t>Dt</a:t>
            </a:r>
            <a:r>
              <a:rPr lang="pt-BR" dirty="0"/>
              <a:t> 14:28-29 e 26:12-13 ) </a:t>
            </a:r>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24</a:t>
            </a:r>
          </a:p>
        </p:txBody>
      </p:sp>
      <p:pic>
        <p:nvPicPr>
          <p:cNvPr id="7" name="Espaço Reservado para Imagem 6">
            <a:extLst>
              <a:ext uri="{FF2B5EF4-FFF2-40B4-BE49-F238E27FC236}">
                <a16:creationId xmlns:a16="http://schemas.microsoft.com/office/drawing/2014/main" id="{0C809779-C13D-5A4A-ACE5-6F63FC51884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17242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7C1D32A-A0D8-614B-A24A-D8C657641C3D}"/>
              </a:ext>
            </a:extLst>
          </p:cNvPr>
          <p:cNvSpPr>
            <a:spLocks noGrp="1"/>
          </p:cNvSpPr>
          <p:nvPr>
            <p:ph type="title"/>
          </p:nvPr>
        </p:nvSpPr>
        <p:spPr/>
        <p:txBody>
          <a:bodyPr>
            <a:noAutofit/>
          </a:bodyPr>
          <a:lstStyle/>
          <a:p>
            <a:r>
              <a:rPr lang="pt-BR" sz="2400"/>
              <a:t>Ofertas “</a:t>
            </a:r>
            <a:r>
              <a:rPr lang="pt-BR" sz="2400" dirty="0"/>
              <a:t>voluntária</a:t>
            </a:r>
            <a:r>
              <a:rPr lang="pt-BR" sz="2400"/>
              <a:t>” significa que somente </a:t>
            </a:r>
            <a:r>
              <a:rPr lang="pt-BR" sz="2400" dirty="0"/>
              <a:t>o dízimo é obrigatório e a oferta não é?</a:t>
            </a:r>
          </a:p>
        </p:txBody>
      </p:sp>
      <p:sp>
        <p:nvSpPr>
          <p:cNvPr id="7" name="Espaço Reservado para Conteúdo 6">
            <a:extLst>
              <a:ext uri="{FF2B5EF4-FFF2-40B4-BE49-F238E27FC236}">
                <a16:creationId xmlns:a16="http://schemas.microsoft.com/office/drawing/2014/main" id="{CB94F90F-AF3A-034C-85FB-59FB706E9206}"/>
              </a:ext>
            </a:extLst>
          </p:cNvPr>
          <p:cNvSpPr>
            <a:spLocks noGrp="1"/>
          </p:cNvSpPr>
          <p:nvPr>
            <p:ph idx="1"/>
          </p:nvPr>
        </p:nvSpPr>
        <p:spPr>
          <a:xfrm>
            <a:off x="5603132" y="2620370"/>
            <a:ext cx="6245156" cy="3753134"/>
          </a:xfrm>
        </p:spPr>
        <p:txBody>
          <a:bodyPr>
            <a:normAutofit fontScale="77500" lnSpcReduction="20000"/>
          </a:bodyPr>
          <a:lstStyle/>
          <a:p>
            <a:r>
              <a:rPr lang="pt-BR"/>
              <a:t>As ofertas deviam ser dadas com espírito voluntário, mas era </a:t>
            </a:r>
            <a:r>
              <a:rPr lang="pt-BR" dirty="0"/>
              <a:t>proibido </a:t>
            </a:r>
            <a:r>
              <a:rPr lang="pt-BR"/>
              <a:t>comparecer à adoração nas festas </a:t>
            </a:r>
            <a:r>
              <a:rPr lang="pt-BR" dirty="0"/>
              <a:t>de mãos vazias </a:t>
            </a:r>
            <a:r>
              <a:rPr lang="pt-BR" sz="2600" dirty="0">
                <a:solidFill>
                  <a:schemeClr val="accent5"/>
                </a:solidFill>
              </a:rPr>
              <a:t>(</a:t>
            </a:r>
            <a:r>
              <a:rPr lang="pt-BR" sz="2600" dirty="0" err="1">
                <a:solidFill>
                  <a:schemeClr val="accent5"/>
                </a:solidFill>
              </a:rPr>
              <a:t>Dt</a:t>
            </a:r>
            <a:r>
              <a:rPr lang="pt-BR" sz="2600" dirty="0">
                <a:solidFill>
                  <a:schemeClr val="accent5"/>
                </a:solidFill>
              </a:rPr>
              <a:t> 16:16)</a:t>
            </a:r>
          </a:p>
          <a:p>
            <a:r>
              <a:rPr lang="pt-BR"/>
              <a:t>Voluntário mas não optativo</a:t>
            </a:r>
            <a:r>
              <a:rPr lang="pt-BR" dirty="0"/>
              <a:t>, salvo se a pessoa não quiser servir a Deus, </a:t>
            </a:r>
            <a:r>
              <a:rPr lang="pt-BR"/>
              <a:t>porque a adoração deve </a:t>
            </a:r>
            <a:r>
              <a:rPr lang="pt-BR" dirty="0"/>
              <a:t>ser voluntário</a:t>
            </a:r>
            <a:r>
              <a:rPr lang="pt-BR"/>
              <a:t>, como as </a:t>
            </a:r>
            <a:r>
              <a:rPr lang="pt-BR" dirty="0"/>
              <a:t>ofertas. </a:t>
            </a:r>
          </a:p>
          <a:p>
            <a:r>
              <a:rPr lang="pt-BR" dirty="0"/>
              <a:t>Voluntário é o espírito movido pela graça de Deus para agir, e não se refere, necessariamente, à opção de reter. </a:t>
            </a:r>
          </a:p>
        </p:txBody>
      </p:sp>
      <p:sp>
        <p:nvSpPr>
          <p:cNvPr id="9" name="Espaço Reservado para Texto 8">
            <a:extLst>
              <a:ext uri="{FF2B5EF4-FFF2-40B4-BE49-F238E27FC236}">
                <a16:creationId xmlns:a16="http://schemas.microsoft.com/office/drawing/2014/main" id="{401B2F9C-F2B8-AA42-9A2D-28641DAC1DE1}"/>
              </a:ext>
            </a:extLst>
          </p:cNvPr>
          <p:cNvSpPr>
            <a:spLocks noGrp="1"/>
          </p:cNvSpPr>
          <p:nvPr>
            <p:ph type="body" sz="quarter" idx="11"/>
          </p:nvPr>
        </p:nvSpPr>
        <p:spPr/>
        <p:txBody>
          <a:bodyPr/>
          <a:lstStyle/>
          <a:p>
            <a:r>
              <a:rPr lang="pt-BR" dirty="0"/>
              <a:t>25</a:t>
            </a:r>
          </a:p>
        </p:txBody>
      </p:sp>
      <p:pic>
        <p:nvPicPr>
          <p:cNvPr id="11" name="Espaço Reservado para Imagem 10">
            <a:extLst>
              <a:ext uri="{FF2B5EF4-FFF2-40B4-BE49-F238E27FC236}">
                <a16:creationId xmlns:a16="http://schemas.microsoft.com/office/drawing/2014/main" id="{7AF542E0-2BCD-4D46-BE7F-9633AAE00B0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317"/>
          <a:stretch/>
        </p:blipFill>
        <p:spPr>
          <a:xfrm>
            <a:off x="64343" y="890649"/>
            <a:ext cx="5357752" cy="5357752"/>
          </a:xfrm>
        </p:spPr>
      </p:pic>
    </p:spTree>
    <p:extLst>
      <p:ext uri="{BB962C8B-B14F-4D97-AF65-F5344CB8AC3E}">
        <p14:creationId xmlns:p14="http://schemas.microsoft.com/office/powerpoint/2010/main" val="15774340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D840368-5EC4-1349-899C-200939AC403E}"/>
              </a:ext>
            </a:extLst>
          </p:cNvPr>
          <p:cNvSpPr>
            <a:spLocks noGrp="1"/>
          </p:cNvSpPr>
          <p:nvPr>
            <p:ph type="ctrTitle"/>
          </p:nvPr>
        </p:nvSpPr>
        <p:spPr/>
        <p:txBody>
          <a:bodyPr>
            <a:normAutofit fontScale="90000"/>
          </a:bodyPr>
          <a:lstStyle/>
          <a:p>
            <a:r>
              <a:rPr lang="pt-BR" dirty="0"/>
              <a:t>III – SITUAÇÕES PRÁTICAS DO COTIDIANO SOBRE DÍZIMO E OFERTAS</a:t>
            </a:r>
          </a:p>
        </p:txBody>
      </p:sp>
    </p:spTree>
    <p:extLst>
      <p:ext uri="{BB962C8B-B14F-4D97-AF65-F5344CB8AC3E}">
        <p14:creationId xmlns:p14="http://schemas.microsoft.com/office/powerpoint/2010/main" val="5836604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a:xfrm>
            <a:off x="209271" y="334786"/>
            <a:ext cx="6245156" cy="1254776"/>
          </a:xfrm>
        </p:spPr>
        <p:txBody>
          <a:bodyPr>
            <a:normAutofit/>
          </a:bodyPr>
          <a:lstStyle/>
          <a:p>
            <a:r>
              <a:rPr lang="pt-BR" sz="2800" dirty="0"/>
              <a:t>Devemos abater do dízimo da aposentadoria a parte que contribuímos?</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a:xfrm>
            <a:off x="209271" y="1782610"/>
            <a:ext cx="6245156" cy="4872520"/>
          </a:xfrm>
        </p:spPr>
        <p:txBody>
          <a:bodyPr anchor="ctr">
            <a:normAutofit fontScale="70000" lnSpcReduction="20000"/>
          </a:bodyPr>
          <a:lstStyle/>
          <a:p>
            <a:pPr marL="0" indent="0">
              <a:buNone/>
            </a:pPr>
            <a:r>
              <a:rPr lang="pt-BR" sz="3300" b="1"/>
              <a:t>Motivo </a:t>
            </a:r>
            <a:r>
              <a:rPr lang="pt-BR" sz="3300" b="1" dirty="0"/>
              <a:t>bíblico</a:t>
            </a:r>
            <a:r>
              <a:rPr lang="pt-BR" sz="3300" dirty="0"/>
              <a:t>, o dízimo incide sobre </a:t>
            </a:r>
            <a:r>
              <a:rPr lang="pt-BR" sz="3300"/>
              <a:t>toda benção de </a:t>
            </a:r>
            <a:r>
              <a:rPr lang="pt-BR" sz="3300" i="1"/>
              <a:t>aumento</a:t>
            </a:r>
            <a:r>
              <a:rPr lang="pt-BR" sz="3300"/>
              <a:t> </a:t>
            </a:r>
            <a:r>
              <a:rPr lang="pt-BR" sz="3300" dirty="0"/>
              <a:t>que Deus dá (</a:t>
            </a:r>
            <a:r>
              <a:rPr lang="pt-BR" sz="3300" dirty="0" err="1"/>
              <a:t>Dt</a:t>
            </a:r>
            <a:r>
              <a:rPr lang="pt-BR" sz="3300" dirty="0"/>
              <a:t> 16:17; 28:8</a:t>
            </a:r>
            <a:r>
              <a:rPr lang="pt-BR" sz="3300"/>
              <a:t>). Aposentar é uma bênção. </a:t>
            </a:r>
            <a:endParaRPr lang="pt-BR" sz="3300" dirty="0"/>
          </a:p>
          <a:p>
            <a:pPr marL="0" indent="0">
              <a:buNone/>
            </a:pPr>
            <a:r>
              <a:rPr lang="pt-BR" sz="3300" b="1" dirty="0"/>
              <a:t>Motivo econômico</a:t>
            </a:r>
            <a:r>
              <a:rPr lang="pt-BR" sz="3300"/>
              <a:t>. INSS não é o caso: a) teria que devolver a parte do governo e da empresa que também contribuiram, (b)  Seguro (social) não se resgata contribuições e c) salvo se for individual e como fundo de investimento. </a:t>
            </a:r>
            <a:endParaRPr lang="pt-BR" sz="3300" dirty="0"/>
          </a:p>
          <a:p>
            <a:pPr marL="0" indent="0">
              <a:buNone/>
            </a:pPr>
            <a:r>
              <a:rPr lang="pt-BR" sz="3300" b="1" dirty="0"/>
              <a:t>Motivo </a:t>
            </a:r>
            <a:r>
              <a:rPr lang="pt-BR" sz="3300" b="1" err="1"/>
              <a:t>missiológico</a:t>
            </a:r>
            <a:r>
              <a:rPr lang="pt-BR" sz="3300"/>
              <a:t>. Mateus 28:18-20 desafia a contribuir mais e não menos para </a:t>
            </a:r>
            <a:r>
              <a:rPr lang="pt-BR" sz="3300" dirty="0"/>
              <a:t>o avanço </a:t>
            </a:r>
            <a:r>
              <a:rPr lang="pt-BR" sz="3300"/>
              <a:t>do evangelho (E. WHITE).</a:t>
            </a:r>
            <a:endParaRPr lang="pt-BR" sz="3300" dirty="0"/>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26</a:t>
            </a:r>
          </a:p>
        </p:txBody>
      </p:sp>
      <p:pic>
        <p:nvPicPr>
          <p:cNvPr id="7" name="Espaço Reservado para Imagem 6">
            <a:extLst>
              <a:ext uri="{FF2B5EF4-FFF2-40B4-BE49-F238E27FC236}">
                <a16:creationId xmlns:a16="http://schemas.microsoft.com/office/drawing/2014/main" id="{2C43BF2F-F55A-B54C-84F3-BBAB7FC329D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180043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0141BCC-DD97-A54C-8256-EAB4AAD41C5C}"/>
              </a:ext>
            </a:extLst>
          </p:cNvPr>
          <p:cNvSpPr>
            <a:spLocks noGrp="1"/>
          </p:cNvSpPr>
          <p:nvPr>
            <p:ph type="title"/>
          </p:nvPr>
        </p:nvSpPr>
        <p:spPr/>
        <p:txBody>
          <a:bodyPr>
            <a:normAutofit fontScale="90000"/>
          </a:bodyPr>
          <a:lstStyle/>
          <a:p>
            <a:r>
              <a:rPr lang="pt-BR" dirty="0"/>
              <a:t>Devo devolver dízimo da devolução do imposto de renda e de indenização trabalhista?</a:t>
            </a:r>
          </a:p>
        </p:txBody>
      </p:sp>
      <p:sp>
        <p:nvSpPr>
          <p:cNvPr id="7" name="Espaço Reservado para Conteúdo 6">
            <a:extLst>
              <a:ext uri="{FF2B5EF4-FFF2-40B4-BE49-F238E27FC236}">
                <a16:creationId xmlns:a16="http://schemas.microsoft.com/office/drawing/2014/main" id="{11646846-D5FC-B642-90C2-F2061F9B41DB}"/>
              </a:ext>
            </a:extLst>
          </p:cNvPr>
          <p:cNvSpPr>
            <a:spLocks noGrp="1"/>
          </p:cNvSpPr>
          <p:nvPr>
            <p:ph idx="1"/>
          </p:nvPr>
        </p:nvSpPr>
        <p:spPr>
          <a:xfrm>
            <a:off x="5603132" y="2386013"/>
            <a:ext cx="6245156" cy="4106862"/>
          </a:xfrm>
        </p:spPr>
        <p:txBody>
          <a:bodyPr>
            <a:normAutofit fontScale="85000" lnSpcReduction="10000"/>
          </a:bodyPr>
          <a:lstStyle/>
          <a:p>
            <a:pPr>
              <a:lnSpc>
                <a:spcPct val="120000"/>
              </a:lnSpc>
              <a:spcAft>
                <a:spcPts val="600"/>
              </a:spcAft>
            </a:pPr>
            <a:r>
              <a:rPr lang="pt-BR" dirty="0"/>
              <a:t>Se você dizimou de seu salário bruto (que é o correto</a:t>
            </a:r>
            <a:r>
              <a:rPr lang="pt-BR"/>
              <a:t>) não precisa dizimar da devolução, </a:t>
            </a:r>
            <a:r>
              <a:rPr lang="pt-BR" dirty="0"/>
              <a:t>exceto os juros que o governo paga a você pelo tempo que ficou com seu dinheiro da devolução do imposto.  </a:t>
            </a:r>
          </a:p>
          <a:p>
            <a:pPr>
              <a:lnSpc>
                <a:spcPct val="120000"/>
              </a:lnSpc>
              <a:spcAft>
                <a:spcPts val="600"/>
              </a:spcAft>
            </a:pPr>
            <a:r>
              <a:rPr lang="pt-BR" dirty="0"/>
              <a:t>Indenização Trabalhista – </a:t>
            </a:r>
            <a:r>
              <a:rPr lang="pt-BR"/>
              <a:t>De acordo </a:t>
            </a:r>
            <a:r>
              <a:rPr lang="pt-BR" dirty="0"/>
              <a:t>com o princípio de aumento, deve-se devolver o dízimo</a:t>
            </a:r>
            <a:r>
              <a:rPr lang="pt-BR"/>
              <a:t>.  </a:t>
            </a:r>
            <a:endParaRPr lang="pt-BR" dirty="0"/>
          </a:p>
          <a:p>
            <a:pPr>
              <a:lnSpc>
                <a:spcPct val="120000"/>
              </a:lnSpc>
              <a:spcAft>
                <a:spcPts val="600"/>
              </a:spcAft>
            </a:pPr>
            <a:endParaRPr lang="pt-BR" dirty="0"/>
          </a:p>
        </p:txBody>
      </p:sp>
      <p:sp>
        <p:nvSpPr>
          <p:cNvPr id="9" name="Espaço Reservado para Texto 8">
            <a:extLst>
              <a:ext uri="{FF2B5EF4-FFF2-40B4-BE49-F238E27FC236}">
                <a16:creationId xmlns:a16="http://schemas.microsoft.com/office/drawing/2014/main" id="{F4B6E7E7-5997-C342-A007-035AF8699BF0}"/>
              </a:ext>
            </a:extLst>
          </p:cNvPr>
          <p:cNvSpPr>
            <a:spLocks noGrp="1"/>
          </p:cNvSpPr>
          <p:nvPr>
            <p:ph type="body" sz="quarter" idx="11"/>
          </p:nvPr>
        </p:nvSpPr>
        <p:spPr/>
        <p:txBody>
          <a:bodyPr/>
          <a:lstStyle/>
          <a:p>
            <a:r>
              <a:rPr lang="pt-BR" dirty="0"/>
              <a:t>27</a:t>
            </a:r>
          </a:p>
        </p:txBody>
      </p:sp>
      <p:pic>
        <p:nvPicPr>
          <p:cNvPr id="12" name="Espaço Reservado para Imagem 11" descr="Lançada Carteira de Trabalho Digital">
            <a:extLst>
              <a:ext uri="{FF2B5EF4-FFF2-40B4-BE49-F238E27FC236}">
                <a16:creationId xmlns:a16="http://schemas.microsoft.com/office/drawing/2014/main" id="{4849A0DA-5F09-1A4D-A750-3754EF857D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27744172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dirty="0"/>
              <a:t>Devolve-se dízimo de ajuda de custo para autônomo e empregado?</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p:txBody>
          <a:bodyPr>
            <a:normAutofit fontScale="92500" lnSpcReduction="10000"/>
          </a:bodyPr>
          <a:lstStyle/>
          <a:p>
            <a:r>
              <a:rPr lang="pt-BR" dirty="0"/>
              <a:t>Se a ajuda é somente para cobrir custos de trabalho não dizima, porque não é aumento. Nesse caso, é somente reposição de despesa, mas se dessa ajuda, sobra alguma parte e fica para a pessoa, deve dizimar dessa diferença.</a:t>
            </a:r>
          </a:p>
          <a:p>
            <a:r>
              <a:rPr lang="pt-BR"/>
              <a:t>Se </a:t>
            </a:r>
            <a:r>
              <a:rPr lang="pt-BR" dirty="0"/>
              <a:t>sobrou dinheiro, houve um </a:t>
            </a:r>
            <a:r>
              <a:rPr lang="pt-BR"/>
              <a:t>aumento e </a:t>
            </a:r>
            <a:r>
              <a:rPr lang="pt-BR" dirty="0"/>
              <a:t>deve ser dizimado. Uma oportunidade a mais para adorar a Deus com gratidão.</a:t>
            </a:r>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28</a:t>
            </a:r>
          </a:p>
        </p:txBody>
      </p:sp>
      <p:pic>
        <p:nvPicPr>
          <p:cNvPr id="11" name="Espaço Reservado para Imagem 10">
            <a:extLst>
              <a:ext uri="{FF2B5EF4-FFF2-40B4-BE49-F238E27FC236}">
                <a16:creationId xmlns:a16="http://schemas.microsoft.com/office/drawing/2014/main" id="{3851F9DA-996F-D840-A8A3-077C4FE3E94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11800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859E840-F700-4A4C-8526-83AEB0989D24}"/>
              </a:ext>
            </a:extLst>
          </p:cNvPr>
          <p:cNvSpPr>
            <a:spLocks noGrp="1"/>
          </p:cNvSpPr>
          <p:nvPr>
            <p:ph type="title"/>
          </p:nvPr>
        </p:nvSpPr>
        <p:spPr/>
        <p:txBody>
          <a:bodyPr>
            <a:normAutofit fontScale="90000"/>
          </a:bodyPr>
          <a:lstStyle/>
          <a:p>
            <a:r>
              <a:rPr lang="pt-BR" dirty="0"/>
              <a:t>Devo dizimar da mesada dos pais, marido, esposa </a:t>
            </a:r>
            <a:r>
              <a:rPr lang="pt-BR" dirty="0" err="1"/>
              <a:t>etc</a:t>
            </a:r>
            <a:r>
              <a:rPr lang="pt-BR" dirty="0"/>
              <a:t>?</a:t>
            </a:r>
          </a:p>
        </p:txBody>
      </p:sp>
      <p:sp>
        <p:nvSpPr>
          <p:cNvPr id="7" name="Espaço Reservado para Conteúdo 6">
            <a:extLst>
              <a:ext uri="{FF2B5EF4-FFF2-40B4-BE49-F238E27FC236}">
                <a16:creationId xmlns:a16="http://schemas.microsoft.com/office/drawing/2014/main" id="{2D025913-F7D1-B147-A3B7-B2A116C20FFD}"/>
              </a:ext>
            </a:extLst>
          </p:cNvPr>
          <p:cNvSpPr>
            <a:spLocks noGrp="1"/>
          </p:cNvSpPr>
          <p:nvPr>
            <p:ph idx="1"/>
          </p:nvPr>
        </p:nvSpPr>
        <p:spPr/>
        <p:txBody>
          <a:bodyPr>
            <a:normAutofit fontScale="85000" lnSpcReduction="20000"/>
          </a:bodyPr>
          <a:lstStyle/>
          <a:p>
            <a:r>
              <a:rPr lang="pt-BR" dirty="0"/>
              <a:t>Se você é dependente e a mesada for somente para cobrir suas despesas de dependente da família você não dizima, porque o mantenedor (pais, marido, esposa, </a:t>
            </a:r>
            <a:r>
              <a:rPr lang="pt-BR" dirty="0" err="1"/>
              <a:t>etc</a:t>
            </a:r>
            <a:r>
              <a:rPr lang="pt-BR" dirty="0"/>
              <a:t>) já dizimaram</a:t>
            </a:r>
            <a:r>
              <a:rPr lang="pt-BR"/>
              <a:t>. </a:t>
            </a:r>
            <a:endParaRPr lang="pt-BR" dirty="0"/>
          </a:p>
          <a:p>
            <a:r>
              <a:rPr lang="pt-BR" dirty="0"/>
              <a:t>Mas, se o mantenedor dá o dinheiro como uma renda para se gastar como quiser, então dizima, porque foi um aumento para você</a:t>
            </a:r>
            <a:r>
              <a:rPr lang="pt-BR"/>
              <a:t>. </a:t>
            </a:r>
          </a:p>
          <a:p>
            <a:r>
              <a:rPr lang="pt-BR"/>
              <a:t>Você </a:t>
            </a:r>
            <a:r>
              <a:rPr lang="pt-BR" dirty="0"/>
              <a:t>não tinha e passou a ter como seu rendimento e não como verba para apenas cobrir sua manutenção.</a:t>
            </a:r>
          </a:p>
        </p:txBody>
      </p:sp>
      <p:sp>
        <p:nvSpPr>
          <p:cNvPr id="9" name="Espaço Reservado para Texto 8">
            <a:extLst>
              <a:ext uri="{FF2B5EF4-FFF2-40B4-BE49-F238E27FC236}">
                <a16:creationId xmlns:a16="http://schemas.microsoft.com/office/drawing/2014/main" id="{B2C94C57-7056-A142-A5F8-803D4B7A6115}"/>
              </a:ext>
            </a:extLst>
          </p:cNvPr>
          <p:cNvSpPr>
            <a:spLocks noGrp="1"/>
          </p:cNvSpPr>
          <p:nvPr>
            <p:ph type="body" sz="quarter" idx="11"/>
          </p:nvPr>
        </p:nvSpPr>
        <p:spPr/>
        <p:txBody>
          <a:bodyPr/>
          <a:lstStyle/>
          <a:p>
            <a:r>
              <a:rPr lang="pt-BR" dirty="0"/>
              <a:t>29</a:t>
            </a:r>
          </a:p>
        </p:txBody>
      </p:sp>
      <p:pic>
        <p:nvPicPr>
          <p:cNvPr id="3" name="Espaço Reservado para Imagem 2">
            <a:extLst>
              <a:ext uri="{FF2B5EF4-FFF2-40B4-BE49-F238E27FC236}">
                <a16:creationId xmlns:a16="http://schemas.microsoft.com/office/drawing/2014/main" id="{BFF94481-CF09-974E-AE8A-7FB592D4941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146374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a:bodyPr>
          <a:lstStyle/>
          <a:p>
            <a:r>
              <a:rPr lang="pt-BR" dirty="0"/>
              <a:t>Ajuda médica da empresa se dizima?</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p:txBody>
          <a:bodyPr>
            <a:normAutofit fontScale="85000" lnSpcReduction="20000"/>
          </a:bodyPr>
          <a:lstStyle/>
          <a:p>
            <a:r>
              <a:rPr lang="pt-BR" dirty="0"/>
              <a:t>Se é um plano especial porque é atividade de risco e precisa dessa proteção e cobertura para trabalhar, não dizima. Nesse caso não é aumento, pois trata-se de uma proteção especial para o risco que corre no emprego.</a:t>
            </a:r>
          </a:p>
          <a:p>
            <a:r>
              <a:rPr lang="pt-BR" dirty="0"/>
              <a:t>Mas se a empresa lhe oferece um valor para pagar um plano de saúde particular total ou em parte, então foi aumento, e, nesse caso, dizima. Agradecendo a Deus por mais essa bênção.</a:t>
            </a:r>
          </a:p>
          <a:p>
            <a:pPr marL="0" indent="0">
              <a:buNone/>
            </a:pPr>
            <a:endParaRPr lang="pt-BR" dirty="0"/>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30</a:t>
            </a:r>
          </a:p>
        </p:txBody>
      </p:sp>
      <p:pic>
        <p:nvPicPr>
          <p:cNvPr id="7" name="Espaço Reservado para Imagem 6">
            <a:extLst>
              <a:ext uri="{FF2B5EF4-FFF2-40B4-BE49-F238E27FC236}">
                <a16:creationId xmlns:a16="http://schemas.microsoft.com/office/drawing/2014/main" id="{10287959-86B0-EF44-A7E7-69F7B3A04F1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9214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D317019-D422-7F4A-BA9B-35AE7839D44C}"/>
              </a:ext>
            </a:extLst>
          </p:cNvPr>
          <p:cNvSpPr>
            <a:spLocks noGrp="1"/>
          </p:cNvSpPr>
          <p:nvPr>
            <p:ph type="ctrTitle"/>
          </p:nvPr>
        </p:nvSpPr>
        <p:spPr/>
        <p:txBody>
          <a:bodyPr>
            <a:normAutofit/>
          </a:bodyPr>
          <a:lstStyle/>
          <a:p>
            <a:r>
              <a:rPr lang="pt-BR" dirty="0"/>
              <a:t>II – QUESTÕES BÍBLICAS SOBRE DÍZIMO E OFERTAS</a:t>
            </a:r>
          </a:p>
        </p:txBody>
      </p:sp>
    </p:spTree>
    <p:extLst>
      <p:ext uri="{BB962C8B-B14F-4D97-AF65-F5344CB8AC3E}">
        <p14:creationId xmlns:p14="http://schemas.microsoft.com/office/powerpoint/2010/main" val="32345387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28890C97-033B-EB44-8571-9D3A10014DAF}"/>
              </a:ext>
            </a:extLst>
          </p:cNvPr>
          <p:cNvSpPr>
            <a:spLocks noGrp="1"/>
          </p:cNvSpPr>
          <p:nvPr>
            <p:ph type="title"/>
          </p:nvPr>
        </p:nvSpPr>
        <p:spPr/>
        <p:txBody>
          <a:bodyPr>
            <a:normAutofit fontScale="90000"/>
          </a:bodyPr>
          <a:lstStyle/>
          <a:p>
            <a:r>
              <a:rPr lang="pt-BR" dirty="0"/>
              <a:t>Devo dizimar de ajuda médica da família ou amigos?</a:t>
            </a:r>
          </a:p>
        </p:txBody>
      </p:sp>
      <p:sp>
        <p:nvSpPr>
          <p:cNvPr id="7" name="Espaço Reservado para Conteúdo 6">
            <a:extLst>
              <a:ext uri="{FF2B5EF4-FFF2-40B4-BE49-F238E27FC236}">
                <a16:creationId xmlns:a16="http://schemas.microsoft.com/office/drawing/2014/main" id="{7A480998-1891-E84D-A738-1342B878C355}"/>
              </a:ext>
            </a:extLst>
          </p:cNvPr>
          <p:cNvSpPr>
            <a:spLocks noGrp="1"/>
          </p:cNvSpPr>
          <p:nvPr>
            <p:ph idx="1"/>
          </p:nvPr>
        </p:nvSpPr>
        <p:spPr/>
        <p:txBody>
          <a:bodyPr>
            <a:normAutofit fontScale="85000" lnSpcReduction="20000"/>
          </a:bodyPr>
          <a:lstStyle/>
          <a:p>
            <a:r>
              <a:rPr lang="pt-BR" dirty="0"/>
              <a:t>Se o dinheiro foi dado para você em situação de emergência para pagar tratamento que você não pode pagar, você foi alvo de solidariedade ou caridade. Não foi aumento, pagaram para lhe preservar a saúde e a vida</a:t>
            </a:r>
            <a:r>
              <a:rPr lang="pt-BR"/>
              <a:t>. </a:t>
            </a:r>
            <a:endParaRPr lang="pt-BR" dirty="0"/>
          </a:p>
          <a:p>
            <a:r>
              <a:rPr lang="pt-BR" dirty="0"/>
              <a:t>Mas </a:t>
            </a:r>
            <a:r>
              <a:rPr lang="pt-BR"/>
              <a:t>se tem recurso, foi uma bênção de aumento nas </a:t>
            </a:r>
            <a:r>
              <a:rPr lang="pt-BR" dirty="0"/>
              <a:t>finanças pessoais. Nesse caso, deve </a:t>
            </a:r>
            <a:r>
              <a:rPr lang="pt-BR"/>
              <a:t>devolver aos benfeitores, </a:t>
            </a:r>
            <a:r>
              <a:rPr lang="pt-BR" dirty="0"/>
              <a:t>ou, se eles não quiserem o dinheiro de volta, então foi aumento, e deve dizimar.</a:t>
            </a:r>
          </a:p>
        </p:txBody>
      </p:sp>
      <p:sp>
        <p:nvSpPr>
          <p:cNvPr id="9" name="Espaço Reservado para Texto 8">
            <a:extLst>
              <a:ext uri="{FF2B5EF4-FFF2-40B4-BE49-F238E27FC236}">
                <a16:creationId xmlns:a16="http://schemas.microsoft.com/office/drawing/2014/main" id="{1AF93C22-8370-414B-ABBB-40EB73F2DF6F}"/>
              </a:ext>
            </a:extLst>
          </p:cNvPr>
          <p:cNvSpPr>
            <a:spLocks noGrp="1"/>
          </p:cNvSpPr>
          <p:nvPr>
            <p:ph type="body" sz="quarter" idx="11"/>
          </p:nvPr>
        </p:nvSpPr>
        <p:spPr/>
        <p:txBody>
          <a:bodyPr>
            <a:normAutofit/>
          </a:bodyPr>
          <a:lstStyle/>
          <a:p>
            <a:r>
              <a:rPr lang="pt-BR" dirty="0"/>
              <a:t>31</a:t>
            </a:r>
          </a:p>
        </p:txBody>
      </p:sp>
      <p:pic>
        <p:nvPicPr>
          <p:cNvPr id="11" name="Espaço Reservado para Imagem 10">
            <a:extLst>
              <a:ext uri="{FF2B5EF4-FFF2-40B4-BE49-F238E27FC236}">
                <a16:creationId xmlns:a16="http://schemas.microsoft.com/office/drawing/2014/main" id="{312B5D9E-4314-9D48-A82B-7B4F2C6BA06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2" name="CaixaDeTexto 1">
            <a:extLst>
              <a:ext uri="{FF2B5EF4-FFF2-40B4-BE49-F238E27FC236}">
                <a16:creationId xmlns:a16="http://schemas.microsoft.com/office/drawing/2014/main" id="{6C2C0EF4-5589-F54E-A095-012CB559A07D}"/>
              </a:ext>
            </a:extLst>
          </p:cNvPr>
          <p:cNvSpPr txBox="1"/>
          <p:nvPr/>
        </p:nvSpPr>
        <p:spPr>
          <a:xfrm>
            <a:off x="5091298" y="2512126"/>
            <a:ext cx="1828800" cy="1828800"/>
          </a:xfrm>
          <a:prstGeom prst="rect">
            <a:avLst/>
          </a:prstGeom>
          <a:noFill/>
        </p:spPr>
        <p:txBody>
          <a:bodyPr wrap="square" rtlCol="0">
            <a:spAutoFit/>
          </a:bodyPr>
          <a:lstStyle/>
          <a:p>
            <a:pPr algn="l"/>
            <a:endParaRPr lang="pt-BR"/>
          </a:p>
        </p:txBody>
      </p:sp>
    </p:spTree>
    <p:extLst>
      <p:ext uri="{BB962C8B-B14F-4D97-AF65-F5344CB8AC3E}">
        <p14:creationId xmlns:p14="http://schemas.microsoft.com/office/powerpoint/2010/main" val="1733634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FE1A7FC-2B73-0E40-A3D8-628440D56834}"/>
              </a:ext>
            </a:extLst>
          </p:cNvPr>
          <p:cNvSpPr>
            <a:spLocks noGrp="1"/>
          </p:cNvSpPr>
          <p:nvPr>
            <p:ph idx="1"/>
          </p:nvPr>
        </p:nvSpPr>
        <p:spPr/>
        <p:txBody>
          <a:bodyPr>
            <a:normAutofit/>
          </a:bodyPr>
          <a:lstStyle/>
          <a:p>
            <a:pPr marL="0" indent="0">
              <a:buNone/>
            </a:pPr>
            <a:r>
              <a:rPr lang="pt-BR" dirty="0"/>
              <a:t>“Como Abraão, devem dar o dízimo de tudo quanto possuem e de tudo o que recebem. O dízimo fiel é a parte do Senhor. Retê-lo, é roubar a Deus. Deve todo homem trazer livre, voluntária e alegremente os dízimos e ofertas à casa do tesouro do Senhor, pois, em fazê-lo, há uma bênção. Nenhuma segurança há em reter de Deus a parte que Lhe pertence.”</a:t>
            </a:r>
          </a:p>
          <a:p>
            <a:pPr lvl="1"/>
            <a:r>
              <a:rPr lang="pt-BR" dirty="0"/>
              <a:t>Conselhos dobre Mordomia, p. 40.</a:t>
            </a:r>
          </a:p>
        </p:txBody>
      </p:sp>
    </p:spTree>
    <p:extLst>
      <p:ext uri="{BB962C8B-B14F-4D97-AF65-F5344CB8AC3E}">
        <p14:creationId xmlns:p14="http://schemas.microsoft.com/office/powerpoint/2010/main" val="27998277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32946-F51D-944F-A461-92107E3CAB83}"/>
              </a:ext>
            </a:extLst>
          </p:cNvPr>
          <p:cNvSpPr>
            <a:spLocks noGrp="1"/>
          </p:cNvSpPr>
          <p:nvPr>
            <p:ph type="title"/>
          </p:nvPr>
        </p:nvSpPr>
        <p:spPr/>
        <p:txBody>
          <a:bodyPr>
            <a:normAutofit fontScale="90000"/>
          </a:bodyPr>
          <a:lstStyle/>
          <a:p>
            <a:r>
              <a:rPr lang="pt-BR" dirty="0"/>
              <a:t>Cristo deu tudo pela nossa salvação. Estamos sendo fiéis a Ele?</a:t>
            </a:r>
          </a:p>
        </p:txBody>
      </p:sp>
      <p:sp>
        <p:nvSpPr>
          <p:cNvPr id="3" name="Espaço Reservado para Conteúdo 2">
            <a:extLst>
              <a:ext uri="{FF2B5EF4-FFF2-40B4-BE49-F238E27FC236}">
                <a16:creationId xmlns:a16="http://schemas.microsoft.com/office/drawing/2014/main" id="{2796E20D-30BA-3B4F-8625-10AC737201D4}"/>
              </a:ext>
            </a:extLst>
          </p:cNvPr>
          <p:cNvSpPr>
            <a:spLocks noGrp="1"/>
          </p:cNvSpPr>
          <p:nvPr>
            <p:ph idx="1"/>
          </p:nvPr>
        </p:nvSpPr>
        <p:spPr/>
        <p:txBody>
          <a:bodyPr/>
          <a:lstStyle/>
          <a:p>
            <a:r>
              <a:rPr lang="pt-BR"/>
              <a:t>“Ora, aquele que dá a semente ao que semeia, também vos dê pão para comer, e multiplique a vossa sementeira, e aumente os frutos da vossa justiça.” 2Co 9:10</a:t>
            </a:r>
          </a:p>
          <a:p>
            <a:r>
              <a:rPr lang="pt-BR"/>
              <a:t>Oremos e coloquemos nossa vida nas mãos do Senhor para lhe sermos fiéis em tudo.</a:t>
            </a:r>
          </a:p>
        </p:txBody>
      </p:sp>
      <p:pic>
        <p:nvPicPr>
          <p:cNvPr id="7" name="Espaço Reservado para Imagem 6">
            <a:extLst>
              <a:ext uri="{FF2B5EF4-FFF2-40B4-BE49-F238E27FC236}">
                <a16:creationId xmlns:a16="http://schemas.microsoft.com/office/drawing/2014/main" id="{A2C6ED15-0769-4E48-8573-9CC27A47FCF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23190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100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dirty="0"/>
              <a:t>O ensino sobre o segundo dízimo existe na Bíblia? Existem fontes que confirmam a existência de dois dízimos religiosos na Bíblia?</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a:xfrm>
            <a:off x="209271" y="2797791"/>
            <a:ext cx="6245156" cy="3542094"/>
          </a:xfrm>
        </p:spPr>
        <p:txBody>
          <a:bodyPr>
            <a:normAutofit fontScale="92500" lnSpcReduction="20000"/>
          </a:bodyPr>
          <a:lstStyle/>
          <a:p>
            <a:pPr>
              <a:lnSpc>
                <a:spcPct val="110000"/>
              </a:lnSpc>
            </a:pPr>
            <a:r>
              <a:rPr lang="pt-BR" dirty="0"/>
              <a:t>Tanto estudiosos quanto documentos e fontes históricas de antes e depois de Cristo reconhecem um segundo dízimo mencionado em Deuteronômio </a:t>
            </a:r>
            <a:r>
              <a:rPr lang="pt-BR" sz="2600" dirty="0">
                <a:solidFill>
                  <a:schemeClr val="accent5"/>
                </a:solidFill>
              </a:rPr>
              <a:t>(</a:t>
            </a:r>
            <a:r>
              <a:rPr lang="pt-BR" sz="2600" dirty="0" err="1">
                <a:solidFill>
                  <a:schemeClr val="accent5"/>
                </a:solidFill>
              </a:rPr>
              <a:t>Dt</a:t>
            </a:r>
            <a:r>
              <a:rPr lang="pt-BR" sz="2600" dirty="0">
                <a:solidFill>
                  <a:schemeClr val="accent5"/>
                </a:solidFill>
              </a:rPr>
              <a:t> 12:5-7; 14:22-29; 26:12)</a:t>
            </a:r>
            <a:r>
              <a:rPr lang="pt-BR" sz="2600" b="1" dirty="0">
                <a:solidFill>
                  <a:schemeClr val="accent5"/>
                </a:solidFill>
              </a:rPr>
              <a:t> </a:t>
            </a:r>
            <a:r>
              <a:rPr lang="pt-BR" dirty="0"/>
              <a:t>que</a:t>
            </a:r>
            <a:r>
              <a:rPr lang="pt-BR" b="1" dirty="0"/>
              <a:t> </a:t>
            </a:r>
            <a:r>
              <a:rPr lang="pt-BR" dirty="0"/>
              <a:t>é diferente do dízimo dos sacerdotes levitas </a:t>
            </a:r>
            <a:r>
              <a:rPr lang="pt-BR" sz="2600" dirty="0">
                <a:solidFill>
                  <a:schemeClr val="accent5"/>
                </a:solidFill>
              </a:rPr>
              <a:t>(</a:t>
            </a:r>
            <a:r>
              <a:rPr lang="pt-BR" sz="2600" dirty="0" err="1">
                <a:solidFill>
                  <a:schemeClr val="accent5"/>
                </a:solidFill>
              </a:rPr>
              <a:t>Lv</a:t>
            </a:r>
            <a:r>
              <a:rPr lang="pt-BR" sz="2600" dirty="0">
                <a:solidFill>
                  <a:schemeClr val="accent5"/>
                </a:solidFill>
              </a:rPr>
              <a:t> 27:30-34; </a:t>
            </a:r>
            <a:r>
              <a:rPr lang="pt-BR" sz="2600" dirty="0" err="1">
                <a:solidFill>
                  <a:schemeClr val="accent5"/>
                </a:solidFill>
              </a:rPr>
              <a:t>Nm</a:t>
            </a:r>
            <a:r>
              <a:rPr lang="pt-BR" sz="2600" dirty="0">
                <a:solidFill>
                  <a:schemeClr val="accent5"/>
                </a:solidFill>
              </a:rPr>
              <a:t> 18:21-24; Ml 3:8-10).</a:t>
            </a:r>
            <a:endParaRPr lang="pt-BR" dirty="0">
              <a:solidFill>
                <a:schemeClr val="accent5"/>
              </a:solidFill>
            </a:endParaRPr>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16</a:t>
            </a:r>
          </a:p>
        </p:txBody>
      </p:sp>
      <p:pic>
        <p:nvPicPr>
          <p:cNvPr id="11" name="Espaço Reservado para Imagem 10">
            <a:extLst>
              <a:ext uri="{FF2B5EF4-FFF2-40B4-BE49-F238E27FC236}">
                <a16:creationId xmlns:a16="http://schemas.microsoft.com/office/drawing/2014/main" id="{DF6EDCED-36C9-D642-BC32-07FC98F6830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72149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B6B1524-367E-2E4C-BDC5-2E5F81FB7D6C}"/>
              </a:ext>
            </a:extLst>
          </p:cNvPr>
          <p:cNvSpPr>
            <a:spLocks noGrp="1"/>
          </p:cNvSpPr>
          <p:nvPr>
            <p:ph type="title"/>
          </p:nvPr>
        </p:nvSpPr>
        <p:spPr/>
        <p:txBody>
          <a:bodyPr>
            <a:normAutofit/>
          </a:bodyPr>
          <a:lstStyle/>
          <a:p>
            <a:r>
              <a:rPr lang="pt-BR"/>
              <a:t>Não </a:t>
            </a:r>
            <a:r>
              <a:rPr lang="pt-BR" dirty="0"/>
              <a:t>se dava dízimo em dinheiro?</a:t>
            </a:r>
          </a:p>
        </p:txBody>
      </p:sp>
      <p:sp>
        <p:nvSpPr>
          <p:cNvPr id="7" name="Espaço Reservado para Conteúdo 6">
            <a:extLst>
              <a:ext uri="{FF2B5EF4-FFF2-40B4-BE49-F238E27FC236}">
                <a16:creationId xmlns:a16="http://schemas.microsoft.com/office/drawing/2014/main" id="{8E71DFF5-BB75-FB42-B2B8-579251B248BD}"/>
              </a:ext>
            </a:extLst>
          </p:cNvPr>
          <p:cNvSpPr>
            <a:spLocks noGrp="1"/>
          </p:cNvSpPr>
          <p:nvPr>
            <p:ph idx="1"/>
          </p:nvPr>
        </p:nvSpPr>
        <p:spPr>
          <a:xfrm>
            <a:off x="5603132" y="2825087"/>
            <a:ext cx="6245156" cy="3667788"/>
          </a:xfrm>
        </p:spPr>
        <p:txBody>
          <a:bodyPr>
            <a:normAutofit fontScale="62500" lnSpcReduction="20000"/>
          </a:bodyPr>
          <a:lstStyle/>
          <a:p>
            <a:r>
              <a:rPr lang="pt-BR" dirty="0"/>
              <a:t>O dízimo também era dado em dinheiro. Era sobre tudo</a:t>
            </a:r>
            <a:r>
              <a:rPr lang="pt-BR"/>
              <a:t>. </a:t>
            </a:r>
          </a:p>
          <a:p>
            <a:r>
              <a:rPr lang="pt-BR"/>
              <a:t>A </a:t>
            </a:r>
            <a:r>
              <a:rPr lang="pt-BR" i="1" dirty="0"/>
              <a:t>Enciclopédia </a:t>
            </a:r>
            <a:r>
              <a:rPr lang="pt-BR" i="1"/>
              <a:t>Judaica</a:t>
            </a:r>
            <a:r>
              <a:rPr lang="pt-BR"/>
              <a:t>  - o uso </a:t>
            </a:r>
            <a:r>
              <a:rPr lang="pt-BR" dirty="0"/>
              <a:t>de mercadorias como “</a:t>
            </a:r>
            <a:r>
              <a:rPr lang="pt-BR"/>
              <a:t>dinheiro” </a:t>
            </a:r>
            <a:r>
              <a:rPr lang="pt-BR" dirty="0"/>
              <a:t>era comum </a:t>
            </a:r>
            <a:r>
              <a:rPr lang="pt-BR"/>
              <a:t>no antigo Oriente Médio porque o </a:t>
            </a:r>
            <a:r>
              <a:rPr lang="pt-BR" dirty="0"/>
              <a:t>dinheiro ainda não era tão comum como nos dias de hoje.  </a:t>
            </a:r>
          </a:p>
          <a:p>
            <a:pPr lvl="1"/>
            <a:r>
              <a:rPr lang="pt-BR" i="1" dirty="0" err="1"/>
              <a:t>Encyclopaedia</a:t>
            </a:r>
            <a:r>
              <a:rPr lang="pt-BR" i="1" dirty="0"/>
              <a:t> Judaica, </a:t>
            </a:r>
            <a:r>
              <a:rPr lang="pt-BR" dirty="0"/>
              <a:t>vol. 1,</a:t>
            </a:r>
            <a:r>
              <a:rPr lang="pt-BR" i="1" dirty="0"/>
              <a:t> </a:t>
            </a:r>
            <a:r>
              <a:rPr lang="pt-BR" dirty="0"/>
              <a:t>p. 47-48, 83, 189.	</a:t>
            </a:r>
          </a:p>
          <a:p>
            <a:r>
              <a:rPr lang="pt-BR"/>
              <a:t>Porém ,  o dízimo </a:t>
            </a:r>
            <a:r>
              <a:rPr lang="pt-BR" dirty="0"/>
              <a:t>do campo podia ser trocado por dinheiro, conforme a doutrina do resgate de coisas santas </a:t>
            </a:r>
            <a:r>
              <a:rPr lang="pt-BR" sz="2600" dirty="0">
                <a:solidFill>
                  <a:schemeClr val="accent5"/>
                </a:solidFill>
              </a:rPr>
              <a:t>(</a:t>
            </a:r>
            <a:r>
              <a:rPr lang="pt-BR" sz="2600" dirty="0" err="1">
                <a:solidFill>
                  <a:schemeClr val="accent5"/>
                </a:solidFill>
              </a:rPr>
              <a:t>Lv</a:t>
            </a:r>
            <a:r>
              <a:rPr lang="pt-BR" sz="2600" dirty="0">
                <a:solidFill>
                  <a:schemeClr val="accent5"/>
                </a:solidFill>
              </a:rPr>
              <a:t> 27:31) </a:t>
            </a:r>
            <a:r>
              <a:rPr lang="pt-BR" dirty="0"/>
              <a:t>pela qual produtos do campo poderiam ser resgatados, pagando-se </a:t>
            </a:r>
            <a:r>
              <a:rPr lang="pt-BR"/>
              <a:t>em siclos (peça de metal usada como dinheiro)</a:t>
            </a:r>
            <a:endParaRPr lang="pt-BR" dirty="0"/>
          </a:p>
        </p:txBody>
      </p:sp>
      <p:sp>
        <p:nvSpPr>
          <p:cNvPr id="9" name="Espaço Reservado para Texto 8">
            <a:extLst>
              <a:ext uri="{FF2B5EF4-FFF2-40B4-BE49-F238E27FC236}">
                <a16:creationId xmlns:a16="http://schemas.microsoft.com/office/drawing/2014/main" id="{82F0704D-8B43-2642-811A-0BF6BCCA19FF}"/>
              </a:ext>
            </a:extLst>
          </p:cNvPr>
          <p:cNvSpPr>
            <a:spLocks noGrp="1"/>
          </p:cNvSpPr>
          <p:nvPr>
            <p:ph type="body" sz="quarter" idx="11"/>
          </p:nvPr>
        </p:nvSpPr>
        <p:spPr/>
        <p:txBody>
          <a:bodyPr/>
          <a:lstStyle/>
          <a:p>
            <a:r>
              <a:rPr lang="pt-BR" dirty="0"/>
              <a:t>17</a:t>
            </a:r>
          </a:p>
        </p:txBody>
      </p:sp>
      <p:pic>
        <p:nvPicPr>
          <p:cNvPr id="3" name="Espaço Reservado para Imagem 2">
            <a:extLst>
              <a:ext uri="{FF2B5EF4-FFF2-40B4-BE49-F238E27FC236}">
                <a16:creationId xmlns:a16="http://schemas.microsoft.com/office/drawing/2014/main" id="{E4DAC091-3DC4-4245-8038-83E0E70E40E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57141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dirty="0"/>
              <a:t>Há exemplo prático dessa entrega do dízimo sobre tudo? </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a:xfrm>
            <a:off x="209271" y="1978926"/>
            <a:ext cx="6245156" cy="4360960"/>
          </a:xfrm>
        </p:spPr>
        <p:txBody>
          <a:bodyPr>
            <a:normAutofit fontScale="85000" lnSpcReduction="10000"/>
          </a:bodyPr>
          <a:lstStyle/>
          <a:p>
            <a:r>
              <a:rPr lang="pt-BR" dirty="0"/>
              <a:t>Sim. Abraão, por exemplo, dizimou duas coisas: </a:t>
            </a:r>
            <a:r>
              <a:rPr lang="pt-BR"/>
              <a:t>todo </a:t>
            </a:r>
            <a:r>
              <a:rPr lang="pt-BR" b="1" i="1"/>
              <a:t>rekush - </a:t>
            </a:r>
            <a:r>
              <a:rPr lang="pt-BR"/>
              <a:t>os </a:t>
            </a:r>
            <a:r>
              <a:rPr lang="pt-BR" dirty="0"/>
              <a:t>bens materiais como animais e ouro, prata, objetos e dinheiro, bem como </a:t>
            </a:r>
            <a:r>
              <a:rPr lang="pt-BR"/>
              <a:t>o </a:t>
            </a:r>
            <a:r>
              <a:rPr lang="pt-BR" b="1" i="1"/>
              <a:t>okel </a:t>
            </a:r>
            <a:r>
              <a:rPr lang="pt-BR" b="1" i="1" dirty="0"/>
              <a:t>-</a:t>
            </a:r>
            <a:r>
              <a:rPr lang="pt-BR"/>
              <a:t> </a:t>
            </a:r>
            <a:r>
              <a:rPr lang="pt-BR" dirty="0"/>
              <a:t>os cereais e alimentos que ele resgatou. </a:t>
            </a:r>
          </a:p>
          <a:p>
            <a:r>
              <a:rPr lang="pt-BR" dirty="0"/>
              <a:t>Portanto, o dízimo não é somente de animais e produtos do campo, mas de todos os bens ou propriedades, de todo </a:t>
            </a:r>
            <a:r>
              <a:rPr lang="pt-BR" b="1" i="1" dirty="0" err="1"/>
              <a:t>rekush</a:t>
            </a:r>
            <a:r>
              <a:rPr lang="pt-BR" dirty="0"/>
              <a:t> que temos, incluídos os cereais e mantimentos (</a:t>
            </a:r>
            <a:r>
              <a:rPr lang="pt-BR" b="1" i="1" dirty="0" err="1"/>
              <a:t>okel</a:t>
            </a:r>
            <a:r>
              <a:rPr lang="pt-BR" dirty="0"/>
              <a:t>).</a:t>
            </a:r>
          </a:p>
          <a:p>
            <a:pPr lvl="1"/>
            <a:r>
              <a:rPr lang="pt-BR" dirty="0"/>
              <a:t>(</a:t>
            </a:r>
            <a:r>
              <a:rPr lang="pt-BR" err="1"/>
              <a:t>Gn</a:t>
            </a:r>
            <a:r>
              <a:rPr lang="pt-BR"/>
              <a:t> 14:11-12, 20</a:t>
            </a:r>
            <a:r>
              <a:rPr lang="pt-BR" dirty="0"/>
              <a:t>)</a:t>
            </a:r>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18</a:t>
            </a:r>
          </a:p>
        </p:txBody>
      </p:sp>
      <p:pic>
        <p:nvPicPr>
          <p:cNvPr id="7" name="Espaço Reservado para Imagem 6">
            <a:extLst>
              <a:ext uri="{FF2B5EF4-FFF2-40B4-BE49-F238E27FC236}">
                <a16:creationId xmlns:a16="http://schemas.microsoft.com/office/drawing/2014/main" id="{C35DDF22-9F0F-F649-AB1D-681C77113A6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21912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E8DB108-AA18-F44D-9718-E51F706144B2}"/>
              </a:ext>
            </a:extLst>
          </p:cNvPr>
          <p:cNvSpPr>
            <a:spLocks noGrp="1"/>
          </p:cNvSpPr>
          <p:nvPr>
            <p:ph type="title"/>
          </p:nvPr>
        </p:nvSpPr>
        <p:spPr/>
        <p:txBody>
          <a:bodyPr>
            <a:normAutofit fontScale="90000"/>
          </a:bodyPr>
          <a:lstStyle/>
          <a:p>
            <a:r>
              <a:rPr lang="pt-BR" dirty="0"/>
              <a:t>O dízimo é somente levítico? Qual sua relação com </a:t>
            </a:r>
            <a:r>
              <a:rPr lang="pt-BR" dirty="0" err="1"/>
              <a:t>Melquisedeque</a:t>
            </a:r>
            <a:r>
              <a:rPr lang="pt-BR" dirty="0"/>
              <a:t> e Jesus?</a:t>
            </a:r>
          </a:p>
        </p:txBody>
      </p:sp>
      <p:sp>
        <p:nvSpPr>
          <p:cNvPr id="7" name="Espaço Reservado para Conteúdo 6">
            <a:extLst>
              <a:ext uri="{FF2B5EF4-FFF2-40B4-BE49-F238E27FC236}">
                <a16:creationId xmlns:a16="http://schemas.microsoft.com/office/drawing/2014/main" id="{3DAE8FE7-09F3-9A4D-B655-DE972004C1BA}"/>
              </a:ext>
            </a:extLst>
          </p:cNvPr>
          <p:cNvSpPr>
            <a:spLocks noGrp="1"/>
          </p:cNvSpPr>
          <p:nvPr>
            <p:ph idx="1"/>
          </p:nvPr>
        </p:nvSpPr>
        <p:spPr/>
        <p:txBody>
          <a:bodyPr>
            <a:normAutofit fontScale="77500" lnSpcReduction="20000"/>
          </a:bodyPr>
          <a:lstStyle/>
          <a:p>
            <a:r>
              <a:rPr lang="pt-BR" dirty="0"/>
              <a:t>O dízimo não é uma criação levítica, </a:t>
            </a:r>
            <a:r>
              <a:rPr lang="pt-BR"/>
              <a:t>mas a provisão para manter ministros de Deus em todas as épocas.</a:t>
            </a:r>
          </a:p>
          <a:p>
            <a:r>
              <a:rPr lang="pt-BR"/>
              <a:t>Foi adaptada para os levitas, mas já existia desde tempos imemoriais (</a:t>
            </a:r>
            <a:r>
              <a:rPr lang="pt-BR" dirty="0" err="1"/>
              <a:t>Gn</a:t>
            </a:r>
            <a:r>
              <a:rPr lang="pt-BR" dirty="0"/>
              <a:t> </a:t>
            </a:r>
            <a:r>
              <a:rPr lang="pt-BR"/>
              <a:t>14:18-20).</a:t>
            </a:r>
            <a:endParaRPr lang="pt-BR" dirty="0"/>
          </a:p>
          <a:p>
            <a:r>
              <a:rPr lang="pt-BR"/>
              <a:t>Como o ministério </a:t>
            </a:r>
            <a:r>
              <a:rPr lang="pt-BR" dirty="0"/>
              <a:t>de </a:t>
            </a:r>
            <a:r>
              <a:rPr lang="pt-BR" dirty="0" err="1"/>
              <a:t>Mequisedeque</a:t>
            </a:r>
            <a:r>
              <a:rPr lang="pt-BR" dirty="0"/>
              <a:t> não tem começo e nem fim. Assim, seu direito a dízimo também não tem começo e nem fim</a:t>
            </a:r>
            <a:r>
              <a:rPr lang="pt-BR"/>
              <a:t>. </a:t>
            </a:r>
          </a:p>
          <a:p>
            <a:r>
              <a:rPr lang="pt-BR"/>
              <a:t>Esse </a:t>
            </a:r>
            <a:r>
              <a:rPr lang="pt-BR" dirty="0"/>
              <a:t>direito pertence a Jesus que vive e a quem </a:t>
            </a:r>
            <a:r>
              <a:rPr lang="pt-BR" err="1"/>
              <a:t>Melquisedeque</a:t>
            </a:r>
            <a:r>
              <a:rPr lang="pt-BR"/>
              <a:t> representava (</a:t>
            </a:r>
            <a:r>
              <a:rPr lang="pt-BR" err="1"/>
              <a:t>Hb</a:t>
            </a:r>
            <a:r>
              <a:rPr lang="pt-BR"/>
              <a:t> 7:1-8).</a:t>
            </a:r>
          </a:p>
          <a:p>
            <a:pPr lvl="1"/>
            <a:endParaRPr lang="pt-BR" dirty="0"/>
          </a:p>
          <a:p>
            <a:pPr marL="0" indent="0">
              <a:buNone/>
            </a:pPr>
            <a:endParaRPr lang="pt-BR" dirty="0"/>
          </a:p>
        </p:txBody>
      </p:sp>
      <p:sp>
        <p:nvSpPr>
          <p:cNvPr id="9" name="Espaço Reservado para Texto 8">
            <a:extLst>
              <a:ext uri="{FF2B5EF4-FFF2-40B4-BE49-F238E27FC236}">
                <a16:creationId xmlns:a16="http://schemas.microsoft.com/office/drawing/2014/main" id="{29B1987E-0073-DC40-A096-7EC2550F79AF}"/>
              </a:ext>
            </a:extLst>
          </p:cNvPr>
          <p:cNvSpPr>
            <a:spLocks noGrp="1"/>
          </p:cNvSpPr>
          <p:nvPr>
            <p:ph type="body" sz="quarter" idx="11"/>
          </p:nvPr>
        </p:nvSpPr>
        <p:spPr/>
        <p:txBody>
          <a:bodyPr/>
          <a:lstStyle/>
          <a:p>
            <a:r>
              <a:rPr lang="pt-BR" dirty="0"/>
              <a:t>19</a:t>
            </a:r>
          </a:p>
        </p:txBody>
      </p:sp>
      <p:pic>
        <p:nvPicPr>
          <p:cNvPr id="3" name="Espaço Reservado para Imagem 2">
            <a:extLst>
              <a:ext uri="{FF2B5EF4-FFF2-40B4-BE49-F238E27FC236}">
                <a16:creationId xmlns:a16="http://schemas.microsoft.com/office/drawing/2014/main" id="{B41F6690-437E-1F4F-8356-DDF57B3BCC9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10" name="CaixaDeTexto 9">
            <a:extLst>
              <a:ext uri="{FF2B5EF4-FFF2-40B4-BE49-F238E27FC236}">
                <a16:creationId xmlns:a16="http://schemas.microsoft.com/office/drawing/2014/main" id="{2C099D3F-F150-824A-90AF-ACFE339DBE59}"/>
              </a:ext>
            </a:extLst>
          </p:cNvPr>
          <p:cNvSpPr txBox="1"/>
          <p:nvPr/>
        </p:nvSpPr>
        <p:spPr>
          <a:xfrm>
            <a:off x="2913166" y="3258802"/>
            <a:ext cx="6185064" cy="341632"/>
          </a:xfrm>
          <a:prstGeom prst="rect">
            <a:avLst/>
          </a:prstGeom>
          <a:noFill/>
        </p:spPr>
        <p:txBody>
          <a:bodyPr wrap="square">
            <a:spAutoFit/>
          </a:bodyPr>
          <a:lstStyle/>
          <a:p>
            <a:pPr marL="228600" indent="0" algn="l" rtl="0" eaLnBrk="1" latinLnBrk="0" hangingPunct="1">
              <a:lnSpc>
                <a:spcPct val="90000"/>
              </a:lnSpc>
              <a:spcBef>
                <a:spcPts val="1200"/>
              </a:spcBef>
              <a:spcAft>
                <a:spcPts val="1200"/>
              </a:spcAft>
            </a:pPr>
            <a:endParaRPr lang="pt-BR">
              <a:effectLst/>
            </a:endParaRPr>
          </a:p>
        </p:txBody>
      </p:sp>
    </p:spTree>
    <p:extLst>
      <p:ext uri="{BB962C8B-B14F-4D97-AF65-F5344CB8AC3E}">
        <p14:creationId xmlns:p14="http://schemas.microsoft.com/office/powerpoint/2010/main" val="2476379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dirty="0"/>
              <a:t>O dízimo é sobre o salário apenas, ou sobre herança e outros ganhos?</a:t>
            </a:r>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p:txBody>
          <a:bodyPr/>
          <a:lstStyle/>
          <a:p>
            <a:r>
              <a:rPr lang="pt-BR"/>
              <a:t>O </a:t>
            </a:r>
            <a:r>
              <a:rPr lang="pt-BR" dirty="0"/>
              <a:t>dízimo incide sobre tudo o que passa a </a:t>
            </a:r>
            <a:r>
              <a:rPr lang="pt-BR"/>
              <a:t>nos pertencer – o que Deus dá  (Gn 28:22).</a:t>
            </a:r>
          </a:p>
          <a:p>
            <a:r>
              <a:rPr lang="pt-BR"/>
              <a:t>Seja </a:t>
            </a:r>
            <a:r>
              <a:rPr lang="pt-BR" dirty="0"/>
              <a:t>pelo trabalho, normal, pela herança, ou por situações excepcionais que pela lei venha a </a:t>
            </a:r>
            <a:r>
              <a:rPr lang="pt-BR"/>
              <a:t>nos pertencer, como </a:t>
            </a:r>
            <a:r>
              <a:rPr lang="pt-BR" dirty="0"/>
              <a:t>no caso </a:t>
            </a:r>
            <a:r>
              <a:rPr lang="pt-BR"/>
              <a:t>de Abraão (</a:t>
            </a:r>
            <a:r>
              <a:rPr lang="pt-BR" dirty="0" err="1"/>
              <a:t>Gn</a:t>
            </a:r>
            <a:r>
              <a:rPr lang="pt-BR" dirty="0"/>
              <a:t> 28: </a:t>
            </a:r>
            <a:r>
              <a:rPr lang="pt-BR"/>
              <a:t>18-22).</a:t>
            </a:r>
            <a:endParaRPr lang="pt-BR" dirty="0"/>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20</a:t>
            </a:r>
          </a:p>
        </p:txBody>
      </p:sp>
      <p:pic>
        <p:nvPicPr>
          <p:cNvPr id="7" name="Espaço Reservado para Imagem 6">
            <a:extLst>
              <a:ext uri="{FF2B5EF4-FFF2-40B4-BE49-F238E27FC236}">
                <a16:creationId xmlns:a16="http://schemas.microsoft.com/office/drawing/2014/main" id="{9C857054-DFFA-7946-AFC8-EAA71CE608F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210244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D1DDAC7-B8E9-2B43-B771-8EDDBC4AEC58}"/>
              </a:ext>
            </a:extLst>
          </p:cNvPr>
          <p:cNvSpPr>
            <a:spLocks noGrp="1"/>
          </p:cNvSpPr>
          <p:nvPr>
            <p:ph type="title"/>
          </p:nvPr>
        </p:nvSpPr>
        <p:spPr/>
        <p:txBody>
          <a:bodyPr>
            <a:normAutofit/>
          </a:bodyPr>
          <a:lstStyle/>
          <a:p>
            <a:r>
              <a:rPr lang="pt-BR" dirty="0"/>
              <a:t>Qual o período para dizimar?</a:t>
            </a:r>
          </a:p>
        </p:txBody>
      </p:sp>
      <p:sp>
        <p:nvSpPr>
          <p:cNvPr id="7" name="Espaço Reservado para Conteúdo 6">
            <a:extLst>
              <a:ext uri="{FF2B5EF4-FFF2-40B4-BE49-F238E27FC236}">
                <a16:creationId xmlns:a16="http://schemas.microsoft.com/office/drawing/2014/main" id="{957A2FAC-FBCA-3248-87D7-9C1D1989AB9F}"/>
              </a:ext>
            </a:extLst>
          </p:cNvPr>
          <p:cNvSpPr>
            <a:spLocks noGrp="1"/>
          </p:cNvSpPr>
          <p:nvPr>
            <p:ph idx="1"/>
          </p:nvPr>
        </p:nvSpPr>
        <p:spPr>
          <a:xfrm>
            <a:off x="5603132" y="1690689"/>
            <a:ext cx="6245156" cy="4557712"/>
          </a:xfrm>
        </p:spPr>
        <p:txBody>
          <a:bodyPr>
            <a:normAutofit fontScale="77500" lnSpcReduction="20000"/>
          </a:bodyPr>
          <a:lstStyle/>
          <a:p>
            <a:r>
              <a:rPr lang="pt-BR" dirty="0"/>
              <a:t>O mais curto possível e sempre que houver bênção que aumente seus bens ou </a:t>
            </a:r>
            <a:r>
              <a:rPr lang="pt-BR"/>
              <a:t>recursos financeiros:</a:t>
            </a:r>
            <a:endParaRPr lang="pt-BR" dirty="0"/>
          </a:p>
          <a:p>
            <a:pPr marL="684000" lvl="2" indent="-230400">
              <a:spcBef>
                <a:spcPts val="1000"/>
              </a:spcBef>
              <a:buFont typeface="+mj-lt"/>
              <a:buAutoNum type="arabicPeriod"/>
            </a:pPr>
            <a:r>
              <a:rPr lang="pt-BR" dirty="0"/>
              <a:t>Porque devemos buscar </a:t>
            </a:r>
            <a:r>
              <a:rPr lang="pt-BR" b="1" dirty="0"/>
              <a:t>primeiro o reino de Deus</a:t>
            </a:r>
            <a:r>
              <a:rPr lang="pt-BR" dirty="0"/>
              <a:t> (</a:t>
            </a:r>
            <a:r>
              <a:rPr lang="pt-BR" dirty="0" err="1"/>
              <a:t>Mt</a:t>
            </a:r>
            <a:r>
              <a:rPr lang="pt-BR" dirty="0"/>
              <a:t> 6:3);</a:t>
            </a:r>
          </a:p>
          <a:p>
            <a:pPr marL="684000" lvl="2" indent="-230400">
              <a:spcBef>
                <a:spcPts val="1000"/>
              </a:spcBef>
              <a:buFont typeface="+mj-lt"/>
              <a:buAutoNum type="arabicPeriod"/>
            </a:pPr>
            <a:r>
              <a:rPr lang="pt-BR"/>
              <a:t>Porque </a:t>
            </a:r>
            <a:r>
              <a:rPr lang="pt-BR" dirty="0"/>
              <a:t>o </a:t>
            </a:r>
            <a:r>
              <a:rPr lang="pt-BR" b="1" dirty="0"/>
              <a:t>dízimo e as ofertas devem ser separados em primeiro lugar em seguida às primícias</a:t>
            </a:r>
            <a:r>
              <a:rPr lang="pt-BR" dirty="0"/>
              <a:t> (</a:t>
            </a:r>
            <a:r>
              <a:rPr lang="pt-BR" dirty="0" err="1"/>
              <a:t>Pv</a:t>
            </a:r>
            <a:r>
              <a:rPr lang="pt-BR" dirty="0"/>
              <a:t> 3:9); </a:t>
            </a:r>
          </a:p>
          <a:p>
            <a:pPr marL="684000" lvl="2" indent="-230400">
              <a:spcBef>
                <a:spcPts val="1000"/>
              </a:spcBef>
              <a:buFont typeface="+mj-lt"/>
              <a:buAutoNum type="arabicPeriod"/>
            </a:pPr>
            <a:r>
              <a:rPr lang="pt-BR" dirty="0"/>
              <a:t>Porque dizimar e ofertar deve ser costume sistemático </a:t>
            </a:r>
            <a:r>
              <a:rPr lang="pt-BR" b="1" dirty="0"/>
              <a:t>semanal</a:t>
            </a:r>
            <a:r>
              <a:rPr lang="pt-BR" dirty="0"/>
              <a:t>, se esse for o ritmo </a:t>
            </a:r>
            <a:r>
              <a:rPr lang="pt-BR"/>
              <a:t>de recebimento (E. White)</a:t>
            </a:r>
            <a:endParaRPr lang="pt-BR" sz="2400" dirty="0"/>
          </a:p>
          <a:p>
            <a:pPr lvl="2" indent="-230400">
              <a:buFont typeface="+mj-lt"/>
              <a:buAutoNum type="arabicPeriod"/>
            </a:pPr>
            <a:r>
              <a:rPr lang="pt-BR" dirty="0"/>
              <a:t>Porque evita o risco de acumular, dificultando </a:t>
            </a:r>
            <a:r>
              <a:rPr lang="pt-BR"/>
              <a:t>a devolução (E. White).</a:t>
            </a:r>
            <a:endParaRPr lang="pt-BR" sz="1600" dirty="0"/>
          </a:p>
          <a:p>
            <a:pPr marL="684000" lvl="2" indent="-230400">
              <a:spcBef>
                <a:spcPts val="1000"/>
              </a:spcBef>
              <a:buFont typeface="+mj-lt"/>
              <a:buAutoNum type="arabicPeriod"/>
            </a:pPr>
            <a:r>
              <a:rPr lang="pt-BR" dirty="0"/>
              <a:t>porque a </a:t>
            </a:r>
            <a:r>
              <a:rPr lang="pt-BR" b="1" dirty="0"/>
              <a:t>obra de Deus tem pressa para </a:t>
            </a:r>
            <a:r>
              <a:rPr lang="pt-BR" b="1"/>
              <a:t>salvar</a:t>
            </a:r>
            <a:r>
              <a:rPr lang="pt-BR"/>
              <a:t> almas (E. White).</a:t>
            </a:r>
            <a:endParaRPr lang="pt-BR" dirty="0"/>
          </a:p>
          <a:p>
            <a:pPr marL="684000" lvl="2" indent="-230400">
              <a:spcBef>
                <a:spcPts val="1000"/>
              </a:spcBef>
              <a:buFont typeface="+mj-lt"/>
              <a:buAutoNum type="arabicPeriod"/>
            </a:pPr>
            <a:r>
              <a:rPr lang="pt-BR" dirty="0"/>
              <a:t>Porque o dízimo e ofertas não devem ser entregues em períodos prolongados, por isso o conselho é “</a:t>
            </a:r>
            <a:r>
              <a:rPr lang="pt-BR" b="1" dirty="0"/>
              <a:t>não trazer meramente uma oferta </a:t>
            </a:r>
            <a:r>
              <a:rPr lang="pt-BR" b="1"/>
              <a:t>anual</a:t>
            </a:r>
            <a:r>
              <a:rPr lang="pt-BR"/>
              <a:t>” (E. White).</a:t>
            </a:r>
            <a:endParaRPr lang="pt-BR" dirty="0"/>
          </a:p>
        </p:txBody>
      </p:sp>
      <p:sp>
        <p:nvSpPr>
          <p:cNvPr id="9" name="Espaço Reservado para Texto 8">
            <a:extLst>
              <a:ext uri="{FF2B5EF4-FFF2-40B4-BE49-F238E27FC236}">
                <a16:creationId xmlns:a16="http://schemas.microsoft.com/office/drawing/2014/main" id="{1F3DA816-15BD-F740-BA2A-1F447F7221C9}"/>
              </a:ext>
            </a:extLst>
          </p:cNvPr>
          <p:cNvSpPr>
            <a:spLocks noGrp="1"/>
          </p:cNvSpPr>
          <p:nvPr>
            <p:ph type="body" sz="quarter" idx="11"/>
          </p:nvPr>
        </p:nvSpPr>
        <p:spPr/>
        <p:txBody>
          <a:bodyPr/>
          <a:lstStyle/>
          <a:p>
            <a:r>
              <a:rPr lang="pt-BR" dirty="0"/>
              <a:t>21</a:t>
            </a:r>
          </a:p>
        </p:txBody>
      </p:sp>
      <p:pic>
        <p:nvPicPr>
          <p:cNvPr id="3" name="Espaço Reservado para Imagem 2">
            <a:extLst>
              <a:ext uri="{FF2B5EF4-FFF2-40B4-BE49-F238E27FC236}">
                <a16:creationId xmlns:a16="http://schemas.microsoft.com/office/drawing/2014/main" id="{483F96BF-C6AB-B844-BCDD-3F1AB17D2E2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940582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1F24-5F14-DD46-9197-67B848A271AA}"/>
              </a:ext>
            </a:extLst>
          </p:cNvPr>
          <p:cNvSpPr>
            <a:spLocks noGrp="1"/>
          </p:cNvSpPr>
          <p:nvPr>
            <p:ph type="title"/>
          </p:nvPr>
        </p:nvSpPr>
        <p:spPr/>
        <p:txBody>
          <a:bodyPr>
            <a:normAutofit fontScale="90000"/>
          </a:bodyPr>
          <a:lstStyle/>
          <a:p>
            <a:r>
              <a:rPr lang="pt-BR"/>
              <a:t>Não se cobra multa de dízimo atrasado hoje em dia,  como diz em Levítico 27:31-32?</a:t>
            </a:r>
            <a:endParaRPr lang="pt-BR" dirty="0"/>
          </a:p>
        </p:txBody>
      </p:sp>
      <p:sp>
        <p:nvSpPr>
          <p:cNvPr id="3" name="Espaço Reservado para Conteúdo 2">
            <a:extLst>
              <a:ext uri="{FF2B5EF4-FFF2-40B4-BE49-F238E27FC236}">
                <a16:creationId xmlns:a16="http://schemas.microsoft.com/office/drawing/2014/main" id="{422A820C-9CBC-3548-8F9F-C00A5C97B17D}"/>
              </a:ext>
            </a:extLst>
          </p:cNvPr>
          <p:cNvSpPr>
            <a:spLocks noGrp="1"/>
          </p:cNvSpPr>
          <p:nvPr>
            <p:ph idx="1"/>
          </p:nvPr>
        </p:nvSpPr>
        <p:spPr>
          <a:xfrm>
            <a:off x="581395" y="2196562"/>
            <a:ext cx="6086947" cy="3864802"/>
          </a:xfrm>
        </p:spPr>
        <p:txBody>
          <a:bodyPr>
            <a:normAutofit fontScale="85000" lnSpcReduction="20000"/>
          </a:bodyPr>
          <a:lstStyle/>
          <a:p>
            <a:pPr>
              <a:lnSpc>
                <a:spcPct val="120000"/>
              </a:lnSpc>
            </a:pPr>
            <a:r>
              <a:rPr lang="pt-BR" dirty="0"/>
              <a:t>Levítico </a:t>
            </a:r>
            <a:r>
              <a:rPr lang="pt-BR"/>
              <a:t>27 trata da </a:t>
            </a:r>
            <a:r>
              <a:rPr lang="pt-BR" b="1"/>
              <a:t>troca</a:t>
            </a:r>
            <a:r>
              <a:rPr lang="pt-BR"/>
              <a:t> </a:t>
            </a:r>
            <a:r>
              <a:rPr lang="pt-BR" dirty="0"/>
              <a:t>de coisas sagradas, dedicadas ao Senhor, entre as quais está o dízimo</a:t>
            </a:r>
            <a:r>
              <a:rPr lang="pt-BR"/>
              <a:t>. </a:t>
            </a:r>
          </a:p>
          <a:p>
            <a:pPr>
              <a:lnSpc>
                <a:spcPct val="120000"/>
              </a:lnSpc>
            </a:pPr>
            <a:r>
              <a:rPr lang="pt-BR"/>
              <a:t>A multa não </a:t>
            </a:r>
            <a:r>
              <a:rPr lang="pt-BR" dirty="0"/>
              <a:t>era aplicada </a:t>
            </a:r>
            <a:r>
              <a:rPr lang="pt-BR"/>
              <a:t>a atraso, mas a troca quando o dízimo era dado em produtos. </a:t>
            </a:r>
          </a:p>
          <a:p>
            <a:pPr>
              <a:lnSpc>
                <a:spcPct val="120000"/>
              </a:lnSpc>
            </a:pPr>
            <a:r>
              <a:rPr lang="pt-BR"/>
              <a:t>Com </a:t>
            </a:r>
            <a:r>
              <a:rPr lang="pt-BR" dirty="0"/>
              <a:t>o fim da teocracia a igreja </a:t>
            </a:r>
            <a:r>
              <a:rPr lang="pt-BR"/>
              <a:t>não aplica </a:t>
            </a:r>
            <a:r>
              <a:rPr lang="pt-BR" dirty="0"/>
              <a:t>penalidades civis ou criminais para transgressões religiosas. </a:t>
            </a:r>
          </a:p>
          <a:p>
            <a:pPr>
              <a:lnSpc>
                <a:spcPct val="120000"/>
              </a:lnSpc>
            </a:pPr>
            <a:endParaRPr lang="pt-BR" dirty="0"/>
          </a:p>
          <a:p>
            <a:pPr>
              <a:lnSpc>
                <a:spcPct val="120000"/>
              </a:lnSpc>
            </a:pPr>
            <a:endParaRPr lang="pt-BR" dirty="0"/>
          </a:p>
        </p:txBody>
      </p:sp>
      <p:sp>
        <p:nvSpPr>
          <p:cNvPr id="4" name="Espaço Reservado para Texto 3">
            <a:extLst>
              <a:ext uri="{FF2B5EF4-FFF2-40B4-BE49-F238E27FC236}">
                <a16:creationId xmlns:a16="http://schemas.microsoft.com/office/drawing/2014/main" id="{62ECF808-FCF1-4F47-A049-3C48ABB9C36D}"/>
              </a:ext>
            </a:extLst>
          </p:cNvPr>
          <p:cNvSpPr>
            <a:spLocks noGrp="1"/>
          </p:cNvSpPr>
          <p:nvPr>
            <p:ph type="body" sz="quarter" idx="11"/>
          </p:nvPr>
        </p:nvSpPr>
        <p:spPr/>
        <p:txBody>
          <a:bodyPr/>
          <a:lstStyle/>
          <a:p>
            <a:r>
              <a:rPr lang="pt-BR" dirty="0"/>
              <a:t>22</a:t>
            </a:r>
          </a:p>
        </p:txBody>
      </p:sp>
      <p:pic>
        <p:nvPicPr>
          <p:cNvPr id="7" name="Espaço Reservado para Imagem 6">
            <a:extLst>
              <a:ext uri="{FF2B5EF4-FFF2-40B4-BE49-F238E27FC236}">
                <a16:creationId xmlns:a16="http://schemas.microsoft.com/office/drawing/2014/main" id="{E293C50B-CDF1-3244-8030-D9A47B05A2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668343" y="904208"/>
            <a:ext cx="5357752" cy="5357752"/>
          </a:xfrm>
        </p:spPr>
      </p:pic>
    </p:spTree>
    <p:extLst>
      <p:ext uri="{BB962C8B-B14F-4D97-AF65-F5344CB8AC3E}">
        <p14:creationId xmlns:p14="http://schemas.microsoft.com/office/powerpoint/2010/main" val="4238302777"/>
      </p:ext>
    </p:extLst>
  </p:cSld>
  <p:clrMapOvr>
    <a:masterClrMapping/>
  </p:clrMapOvr>
  <p:transition>
    <p:fade/>
  </p:transition>
</p:sld>
</file>

<file path=ppt/theme/theme1.xml><?xml version="1.0" encoding="utf-8"?>
<a:theme xmlns:a="http://schemas.openxmlformats.org/drawingml/2006/main" name="1-DIRETRIZES PRÁTICAS DÍZIMOS E OFERT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1-DIRETRIZES PRÁTICAS DÍZIMOS E OFERTAS</Template>
  <TotalTime>630</TotalTime>
  <Words>12461</Words>
  <Application>Microsoft Macintosh PowerPoint</Application>
  <PresentationFormat>Widescreen</PresentationFormat>
  <Paragraphs>365</Paragraphs>
  <Slides>23</Slides>
  <Notes>17</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23</vt:i4>
      </vt:variant>
    </vt:vector>
  </HeadingPairs>
  <TitlesOfParts>
    <vt:vector size="29" baseType="lpstr">
      <vt:lpstr>Arial</vt:lpstr>
      <vt:lpstr>Calibri</vt:lpstr>
      <vt:lpstr>Century Gothic</vt:lpstr>
      <vt:lpstr>Fonte do Sistema Regular</vt:lpstr>
      <vt:lpstr>Wingdings</vt:lpstr>
      <vt:lpstr>1-DIRETRIZES PRÁTICAS DÍZIMOS E OFERTAS</vt:lpstr>
      <vt:lpstr>Apresentação do PowerPoint</vt:lpstr>
      <vt:lpstr>II – QUESTÕES BÍBLICAS SOBRE DÍZIMO E OFERTAS</vt:lpstr>
      <vt:lpstr>O ensino sobre o segundo dízimo existe na Bíblia? Existem fontes que confirmam a existência de dois dízimos religiosos na Bíblia?</vt:lpstr>
      <vt:lpstr>Não se dava dízimo em dinheiro?</vt:lpstr>
      <vt:lpstr>Há exemplo prático dessa entrega do dízimo sobre tudo? </vt:lpstr>
      <vt:lpstr>O dízimo é somente levítico? Qual sua relação com Melquisedeque e Jesus?</vt:lpstr>
      <vt:lpstr>O dízimo é sobre o salário apenas, ou sobre herança e outros ganhos?</vt:lpstr>
      <vt:lpstr>Qual o período para dizimar?</vt:lpstr>
      <vt:lpstr>Não se cobra multa de dízimo atrasado hoje em dia,  como diz em Levítico 27:31-32?</vt:lpstr>
      <vt:lpstr>Apresentação do PowerPoint</vt:lpstr>
      <vt:lpstr>Se a Bíblia não menciona o dízimo do azeite da viúva de Serepta, do alimento que os corvos trouxeram para Elias e das tendas que Paulo vendia, isso não mostra que o dízimo não existia entre eles?</vt:lpstr>
      <vt:lpstr>É correto direcionar as ofertas e dízimos para projetos missionários particulares e de caridade?</vt:lpstr>
      <vt:lpstr>Ofertas “voluntária” significa que somente o dízimo é obrigatório e a oferta não é?</vt:lpstr>
      <vt:lpstr>III – SITUAÇÕES PRÁTICAS DO COTIDIANO SOBRE DÍZIMO E OFERTAS</vt:lpstr>
      <vt:lpstr>Devemos abater do dízimo da aposentadoria a parte que contribuímos?</vt:lpstr>
      <vt:lpstr>Devo devolver dízimo da devolução do imposto de renda e de indenização trabalhista?</vt:lpstr>
      <vt:lpstr>Devolve-se dízimo de ajuda de custo para autônomo e empregado?</vt:lpstr>
      <vt:lpstr>Devo dizimar da mesada dos pais, marido, esposa etc?</vt:lpstr>
      <vt:lpstr>Ajuda médica da empresa se dizima?</vt:lpstr>
      <vt:lpstr>Devo dizimar de ajuda médica da família ou amigos?</vt:lpstr>
      <vt:lpstr>Apresentação do PowerPoint</vt:lpstr>
      <vt:lpstr>Cristo deu tudo pela nossa salvação. Estamos sendo fiéis a Ele?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DIRETRIZES PRÁTICAS PARA A FIDELIDADE CRISTÃ</dc:subject>
  <dc:creator>4TONS - Pr. Marcelo Augusto de Carvalho</dc:creator>
  <cp:keywords>www.4tons.com.br</cp:keywords>
  <dc:description>COMÉRCIO PROIBIDO. USO PESSOAL</dc:description>
  <cp:lastModifiedBy>marcos aurelio gularte de castro</cp:lastModifiedBy>
  <cp:revision>6</cp:revision>
  <dcterms:created xsi:type="dcterms:W3CDTF">2021-07-23T16:14:38Z</dcterms:created>
  <dcterms:modified xsi:type="dcterms:W3CDTF">2021-08-18T19:22:04Z</dcterms:modified>
  <cp:category>MORDOMIA CRISTÃ</cp:category>
</cp:coreProperties>
</file>