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8" r:id="rId2"/>
    <p:sldId id="288" r:id="rId3"/>
    <p:sldId id="308"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290"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1"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5D32E-DF32-E743-98B0-687965DEE325}" v="5" dt="2021-08-18T19:24:20.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p:restoredTop sz="85621"/>
  </p:normalViewPr>
  <p:slideViewPr>
    <p:cSldViewPr snapToGrid="0" snapToObjects="1">
      <p:cViewPr varScale="1">
        <p:scale>
          <a:sx n="70" d="100"/>
          <a:sy n="70" d="100"/>
        </p:scale>
        <p:origin x="192" y="600"/>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s aurelio gularte de castro" userId="67f50566e2aee3b4" providerId="LiveId" clId="{2BE5D32E-DF32-E743-98B0-687965DEE325}"/>
    <pc:docChg chg="custSel modSld modMainMaster">
      <pc:chgData name="marcos aurelio gularte de castro" userId="67f50566e2aee3b4" providerId="LiveId" clId="{2BE5D32E-DF32-E743-98B0-687965DEE325}" dt="2021-08-18T19:25:06.494" v="14" actId="478"/>
      <pc:docMkLst>
        <pc:docMk/>
      </pc:docMkLst>
      <pc:sldChg chg="modTransition">
        <pc:chgData name="marcos aurelio gularte de castro" userId="67f50566e2aee3b4" providerId="LiveId" clId="{2BE5D32E-DF32-E743-98B0-687965DEE325}" dt="2021-08-18T19:24:51.530" v="12"/>
        <pc:sldMkLst>
          <pc:docMk/>
          <pc:sldMk cId="1712846312" sldId="258"/>
        </pc:sldMkLst>
      </pc:sldChg>
      <pc:sldChg chg="modTransition">
        <pc:chgData name="marcos aurelio gularte de castro" userId="67f50566e2aee3b4" providerId="LiveId" clId="{2BE5D32E-DF32-E743-98B0-687965DEE325}" dt="2021-08-18T19:24:51.530" v="12"/>
        <pc:sldMkLst>
          <pc:docMk/>
          <pc:sldMk cId="583660426" sldId="288"/>
        </pc:sldMkLst>
      </pc:sldChg>
      <pc:sldChg chg="modTransition">
        <pc:chgData name="marcos aurelio gularte de castro" userId="67f50566e2aee3b4" providerId="LiveId" clId="{2BE5D32E-DF32-E743-98B0-687965DEE325}" dt="2021-08-18T19:24:51.530" v="12"/>
        <pc:sldMkLst>
          <pc:docMk/>
          <pc:sldMk cId="3071510041" sldId="290"/>
        </pc:sldMkLst>
      </pc:sldChg>
      <pc:sldChg chg="modTransition modAnim">
        <pc:chgData name="marcos aurelio gularte de castro" userId="67f50566e2aee3b4" providerId="LiveId" clId="{2BE5D32E-DF32-E743-98B0-687965DEE325}" dt="2021-08-18T19:24:51.530" v="12"/>
        <pc:sldMkLst>
          <pc:docMk/>
          <pc:sldMk cId="3620521018" sldId="291"/>
        </pc:sldMkLst>
      </pc:sldChg>
      <pc:sldChg chg="modTransition modAnim">
        <pc:chgData name="marcos aurelio gularte de castro" userId="67f50566e2aee3b4" providerId="LiveId" clId="{2BE5D32E-DF32-E743-98B0-687965DEE325}" dt="2021-08-18T19:24:51.530" v="12"/>
        <pc:sldMkLst>
          <pc:docMk/>
          <pc:sldMk cId="41150708" sldId="292"/>
        </pc:sldMkLst>
      </pc:sldChg>
      <pc:sldChg chg="modTransition modAnim">
        <pc:chgData name="marcos aurelio gularte de castro" userId="67f50566e2aee3b4" providerId="LiveId" clId="{2BE5D32E-DF32-E743-98B0-687965DEE325}" dt="2021-08-18T19:24:51.530" v="12"/>
        <pc:sldMkLst>
          <pc:docMk/>
          <pc:sldMk cId="1381570119" sldId="293"/>
        </pc:sldMkLst>
      </pc:sldChg>
      <pc:sldChg chg="modTransition modAnim">
        <pc:chgData name="marcos aurelio gularte de castro" userId="67f50566e2aee3b4" providerId="LiveId" clId="{2BE5D32E-DF32-E743-98B0-687965DEE325}" dt="2021-08-18T19:24:51.530" v="12"/>
        <pc:sldMkLst>
          <pc:docMk/>
          <pc:sldMk cId="3738991798" sldId="294"/>
        </pc:sldMkLst>
      </pc:sldChg>
      <pc:sldChg chg="modTransition modAnim">
        <pc:chgData name="marcos aurelio gularte de castro" userId="67f50566e2aee3b4" providerId="LiveId" clId="{2BE5D32E-DF32-E743-98B0-687965DEE325}" dt="2021-08-18T19:24:51.530" v="12"/>
        <pc:sldMkLst>
          <pc:docMk/>
          <pc:sldMk cId="406592973" sldId="295"/>
        </pc:sldMkLst>
      </pc:sldChg>
      <pc:sldChg chg="modTransition modAnim">
        <pc:chgData name="marcos aurelio gularte de castro" userId="67f50566e2aee3b4" providerId="LiveId" clId="{2BE5D32E-DF32-E743-98B0-687965DEE325}" dt="2021-08-18T19:24:51.530" v="12"/>
        <pc:sldMkLst>
          <pc:docMk/>
          <pc:sldMk cId="893532341" sldId="296"/>
        </pc:sldMkLst>
      </pc:sldChg>
      <pc:sldChg chg="modTransition modAnim">
        <pc:chgData name="marcos aurelio gularte de castro" userId="67f50566e2aee3b4" providerId="LiveId" clId="{2BE5D32E-DF32-E743-98B0-687965DEE325}" dt="2021-08-18T19:24:51.530" v="12"/>
        <pc:sldMkLst>
          <pc:docMk/>
          <pc:sldMk cId="1213754695" sldId="297"/>
        </pc:sldMkLst>
      </pc:sldChg>
      <pc:sldChg chg="modTransition modAnim">
        <pc:chgData name="marcos aurelio gularte de castro" userId="67f50566e2aee3b4" providerId="LiveId" clId="{2BE5D32E-DF32-E743-98B0-687965DEE325}" dt="2021-08-18T19:24:51.530" v="12"/>
        <pc:sldMkLst>
          <pc:docMk/>
          <pc:sldMk cId="257390702" sldId="298"/>
        </pc:sldMkLst>
      </pc:sldChg>
      <pc:sldChg chg="modTransition modAnim">
        <pc:chgData name="marcos aurelio gularte de castro" userId="67f50566e2aee3b4" providerId="LiveId" clId="{2BE5D32E-DF32-E743-98B0-687965DEE325}" dt="2021-08-18T19:24:51.530" v="12"/>
        <pc:sldMkLst>
          <pc:docMk/>
          <pc:sldMk cId="3861124140" sldId="299"/>
        </pc:sldMkLst>
      </pc:sldChg>
      <pc:sldChg chg="modTransition modAnim">
        <pc:chgData name="marcos aurelio gularte de castro" userId="67f50566e2aee3b4" providerId="LiveId" clId="{2BE5D32E-DF32-E743-98B0-687965DEE325}" dt="2021-08-18T19:24:51.530" v="12"/>
        <pc:sldMkLst>
          <pc:docMk/>
          <pc:sldMk cId="150587771" sldId="300"/>
        </pc:sldMkLst>
      </pc:sldChg>
      <pc:sldChg chg="modTransition modAnim">
        <pc:chgData name="marcos aurelio gularte de castro" userId="67f50566e2aee3b4" providerId="LiveId" clId="{2BE5D32E-DF32-E743-98B0-687965DEE325}" dt="2021-08-18T19:24:51.530" v="12"/>
        <pc:sldMkLst>
          <pc:docMk/>
          <pc:sldMk cId="663698993" sldId="301"/>
        </pc:sldMkLst>
      </pc:sldChg>
      <pc:sldChg chg="modTransition modAnim">
        <pc:chgData name="marcos aurelio gularte de castro" userId="67f50566e2aee3b4" providerId="LiveId" clId="{2BE5D32E-DF32-E743-98B0-687965DEE325}" dt="2021-08-18T19:24:51.530" v="12"/>
        <pc:sldMkLst>
          <pc:docMk/>
          <pc:sldMk cId="843681798" sldId="302"/>
        </pc:sldMkLst>
      </pc:sldChg>
      <pc:sldChg chg="modTransition modAnim">
        <pc:chgData name="marcos aurelio gularte de castro" userId="67f50566e2aee3b4" providerId="LiveId" clId="{2BE5D32E-DF32-E743-98B0-687965DEE325}" dt="2021-08-18T19:24:51.530" v="12"/>
        <pc:sldMkLst>
          <pc:docMk/>
          <pc:sldMk cId="681536651" sldId="303"/>
        </pc:sldMkLst>
      </pc:sldChg>
      <pc:sldChg chg="modTransition modAnim">
        <pc:chgData name="marcos aurelio gularte de castro" userId="67f50566e2aee3b4" providerId="LiveId" clId="{2BE5D32E-DF32-E743-98B0-687965DEE325}" dt="2021-08-18T19:24:51.530" v="12"/>
        <pc:sldMkLst>
          <pc:docMk/>
          <pc:sldMk cId="1518934618" sldId="304"/>
        </pc:sldMkLst>
      </pc:sldChg>
      <pc:sldChg chg="modTransition modAnim">
        <pc:chgData name="marcos aurelio gularte de castro" userId="67f50566e2aee3b4" providerId="LiveId" clId="{2BE5D32E-DF32-E743-98B0-687965DEE325}" dt="2021-08-18T19:24:51.530" v="12"/>
        <pc:sldMkLst>
          <pc:docMk/>
          <pc:sldMk cId="2613221349" sldId="305"/>
        </pc:sldMkLst>
      </pc:sldChg>
      <pc:sldChg chg="modTransition modAnim">
        <pc:chgData name="marcos aurelio gularte de castro" userId="67f50566e2aee3b4" providerId="LiveId" clId="{2BE5D32E-DF32-E743-98B0-687965DEE325}" dt="2021-08-18T19:24:51.530" v="12"/>
        <pc:sldMkLst>
          <pc:docMk/>
          <pc:sldMk cId="172395904" sldId="306"/>
        </pc:sldMkLst>
      </pc:sldChg>
      <pc:sldChg chg="addSp delSp modSp mod modTransition modClrScheme modAnim chgLayout">
        <pc:chgData name="marcos aurelio gularte de castro" userId="67f50566e2aee3b4" providerId="LiveId" clId="{2BE5D32E-DF32-E743-98B0-687965DEE325}" dt="2021-08-18T19:25:06.494" v="14" actId="478"/>
        <pc:sldMkLst>
          <pc:docMk/>
          <pc:sldMk cId="3569538644" sldId="307"/>
        </pc:sldMkLst>
        <pc:spChg chg="mod ord">
          <ac:chgData name="marcos aurelio gularte de castro" userId="67f50566e2aee3b4" providerId="LiveId" clId="{2BE5D32E-DF32-E743-98B0-687965DEE325}" dt="2021-08-18T19:25:02.915" v="13" actId="700"/>
          <ac:spMkLst>
            <pc:docMk/>
            <pc:sldMk cId="3569538644" sldId="307"/>
            <ac:spMk id="2" creationId="{DEE5ED50-DBCA-7240-98DD-1D826C7360EC}"/>
          </ac:spMkLst>
        </pc:spChg>
        <pc:spChg chg="mod ord">
          <ac:chgData name="marcos aurelio gularte de castro" userId="67f50566e2aee3b4" providerId="LiveId" clId="{2BE5D32E-DF32-E743-98B0-687965DEE325}" dt="2021-08-18T19:25:02.915" v="13" actId="700"/>
          <ac:spMkLst>
            <pc:docMk/>
            <pc:sldMk cId="3569538644" sldId="307"/>
            <ac:spMk id="3" creationId="{FFE38907-DE15-514C-8B37-5FC22AF885CB}"/>
          </ac:spMkLst>
        </pc:spChg>
        <pc:spChg chg="del">
          <ac:chgData name="marcos aurelio gularte de castro" userId="67f50566e2aee3b4" providerId="LiveId" clId="{2BE5D32E-DF32-E743-98B0-687965DEE325}" dt="2021-08-18T19:23:51.419" v="8" actId="478"/>
          <ac:spMkLst>
            <pc:docMk/>
            <pc:sldMk cId="3569538644" sldId="307"/>
            <ac:spMk id="4" creationId="{6585DABE-75A4-7940-9B62-5159D07421F4}"/>
          </ac:spMkLst>
        </pc:spChg>
        <pc:spChg chg="del">
          <ac:chgData name="marcos aurelio gularte de castro" userId="67f50566e2aee3b4" providerId="LiveId" clId="{2BE5D32E-DF32-E743-98B0-687965DEE325}" dt="2021-08-18T19:24:07.789" v="9" actId="931"/>
          <ac:spMkLst>
            <pc:docMk/>
            <pc:sldMk cId="3569538644" sldId="307"/>
            <ac:spMk id="5" creationId="{9D59906D-3C6A-7E4C-998E-E027E27076CB}"/>
          </ac:spMkLst>
        </pc:spChg>
        <pc:spChg chg="add del mod ord">
          <ac:chgData name="marcos aurelio gularte de castro" userId="67f50566e2aee3b4" providerId="LiveId" clId="{2BE5D32E-DF32-E743-98B0-687965DEE325}" dt="2021-08-18T19:25:06.494" v="14" actId="478"/>
          <ac:spMkLst>
            <pc:docMk/>
            <pc:sldMk cId="3569538644" sldId="307"/>
            <ac:spMk id="8" creationId="{757BB389-1AE9-9749-A20B-9AB710FB40DD}"/>
          </ac:spMkLst>
        </pc:spChg>
        <pc:picChg chg="add mod ord modCrop">
          <ac:chgData name="marcos aurelio gularte de castro" userId="67f50566e2aee3b4" providerId="LiveId" clId="{2BE5D32E-DF32-E743-98B0-687965DEE325}" dt="2021-08-18T19:25:02.915" v="13" actId="700"/>
          <ac:picMkLst>
            <pc:docMk/>
            <pc:sldMk cId="3569538644" sldId="307"/>
            <ac:picMk id="7" creationId="{AA7275B3-A7AC-F54C-B7DE-A465FB63A7ED}"/>
          </ac:picMkLst>
        </pc:picChg>
      </pc:sldChg>
      <pc:sldChg chg="addSp delSp modSp mod modTransition modClrScheme modAnim chgLayout">
        <pc:chgData name="marcos aurelio gularte de castro" userId="67f50566e2aee3b4" providerId="LiveId" clId="{2BE5D32E-DF32-E743-98B0-687965DEE325}" dt="2021-08-18T19:24:51.530" v="12"/>
        <pc:sldMkLst>
          <pc:docMk/>
          <pc:sldMk cId="3964781443" sldId="308"/>
        </pc:sldMkLst>
        <pc:spChg chg="mod ord">
          <ac:chgData name="marcos aurelio gularte de castro" userId="67f50566e2aee3b4" providerId="LiveId" clId="{2BE5D32E-DF32-E743-98B0-687965DEE325}" dt="2021-08-18T19:23:40.015" v="6" actId="700"/>
          <ac:spMkLst>
            <pc:docMk/>
            <pc:sldMk cId="3964781443" sldId="308"/>
            <ac:spMk id="2" creationId="{8416DD82-BE84-EA40-9863-16991BD4D86E}"/>
          </ac:spMkLst>
        </pc:spChg>
        <pc:spChg chg="mod ord">
          <ac:chgData name="marcos aurelio gularte de castro" userId="67f50566e2aee3b4" providerId="LiveId" clId="{2BE5D32E-DF32-E743-98B0-687965DEE325}" dt="2021-08-18T19:23:40.015" v="6" actId="700"/>
          <ac:spMkLst>
            <pc:docMk/>
            <pc:sldMk cId="3964781443" sldId="308"/>
            <ac:spMk id="3" creationId="{8D283748-9A08-9643-BAF4-1AE3135CCF55}"/>
          </ac:spMkLst>
        </pc:spChg>
        <pc:spChg chg="del">
          <ac:chgData name="marcos aurelio gularte de castro" userId="67f50566e2aee3b4" providerId="LiveId" clId="{2BE5D32E-DF32-E743-98B0-687965DEE325}" dt="2021-08-18T19:23:33.798" v="5" actId="478"/>
          <ac:spMkLst>
            <pc:docMk/>
            <pc:sldMk cId="3964781443" sldId="308"/>
            <ac:spMk id="4" creationId="{161FA8D2-4BC1-0D47-B8A9-39EC9B2EBC87}"/>
          </ac:spMkLst>
        </pc:spChg>
        <pc:spChg chg="del">
          <ac:chgData name="marcos aurelio gularte de castro" userId="67f50566e2aee3b4" providerId="LiveId" clId="{2BE5D32E-DF32-E743-98B0-687965DEE325}" dt="2021-08-18T19:23:29.078" v="4" actId="931"/>
          <ac:spMkLst>
            <pc:docMk/>
            <pc:sldMk cId="3964781443" sldId="308"/>
            <ac:spMk id="5" creationId="{1142D4BC-C17C-7143-8404-E99B73743B7A}"/>
          </ac:spMkLst>
        </pc:spChg>
        <pc:spChg chg="add del mod ord">
          <ac:chgData name="marcos aurelio gularte de castro" userId="67f50566e2aee3b4" providerId="LiveId" clId="{2BE5D32E-DF32-E743-98B0-687965DEE325}" dt="2021-08-18T19:23:43.165" v="7" actId="478"/>
          <ac:spMkLst>
            <pc:docMk/>
            <pc:sldMk cId="3964781443" sldId="308"/>
            <ac:spMk id="8" creationId="{3248A45F-A7F0-0A46-8464-7EC8CD2A6DB7}"/>
          </ac:spMkLst>
        </pc:spChg>
        <pc:picChg chg="add mod ord modCrop">
          <ac:chgData name="marcos aurelio gularte de castro" userId="67f50566e2aee3b4" providerId="LiveId" clId="{2BE5D32E-DF32-E743-98B0-687965DEE325}" dt="2021-08-18T19:23:40.015" v="6" actId="700"/>
          <ac:picMkLst>
            <pc:docMk/>
            <pc:sldMk cId="3964781443" sldId="308"/>
            <ac:picMk id="7" creationId="{DA30E90F-2633-B24A-AE3E-57FC918D7DF7}"/>
          </ac:picMkLst>
        </pc:picChg>
      </pc:sldChg>
      <pc:sldMasterChg chg="modSldLayout">
        <pc:chgData name="marcos aurelio gularte de castro" userId="67f50566e2aee3b4" providerId="LiveId" clId="{2BE5D32E-DF32-E743-98B0-687965DEE325}" dt="2021-08-18T19:23:05.221" v="3"/>
        <pc:sldMasterMkLst>
          <pc:docMk/>
          <pc:sldMasterMk cId="2035605241" sldId="2147483660"/>
        </pc:sldMasterMkLst>
        <pc:sldLayoutChg chg="modAnim">
          <pc:chgData name="marcos aurelio gularte de castro" userId="67f50566e2aee3b4" providerId="LiveId" clId="{2BE5D32E-DF32-E743-98B0-687965DEE325}" dt="2021-08-18T19:23:05.221" v="3"/>
          <pc:sldLayoutMkLst>
            <pc:docMk/>
            <pc:sldMasterMk cId="2035605241" sldId="2147483660"/>
            <pc:sldLayoutMk cId="3437128793" sldId="2147483664"/>
          </pc:sldLayoutMkLst>
        </pc:sldLayoutChg>
        <pc:sldLayoutChg chg="modAnim">
          <pc:chgData name="marcos aurelio gularte de castro" userId="67f50566e2aee3b4" providerId="LiveId" clId="{2BE5D32E-DF32-E743-98B0-687965DEE325}" dt="2021-08-18T19:22:56.030" v="1"/>
          <pc:sldLayoutMkLst>
            <pc:docMk/>
            <pc:sldMasterMk cId="2035605241" sldId="2147483660"/>
            <pc:sldLayoutMk cId="3739131179"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29BB7-3291-C54A-8587-B11EB46BEFD5}" type="datetimeFigureOut">
              <a:rPr lang="pt-BR" smtClean="0"/>
              <a:t>18/08/2021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D2E17-F1A2-8943-B31C-A7CDD7873D93}" type="slidenum">
              <a:rPr lang="pt-BR" smtClean="0"/>
              <a:t>‹nº›</a:t>
            </a:fld>
            <a:endParaRPr lang="pt-BR"/>
          </a:p>
        </p:txBody>
      </p:sp>
    </p:spTree>
    <p:extLst>
      <p:ext uri="{BB962C8B-B14F-4D97-AF65-F5344CB8AC3E}">
        <p14:creationId xmlns:p14="http://schemas.microsoft.com/office/powerpoint/2010/main" val="49247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Se foi dado pela empresa para esse fim específico do trabalho é como se a empresa assumisse a obrigação de ir buscá-lo para o trabalho e levá-lo de volta para casa. É condição de trabalho, não é aumento. Não dizima. </a:t>
            </a:r>
          </a:p>
          <a:p>
            <a:r>
              <a:rPr lang="pt-BR" sz="1200" kern="1200" dirty="0">
                <a:solidFill>
                  <a:schemeClr val="tx1"/>
                </a:solidFill>
                <a:effectLst/>
                <a:latin typeface="+mn-lt"/>
                <a:ea typeface="+mn-ea"/>
                <a:cs typeface="+mn-cs"/>
              </a:rPr>
              <a:t>	Mas, se o patrão lhe dá dinheiro para transporte e deixa você decidir se vai a pé ou gasta o dinheiro como quiser, já não é apenas uma condição de trabalho, a parte que você economizou é dinheiro extra, então é bênção de aumento e todo aumento se dizima.</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4</a:t>
            </a:fld>
            <a:endParaRPr lang="pt-BR"/>
          </a:p>
        </p:txBody>
      </p:sp>
    </p:spTree>
    <p:extLst>
      <p:ext uri="{BB962C8B-B14F-4D97-AF65-F5344CB8AC3E}">
        <p14:creationId xmlns:p14="http://schemas.microsoft.com/office/powerpoint/2010/main" val="1501582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Se essa é sua renda regular, imóvel requer manutenção. Peça ajuda a um profissional para separar o valor correspondente à manutenção do imóvel e devolva o dízimo do aumento real do dinheiro recebido. </a:t>
            </a:r>
          </a:p>
          <a:p>
            <a:r>
              <a:rPr lang="pt-BR" sz="1200" kern="1200" dirty="0">
                <a:solidFill>
                  <a:schemeClr val="tx1"/>
                </a:solidFill>
                <a:effectLst/>
                <a:latin typeface="+mn-lt"/>
                <a:ea typeface="+mn-ea"/>
                <a:cs typeface="+mn-cs"/>
              </a:rPr>
              <a:t>	Pode ocorrer que o valor do aluguel nem mesmo cubra a recuperação do imóvel após ser devolvido ao proprietário. Portanto, precisa haver um parâmetro técnico para calcular quanto você lucra de fato com o aluguel e quanto você deve investir em sua manutenção.</a:t>
            </a:r>
          </a:p>
          <a:p>
            <a:r>
              <a:rPr lang="pt-BR" sz="1200" kern="1200" dirty="0">
                <a:solidFill>
                  <a:schemeClr val="tx1"/>
                </a:solidFill>
                <a:effectLst/>
                <a:latin typeface="+mn-lt"/>
                <a:ea typeface="+mn-ea"/>
                <a:cs typeface="+mn-cs"/>
              </a:rPr>
              <a:t>	Do resultado final, após abater as despesas com o imóvel, será seu aumento. Desse resultado se devolve o dízimo.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13</a:t>
            </a:fld>
            <a:endParaRPr lang="pt-BR"/>
          </a:p>
        </p:txBody>
      </p:sp>
    </p:spTree>
    <p:extLst>
      <p:ext uri="{BB962C8B-B14F-4D97-AF65-F5344CB8AC3E}">
        <p14:creationId xmlns:p14="http://schemas.microsoft.com/office/powerpoint/2010/main" val="145663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Sempre seguindo o princípio do aumento e bênção (pergunta 2). O profissional liberal (pode ou não, ter vínculo empregatício, e recebe por produção) e o autônomo (vendedores e prestadores de serviço sem contrato de empregado) deve adotar sistema semelhante ao da empresa, porque ele funciona como uma empresa individual. Abate-se os custos do seu trabalho e devolve-se o dízimo do lucro real no final do dia, semana ou mês. </a:t>
            </a:r>
          </a:p>
          <a:p>
            <a:r>
              <a:rPr lang="pt-BR" sz="1200" kern="1200" dirty="0">
                <a:solidFill>
                  <a:schemeClr val="tx1"/>
                </a:solidFill>
                <a:effectLst/>
                <a:latin typeface="+mn-lt"/>
                <a:ea typeface="+mn-ea"/>
                <a:cs typeface="+mn-cs"/>
              </a:rPr>
              <a:t>Por exemplo, um feirante compra as mercadorias e vende-as. Ao final da semana ele vendeu 2.000,00, mas a mercadoria custou 500,00, o transporte semanal da mercadoria 100,00 e o ajudante 300,00 na semana (total das despesas 900,00). Então as vendas foram 2.000,00 e as despesas 900,00. Assim, o aumento real ou lucro que o feirante teve foi de 1.100,00. O dízimo é de 110,00.</a:t>
            </a:r>
          </a:p>
          <a:p>
            <a:r>
              <a:rPr lang="pt-BR" sz="1200" kern="1200" dirty="0">
                <a:solidFill>
                  <a:schemeClr val="tx1"/>
                </a:solidFill>
                <a:effectLst/>
                <a:latin typeface="+mn-lt"/>
                <a:ea typeface="+mn-ea"/>
                <a:cs typeface="+mn-cs"/>
              </a:rPr>
              <a:t>Portanto, o dízimo incide sobre o lucro líquido no caso de comércio, depois de deduzidas as despesas incluindo, se for o caso, o valor da mercadoria. Dizima-se sempre sobre o ganho real, o aumento, após as despesas diretamente ligadas ao negócio serem descontadas.</a:t>
            </a:r>
          </a:p>
          <a:p>
            <a:r>
              <a:rPr lang="pt-BR" sz="1200" kern="1200" dirty="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14</a:t>
            </a:fld>
            <a:endParaRPr lang="pt-BR"/>
          </a:p>
        </p:txBody>
      </p:sp>
    </p:spTree>
    <p:extLst>
      <p:ext uri="{BB962C8B-B14F-4D97-AF65-F5344CB8AC3E}">
        <p14:creationId xmlns:p14="http://schemas.microsoft.com/office/powerpoint/2010/main" val="28278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Se é um presente que lhe trouxe lucro, ainda que pequeno, faça uma estimativa sincera e dizime. Se for um presente de alto valor, informe-se, venda o objeto e dizime. </a:t>
            </a:r>
          </a:p>
          <a:p>
            <a:r>
              <a:rPr lang="pt-BR" sz="1200" kern="1200" dirty="0">
                <a:solidFill>
                  <a:schemeClr val="tx1"/>
                </a:solidFill>
                <a:effectLst/>
                <a:latin typeface="+mn-lt"/>
                <a:ea typeface="+mn-ea"/>
                <a:cs typeface="+mn-cs"/>
              </a:rPr>
              <a:t>	Se quiser ficar com o presente, embora sendo muito caro, faça um plano de dizimar, ainda que parcelado, mas dizime porque é uma bênção e um aumento e, por isso, deve-se dizimar.</a:t>
            </a:r>
          </a:p>
          <a:p>
            <a:r>
              <a:rPr lang="pt-BR" sz="1200" kern="1200" dirty="0">
                <a:solidFill>
                  <a:schemeClr val="tx1"/>
                </a:solidFill>
                <a:effectLst/>
                <a:latin typeface="+mn-lt"/>
                <a:ea typeface="+mn-ea"/>
                <a:cs typeface="+mn-cs"/>
              </a:rPr>
              <a:t>	No entanto, há presentes que não implicam em lucro direto ou indireto por parte do recebedor como meias, canetas, camisas e outras coisas semelhantes. Essas cortesias, geralmente não aumentam patrimônio e nem podem ser transformados em valores para serem dizimados. </a:t>
            </a:r>
          </a:p>
          <a:p>
            <a:r>
              <a:rPr lang="pt-BR" sz="1200" kern="1200" dirty="0">
                <a:solidFill>
                  <a:schemeClr val="tx1"/>
                </a:solidFill>
                <a:effectLst/>
                <a:latin typeface="+mn-lt"/>
                <a:ea typeface="+mn-ea"/>
                <a:cs typeface="+mn-cs"/>
              </a:rPr>
              <a:t>Porém, em alguns casos de presentes de mais valor, cabe ao indivíduo avaliar se tais presentes lhe trouxeram (ou não) algum lucro ou benefício financeiro. Em caso afirmativo, deve fazer uma estimativa ou avaliação e devolver o dízimo correspondente à estimativa ou avaliação, conforme seu coração indicar. </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15</a:t>
            </a:fld>
            <a:endParaRPr lang="pt-BR"/>
          </a:p>
        </p:txBody>
      </p:sp>
    </p:spTree>
    <p:extLst>
      <p:ext uri="{BB962C8B-B14F-4D97-AF65-F5344CB8AC3E}">
        <p14:creationId xmlns:p14="http://schemas.microsoft.com/office/powerpoint/2010/main" val="174081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Quando se trata de um investimento em negócios ou empresas, deve-se dizimar do líquido, após abater as despesas do negócio, porque esse resultado líquido da empresa, é o “aumento”. O lucro líquido é o aumento real, depois de deduzidas as despesas e, desse lucro deve ser devolvido o dízimo.</a:t>
            </a:r>
          </a:p>
          <a:p>
            <a:r>
              <a:rPr lang="pt-BR" sz="1200" kern="1200" dirty="0">
                <a:solidFill>
                  <a:schemeClr val="tx1"/>
                </a:solidFill>
                <a:effectLst/>
                <a:latin typeface="+mn-lt"/>
                <a:ea typeface="+mn-ea"/>
                <a:cs typeface="+mn-cs"/>
              </a:rPr>
              <a:t>	Mas se a pessoa é empregada, do salário devolve o dízimo do bruto, porque não foi investimento financeiro ou empresarial, e tudo o que você recebe é para seu uso pessoal. Mesmo os descontos são feitos para benefício direto ou indireto do trabalhador. Por isso que com salário é diferente e não se deve fazer ou considerar desconto ou qualquer abatimento para depois devolver o dízimo: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Isto não nos ensina que devemos gastar conosco mesmo os nossos haveres, e levar o restante ao Senhor, muito embora seja este um dízimo honesto. Seja a porção do Senhor separada primeiro.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O salário é um aumento integral, uma bênção, e, por isso, deve ser dizimado do bruto.</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O lar adventista</a:t>
            </a:r>
            <a:r>
              <a:rPr lang="pt-BR" sz="1200" kern="1200" dirty="0">
                <a:solidFill>
                  <a:schemeClr val="tx1"/>
                </a:solidFill>
                <a:effectLst/>
                <a:latin typeface="+mn-lt"/>
                <a:ea typeface="+mn-ea"/>
                <a:cs typeface="+mn-cs"/>
              </a:rPr>
              <a:t>, 2007, p. 389. </a:t>
            </a:r>
            <a:r>
              <a:rPr lang="en-US" sz="1200" kern="1200" dirty="0">
                <a:solidFill>
                  <a:schemeClr val="tx1"/>
                </a:solidFill>
                <a:effectLst/>
                <a:latin typeface="+mn-lt"/>
                <a:ea typeface="+mn-ea"/>
                <a:cs typeface="+mn-cs"/>
              </a:rPr>
              <a:t>Online Books.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16</a:t>
            </a:fld>
            <a:endParaRPr lang="pt-BR"/>
          </a:p>
        </p:txBody>
      </p:sp>
    </p:spTree>
    <p:extLst>
      <p:ext uri="{BB962C8B-B14F-4D97-AF65-F5344CB8AC3E}">
        <p14:creationId xmlns:p14="http://schemas.microsoft.com/office/powerpoint/2010/main" val="325673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Informe-se do valor e devolva o dízimo. Se não tem condições de devolver o dízimo de uma Ferrari, talvez você não tenha condições de mantê-la. </a:t>
            </a:r>
          </a:p>
          <a:p>
            <a:r>
              <a:rPr lang="pt-BR" sz="1200" kern="1200" dirty="0">
                <a:solidFill>
                  <a:schemeClr val="tx1"/>
                </a:solidFill>
                <a:effectLst/>
                <a:latin typeface="+mn-lt"/>
                <a:ea typeface="+mn-ea"/>
                <a:cs typeface="+mn-cs"/>
              </a:rPr>
              <a:t>	A sugestão é que venda-a e dizime de uma vez, ou fique com ela e dizime ainda que parcelado. Identifique o aumento, agradeça a bênção e seja fiel. Adore a Deus.</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17</a:t>
            </a:fld>
            <a:endParaRPr lang="pt-BR"/>
          </a:p>
        </p:txBody>
      </p:sp>
    </p:spTree>
    <p:extLst>
      <p:ext uri="{BB962C8B-B14F-4D97-AF65-F5344CB8AC3E}">
        <p14:creationId xmlns:p14="http://schemas.microsoft.com/office/powerpoint/2010/main" val="141629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Na Escritura, o dízimo não depende de se receber pouco ou muito. É uma relação com Deus e compromisso com a missão de pregar o evangelho e Sua obra em geral. Seja fiel e devolva o dízimo. Quem é fiel no pouco também é fiel no muito.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No sistema bíblico de dízimos e ofertas, as quantias pagas por várias pessoas certamente variarão muito, visto serem proporcionais às rendas. Para o pobre, o dízimo será de uma importância comparativamente pequena, e suas dádivas serão de acordo com a sua possibilidade. Mas não é o vulto da dádiva que torna a oferta aceitável a Deus, é o propósito do coração, o espírito de gratidão e amor que ela expressa. Não julgue o pobre serem suas dádivas tão pequenas que não sejam dignas de nota. </a:t>
            </a:r>
            <a:r>
              <a:rPr lang="pt-BR" sz="1200" kern="1200" dirty="0" err="1">
                <a:solidFill>
                  <a:schemeClr val="tx1"/>
                </a:solidFill>
                <a:effectLst/>
                <a:latin typeface="+mn-lt"/>
                <a:ea typeface="+mn-ea"/>
                <a:cs typeface="+mn-cs"/>
              </a:rPr>
              <a:t>Dêem</a:t>
            </a:r>
            <a:r>
              <a:rPr lang="pt-BR" sz="1200" kern="1200" dirty="0">
                <a:solidFill>
                  <a:schemeClr val="tx1"/>
                </a:solidFill>
                <a:effectLst/>
                <a:latin typeface="+mn-lt"/>
                <a:ea typeface="+mn-ea"/>
                <a:cs typeface="+mn-cs"/>
              </a:rPr>
              <a:t> segundo a sua capacidade, sentindo que são servos de Deus, e que Ele lhes aceitará a oferta.    </a:t>
            </a: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Conselho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sobre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mordomia</a:t>
            </a:r>
            <a:r>
              <a:rPr lang="en-US" sz="1200" kern="1200" dirty="0">
                <a:solidFill>
                  <a:schemeClr val="tx1"/>
                </a:solidFill>
                <a:effectLst/>
                <a:latin typeface="+mn-lt"/>
                <a:ea typeface="+mn-ea"/>
                <a:cs typeface="+mn-cs"/>
              </a:rPr>
              <a:t>, 2007, p.52. Online Books.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18</a:t>
            </a:fld>
            <a:endParaRPr lang="pt-BR"/>
          </a:p>
        </p:txBody>
      </p:sp>
    </p:spTree>
    <p:extLst>
      <p:ext uri="{BB962C8B-B14F-4D97-AF65-F5344CB8AC3E}">
        <p14:creationId xmlns:p14="http://schemas.microsoft.com/office/powerpoint/2010/main" val="3329037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t>Se você tem renda própria, e recebe bolsa de estudos como rendimento extra para fazer um curso que deseja particularmente, você deve dizimar o valor da bolsa porque é uma bênção que lhe trouxe aumento financeiro pessoal. </a:t>
            </a:r>
          </a:p>
          <a:p>
            <a:r>
              <a:rPr lang="pt-BR" sz="1200" dirty="0"/>
              <a:t>Mas se você não tem renda, você é dependente, semelhante a um filho que precisa dos pais, então não tem como dizimar. Por outro lado, se você tem renda, e mesmo assim recebe bolsa de estudo da empresa em que trabalha, isso é aperfeiçoamento profissional do trabalho e para o trabalho, e não precisa dizimar, porque nesse caso não houve aumento. </a:t>
            </a:r>
          </a:p>
          <a:p>
            <a:r>
              <a:rPr lang="pt-BR" sz="1200" dirty="0"/>
              <a:t>No caso do dependente sem renda, a bolsa é somente para pagar seus estudos e não é recurso próprio. Quanto ao que tem bolsa em função do trabalho, não é renda mas requisito do trabalho. É uma bênção, mas que não trouxe aumento. Por esse entendimento, não precisa dizimar. </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19</a:t>
            </a:fld>
            <a:endParaRPr lang="pt-BR"/>
          </a:p>
        </p:txBody>
      </p:sp>
    </p:spTree>
    <p:extLst>
      <p:ext uri="{BB962C8B-B14F-4D97-AF65-F5344CB8AC3E}">
        <p14:creationId xmlns:p14="http://schemas.microsoft.com/office/powerpoint/2010/main" val="311297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Se o trabalho exige que você fique no serviço e não leve comida ou você não pode levar refeição e, por isso, a empresa lhe dá vale refeição, não é aumento, é condição de trabalho. </a:t>
            </a:r>
          </a:p>
          <a:p>
            <a:r>
              <a:rPr lang="pt-BR" sz="1200" kern="1200" dirty="0">
                <a:solidFill>
                  <a:schemeClr val="tx1"/>
                </a:solidFill>
                <a:effectLst/>
                <a:latin typeface="+mn-lt"/>
                <a:ea typeface="+mn-ea"/>
                <a:cs typeface="+mn-cs"/>
              </a:rPr>
              <a:t>	Mas se você pode ir comer em casa e levar sua marmita e, mesmo assim, a empresa lhe fornece vale refeição ou ticket alimentação para você usar conforme quiser, é recurso extra e, portanto, aumento. Deve dizimar.</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5</a:t>
            </a:fld>
            <a:endParaRPr lang="pt-BR"/>
          </a:p>
        </p:txBody>
      </p:sp>
    </p:spTree>
    <p:extLst>
      <p:ext uri="{BB962C8B-B14F-4D97-AF65-F5344CB8AC3E}">
        <p14:creationId xmlns:p14="http://schemas.microsoft.com/office/powerpoint/2010/main" val="52208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A Bíblia jamais fala que dízimo é somente de trabalho e emprego. Ela se refere a “bênção”, palavra que significa presente, dádiva. Também menciona fazenda, rendas, riqueza e aumento. </a:t>
            </a:r>
          </a:p>
          <a:p>
            <a:r>
              <a:rPr lang="pt-BR" sz="1200" kern="1200" dirty="0">
                <a:solidFill>
                  <a:schemeClr val="tx1"/>
                </a:solidFill>
                <a:effectLst/>
                <a:latin typeface="+mn-lt"/>
                <a:ea typeface="+mn-ea"/>
                <a:cs typeface="+mn-cs"/>
              </a:rPr>
              <a:t>	Portanto não importa de onde vem o aumento ou a bênção, seja de herança, achado, presente etc. Tudo que não se tinha e se passou a ter é aumento e bênção, e deve ser dizimado.</a:t>
            </a:r>
          </a:p>
          <a:p>
            <a:r>
              <a:rPr lang="pt-BR" sz="1200" kern="1200" dirty="0">
                <a:solidFill>
                  <a:schemeClr val="tx1"/>
                </a:solidFill>
                <a:effectLst/>
                <a:latin typeface="+mn-lt"/>
                <a:ea typeface="+mn-ea"/>
                <a:cs typeface="+mn-cs"/>
              </a:rPr>
              <a:t>	“Como Abraão, devem dar o dízimo de tudo quanto possuem e de tudo o que recebem. O dízimo fiel é a parte do Senhor. Retê-lo, é roubar a Deus.” </a:t>
            </a:r>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6</a:t>
            </a:fld>
            <a:endParaRPr lang="pt-BR"/>
          </a:p>
        </p:txBody>
      </p:sp>
    </p:spTree>
    <p:extLst>
      <p:ext uri="{BB962C8B-B14F-4D97-AF65-F5344CB8AC3E}">
        <p14:creationId xmlns:p14="http://schemas.microsoft.com/office/powerpoint/2010/main" val="359368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Não. Primeiro que nem se deveria viver de coisas ilegais ou receber tais coisas e valores porque o Senhor as condena. Segundo, que o dízimo vem de bênção, e crime não é bênção, é maldição. Terceiro, a igreja parte do princípio de que o crente que se preocupa em ser fiel ao Senhor no dízimo, deve ser fiel ao Senhor em não roubar ou praticar qualquer crime. </a:t>
            </a:r>
          </a:p>
          <a:p>
            <a:r>
              <a:rPr lang="pt-BR" sz="1200" kern="1200" dirty="0">
                <a:solidFill>
                  <a:schemeClr val="tx1"/>
                </a:solidFill>
                <a:effectLst/>
                <a:latin typeface="+mn-lt"/>
                <a:ea typeface="+mn-ea"/>
                <a:cs typeface="+mn-cs"/>
              </a:rPr>
              <a:t>	Muitas doações à igreja são feitas anonimamente e ela não pergunta a origem do dinheiro dos doadores. No entanto, caso o representante da igreja seja procurado para receber donativo de qualquer tipo, de membros ou não membros, que tenha origem ilegal, a doação deve ser recusada, porque fere os princípios bíblicos e também porque pode caracterizar cumplicidade com o crime. </a:t>
            </a:r>
          </a:p>
          <a:p>
            <a:r>
              <a:rPr lang="pt-BR" sz="1200" kern="1200" dirty="0">
                <a:solidFill>
                  <a:schemeClr val="tx1"/>
                </a:solidFill>
                <a:effectLst/>
                <a:latin typeface="+mn-lt"/>
                <a:ea typeface="+mn-ea"/>
                <a:cs typeface="+mn-cs"/>
              </a:rPr>
              <a:t>Em algumas situações, talvez seja necessária orientação profissional do setor jurídico da igreja, para identificar e caracterizar o que está envolvido em doações suspeitas e tomar as devidas providências.</a:t>
            </a:r>
          </a:p>
          <a:p>
            <a:r>
              <a:rPr lang="pt-BR" sz="1200" kern="1200" dirty="0">
                <a:solidFill>
                  <a:schemeClr val="tx1"/>
                </a:solidFill>
                <a:effectLst/>
                <a:latin typeface="+mn-lt"/>
                <a:ea typeface="+mn-ea"/>
                <a:cs typeface="+mn-cs"/>
              </a:rPr>
              <a:t>	Além disso, se o pretendente a doador não é crente, pode-se buscar uma forma, com oração, de orientá-lo a seguir ao Senhor, deixando os velhos caminhos.</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7</a:t>
            </a:fld>
            <a:endParaRPr lang="pt-BR"/>
          </a:p>
        </p:txBody>
      </p:sp>
    </p:spTree>
    <p:extLst>
      <p:ext uri="{BB962C8B-B14F-4D97-AF65-F5344CB8AC3E}">
        <p14:creationId xmlns:p14="http://schemas.microsoft.com/office/powerpoint/2010/main" val="283907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fidelidade nos dízimos e ofertas, como qualquer doutrina, não pode ser proibida de ser praticada porque a pessoa está sendo infiel em outras coisas. Ao contrário, é uma forma de quem está afastado “tornar” para Ele (Ml 3:7). Quando o povo de Deus se afastou da verdade e perdeu o prazer de adorar (Ml 1:14), ofereceu ofertas defeituosas (Ml 1:8), eram infiéis com as esposas (Ml 2:14), e entre eles havia feiticeiros e outros pecados (Ml 3:5), Deus não rejeitou o dízimo e ofertas deles, mas ao contrário, apelava para, devolverem os dízimos como uma forma de “tornar” para Ele (Ml 3:7-10). Deveis fazer essas coisas sem omitir aquelas (</a:t>
            </a:r>
            <a:r>
              <a:rPr lang="pt-BR" sz="1200" kern="1200" dirty="0" err="1">
                <a:solidFill>
                  <a:schemeClr val="tx1"/>
                </a:solidFill>
                <a:effectLst/>
                <a:latin typeface="+mn-lt"/>
                <a:ea typeface="+mn-ea"/>
                <a:cs typeface="+mn-cs"/>
              </a:rPr>
              <a:t>Mt</a:t>
            </a:r>
            <a:r>
              <a:rPr lang="pt-BR" sz="1200" kern="1200" dirty="0">
                <a:solidFill>
                  <a:schemeClr val="tx1"/>
                </a:solidFill>
                <a:effectLst/>
                <a:latin typeface="+mn-lt"/>
                <a:ea typeface="+mn-ea"/>
                <a:cs typeface="+mn-cs"/>
              </a:rPr>
              <a:t> 23:23). A desobediência numa doutrina não impede de obedecer a outra doutrina. </a:t>
            </a:r>
          </a:p>
          <a:p>
            <a:r>
              <a:rPr lang="pt-BR" sz="1200" kern="1200" dirty="0">
                <a:solidFill>
                  <a:schemeClr val="tx1"/>
                </a:solidFill>
                <a:effectLst/>
                <a:latin typeface="+mn-lt"/>
                <a:ea typeface="+mn-ea"/>
                <a:cs typeface="+mn-cs"/>
              </a:rPr>
              <a:t>Como proceder?</a:t>
            </a:r>
          </a:p>
          <a:p>
            <a:r>
              <a:rPr lang="pt-BR" sz="1200" kern="1200" dirty="0">
                <a:solidFill>
                  <a:schemeClr val="tx1"/>
                </a:solidFill>
                <a:effectLst/>
                <a:latin typeface="+mn-lt"/>
                <a:ea typeface="+mn-ea"/>
                <a:cs typeface="+mn-cs"/>
              </a:rPr>
              <a:t>Novatos na fé</a:t>
            </a:r>
          </a:p>
          <a:p>
            <a:r>
              <a:rPr lang="pt-BR" sz="1200" kern="1200" dirty="0">
                <a:solidFill>
                  <a:schemeClr val="tx1"/>
                </a:solidFill>
                <a:effectLst/>
                <a:latin typeface="+mn-lt"/>
                <a:ea typeface="+mn-ea"/>
                <a:cs typeface="+mn-cs"/>
              </a:rPr>
              <a:t>	Algumas pessoas que não conhecem a Bíblia suficientemente, e ainda estão no estágio de interessadas nos ensinos bíblicos, podem estar envolvidas com comércio que, apesar de ser legal, é contrário aos ensinos bíblicos.</a:t>
            </a:r>
          </a:p>
          <a:p>
            <a:r>
              <a:rPr lang="pt-BR" sz="1200" kern="1200" dirty="0">
                <a:solidFill>
                  <a:schemeClr val="tx1"/>
                </a:solidFill>
                <a:effectLst/>
                <a:latin typeface="+mn-lt"/>
                <a:ea typeface="+mn-ea"/>
                <a:cs typeface="+mn-cs"/>
              </a:rPr>
              <a:t>	Se essas pessoas perguntarem se devem dizimar e ofertar, a resposta é sim. Mesmo que elas negociem porco, bebidas alcoólicas e cigarro, por exemplo, que têm proibição bíblica, mas não são considerados crimes. Nesse caso, o devolver dízimo e ofertas é um sinal de seu primeiro passo no caminho do evangelho e da vida cristã. </a:t>
            </a:r>
          </a:p>
          <a:p>
            <a:r>
              <a:rPr lang="pt-BR" sz="1200" kern="1200" dirty="0">
                <a:solidFill>
                  <a:schemeClr val="tx1"/>
                </a:solidFill>
                <a:effectLst/>
                <a:latin typeface="+mn-lt"/>
                <a:ea typeface="+mn-ea"/>
                <a:cs typeface="+mn-cs"/>
              </a:rPr>
              <a:t>	Esse primeiro passo pode começar, às vezes, por diferentes ensinos bíblicos como a frequência à igreja, guarda do sábado, estudo da Bíblia, dízimo, etc. Embora ainda falhando em outros pontos, deve-se apoiar e incentivar sua fidelidade naquilo em que começa a expressar sua fé. </a:t>
            </a:r>
          </a:p>
          <a:p>
            <a:r>
              <a:rPr lang="pt-BR" sz="1200" kern="1200" dirty="0">
                <a:solidFill>
                  <a:schemeClr val="tx1"/>
                </a:solidFill>
                <a:effectLst/>
                <a:latin typeface="+mn-lt"/>
                <a:ea typeface="+mn-ea"/>
                <a:cs typeface="+mn-cs"/>
              </a:rPr>
              <a:t>	Nesse sentido, a igreja não tem o direito de interrogar os interessados sobre a origem do dinheiro, de suas ofertas e dízimos. No entanto, mesmo se a igreja souber, deve aceitar o dízimo, porque se trata de um passo de fidelidade na vida cristã, como poderia ser em outra área qualquer da vida espiritual. A pessoa não começa a praticar tudo ao mesmo tempo. Porém, a igreja deve orientar o interessado para andar progressivamente nos caminhos corretos.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Membros da igreja </a:t>
            </a:r>
          </a:p>
          <a:p>
            <a:r>
              <a:rPr lang="pt-BR" sz="1200" kern="1200" dirty="0">
                <a:solidFill>
                  <a:schemeClr val="tx1"/>
                </a:solidFill>
                <a:effectLst/>
                <a:latin typeface="+mn-lt"/>
                <a:ea typeface="+mn-ea"/>
                <a:cs typeface="+mn-cs"/>
              </a:rPr>
              <a:t>	Em se tratando de membros da igreja, se este comercializa produtos proibidos pela Bíblia, mas que não são ilegais, como carne de porco, bebidas alcoólicas e cigarro, por exemplo, deve ser orientado a ordenar a vida biblicamente. Caso não atenda à admoestação, devem ser seguidos os passos recomendados na Bíblia e Manual da Igreja, mas jamais tentar impedir ou rejeitar sua obediência a outras doutrinas como a dos dízimos e ofertas. </a:t>
            </a:r>
          </a:p>
          <a:p>
            <a:r>
              <a:rPr lang="pt-BR" sz="1200" kern="1200" dirty="0">
                <a:solidFill>
                  <a:schemeClr val="tx1"/>
                </a:solidFill>
                <a:effectLst/>
                <a:latin typeface="+mn-lt"/>
                <a:ea typeface="+mn-ea"/>
                <a:cs typeface="+mn-cs"/>
              </a:rPr>
              <a:t>Deve-se corrigir a falha que se está cometendo, e não induzir a pessoa a cometer mais outra. Na Bíblia não existe disciplina eclesiástica para impedir ou desestimular membros de praticar qualquer doutrina (dízimo por exemplo), porque esteja falhando em outra crença (vendendo ou comendo porco). Assim como não se pode impedir alguém de frequentar a igreja ou guardar o sábado porque não devolve o dízimo, também não se pode impedir um membro de devolver dízimos e ofertas, porque está transgredindo outros mandamentos. Deve-se fazer esforço para resgatar o membro do seu erro, jamais induzi-lo a cometer outro.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8</a:t>
            </a:fld>
            <a:endParaRPr lang="pt-BR"/>
          </a:p>
        </p:txBody>
      </p:sp>
    </p:spTree>
    <p:extLst>
      <p:ext uri="{BB962C8B-B14F-4D97-AF65-F5344CB8AC3E}">
        <p14:creationId xmlns:p14="http://schemas.microsoft.com/office/powerpoint/2010/main" val="15646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Deve dar o dízimo do aumento real ou bênção que houve no final do exercício contábil ou conforme balancete. Pelo princípio do aumento, já mencionado, a empresa dizima do lucro líquido, após abatido todos os custos do negócio. </a:t>
            </a:r>
          </a:p>
          <a:p>
            <a:r>
              <a:rPr lang="pt-BR" sz="1200" kern="1200" dirty="0">
                <a:solidFill>
                  <a:schemeClr val="tx1"/>
                </a:solidFill>
                <a:effectLst/>
                <a:latin typeface="+mn-lt"/>
                <a:ea typeface="+mn-ea"/>
                <a:cs typeface="+mn-cs"/>
              </a:rPr>
              <a:t>O proprietário, ou sócio da empresa, por outro lado, ao retirar o valor para seu uso pessoal (pró-labore), deve dizimar a cada saque, porque Deus está em primeiro lugar (</a:t>
            </a:r>
            <a:r>
              <a:rPr lang="pt-BR" sz="1200" kern="1200" dirty="0" err="1">
                <a:solidFill>
                  <a:schemeClr val="tx1"/>
                </a:solidFill>
                <a:effectLst/>
                <a:latin typeface="+mn-lt"/>
                <a:ea typeface="+mn-ea"/>
                <a:cs typeface="+mn-cs"/>
              </a:rPr>
              <a:t>Mt</a:t>
            </a:r>
            <a:r>
              <a:rPr lang="pt-BR" sz="1200" kern="1200" dirty="0">
                <a:solidFill>
                  <a:schemeClr val="tx1"/>
                </a:solidFill>
                <a:effectLst/>
                <a:latin typeface="+mn-lt"/>
                <a:ea typeface="+mn-ea"/>
                <a:cs typeface="+mn-cs"/>
              </a:rPr>
              <a:t> 6:33; </a:t>
            </a:r>
            <a:r>
              <a:rPr lang="pt-BR" sz="1200" kern="1200" dirty="0" err="1">
                <a:solidFill>
                  <a:schemeClr val="tx1"/>
                </a:solidFill>
                <a:effectLst/>
                <a:latin typeface="+mn-lt"/>
                <a:ea typeface="+mn-ea"/>
                <a:cs typeface="+mn-cs"/>
              </a:rPr>
              <a:t>Pv</a:t>
            </a:r>
            <a:r>
              <a:rPr lang="pt-BR" sz="1200" kern="1200" dirty="0">
                <a:solidFill>
                  <a:schemeClr val="tx1"/>
                </a:solidFill>
                <a:effectLst/>
                <a:latin typeface="+mn-lt"/>
                <a:ea typeface="+mn-ea"/>
                <a:cs typeface="+mn-cs"/>
              </a:rPr>
              <a:t> 3:9-10), e esses saques serão contabilizados no movimento da empresa, deduzindo do dízimo a ser devolvido no final de cada período contábil.</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9</a:t>
            </a:fld>
            <a:endParaRPr lang="pt-BR"/>
          </a:p>
        </p:txBody>
      </p:sp>
    </p:spTree>
    <p:extLst>
      <p:ext uri="{BB962C8B-B14F-4D97-AF65-F5344CB8AC3E}">
        <p14:creationId xmlns:p14="http://schemas.microsoft.com/office/powerpoint/2010/main" val="57022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porque uma doação para ajudar outras pessoas não se constitui aumento para uma empresa ou pessoa física, mas caridade a ser repassada aos carentes.</a:t>
            </a:r>
            <a:r>
              <a:rPr lang="pt-BR" dirty="0">
                <a:effectLst/>
              </a:rPr>
              <a:t> </a:t>
            </a:r>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10</a:t>
            </a:fld>
            <a:endParaRPr lang="pt-BR"/>
          </a:p>
        </p:txBody>
      </p:sp>
    </p:spTree>
    <p:extLst>
      <p:ext uri="{BB962C8B-B14F-4D97-AF65-F5344CB8AC3E}">
        <p14:creationId xmlns:p14="http://schemas.microsoft.com/office/powerpoint/2010/main" val="291767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Se o dinheiro colocado na poupança já havia sido dizimado, devolve-se o dízimo apenas dos juros. Por exemplo, se foi colocado o montante de mil reais na poupança e, depois de certo tempo, rendeu cem reais, totalizando mil e cem reais, deve-se dizimar apenas os cem reais de juros (dízimo = dez reais). </a:t>
            </a:r>
          </a:p>
          <a:p>
            <a:r>
              <a:rPr lang="pt-BR" sz="1200" kern="1200" dirty="0">
                <a:solidFill>
                  <a:schemeClr val="tx1"/>
                </a:solidFill>
                <a:effectLst/>
                <a:latin typeface="+mn-lt"/>
                <a:ea typeface="+mn-ea"/>
                <a:cs typeface="+mn-cs"/>
              </a:rPr>
              <a:t>	Não se devolve dízimo de correção monetária, pois não é aumento, mas atualização do poder de compra do valor investido. Assim, se o dinheiro não foi dizimado ao ser aplicado, então devolve-se do valor investido e dos juros.</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11</a:t>
            </a:fld>
            <a:endParaRPr lang="pt-BR"/>
          </a:p>
        </p:txBody>
      </p:sp>
    </p:spTree>
    <p:extLst>
      <p:ext uri="{BB962C8B-B14F-4D97-AF65-F5344CB8AC3E}">
        <p14:creationId xmlns:p14="http://schemas.microsoft.com/office/powerpoint/2010/main" val="226213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Sim, assim que se fizer a venda das ações ou ao receber os dividendos, seguindo os mesmos princípios do aumento ou bênção, como no caso da poupança.</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12</a:t>
            </a:fld>
            <a:endParaRPr lang="pt-BR"/>
          </a:p>
        </p:txBody>
      </p:sp>
    </p:spTree>
    <p:extLst>
      <p:ext uri="{BB962C8B-B14F-4D97-AF65-F5344CB8AC3E}">
        <p14:creationId xmlns:p14="http://schemas.microsoft.com/office/powerpoint/2010/main" val="134564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APA">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A5A7A24-7A6E-5849-9821-46019E55029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621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5E08C66-47E7-6640-B819-38FC3BE8EF3B}"/>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3" name="Espaço Reservado para Rodapé 2">
            <a:extLst>
              <a:ext uri="{FF2B5EF4-FFF2-40B4-BE49-F238E27FC236}">
                <a16:creationId xmlns:a16="http://schemas.microsoft.com/office/drawing/2014/main" id="{2031E63D-A4F3-7741-ABCD-34D35E2634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7123D751-8FFE-1C41-90F8-5D76CF2E4EC7}"/>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353381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E95B9-ADBE-3141-8AD4-312FB2745C9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9D08C16-1D0D-0442-9A27-DD18916E9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4B20223-0C6E-654E-B045-24F3D4A88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849582-B50A-B44C-B80A-E7B298134961}"/>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F31CB819-51A9-DA43-817C-6927E38DE0F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57FF487A-3E26-7043-B476-AB0159F9BCD1}"/>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1951246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C05D8-2912-8648-A252-17223ABC177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F1BD6D4-85D3-9344-A5F0-0FAF6997D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a:extLst>
              <a:ext uri="{FF2B5EF4-FFF2-40B4-BE49-F238E27FC236}">
                <a16:creationId xmlns:a16="http://schemas.microsoft.com/office/drawing/2014/main" id="{E9C147F6-EAF0-9E42-BFA0-17546F90E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EA78505-18F1-4B44-B9ED-C31352B4AC16}"/>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CCB474AA-39A8-8A4C-9F14-94CF6EA64EE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2A4A5FE1-E5D9-2D40-9C3B-911D27D6DF94}"/>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00600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25F58-E313-C544-94FD-251227DD09A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32E171-BB37-AA40-A2EC-F31F6798647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B2AFF4-DB13-A045-A0B8-7B5C4A3AEC1E}"/>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A81E8A4-7EC0-054D-90DD-A25E5492D62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939B52D5-2FA9-9542-87A8-CA80EDC6CC9A}"/>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7014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D68C4-2C6E-7641-8425-20B1EB52F91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2594367-EF37-9347-9B75-722BA592C9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326457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A80EF-D054-E94D-A0CC-FDBF0530A38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9D257BA-077A-7746-8234-9974376F0B1C}"/>
              </a:ext>
            </a:extLst>
          </p:cNvPr>
          <p:cNvSpPr>
            <a:spLocks noGrp="1"/>
          </p:cNvSpPr>
          <p:nvPr>
            <p:ph idx="1"/>
          </p:nvPr>
        </p:nvSpPr>
        <p:spPr>
          <a:xfrm>
            <a:off x="838200" y="1825625"/>
            <a:ext cx="10515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4629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584B9-7893-8146-A48F-980F51C6999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B96759D-1474-7E4E-BAE5-9602EEBD3F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Tree>
    <p:extLst>
      <p:ext uri="{BB962C8B-B14F-4D97-AF65-F5344CB8AC3E}">
        <p14:creationId xmlns:p14="http://schemas.microsoft.com/office/powerpoint/2010/main" val="1160426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9465F-C687-8446-A46A-02C4A14F6A2A}"/>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2FEC621-E80A-5F4A-8B04-10244325F84B}"/>
              </a:ext>
            </a:extLst>
          </p:cNvPr>
          <p:cNvSpPr>
            <a:spLocks noGrp="1"/>
          </p:cNvSpPr>
          <p:nvPr>
            <p:ph sz="half" idx="1"/>
          </p:nvPr>
        </p:nvSpPr>
        <p:spPr>
          <a:xfrm>
            <a:off x="838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489DCB1-18FD-3740-AD97-E0C4D59292D1}"/>
              </a:ext>
            </a:extLst>
          </p:cNvPr>
          <p:cNvSpPr>
            <a:spLocks noGrp="1"/>
          </p:cNvSpPr>
          <p:nvPr>
            <p:ph sz="half" idx="2"/>
          </p:nvPr>
        </p:nvSpPr>
        <p:spPr>
          <a:xfrm>
            <a:off x="6172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6358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8C2F8-0654-6142-B7F2-BA3AFB161CF7}"/>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CB8AB00-7705-DE40-A29B-CCA448C532A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5ACD6D1-8C9F-5C49-83D1-A5388731DB6A}"/>
              </a:ext>
            </a:extLst>
          </p:cNvPr>
          <p:cNvSpPr>
            <a:spLocks noGrp="1"/>
          </p:cNvSpPr>
          <p:nvPr>
            <p:ph sz="half" idx="2"/>
          </p:nvPr>
        </p:nvSpPr>
        <p:spPr>
          <a:xfrm>
            <a:off x="839788" y="2505075"/>
            <a:ext cx="5157787"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586AD35-2ECC-0141-80F4-8C7A28A0E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5C3AA21-4E66-3A4A-A629-B4717CE2233E}"/>
              </a:ext>
            </a:extLst>
          </p:cNvPr>
          <p:cNvSpPr>
            <a:spLocks noGrp="1"/>
          </p:cNvSpPr>
          <p:nvPr>
            <p:ph sz="quarter" idx="4"/>
          </p:nvPr>
        </p:nvSpPr>
        <p:spPr>
          <a:xfrm>
            <a:off x="6172200" y="2505075"/>
            <a:ext cx="5183188"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62195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AFB3A-581C-9245-B93D-54EBEAE1DCC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161452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9771E-7ABD-0A44-90E2-5E96AB9692F4}"/>
              </a:ext>
            </a:extLst>
          </p:cNvPr>
          <p:cNvSpPr>
            <a:spLocks noGrp="1"/>
          </p:cNvSpPr>
          <p:nvPr>
            <p:ph type="ctrTitle"/>
          </p:nvPr>
        </p:nvSpPr>
        <p:spPr>
          <a:xfrm>
            <a:off x="5823284" y="1122362"/>
            <a:ext cx="5727032" cy="4147469"/>
          </a:xfrm>
        </p:spPr>
        <p:txBody>
          <a:bodyPr anchor="ctr"/>
          <a:lstStyle>
            <a:lvl1pPr algn="l">
              <a:defRPr sz="6000">
                <a:solidFill>
                  <a:schemeClr val="bg1"/>
                </a:solidFill>
              </a:defRPr>
            </a:lvl1pPr>
          </a:lstStyle>
          <a:p>
            <a:r>
              <a:rPr lang="pt-BR"/>
              <a:t>Clique para editar o título Mestre</a:t>
            </a:r>
          </a:p>
        </p:txBody>
      </p:sp>
      <p:sp>
        <p:nvSpPr>
          <p:cNvPr id="4" name="Espaço Reservado para Data 3">
            <a:extLst>
              <a:ext uri="{FF2B5EF4-FFF2-40B4-BE49-F238E27FC236}">
                <a16:creationId xmlns:a16="http://schemas.microsoft.com/office/drawing/2014/main" id="{41D83B53-AA35-364F-BC6D-25453860168B}"/>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8D0BE15C-1F21-5041-9A7F-DCED11037947}"/>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7CD0A3C8-A9C7-F54A-AE17-79B12EE19E30}"/>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1896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261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87393-777F-F04C-B640-6A3847B4F4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DBDA293-9F44-BD4D-A80E-F4FB6951278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F3374EB-FB16-A248-8298-1368B4FC10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87369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FF28E-E741-7448-94D0-E615AC8688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275DB7-32C7-F449-9029-E146065C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D82231F-9AB9-E546-820E-C26F3290F2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277219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31545-BEE0-AA4B-8653-6799896C9655}"/>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699B033-5774-944D-8453-E8B2C782E4FD}"/>
              </a:ext>
            </a:extLst>
          </p:cNvPr>
          <p:cNvSpPr>
            <a:spLocks noGrp="1"/>
          </p:cNvSpPr>
          <p:nvPr>
            <p:ph type="body" orient="vert" idx="1"/>
          </p:nvPr>
        </p:nvSpPr>
        <p:spPr>
          <a:xfrm>
            <a:off x="838200" y="1825625"/>
            <a:ext cx="10515600" cy="43513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281873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2452D59-EBC5-274A-A1DD-3E70F69077DE}"/>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E5794C6-94CB-D848-9DFC-8A5A5258EB31}"/>
              </a:ext>
            </a:extLst>
          </p:cNvPr>
          <p:cNvSpPr>
            <a:spLocks noGrp="1"/>
          </p:cNvSpPr>
          <p:nvPr>
            <p:ph type="body" orient="vert" idx="1"/>
          </p:nvPr>
        </p:nvSpPr>
        <p:spPr>
          <a:xfrm>
            <a:off x="838200" y="365125"/>
            <a:ext cx="7734300" cy="58118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58304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nteúdo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513F939-A3CA-5B46-BA17-0A3DE5B2737A}"/>
              </a:ext>
            </a:extLst>
          </p:cNvPr>
          <p:cNvSpPr>
            <a:spLocks noGrp="1"/>
          </p:cNvSpPr>
          <p:nvPr>
            <p:ph idx="1"/>
          </p:nvPr>
        </p:nvSpPr>
        <p:spPr>
          <a:xfrm>
            <a:off x="4800600" y="452437"/>
            <a:ext cx="6858000" cy="6049963"/>
          </a:xfrm>
        </p:spPr>
        <p:txBody>
          <a:bodyPr anchor="ctr"/>
          <a:lstStyle>
            <a:lvl1pPr marL="0" indent="0">
              <a:buNone/>
              <a:defRPr sz="3200" i="1"/>
            </a:lvl1pPr>
            <a:lvl2pPr marL="230400" indent="-228600">
              <a:spcBef>
                <a:spcPts val="2300"/>
              </a:spcBef>
              <a:buFont typeface="Fonte do Sistema Regular"/>
              <a:buChar char="-"/>
              <a:defRPr sz="2400">
                <a:solidFill>
                  <a:srgbClr val="0E3C56"/>
                </a:solidFill>
              </a:defRPr>
            </a:lvl2pPr>
            <a:lvl3pPr marL="0" indent="0">
              <a:spcAft>
                <a:spcPts val="1800"/>
              </a:spcAft>
              <a:buNone/>
              <a:defRPr sz="3600" b="1" cap="all" baseline="0">
                <a:solidFill>
                  <a:srgbClr val="C0AC7A"/>
                </a:solidFill>
              </a:defRPr>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p:txBody>
      </p:sp>
      <p:sp>
        <p:nvSpPr>
          <p:cNvPr id="5" name="Oval 4">
            <a:extLst>
              <a:ext uri="{FF2B5EF4-FFF2-40B4-BE49-F238E27FC236}">
                <a16:creationId xmlns:a16="http://schemas.microsoft.com/office/drawing/2014/main" id="{1E92DAAB-3B91-134F-B1A3-82788E4BDD76}"/>
              </a:ext>
            </a:extLst>
          </p:cNvPr>
          <p:cNvSpPr/>
          <p:nvPr/>
        </p:nvSpPr>
        <p:spPr>
          <a:xfrm>
            <a:off x="261257" y="274320"/>
            <a:ext cx="888274" cy="888274"/>
          </a:xfrm>
          <a:prstGeom prst="ellipse">
            <a:avLst/>
          </a:prstGeom>
          <a:solidFill>
            <a:srgbClr val="C0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Gráfico 3">
            <a:extLst>
              <a:ext uri="{FF2B5EF4-FFF2-40B4-BE49-F238E27FC236}">
                <a16:creationId xmlns:a16="http://schemas.microsoft.com/office/drawing/2014/main" id="{1E31AC90-C0C3-564D-9420-2BAF5040C36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2232" y="453922"/>
            <a:ext cx="626324" cy="529069"/>
          </a:xfrm>
          <a:prstGeom prst="rect">
            <a:avLst/>
          </a:prstGeom>
        </p:spPr>
      </p:pic>
    </p:spTree>
    <p:extLst>
      <p:ext uri="{BB962C8B-B14F-4D97-AF65-F5344CB8AC3E}">
        <p14:creationId xmlns:p14="http://schemas.microsoft.com/office/powerpoint/2010/main" val="629524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CCE4774-ED0D-2C43-86FF-E9BD7737F5C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22E3BC1-EB0B-6349-B151-5B6C33B38F5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1DB05DB-B52E-7849-B663-3A3EBDD0CEE0}"/>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A3E89DBB-D425-D642-9E78-5B2EC2BB656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D5C1210-E0D7-2148-B039-2305AEBC731A}"/>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81513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3C282A-9F37-8848-88C0-ADFF9F817DC2}"/>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48F69984-9783-8347-AF00-EB32E06EE3EB}"/>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634068D8-8449-4645-926B-0A0BEAAF329F}"/>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03326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a:xfrm>
            <a:off x="5603132" y="365125"/>
            <a:ext cx="6245156" cy="1325563"/>
          </a:xfrm>
        </p:spPr>
        <p:txBody>
          <a:bodyPr anchor="t">
            <a:normAutofit/>
          </a:bodyPr>
          <a:lstStyle>
            <a:lvl1pPr>
              <a:defRPr sz="36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a:xfrm>
            <a:off x="5603132" y="1954305"/>
            <a:ext cx="6245156" cy="4154665"/>
          </a:xfrm>
        </p:spPr>
        <p:txBody>
          <a:bodyPr/>
          <a:lstStyle>
            <a:lvl1pPr>
              <a:lnSpc>
                <a:spcPct val="100000"/>
              </a:lnSpc>
              <a:defRPr/>
            </a:lvl1pPr>
            <a:lvl2pPr marL="230400" indent="0">
              <a:spcBef>
                <a:spcPts val="1200"/>
              </a:spcBef>
              <a:spcAft>
                <a:spcPts val="1200"/>
              </a:spcAft>
              <a:buNone/>
              <a:defRPr sz="2400">
                <a:solidFill>
                  <a:schemeClr val="accent5"/>
                </a:solidFill>
              </a:defRPr>
            </a:lvl2pPr>
            <a:lvl3pPr marL="684000">
              <a:spcBef>
                <a:spcPts val="600"/>
              </a:spcBef>
              <a:spcAft>
                <a:spcPts val="600"/>
              </a:spcAft>
              <a:defRPr/>
            </a:lvl3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Texto 10">
            <a:extLst>
              <a:ext uri="{FF2B5EF4-FFF2-40B4-BE49-F238E27FC236}">
                <a16:creationId xmlns:a16="http://schemas.microsoft.com/office/drawing/2014/main" id="{A04ED30E-7AD1-3D44-B73B-D9997B7CF6BD}"/>
              </a:ext>
            </a:extLst>
          </p:cNvPr>
          <p:cNvSpPr>
            <a:spLocks noGrp="1"/>
          </p:cNvSpPr>
          <p:nvPr>
            <p:ph type="body" sz="quarter" idx="11" hasCustomPrompt="1"/>
          </p:nvPr>
        </p:nvSpPr>
        <p:spPr>
          <a:xfrm>
            <a:off x="178391" y="134874"/>
            <a:ext cx="1051046" cy="1051047"/>
          </a:xfrm>
          <a:prstGeom prst="ellipse">
            <a:avLst/>
          </a:prstGeom>
          <a:solidFill>
            <a:srgbClr val="7F7354"/>
          </a:solidFill>
        </p:spPr>
        <p:txBody>
          <a:bodyPr anchor="ctr">
            <a:normAutofit/>
          </a:bodyPr>
          <a:lstStyle>
            <a:lvl1pPr marL="0" indent="0" algn="ctr">
              <a:spcBef>
                <a:spcPts val="0"/>
              </a:spcBef>
              <a:buNone/>
              <a:defRPr sz="3600" b="1">
                <a:solidFill>
                  <a:schemeClr val="bg1"/>
                </a:solidFill>
              </a:defRPr>
            </a:lvl1pPr>
          </a:lstStyle>
          <a:p>
            <a:pPr lvl="0"/>
            <a:r>
              <a:rPr lang="pt-BR" dirty="0"/>
              <a:t>00</a:t>
            </a:r>
          </a:p>
        </p:txBody>
      </p:sp>
      <p:sp>
        <p:nvSpPr>
          <p:cNvPr id="12" name="Espaço Reservado para Imagem 7">
            <a:extLst>
              <a:ext uri="{FF2B5EF4-FFF2-40B4-BE49-F238E27FC236}">
                <a16:creationId xmlns:a16="http://schemas.microsoft.com/office/drawing/2014/main" id="{421FD3BC-753A-6042-96B8-DAFA415DAB88}"/>
              </a:ext>
            </a:extLst>
          </p:cNvPr>
          <p:cNvSpPr>
            <a:spLocks noGrp="1"/>
          </p:cNvSpPr>
          <p:nvPr>
            <p:ph type="pic" sz="quarter" idx="10"/>
          </p:nvPr>
        </p:nvSpPr>
        <p:spPr>
          <a:xfrm>
            <a:off x="64343" y="890649"/>
            <a:ext cx="5357752" cy="5357752"/>
          </a:xfrm>
          <a:prstGeom prst="ellipse">
            <a:avLst/>
          </a:prstGeom>
          <a:solidFill>
            <a:schemeClr val="bg1">
              <a:lumMod val="85000"/>
            </a:schemeClr>
          </a:solidFill>
          <a:ln w="79375">
            <a:solidFill>
              <a:schemeClr val="bg1"/>
            </a:solidFill>
          </a:ln>
          <a:effectLst>
            <a:outerShdw blurRad="215949" dist="79672" dir="2700000" algn="tl" rotWithShape="0">
              <a:prstClr val="black">
                <a:alpha val="58000"/>
              </a:prstClr>
            </a:outerShdw>
          </a:effectLst>
        </p:spPr>
        <p:txBody>
          <a:bodyPr/>
          <a:lstStyle/>
          <a:p>
            <a:r>
              <a:rPr lang="pt-BR"/>
              <a:t>Clique no ícone para adicionar uma imagem</a:t>
            </a:r>
            <a:endParaRPr lang="pt-BR" dirty="0"/>
          </a:p>
        </p:txBody>
      </p:sp>
    </p:spTree>
    <p:extLst>
      <p:ext uri="{BB962C8B-B14F-4D97-AF65-F5344CB8AC3E}">
        <p14:creationId xmlns:p14="http://schemas.microsoft.com/office/powerpoint/2010/main" val="34371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a:xfrm>
            <a:off x="209271" y="334786"/>
            <a:ext cx="6245156" cy="1325563"/>
          </a:xfrm>
        </p:spPr>
        <p:txBody>
          <a:bodyPr anchor="t">
            <a:normAutofit/>
          </a:bodyPr>
          <a:lstStyle>
            <a:lvl1pPr>
              <a:defRPr sz="36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a:xfrm>
            <a:off x="209271" y="2185220"/>
            <a:ext cx="6245156" cy="4154665"/>
          </a:xfrm>
        </p:spPr>
        <p:txBody>
          <a:bodyPr/>
          <a:lstStyle>
            <a:lvl1pPr>
              <a:lnSpc>
                <a:spcPct val="100000"/>
              </a:lnSpc>
              <a:defRPr/>
            </a:lvl1pPr>
            <a:lvl2pPr marL="230400" indent="0">
              <a:spcBef>
                <a:spcPts val="1200"/>
              </a:spcBef>
              <a:spcAft>
                <a:spcPts val="1200"/>
              </a:spcAft>
              <a:buNone/>
              <a:defRPr>
                <a:solidFill>
                  <a:schemeClr val="accent5"/>
                </a:solidFill>
              </a:defRPr>
            </a:lvl2pPr>
            <a:lvl3pPr marL="684000">
              <a:defRPr/>
            </a:lvl3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Texto 10">
            <a:extLst>
              <a:ext uri="{FF2B5EF4-FFF2-40B4-BE49-F238E27FC236}">
                <a16:creationId xmlns:a16="http://schemas.microsoft.com/office/drawing/2014/main" id="{A04ED30E-7AD1-3D44-B73B-D9997B7CF6BD}"/>
              </a:ext>
            </a:extLst>
          </p:cNvPr>
          <p:cNvSpPr>
            <a:spLocks noGrp="1"/>
          </p:cNvSpPr>
          <p:nvPr>
            <p:ph type="body" sz="quarter" idx="11" hasCustomPrompt="1"/>
          </p:nvPr>
        </p:nvSpPr>
        <p:spPr>
          <a:xfrm>
            <a:off x="10975049" y="89220"/>
            <a:ext cx="1051046" cy="1051047"/>
          </a:xfrm>
          <a:prstGeom prst="ellipse">
            <a:avLst/>
          </a:prstGeom>
          <a:solidFill>
            <a:srgbClr val="7F7354"/>
          </a:solidFill>
        </p:spPr>
        <p:txBody>
          <a:bodyPr anchor="ctr">
            <a:normAutofit/>
          </a:bodyPr>
          <a:lstStyle>
            <a:lvl1pPr marL="0" indent="0" algn="ctr">
              <a:spcBef>
                <a:spcPts val="0"/>
              </a:spcBef>
              <a:buNone/>
              <a:defRPr sz="3600" b="1">
                <a:solidFill>
                  <a:schemeClr val="bg1"/>
                </a:solidFill>
              </a:defRPr>
            </a:lvl1pPr>
          </a:lstStyle>
          <a:p>
            <a:pPr lvl="0"/>
            <a:r>
              <a:rPr lang="pt-BR" dirty="0"/>
              <a:t>00</a:t>
            </a:r>
          </a:p>
        </p:txBody>
      </p:sp>
      <p:sp>
        <p:nvSpPr>
          <p:cNvPr id="12" name="Espaço Reservado para Imagem 7">
            <a:extLst>
              <a:ext uri="{FF2B5EF4-FFF2-40B4-BE49-F238E27FC236}">
                <a16:creationId xmlns:a16="http://schemas.microsoft.com/office/drawing/2014/main" id="{421FD3BC-753A-6042-96B8-DAFA415DAB88}"/>
              </a:ext>
            </a:extLst>
          </p:cNvPr>
          <p:cNvSpPr>
            <a:spLocks noGrp="1"/>
          </p:cNvSpPr>
          <p:nvPr>
            <p:ph type="pic" sz="quarter" idx="10"/>
          </p:nvPr>
        </p:nvSpPr>
        <p:spPr>
          <a:xfrm>
            <a:off x="6668343" y="904208"/>
            <a:ext cx="5357752" cy="5357752"/>
          </a:xfrm>
          <a:prstGeom prst="ellipse">
            <a:avLst/>
          </a:prstGeom>
          <a:solidFill>
            <a:schemeClr val="bg1">
              <a:lumMod val="85000"/>
            </a:schemeClr>
          </a:solidFill>
          <a:ln w="79375">
            <a:solidFill>
              <a:schemeClr val="bg1"/>
            </a:solidFill>
          </a:ln>
          <a:effectLst>
            <a:outerShdw blurRad="215949" dist="79672" dir="2700000" algn="tl" rotWithShape="0">
              <a:prstClr val="black">
                <a:alpha val="58000"/>
              </a:prstClr>
            </a:outerShdw>
          </a:effectLst>
        </p:spPr>
        <p:txBody>
          <a:bodyPr/>
          <a:lstStyle/>
          <a:p>
            <a:r>
              <a:rPr lang="pt-BR"/>
              <a:t>Clique no ícone para adicionar uma imagem</a:t>
            </a:r>
            <a:endParaRPr lang="pt-BR" dirty="0"/>
          </a:p>
        </p:txBody>
      </p:sp>
    </p:spTree>
    <p:extLst>
      <p:ext uri="{BB962C8B-B14F-4D97-AF65-F5344CB8AC3E}">
        <p14:creationId xmlns:p14="http://schemas.microsoft.com/office/powerpoint/2010/main" val="37391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AF4EA-002C-E247-8B3A-25B88EA3EDE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464F4B0-A069-414D-8DD3-F9ECA5F8A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2BB7921-0F5A-4544-BFCA-D4DBE21D65FE}"/>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324BA5F-3A26-C343-B4A2-8A99987E50D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4E773E19-80A1-804F-BAFD-CF8633997FA8}"/>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59051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A2F5C-3314-B041-A886-04EA2ACD98D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DBAE34C-38A6-A248-8B97-3D66E4F42E1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46E0710-8466-B74C-930F-8EA49AEE862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1EE023E-D16F-1E4F-A4FA-D1FE85D750FF}"/>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C1342F70-E912-0447-98A3-77754AD9236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BFBBEA1-72BE-F24C-BA31-D0594C5F0633}"/>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12813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6900E-5A21-1F48-AC45-487894B3932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694DB34-E219-CA4F-B10E-FF1E01295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22DC032-FE12-3349-8BC8-9DFFDC0FD71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C6948D5-250D-3D43-A731-36ECDF79A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1C0E8D7-62E5-6F42-B61B-5C9F462E652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57B652C-7D54-5441-A09C-5AB70D47DDC4}"/>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8" name="Espaço Reservado para Rodapé 7">
            <a:extLst>
              <a:ext uri="{FF2B5EF4-FFF2-40B4-BE49-F238E27FC236}">
                <a16:creationId xmlns:a16="http://schemas.microsoft.com/office/drawing/2014/main" id="{3C1B68EE-5A78-E449-8801-CF6F3A9BC04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7372C0F4-FE55-5C46-98BA-377EAA53C70C}"/>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41116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F4A5F-6542-194A-9934-C266A1D86C1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CF2A114-66ED-5541-979F-140C2A54B827}"/>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4" name="Espaço Reservado para Rodapé 3">
            <a:extLst>
              <a:ext uri="{FF2B5EF4-FFF2-40B4-BE49-F238E27FC236}">
                <a16:creationId xmlns:a16="http://schemas.microsoft.com/office/drawing/2014/main" id="{699B11A0-F680-CB4C-9ADD-3C3D0EA88E0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A6A4272A-0744-2A40-844A-1619890102C2}"/>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91665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7BBBA5E-9C75-B44E-8FB8-8FD650C44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89935465-290C-5F4E-90F0-E551EF166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8" name="Imagem 7">
            <a:extLst>
              <a:ext uri="{FF2B5EF4-FFF2-40B4-BE49-F238E27FC236}">
                <a16:creationId xmlns:a16="http://schemas.microsoft.com/office/drawing/2014/main" id="{A65FA3E4-44FC-EB4C-A223-C5C2842D56E8}"/>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1168814" y="6247021"/>
            <a:ext cx="852930" cy="491708"/>
          </a:xfrm>
          <a:prstGeom prst="rect">
            <a:avLst/>
          </a:prstGeom>
        </p:spPr>
      </p:pic>
    </p:spTree>
    <p:extLst>
      <p:ext uri="{BB962C8B-B14F-4D97-AF65-F5344CB8AC3E}">
        <p14:creationId xmlns:p14="http://schemas.microsoft.com/office/powerpoint/2010/main" val="2035605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74" r:id="rId26"/>
  </p:sldLayoutIdLst>
  <p:txStyles>
    <p:titleStyle>
      <a:lvl1pPr algn="l" defTabSz="914400" rtl="0" eaLnBrk="1" latinLnBrk="0" hangingPunct="1">
        <a:lnSpc>
          <a:spcPct val="90000"/>
        </a:lnSpc>
        <a:spcBef>
          <a:spcPct val="0"/>
        </a:spcBef>
        <a:buNone/>
        <a:defRPr sz="4400" b="1" kern="1200">
          <a:solidFill>
            <a:srgbClr val="0E3C5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AC7A"/>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8463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E2792-D829-3A44-9C37-1D8322791434}"/>
              </a:ext>
            </a:extLst>
          </p:cNvPr>
          <p:cNvSpPr>
            <a:spLocks noGrp="1"/>
          </p:cNvSpPr>
          <p:nvPr>
            <p:ph type="title"/>
          </p:nvPr>
        </p:nvSpPr>
        <p:spPr/>
        <p:txBody>
          <a:bodyPr>
            <a:normAutofit/>
          </a:bodyPr>
          <a:lstStyle/>
          <a:p>
            <a:r>
              <a:rPr lang="pt-BR" dirty="0"/>
              <a:t>Deve-se dizimar de doações para filantropia?</a:t>
            </a:r>
          </a:p>
        </p:txBody>
      </p:sp>
      <p:sp>
        <p:nvSpPr>
          <p:cNvPr id="3" name="Espaço Reservado para Conteúdo 2">
            <a:extLst>
              <a:ext uri="{FF2B5EF4-FFF2-40B4-BE49-F238E27FC236}">
                <a16:creationId xmlns:a16="http://schemas.microsoft.com/office/drawing/2014/main" id="{898DECB4-B960-9147-ABF8-9FD7E656ED99}"/>
              </a:ext>
            </a:extLst>
          </p:cNvPr>
          <p:cNvSpPr>
            <a:spLocks noGrp="1"/>
          </p:cNvSpPr>
          <p:nvPr>
            <p:ph idx="1"/>
          </p:nvPr>
        </p:nvSpPr>
        <p:spPr/>
        <p:txBody>
          <a:bodyPr/>
          <a:lstStyle/>
          <a:p>
            <a:r>
              <a:rPr lang="pt-BR" dirty="0"/>
              <a:t>Não, porque uma doação para ajudar outras pessoas não se constitui aumento para uma empresa ou pessoa física, mas caridade a ser repassada aos carentes</a:t>
            </a:r>
            <a:r>
              <a:rPr lang="pt-BR"/>
              <a:t>. </a:t>
            </a:r>
          </a:p>
        </p:txBody>
      </p:sp>
      <p:sp>
        <p:nvSpPr>
          <p:cNvPr id="4" name="Espaço Reservado para Texto 3">
            <a:extLst>
              <a:ext uri="{FF2B5EF4-FFF2-40B4-BE49-F238E27FC236}">
                <a16:creationId xmlns:a16="http://schemas.microsoft.com/office/drawing/2014/main" id="{5B081420-C760-3547-A674-8967C1AD5390}"/>
              </a:ext>
            </a:extLst>
          </p:cNvPr>
          <p:cNvSpPr>
            <a:spLocks noGrp="1"/>
          </p:cNvSpPr>
          <p:nvPr>
            <p:ph type="body" sz="quarter" idx="11"/>
          </p:nvPr>
        </p:nvSpPr>
        <p:spPr/>
        <p:txBody>
          <a:bodyPr/>
          <a:lstStyle/>
          <a:p>
            <a:r>
              <a:rPr lang="pt-BR" dirty="0"/>
              <a:t>38</a:t>
            </a:r>
          </a:p>
        </p:txBody>
      </p:sp>
      <p:pic>
        <p:nvPicPr>
          <p:cNvPr id="6" name="Espaço Reservado para Imagem 5">
            <a:extLst>
              <a:ext uri="{FF2B5EF4-FFF2-40B4-BE49-F238E27FC236}">
                <a16:creationId xmlns:a16="http://schemas.microsoft.com/office/drawing/2014/main" id="{6EAB9CF0-806F-D043-A1E8-8D0D4356AF2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137546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1D2610-504D-DF4F-9806-16D6A34EBBBB}"/>
              </a:ext>
            </a:extLst>
          </p:cNvPr>
          <p:cNvSpPr>
            <a:spLocks noGrp="1"/>
          </p:cNvSpPr>
          <p:nvPr>
            <p:ph type="title"/>
          </p:nvPr>
        </p:nvSpPr>
        <p:spPr/>
        <p:txBody>
          <a:bodyPr/>
          <a:lstStyle/>
          <a:p>
            <a:r>
              <a:rPr lang="pt-BR" dirty="0"/>
              <a:t>Devo dar o dízimo de poupança? </a:t>
            </a:r>
          </a:p>
        </p:txBody>
      </p:sp>
      <p:sp>
        <p:nvSpPr>
          <p:cNvPr id="7" name="Espaço Reservado para Conteúdo 6">
            <a:extLst>
              <a:ext uri="{FF2B5EF4-FFF2-40B4-BE49-F238E27FC236}">
                <a16:creationId xmlns:a16="http://schemas.microsoft.com/office/drawing/2014/main" id="{A61F3817-A6E0-734B-9C91-590F971B192E}"/>
              </a:ext>
            </a:extLst>
          </p:cNvPr>
          <p:cNvSpPr>
            <a:spLocks noGrp="1"/>
          </p:cNvSpPr>
          <p:nvPr>
            <p:ph idx="1"/>
          </p:nvPr>
        </p:nvSpPr>
        <p:spPr/>
        <p:txBody>
          <a:bodyPr>
            <a:normAutofit fontScale="92500" lnSpcReduction="20000"/>
          </a:bodyPr>
          <a:lstStyle/>
          <a:p>
            <a:r>
              <a:rPr lang="pt-BR" dirty="0"/>
              <a:t>Se o dinheiro colocado na poupança já havia sido dizimado, devolve-se o dízimo apenas dos juros. </a:t>
            </a:r>
          </a:p>
          <a:p>
            <a:r>
              <a:rPr lang="pt-BR" dirty="0"/>
              <a:t>Não se devolve dízimo de correção monetária, pois não é aumento, mas atualização do poder de compra do valor investido. </a:t>
            </a:r>
          </a:p>
          <a:p>
            <a:r>
              <a:rPr lang="pt-BR" dirty="0"/>
              <a:t>Assim, se o dinheiro não foi dizimado ao ser aplicado, então devolve-se do valor investido e dos juros.</a:t>
            </a:r>
          </a:p>
          <a:p>
            <a:endParaRPr lang="pt-BR" dirty="0"/>
          </a:p>
        </p:txBody>
      </p:sp>
      <p:sp>
        <p:nvSpPr>
          <p:cNvPr id="9" name="Espaço Reservado para Texto 8">
            <a:extLst>
              <a:ext uri="{FF2B5EF4-FFF2-40B4-BE49-F238E27FC236}">
                <a16:creationId xmlns:a16="http://schemas.microsoft.com/office/drawing/2014/main" id="{F61F7C08-EBA4-6849-BBCC-C11BF2772F73}"/>
              </a:ext>
            </a:extLst>
          </p:cNvPr>
          <p:cNvSpPr>
            <a:spLocks noGrp="1"/>
          </p:cNvSpPr>
          <p:nvPr>
            <p:ph type="body" sz="quarter" idx="11"/>
          </p:nvPr>
        </p:nvSpPr>
        <p:spPr/>
        <p:txBody>
          <a:bodyPr/>
          <a:lstStyle/>
          <a:p>
            <a:r>
              <a:rPr lang="pt-BR" dirty="0"/>
              <a:t>39</a:t>
            </a:r>
          </a:p>
        </p:txBody>
      </p:sp>
      <p:pic>
        <p:nvPicPr>
          <p:cNvPr id="2" name="Espaço Reservado para Imagem 1">
            <a:extLst>
              <a:ext uri="{FF2B5EF4-FFF2-40B4-BE49-F238E27FC236}">
                <a16:creationId xmlns:a16="http://schemas.microsoft.com/office/drawing/2014/main" id="{851C0C03-9FE7-7A4D-BA1A-2F86D363439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73907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8AEAA-9D36-8D42-B05E-CCE6B9D90D55}"/>
              </a:ext>
            </a:extLst>
          </p:cNvPr>
          <p:cNvSpPr>
            <a:spLocks noGrp="1"/>
          </p:cNvSpPr>
          <p:nvPr>
            <p:ph type="title"/>
          </p:nvPr>
        </p:nvSpPr>
        <p:spPr/>
        <p:txBody>
          <a:bodyPr>
            <a:normAutofit fontScale="90000"/>
          </a:bodyPr>
          <a:lstStyle/>
          <a:p>
            <a:r>
              <a:rPr lang="pt-BR" dirty="0"/>
              <a:t>Deve-se dar dízimo de aplicação em bolsa de valores e dividendos?</a:t>
            </a:r>
          </a:p>
        </p:txBody>
      </p:sp>
      <p:sp>
        <p:nvSpPr>
          <p:cNvPr id="3" name="Espaço Reservado para Conteúdo 2">
            <a:extLst>
              <a:ext uri="{FF2B5EF4-FFF2-40B4-BE49-F238E27FC236}">
                <a16:creationId xmlns:a16="http://schemas.microsoft.com/office/drawing/2014/main" id="{326CD8EC-F46F-764E-BE5D-4C03CB71FF66}"/>
              </a:ext>
            </a:extLst>
          </p:cNvPr>
          <p:cNvSpPr>
            <a:spLocks noGrp="1"/>
          </p:cNvSpPr>
          <p:nvPr>
            <p:ph idx="1"/>
          </p:nvPr>
        </p:nvSpPr>
        <p:spPr/>
        <p:txBody>
          <a:bodyPr/>
          <a:lstStyle/>
          <a:p>
            <a:r>
              <a:rPr lang="pt-BR" dirty="0"/>
              <a:t>Sim, assim que se fizer a venda das ações ou ao receber os dividendos, seguindo os mesmos princípios do aumento ou bênção, como no caso da poupança.</a:t>
            </a:r>
          </a:p>
        </p:txBody>
      </p:sp>
      <p:sp>
        <p:nvSpPr>
          <p:cNvPr id="4" name="Espaço Reservado para Texto 3">
            <a:extLst>
              <a:ext uri="{FF2B5EF4-FFF2-40B4-BE49-F238E27FC236}">
                <a16:creationId xmlns:a16="http://schemas.microsoft.com/office/drawing/2014/main" id="{FCCD7212-A1EF-0643-8D23-A241816960A9}"/>
              </a:ext>
            </a:extLst>
          </p:cNvPr>
          <p:cNvSpPr>
            <a:spLocks noGrp="1"/>
          </p:cNvSpPr>
          <p:nvPr>
            <p:ph type="body" sz="quarter" idx="11"/>
          </p:nvPr>
        </p:nvSpPr>
        <p:spPr/>
        <p:txBody>
          <a:bodyPr/>
          <a:lstStyle/>
          <a:p>
            <a:r>
              <a:rPr lang="pt-BR" dirty="0"/>
              <a:t>40</a:t>
            </a:r>
          </a:p>
        </p:txBody>
      </p:sp>
      <p:pic>
        <p:nvPicPr>
          <p:cNvPr id="6" name="Espaço Reservado para Imagem 5">
            <a:extLst>
              <a:ext uri="{FF2B5EF4-FFF2-40B4-BE49-F238E27FC236}">
                <a16:creationId xmlns:a16="http://schemas.microsoft.com/office/drawing/2014/main" id="{33A7BB26-0F49-7947-AD90-55FB2530425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611241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45EAFA9-448A-D246-A804-1DEEB4D738B4}"/>
              </a:ext>
            </a:extLst>
          </p:cNvPr>
          <p:cNvSpPr>
            <a:spLocks noGrp="1"/>
          </p:cNvSpPr>
          <p:nvPr>
            <p:ph type="title"/>
          </p:nvPr>
        </p:nvSpPr>
        <p:spPr/>
        <p:txBody>
          <a:bodyPr>
            <a:normAutofit/>
          </a:bodyPr>
          <a:lstStyle/>
          <a:p>
            <a:r>
              <a:rPr lang="pt-BR" dirty="0"/>
              <a:t>Como dizimar do aluguel de imóveis?</a:t>
            </a:r>
          </a:p>
        </p:txBody>
      </p:sp>
      <p:sp>
        <p:nvSpPr>
          <p:cNvPr id="7" name="Espaço Reservado para Conteúdo 6">
            <a:extLst>
              <a:ext uri="{FF2B5EF4-FFF2-40B4-BE49-F238E27FC236}">
                <a16:creationId xmlns:a16="http://schemas.microsoft.com/office/drawing/2014/main" id="{144C49B5-EE0B-B048-9FC8-E3E92C32CA15}"/>
              </a:ext>
            </a:extLst>
          </p:cNvPr>
          <p:cNvSpPr>
            <a:spLocks noGrp="1"/>
          </p:cNvSpPr>
          <p:nvPr>
            <p:ph idx="1"/>
          </p:nvPr>
        </p:nvSpPr>
        <p:spPr/>
        <p:txBody>
          <a:bodyPr>
            <a:normAutofit fontScale="85000" lnSpcReduction="20000"/>
          </a:bodyPr>
          <a:lstStyle/>
          <a:p>
            <a:r>
              <a:rPr lang="pt-BR"/>
              <a:t>Peça </a:t>
            </a:r>
            <a:r>
              <a:rPr lang="pt-BR" dirty="0"/>
              <a:t>ajuda a um profissional para separar o valor correspondente à manutenção do imóvel e devolva o dízimo do aumento real do </a:t>
            </a:r>
            <a:r>
              <a:rPr lang="pt-BR"/>
              <a:t>dinheiro recebido.</a:t>
            </a:r>
          </a:p>
          <a:p>
            <a:r>
              <a:rPr lang="pt-BR"/>
              <a:t>Solicite ajuda profissional para </a:t>
            </a:r>
            <a:r>
              <a:rPr lang="pt-BR" dirty="0"/>
              <a:t>calcular quanto você lucra de fato com o aluguel e quanto você deve investir em sua manutenção.</a:t>
            </a:r>
          </a:p>
          <a:p>
            <a:r>
              <a:rPr lang="pt-BR" dirty="0"/>
              <a:t>Do resultado final, após abater as despesas com o imóvel, será seu aumento. Desse resultado se devolve o dízimo.</a:t>
            </a:r>
          </a:p>
        </p:txBody>
      </p:sp>
      <p:sp>
        <p:nvSpPr>
          <p:cNvPr id="9" name="Espaço Reservado para Texto 8">
            <a:extLst>
              <a:ext uri="{FF2B5EF4-FFF2-40B4-BE49-F238E27FC236}">
                <a16:creationId xmlns:a16="http://schemas.microsoft.com/office/drawing/2014/main" id="{FEED2B98-D03B-0D44-9CCC-C35C22EEA2A6}"/>
              </a:ext>
            </a:extLst>
          </p:cNvPr>
          <p:cNvSpPr>
            <a:spLocks noGrp="1"/>
          </p:cNvSpPr>
          <p:nvPr>
            <p:ph type="body" sz="quarter" idx="11"/>
          </p:nvPr>
        </p:nvSpPr>
        <p:spPr/>
        <p:txBody>
          <a:bodyPr>
            <a:normAutofit/>
          </a:bodyPr>
          <a:lstStyle/>
          <a:p>
            <a:r>
              <a:rPr lang="pt-BR" dirty="0"/>
              <a:t>41</a:t>
            </a:r>
          </a:p>
        </p:txBody>
      </p:sp>
      <p:pic>
        <p:nvPicPr>
          <p:cNvPr id="2" name="Espaço Reservado para Imagem 1">
            <a:extLst>
              <a:ext uri="{FF2B5EF4-FFF2-40B4-BE49-F238E27FC236}">
                <a16:creationId xmlns:a16="http://schemas.microsoft.com/office/drawing/2014/main" id="{5AB81E8A-C7C2-B34D-944E-42178E072DD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05877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20662E-E240-0547-A165-08F06C7379BA}"/>
              </a:ext>
            </a:extLst>
          </p:cNvPr>
          <p:cNvSpPr>
            <a:spLocks noGrp="1"/>
          </p:cNvSpPr>
          <p:nvPr>
            <p:ph type="title"/>
          </p:nvPr>
        </p:nvSpPr>
        <p:spPr/>
        <p:txBody>
          <a:bodyPr>
            <a:normAutofit fontScale="90000"/>
          </a:bodyPr>
          <a:lstStyle/>
          <a:p>
            <a:r>
              <a:rPr lang="pt-BR" dirty="0"/>
              <a:t>Como dizimar de atividade autônoma e profissional liberal?</a:t>
            </a:r>
          </a:p>
        </p:txBody>
      </p:sp>
      <p:sp>
        <p:nvSpPr>
          <p:cNvPr id="3" name="Espaço Reservado para Conteúdo 2">
            <a:extLst>
              <a:ext uri="{FF2B5EF4-FFF2-40B4-BE49-F238E27FC236}">
                <a16:creationId xmlns:a16="http://schemas.microsoft.com/office/drawing/2014/main" id="{7E139A89-7459-BC43-B560-B60E8E489F63}"/>
              </a:ext>
            </a:extLst>
          </p:cNvPr>
          <p:cNvSpPr>
            <a:spLocks noGrp="1"/>
          </p:cNvSpPr>
          <p:nvPr>
            <p:ph idx="1"/>
          </p:nvPr>
        </p:nvSpPr>
        <p:spPr>
          <a:xfrm>
            <a:off x="160659" y="2226888"/>
            <a:ext cx="6245156" cy="4154665"/>
          </a:xfrm>
        </p:spPr>
        <p:txBody>
          <a:bodyPr>
            <a:normAutofit fontScale="85000" lnSpcReduction="20000"/>
          </a:bodyPr>
          <a:lstStyle/>
          <a:p>
            <a:r>
              <a:rPr lang="pt-BR" dirty="0"/>
              <a:t>O profissional liberal </a:t>
            </a:r>
            <a:r>
              <a:rPr lang="pt-BR"/>
              <a:t>(pode, ou não, </a:t>
            </a:r>
            <a:r>
              <a:rPr lang="pt-BR" dirty="0"/>
              <a:t>ter vínculo empregatício</a:t>
            </a:r>
            <a:r>
              <a:rPr lang="pt-BR"/>
              <a:t>, ou receber </a:t>
            </a:r>
            <a:r>
              <a:rPr lang="pt-BR" dirty="0"/>
              <a:t>por produção) </a:t>
            </a:r>
          </a:p>
          <a:p>
            <a:r>
              <a:rPr lang="pt-BR"/>
              <a:t>Como o </a:t>
            </a:r>
            <a:r>
              <a:rPr lang="pt-BR" dirty="0"/>
              <a:t>autônomo (vendedores e prestadores de serviço sem contrato de empregado</a:t>
            </a:r>
            <a:r>
              <a:rPr lang="pt-BR"/>
              <a:t>) deve-se adotar </a:t>
            </a:r>
            <a:r>
              <a:rPr lang="pt-BR" dirty="0"/>
              <a:t>sistema semelhante ao da empresa, porque ele funciona como uma empresa individual. Abate-se os custos do seu trabalho e devolve-se o dízimo do lucro real no final do dia, semana ou mês. </a:t>
            </a:r>
          </a:p>
        </p:txBody>
      </p:sp>
      <p:sp>
        <p:nvSpPr>
          <p:cNvPr id="4" name="Espaço Reservado para Texto 3">
            <a:extLst>
              <a:ext uri="{FF2B5EF4-FFF2-40B4-BE49-F238E27FC236}">
                <a16:creationId xmlns:a16="http://schemas.microsoft.com/office/drawing/2014/main" id="{7A26409E-423C-7643-B2C1-E65496DF1F90}"/>
              </a:ext>
            </a:extLst>
          </p:cNvPr>
          <p:cNvSpPr>
            <a:spLocks noGrp="1"/>
          </p:cNvSpPr>
          <p:nvPr>
            <p:ph type="body" sz="quarter" idx="11"/>
          </p:nvPr>
        </p:nvSpPr>
        <p:spPr/>
        <p:txBody>
          <a:bodyPr/>
          <a:lstStyle/>
          <a:p>
            <a:r>
              <a:rPr lang="pt-BR" dirty="0"/>
              <a:t>42</a:t>
            </a:r>
          </a:p>
        </p:txBody>
      </p:sp>
      <p:pic>
        <p:nvPicPr>
          <p:cNvPr id="9" name="Espaço Reservado para Imagem 8">
            <a:extLst>
              <a:ext uri="{FF2B5EF4-FFF2-40B4-BE49-F238E27FC236}">
                <a16:creationId xmlns:a16="http://schemas.microsoft.com/office/drawing/2014/main" id="{90A62785-2BCD-B64F-8B64-141A05B58B5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636989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5781141-80E9-C04F-90DE-00B0C74BB344}"/>
              </a:ext>
            </a:extLst>
          </p:cNvPr>
          <p:cNvSpPr>
            <a:spLocks noGrp="1"/>
          </p:cNvSpPr>
          <p:nvPr>
            <p:ph type="title"/>
          </p:nvPr>
        </p:nvSpPr>
        <p:spPr/>
        <p:txBody>
          <a:bodyPr>
            <a:normAutofit fontScale="90000"/>
          </a:bodyPr>
          <a:lstStyle/>
          <a:p>
            <a:r>
              <a:rPr lang="pt-BR" dirty="0"/>
              <a:t>Como devolvo o dízimo se eu ganhar presentes sem saber o valor?</a:t>
            </a:r>
          </a:p>
        </p:txBody>
      </p:sp>
      <p:sp>
        <p:nvSpPr>
          <p:cNvPr id="7" name="Espaço Reservado para Conteúdo 6">
            <a:extLst>
              <a:ext uri="{FF2B5EF4-FFF2-40B4-BE49-F238E27FC236}">
                <a16:creationId xmlns:a16="http://schemas.microsoft.com/office/drawing/2014/main" id="{CF3C4D06-7308-EA42-BAF2-712C52537D32}"/>
              </a:ext>
            </a:extLst>
          </p:cNvPr>
          <p:cNvSpPr>
            <a:spLocks noGrp="1"/>
          </p:cNvSpPr>
          <p:nvPr>
            <p:ph idx="1"/>
          </p:nvPr>
        </p:nvSpPr>
        <p:spPr/>
        <p:txBody>
          <a:bodyPr>
            <a:normAutofit fontScale="92500" lnSpcReduction="10000"/>
          </a:bodyPr>
          <a:lstStyle/>
          <a:p>
            <a:r>
              <a:rPr lang="pt-BR" dirty="0"/>
              <a:t>Se é um presente que lhe trouxe lucro, ainda que pequeno, faça uma estimativa sincera e dizime. Se for um presente de alto valor, informe-se, venda o objeto e dizime. </a:t>
            </a:r>
          </a:p>
          <a:p>
            <a:r>
              <a:rPr lang="pt-BR"/>
              <a:t>Se ficar </a:t>
            </a:r>
            <a:r>
              <a:rPr lang="pt-BR" dirty="0"/>
              <a:t>com o presente</a:t>
            </a:r>
            <a:r>
              <a:rPr lang="pt-BR"/>
              <a:t>, faça </a:t>
            </a:r>
            <a:r>
              <a:rPr lang="pt-BR" dirty="0"/>
              <a:t>um plano de dizimar, ainda que parcelado, mas dizime porque é uma bênção e um aumento e, por isso, deve-se dizimar.</a:t>
            </a:r>
          </a:p>
          <a:p>
            <a:pPr marL="0" indent="0">
              <a:buNone/>
            </a:pPr>
            <a:endParaRPr lang="pt-BR" dirty="0"/>
          </a:p>
        </p:txBody>
      </p:sp>
      <p:sp>
        <p:nvSpPr>
          <p:cNvPr id="9" name="Espaço Reservado para Texto 8">
            <a:extLst>
              <a:ext uri="{FF2B5EF4-FFF2-40B4-BE49-F238E27FC236}">
                <a16:creationId xmlns:a16="http://schemas.microsoft.com/office/drawing/2014/main" id="{BC244BA9-5FB9-C64E-82BE-DDE980135780}"/>
              </a:ext>
            </a:extLst>
          </p:cNvPr>
          <p:cNvSpPr>
            <a:spLocks noGrp="1"/>
          </p:cNvSpPr>
          <p:nvPr>
            <p:ph type="body" sz="quarter" idx="11"/>
          </p:nvPr>
        </p:nvSpPr>
        <p:spPr/>
        <p:txBody>
          <a:bodyPr/>
          <a:lstStyle/>
          <a:p>
            <a:r>
              <a:rPr lang="pt-BR" dirty="0"/>
              <a:t>43</a:t>
            </a:r>
          </a:p>
        </p:txBody>
      </p:sp>
      <p:pic>
        <p:nvPicPr>
          <p:cNvPr id="2" name="Espaço Reservado para Imagem 1">
            <a:extLst>
              <a:ext uri="{FF2B5EF4-FFF2-40B4-BE49-F238E27FC236}">
                <a16:creationId xmlns:a16="http://schemas.microsoft.com/office/drawing/2014/main" id="{399D15F5-247B-8642-9CEC-AAFECBAFF6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36817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511A3-CD50-F74F-AFF4-DE6EAA9F9590}"/>
              </a:ext>
            </a:extLst>
          </p:cNvPr>
          <p:cNvSpPr>
            <a:spLocks noGrp="1"/>
          </p:cNvSpPr>
          <p:nvPr>
            <p:ph type="title"/>
          </p:nvPr>
        </p:nvSpPr>
        <p:spPr>
          <a:xfrm>
            <a:off x="505424" y="452163"/>
            <a:ext cx="6245156" cy="1325563"/>
          </a:xfrm>
        </p:spPr>
        <p:txBody>
          <a:bodyPr>
            <a:normAutofit fontScale="90000"/>
          </a:bodyPr>
          <a:lstStyle/>
          <a:p>
            <a:r>
              <a:rPr lang="pt-BR" dirty="0"/>
              <a:t>Em que situações deve-se dizimar do líquido ou do bruto?</a:t>
            </a:r>
          </a:p>
        </p:txBody>
      </p:sp>
      <p:sp>
        <p:nvSpPr>
          <p:cNvPr id="3" name="Espaço Reservado para Conteúdo 2">
            <a:extLst>
              <a:ext uri="{FF2B5EF4-FFF2-40B4-BE49-F238E27FC236}">
                <a16:creationId xmlns:a16="http://schemas.microsoft.com/office/drawing/2014/main" id="{869018EB-9ADD-CF42-A7BF-A17FCF6E5E05}"/>
              </a:ext>
            </a:extLst>
          </p:cNvPr>
          <p:cNvSpPr>
            <a:spLocks noGrp="1"/>
          </p:cNvSpPr>
          <p:nvPr>
            <p:ph idx="1"/>
          </p:nvPr>
        </p:nvSpPr>
        <p:spPr/>
        <p:txBody>
          <a:bodyPr>
            <a:normAutofit fontScale="85000" lnSpcReduction="20000"/>
          </a:bodyPr>
          <a:lstStyle/>
          <a:p>
            <a:r>
              <a:rPr lang="pt-BR" dirty="0"/>
              <a:t>Quando se trata de um investimento em negócios ou empresas, deve-se dizimar do líquido, após abater as despesas do negócio, porque esse resultado líquido da empresa, é o “</a:t>
            </a:r>
            <a:r>
              <a:rPr lang="pt-BR"/>
              <a:t>aumento” e</a:t>
            </a:r>
            <a:r>
              <a:rPr lang="pt-BR" dirty="0"/>
              <a:t>, desse lucro deve ser devolvido o dízimo.</a:t>
            </a:r>
          </a:p>
          <a:p>
            <a:r>
              <a:rPr lang="pt-BR" dirty="0"/>
              <a:t>Mas se a pessoa é empregada, do salário devolve o dízimo do bruto, </a:t>
            </a:r>
            <a:r>
              <a:rPr lang="pt-BR"/>
              <a:t>porque tudo </a:t>
            </a:r>
            <a:r>
              <a:rPr lang="pt-BR" dirty="0"/>
              <a:t>o que você recebe é para seu uso pessoal. Mesmo os descontos são feitos para benefício direto ou indireto do trabalhador. </a:t>
            </a:r>
          </a:p>
        </p:txBody>
      </p:sp>
      <p:sp>
        <p:nvSpPr>
          <p:cNvPr id="4" name="Espaço Reservado para Texto 3">
            <a:extLst>
              <a:ext uri="{FF2B5EF4-FFF2-40B4-BE49-F238E27FC236}">
                <a16:creationId xmlns:a16="http://schemas.microsoft.com/office/drawing/2014/main" id="{32197FD4-B559-474D-9E5D-CEAE03A46548}"/>
              </a:ext>
            </a:extLst>
          </p:cNvPr>
          <p:cNvSpPr>
            <a:spLocks noGrp="1"/>
          </p:cNvSpPr>
          <p:nvPr>
            <p:ph type="body" sz="quarter" idx="11"/>
          </p:nvPr>
        </p:nvSpPr>
        <p:spPr/>
        <p:txBody>
          <a:bodyPr/>
          <a:lstStyle/>
          <a:p>
            <a:r>
              <a:rPr lang="pt-BR" dirty="0"/>
              <a:t>44</a:t>
            </a:r>
          </a:p>
        </p:txBody>
      </p:sp>
      <p:pic>
        <p:nvPicPr>
          <p:cNvPr id="6" name="Espaço Reservado para Imagem 5">
            <a:extLst>
              <a:ext uri="{FF2B5EF4-FFF2-40B4-BE49-F238E27FC236}">
                <a16:creationId xmlns:a16="http://schemas.microsoft.com/office/drawing/2014/main" id="{DD8B3682-69DC-F543-809D-1D40E6E6269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815366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823156C-848E-F040-A6B7-CB929CEEBC6B}"/>
              </a:ext>
            </a:extLst>
          </p:cNvPr>
          <p:cNvSpPr>
            <a:spLocks noGrp="1"/>
          </p:cNvSpPr>
          <p:nvPr>
            <p:ph type="title"/>
          </p:nvPr>
        </p:nvSpPr>
        <p:spPr/>
        <p:txBody>
          <a:bodyPr>
            <a:normAutofit/>
          </a:bodyPr>
          <a:lstStyle/>
          <a:p>
            <a:r>
              <a:rPr lang="pt-BR" dirty="0"/>
              <a:t>Se eu ganhar de presente uma Ferrari?</a:t>
            </a:r>
          </a:p>
        </p:txBody>
      </p:sp>
      <p:sp>
        <p:nvSpPr>
          <p:cNvPr id="7" name="Espaço Reservado para Conteúdo 6">
            <a:extLst>
              <a:ext uri="{FF2B5EF4-FFF2-40B4-BE49-F238E27FC236}">
                <a16:creationId xmlns:a16="http://schemas.microsoft.com/office/drawing/2014/main" id="{75711619-9605-B64B-8641-52F78606A2D5}"/>
              </a:ext>
            </a:extLst>
          </p:cNvPr>
          <p:cNvSpPr>
            <a:spLocks noGrp="1"/>
          </p:cNvSpPr>
          <p:nvPr>
            <p:ph idx="1"/>
          </p:nvPr>
        </p:nvSpPr>
        <p:spPr/>
        <p:txBody>
          <a:bodyPr>
            <a:normAutofit fontScale="92500" lnSpcReduction="10000"/>
          </a:bodyPr>
          <a:lstStyle/>
          <a:p>
            <a:r>
              <a:rPr lang="pt-BR" dirty="0"/>
              <a:t>Informe-se do valor e devolva o dízimo. Se não tem condições de devolver o dízimo de uma Ferrari, talvez você não tenha condições de mantê-la. </a:t>
            </a:r>
          </a:p>
          <a:p>
            <a:r>
              <a:rPr lang="pt-BR" dirty="0"/>
              <a:t>A sugestão é que venda-a e dizime de uma vez, ou fique com ela e dizime ainda que parcelado. Identifique o aumento, agradeça a bênção e seja fiel. Adore a Deus.</a:t>
            </a:r>
          </a:p>
        </p:txBody>
      </p:sp>
      <p:sp>
        <p:nvSpPr>
          <p:cNvPr id="9" name="Espaço Reservado para Texto 8">
            <a:extLst>
              <a:ext uri="{FF2B5EF4-FFF2-40B4-BE49-F238E27FC236}">
                <a16:creationId xmlns:a16="http://schemas.microsoft.com/office/drawing/2014/main" id="{ABFFE07A-3DBA-6942-864B-B1E9524DAD5A}"/>
              </a:ext>
            </a:extLst>
          </p:cNvPr>
          <p:cNvSpPr>
            <a:spLocks noGrp="1"/>
          </p:cNvSpPr>
          <p:nvPr>
            <p:ph type="body" sz="quarter" idx="11"/>
          </p:nvPr>
        </p:nvSpPr>
        <p:spPr/>
        <p:txBody>
          <a:bodyPr/>
          <a:lstStyle/>
          <a:p>
            <a:r>
              <a:rPr lang="pt-BR" dirty="0"/>
              <a:t>45</a:t>
            </a:r>
          </a:p>
        </p:txBody>
      </p:sp>
      <p:pic>
        <p:nvPicPr>
          <p:cNvPr id="2" name="Espaço Reservado para Imagem 1">
            <a:extLst>
              <a:ext uri="{FF2B5EF4-FFF2-40B4-BE49-F238E27FC236}">
                <a16:creationId xmlns:a16="http://schemas.microsoft.com/office/drawing/2014/main" id="{FF45F8C9-61FF-0942-9643-B965BBEAF89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189346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5ABB4-AEA5-1146-B29F-A99F0D49F2B0}"/>
              </a:ext>
            </a:extLst>
          </p:cNvPr>
          <p:cNvSpPr>
            <a:spLocks noGrp="1"/>
          </p:cNvSpPr>
          <p:nvPr>
            <p:ph type="title"/>
          </p:nvPr>
        </p:nvSpPr>
        <p:spPr/>
        <p:txBody>
          <a:bodyPr>
            <a:normAutofit fontScale="90000"/>
          </a:bodyPr>
          <a:lstStyle/>
          <a:p>
            <a:r>
              <a:rPr lang="pt-BR" dirty="0"/>
              <a:t>Se eu ganhar salário mínimo ou menos, devo dizimar?</a:t>
            </a:r>
          </a:p>
        </p:txBody>
      </p:sp>
      <p:sp>
        <p:nvSpPr>
          <p:cNvPr id="3" name="Espaço Reservado para Conteúdo 2">
            <a:extLst>
              <a:ext uri="{FF2B5EF4-FFF2-40B4-BE49-F238E27FC236}">
                <a16:creationId xmlns:a16="http://schemas.microsoft.com/office/drawing/2014/main" id="{5A8F8824-6E1E-4F49-B4E8-7A1D3DB4E10E}"/>
              </a:ext>
            </a:extLst>
          </p:cNvPr>
          <p:cNvSpPr>
            <a:spLocks noGrp="1"/>
          </p:cNvSpPr>
          <p:nvPr>
            <p:ph idx="1"/>
          </p:nvPr>
        </p:nvSpPr>
        <p:spPr/>
        <p:txBody>
          <a:bodyPr>
            <a:normAutofit fontScale="92500"/>
          </a:bodyPr>
          <a:lstStyle/>
          <a:p>
            <a:r>
              <a:rPr lang="pt-BR" dirty="0"/>
              <a:t>Na Escritura, o dízimo não depende de se receber pouco ou muito</a:t>
            </a:r>
            <a:r>
              <a:rPr lang="pt-BR"/>
              <a:t>. </a:t>
            </a:r>
          </a:p>
          <a:p>
            <a:r>
              <a:rPr lang="pt-BR"/>
              <a:t>É </a:t>
            </a:r>
            <a:r>
              <a:rPr lang="pt-BR" dirty="0"/>
              <a:t>uma relação com Deus e compromisso com a missão de pregar o evangelho e Sua obra </a:t>
            </a:r>
            <a:r>
              <a:rPr lang="pt-BR"/>
              <a:t>em geral (Mt 28:19). </a:t>
            </a:r>
            <a:r>
              <a:rPr lang="pt-BR" dirty="0"/>
              <a:t>Seja fiel e devolva </a:t>
            </a:r>
            <a:r>
              <a:rPr lang="pt-BR"/>
              <a:t>o dízimo (Ml 38-10).</a:t>
            </a:r>
          </a:p>
          <a:p>
            <a:r>
              <a:rPr lang="pt-BR"/>
              <a:t>Quem </a:t>
            </a:r>
            <a:r>
              <a:rPr lang="pt-BR" dirty="0"/>
              <a:t>é fiel no pouco também é fiel </a:t>
            </a:r>
            <a:r>
              <a:rPr lang="pt-BR"/>
              <a:t>no muito (Lc 16:10). </a:t>
            </a:r>
            <a:endParaRPr lang="pt-BR" dirty="0"/>
          </a:p>
        </p:txBody>
      </p:sp>
      <p:sp>
        <p:nvSpPr>
          <p:cNvPr id="4" name="Espaço Reservado para Texto 3">
            <a:extLst>
              <a:ext uri="{FF2B5EF4-FFF2-40B4-BE49-F238E27FC236}">
                <a16:creationId xmlns:a16="http://schemas.microsoft.com/office/drawing/2014/main" id="{D1F7E5C1-F9CB-F74C-A603-A6D5EAFC9D4F}"/>
              </a:ext>
            </a:extLst>
          </p:cNvPr>
          <p:cNvSpPr>
            <a:spLocks noGrp="1"/>
          </p:cNvSpPr>
          <p:nvPr>
            <p:ph type="body" sz="quarter" idx="11"/>
          </p:nvPr>
        </p:nvSpPr>
        <p:spPr/>
        <p:txBody>
          <a:bodyPr/>
          <a:lstStyle/>
          <a:p>
            <a:r>
              <a:rPr lang="pt-BR" dirty="0"/>
              <a:t>46</a:t>
            </a:r>
          </a:p>
        </p:txBody>
      </p:sp>
      <p:pic>
        <p:nvPicPr>
          <p:cNvPr id="7" name="Espaço Reservado para Imagem 6">
            <a:extLst>
              <a:ext uri="{FF2B5EF4-FFF2-40B4-BE49-F238E27FC236}">
                <a16:creationId xmlns:a16="http://schemas.microsoft.com/office/drawing/2014/main" id="{8ABC48E4-11CD-C241-860F-B419992ED52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1322134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61148CA-4DDB-F647-AB32-262B94E9B383}"/>
              </a:ext>
            </a:extLst>
          </p:cNvPr>
          <p:cNvSpPr>
            <a:spLocks noGrp="1"/>
          </p:cNvSpPr>
          <p:nvPr>
            <p:ph type="title"/>
          </p:nvPr>
        </p:nvSpPr>
        <p:spPr/>
        <p:txBody>
          <a:bodyPr>
            <a:normAutofit fontScale="90000"/>
          </a:bodyPr>
          <a:lstStyle/>
          <a:p>
            <a:r>
              <a:rPr lang="pt-BR" dirty="0"/>
              <a:t>Como devolver o dízimo de bolsa de estudos quando se tem renda?</a:t>
            </a:r>
          </a:p>
        </p:txBody>
      </p:sp>
      <p:sp>
        <p:nvSpPr>
          <p:cNvPr id="7" name="Espaço Reservado para Conteúdo 6">
            <a:extLst>
              <a:ext uri="{FF2B5EF4-FFF2-40B4-BE49-F238E27FC236}">
                <a16:creationId xmlns:a16="http://schemas.microsoft.com/office/drawing/2014/main" id="{A976A3F1-C0FE-1242-A35C-42576E87BC1C}"/>
              </a:ext>
            </a:extLst>
          </p:cNvPr>
          <p:cNvSpPr>
            <a:spLocks noGrp="1"/>
          </p:cNvSpPr>
          <p:nvPr>
            <p:ph idx="1"/>
          </p:nvPr>
        </p:nvSpPr>
        <p:spPr>
          <a:xfrm>
            <a:off x="5603132" y="1818409"/>
            <a:ext cx="6031657" cy="4379026"/>
          </a:xfrm>
        </p:spPr>
        <p:txBody>
          <a:bodyPr>
            <a:noAutofit/>
          </a:bodyPr>
          <a:lstStyle/>
          <a:p>
            <a:r>
              <a:rPr lang="pt-BR" sz="2400"/>
              <a:t>Se </a:t>
            </a:r>
            <a:r>
              <a:rPr lang="pt-BR" sz="2400" dirty="0"/>
              <a:t>você tem renda própria</a:t>
            </a:r>
            <a:r>
              <a:rPr lang="pt-BR" sz="2400"/>
              <a:t>, a </a:t>
            </a:r>
            <a:r>
              <a:rPr lang="pt-BR" sz="2400" dirty="0"/>
              <a:t>bolsa de </a:t>
            </a:r>
            <a:r>
              <a:rPr lang="pt-BR" sz="2400"/>
              <a:t>estudos é rendimento extra - deve dizimar porque </a:t>
            </a:r>
            <a:r>
              <a:rPr lang="pt-BR" sz="2400" dirty="0"/>
              <a:t>trouxe aumento financeiro pessoal</a:t>
            </a:r>
            <a:r>
              <a:rPr lang="pt-BR" sz="2400"/>
              <a:t>.  </a:t>
            </a:r>
            <a:endParaRPr lang="pt-BR" sz="2400" dirty="0"/>
          </a:p>
          <a:p>
            <a:r>
              <a:rPr lang="pt-BR" sz="2400" dirty="0"/>
              <a:t>Mas se você não tem renda, você é dependente, semelhante a um filho que precisa dos pais, então não tem como dizimar</a:t>
            </a:r>
            <a:r>
              <a:rPr lang="pt-BR" sz="2400"/>
              <a:t>. </a:t>
            </a:r>
          </a:p>
          <a:p>
            <a:r>
              <a:rPr lang="pt-BR" sz="2400"/>
              <a:t>Se recebe </a:t>
            </a:r>
            <a:r>
              <a:rPr lang="pt-BR" sz="2400" dirty="0"/>
              <a:t>bolsa de </a:t>
            </a:r>
            <a:r>
              <a:rPr lang="pt-BR" sz="2400"/>
              <a:t>estudo exigido pela empresa é  requisito de trabalho.  Não dizima.</a:t>
            </a:r>
            <a:endParaRPr lang="pt-BR" sz="2400" dirty="0"/>
          </a:p>
        </p:txBody>
      </p:sp>
      <p:sp>
        <p:nvSpPr>
          <p:cNvPr id="9" name="Espaço Reservado para Texto 8">
            <a:extLst>
              <a:ext uri="{FF2B5EF4-FFF2-40B4-BE49-F238E27FC236}">
                <a16:creationId xmlns:a16="http://schemas.microsoft.com/office/drawing/2014/main" id="{76EA3FAB-9D0A-3741-A687-291BD1CA468B}"/>
              </a:ext>
            </a:extLst>
          </p:cNvPr>
          <p:cNvSpPr>
            <a:spLocks noGrp="1"/>
          </p:cNvSpPr>
          <p:nvPr>
            <p:ph type="body" sz="quarter" idx="11"/>
          </p:nvPr>
        </p:nvSpPr>
        <p:spPr/>
        <p:txBody>
          <a:bodyPr/>
          <a:lstStyle/>
          <a:p>
            <a:r>
              <a:rPr lang="pt-BR" dirty="0"/>
              <a:t>47</a:t>
            </a:r>
          </a:p>
        </p:txBody>
      </p:sp>
      <p:pic>
        <p:nvPicPr>
          <p:cNvPr id="10" name="Espaço Reservado para Imagem 9">
            <a:extLst>
              <a:ext uri="{FF2B5EF4-FFF2-40B4-BE49-F238E27FC236}">
                <a16:creationId xmlns:a16="http://schemas.microsoft.com/office/drawing/2014/main" id="{B496715F-EAFD-AC49-8DA9-77C2EF10178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23959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D840368-5EC4-1349-899C-200939AC403E}"/>
              </a:ext>
            </a:extLst>
          </p:cNvPr>
          <p:cNvSpPr>
            <a:spLocks noGrp="1"/>
          </p:cNvSpPr>
          <p:nvPr>
            <p:ph type="ctrTitle"/>
          </p:nvPr>
        </p:nvSpPr>
        <p:spPr/>
        <p:txBody>
          <a:bodyPr>
            <a:normAutofit fontScale="90000"/>
          </a:bodyPr>
          <a:lstStyle/>
          <a:p>
            <a:r>
              <a:rPr lang="pt-BR" dirty="0"/>
              <a:t>III – SITUAÇÕES PRÁTICAS DO COTIDIANO SOBRE DÍZIMO E OFERTAS</a:t>
            </a:r>
          </a:p>
        </p:txBody>
      </p:sp>
    </p:spTree>
    <p:extLst>
      <p:ext uri="{BB962C8B-B14F-4D97-AF65-F5344CB8AC3E}">
        <p14:creationId xmlns:p14="http://schemas.microsoft.com/office/powerpoint/2010/main" val="58366042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E5ED50-DBCA-7240-98DD-1D826C7360EC}"/>
              </a:ext>
            </a:extLst>
          </p:cNvPr>
          <p:cNvSpPr>
            <a:spLocks noGrp="1"/>
          </p:cNvSpPr>
          <p:nvPr>
            <p:ph type="title"/>
          </p:nvPr>
        </p:nvSpPr>
        <p:spPr/>
        <p:txBody>
          <a:bodyPr/>
          <a:lstStyle/>
          <a:p>
            <a:r>
              <a:rPr lang="pt-BR"/>
              <a:t>Coloque a vida a serviço do Senhor</a:t>
            </a:r>
          </a:p>
        </p:txBody>
      </p:sp>
      <p:sp>
        <p:nvSpPr>
          <p:cNvPr id="3" name="Espaço Reservado para Conteúdo 2">
            <a:extLst>
              <a:ext uri="{FF2B5EF4-FFF2-40B4-BE49-F238E27FC236}">
                <a16:creationId xmlns:a16="http://schemas.microsoft.com/office/drawing/2014/main" id="{FFE38907-DE15-514C-8B37-5FC22AF885CB}"/>
              </a:ext>
            </a:extLst>
          </p:cNvPr>
          <p:cNvSpPr>
            <a:spLocks noGrp="1"/>
          </p:cNvSpPr>
          <p:nvPr>
            <p:ph idx="1"/>
          </p:nvPr>
        </p:nvSpPr>
        <p:spPr/>
        <p:txBody>
          <a:bodyPr>
            <a:normAutofit fontScale="85000" lnSpcReduction="10000"/>
          </a:bodyPr>
          <a:lstStyle/>
          <a:p>
            <a:r>
              <a:rPr lang="pt-BR"/>
              <a:t>Deus é o </a:t>
            </a:r>
            <a:r>
              <a:rPr lang="pt-BR" b="1"/>
              <a:t>Senhor</a:t>
            </a:r>
            <a:r>
              <a:rPr lang="pt-BR"/>
              <a:t>, possuidor dos céus e da terra (Gn 1:1).</a:t>
            </a:r>
          </a:p>
          <a:p>
            <a:r>
              <a:rPr lang="pt-BR"/>
              <a:t>Suas </a:t>
            </a:r>
            <a:r>
              <a:rPr lang="pt-BR" b="1"/>
              <a:t>bênçãos</a:t>
            </a:r>
            <a:r>
              <a:rPr lang="pt-BR"/>
              <a:t> se constituem </a:t>
            </a:r>
            <a:r>
              <a:rPr lang="pt-BR" b="1"/>
              <a:t>aumento</a:t>
            </a:r>
            <a:r>
              <a:rPr lang="pt-BR"/>
              <a:t> de nossos recursos para honrar Seu nome, suprir nossas necessidades e manter a </a:t>
            </a:r>
            <a:r>
              <a:rPr lang="pt-BR" b="1"/>
              <a:t>pregação</a:t>
            </a:r>
            <a:r>
              <a:rPr lang="pt-BR"/>
              <a:t> do evangelho. </a:t>
            </a:r>
          </a:p>
          <a:p>
            <a:r>
              <a:rPr lang="pt-BR"/>
              <a:t>Dízimos e ofertas são parte da </a:t>
            </a:r>
            <a:r>
              <a:rPr lang="pt-BR" b="1"/>
              <a:t>adoração</a:t>
            </a:r>
            <a:r>
              <a:rPr lang="pt-BR"/>
              <a:t> (Ml 3:10; 1Cr 29:9-20).</a:t>
            </a:r>
          </a:p>
          <a:p>
            <a:r>
              <a:rPr lang="pt-BR"/>
              <a:t>Adoremos e sirvamos assim ao Senhor. Oremos para sermos achados fiéis!</a:t>
            </a:r>
          </a:p>
          <a:p>
            <a:endParaRPr lang="pt-BR"/>
          </a:p>
          <a:p>
            <a:endParaRPr lang="pt-BR"/>
          </a:p>
        </p:txBody>
      </p:sp>
      <p:pic>
        <p:nvPicPr>
          <p:cNvPr id="7" name="Espaço Reservado para Imagem 6">
            <a:extLst>
              <a:ext uri="{FF2B5EF4-FFF2-40B4-BE49-F238E27FC236}">
                <a16:creationId xmlns:a16="http://schemas.microsoft.com/office/drawing/2014/main" id="{AA7275B3-A7AC-F54C-B7DE-A465FB63A7E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5" r="15"/>
          <a:stretch/>
        </p:blipFill>
        <p:spPr/>
      </p:pic>
    </p:spTree>
    <p:extLst>
      <p:ext uri="{BB962C8B-B14F-4D97-AF65-F5344CB8AC3E}">
        <p14:creationId xmlns:p14="http://schemas.microsoft.com/office/powerpoint/2010/main" val="35695386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100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6DD82-BE84-EA40-9863-16991BD4D86E}"/>
              </a:ext>
            </a:extLst>
          </p:cNvPr>
          <p:cNvSpPr>
            <a:spLocks noGrp="1"/>
          </p:cNvSpPr>
          <p:nvPr>
            <p:ph type="title"/>
          </p:nvPr>
        </p:nvSpPr>
        <p:spPr/>
        <p:txBody>
          <a:bodyPr/>
          <a:lstStyle/>
          <a:p>
            <a:r>
              <a:rPr lang="pt-BR"/>
              <a:t>Viver a espiritualidade na prática </a:t>
            </a:r>
          </a:p>
        </p:txBody>
      </p:sp>
      <p:sp>
        <p:nvSpPr>
          <p:cNvPr id="3" name="Espaço Reservado para Conteúdo 2">
            <a:extLst>
              <a:ext uri="{FF2B5EF4-FFF2-40B4-BE49-F238E27FC236}">
                <a16:creationId xmlns:a16="http://schemas.microsoft.com/office/drawing/2014/main" id="{8D283748-9A08-9643-BAF4-1AE3135CCF55}"/>
              </a:ext>
            </a:extLst>
          </p:cNvPr>
          <p:cNvSpPr>
            <a:spLocks noGrp="1"/>
          </p:cNvSpPr>
          <p:nvPr>
            <p:ph idx="1"/>
          </p:nvPr>
        </p:nvSpPr>
        <p:spPr/>
        <p:txBody>
          <a:bodyPr>
            <a:normAutofit fontScale="85000" lnSpcReduction="20000"/>
          </a:bodyPr>
          <a:lstStyle/>
          <a:p>
            <a:r>
              <a:rPr lang="pt-BR"/>
              <a:t>Deus nos ama, mas o pecado impede Suas bênçãos  (Is 59:1-2; Ml 3:8-12).</a:t>
            </a:r>
          </a:p>
          <a:p>
            <a:r>
              <a:rPr lang="pt-BR"/>
              <a:t>O povo perece por falta de Instruções de como praticar a Palavra.</a:t>
            </a:r>
          </a:p>
          <a:p>
            <a:r>
              <a:rPr lang="pt-BR"/>
              <a:t>Mas como sinceros filhos e filhas de Deus, aprendemos a servir ao Senhor em cada situação da vida. </a:t>
            </a:r>
          </a:p>
          <a:p>
            <a:r>
              <a:rPr lang="pt-BR"/>
              <a:t>Fomos salvos pela graça por meio da fé “para” as boas obras (Ef 2:8-10).</a:t>
            </a:r>
          </a:p>
          <a:p>
            <a:r>
              <a:rPr lang="pt-BR"/>
              <a:t>Porque a fé sem obras é  morta (Tg 2:17-18). Vejamos situacões práticas na doutrina dos dízimos e ofertas. </a:t>
            </a:r>
          </a:p>
          <a:p>
            <a:endParaRPr lang="pt-BR"/>
          </a:p>
        </p:txBody>
      </p:sp>
      <p:pic>
        <p:nvPicPr>
          <p:cNvPr id="7" name="Espaço Reservado para Imagem 6">
            <a:extLst>
              <a:ext uri="{FF2B5EF4-FFF2-40B4-BE49-F238E27FC236}">
                <a16:creationId xmlns:a16="http://schemas.microsoft.com/office/drawing/2014/main" id="{DA30E90F-2633-B24A-AE3E-57FC918D7DF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9647814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13003-A112-E041-89C2-89C7E694AD69}"/>
              </a:ext>
            </a:extLst>
          </p:cNvPr>
          <p:cNvSpPr>
            <a:spLocks noGrp="1"/>
          </p:cNvSpPr>
          <p:nvPr>
            <p:ph type="title"/>
          </p:nvPr>
        </p:nvSpPr>
        <p:spPr/>
        <p:txBody>
          <a:bodyPr>
            <a:normAutofit/>
          </a:bodyPr>
          <a:lstStyle/>
          <a:p>
            <a:r>
              <a:rPr lang="pt-BR" dirty="0"/>
              <a:t>Devo dizimar do vale transporte?</a:t>
            </a:r>
          </a:p>
        </p:txBody>
      </p:sp>
      <p:sp>
        <p:nvSpPr>
          <p:cNvPr id="3" name="Espaço Reservado para Conteúdo 2">
            <a:extLst>
              <a:ext uri="{FF2B5EF4-FFF2-40B4-BE49-F238E27FC236}">
                <a16:creationId xmlns:a16="http://schemas.microsoft.com/office/drawing/2014/main" id="{29D2756E-917C-9B4D-BF97-38281E15D6AE}"/>
              </a:ext>
            </a:extLst>
          </p:cNvPr>
          <p:cNvSpPr>
            <a:spLocks noGrp="1"/>
          </p:cNvSpPr>
          <p:nvPr>
            <p:ph idx="1"/>
          </p:nvPr>
        </p:nvSpPr>
        <p:spPr>
          <a:xfrm>
            <a:off x="423187" y="1799127"/>
            <a:ext cx="6245156" cy="4154665"/>
          </a:xfrm>
        </p:spPr>
        <p:txBody>
          <a:bodyPr>
            <a:normAutofit fontScale="85000" lnSpcReduction="20000"/>
          </a:bodyPr>
          <a:lstStyle/>
          <a:p>
            <a:r>
              <a:rPr lang="pt-BR" dirty="0"/>
              <a:t>Se foi dado pela empresa para esse fim específico do trabalho é como se a empresa assumisse a obrigação de ir buscá-lo para o trabalho e levá-lo de volta para casa. É condição de trabalho, não é aumento. Não dizima. </a:t>
            </a:r>
          </a:p>
          <a:p>
            <a:r>
              <a:rPr lang="pt-BR" dirty="0"/>
              <a:t>Mas, </a:t>
            </a:r>
            <a:r>
              <a:rPr lang="pt-BR"/>
              <a:t>se você decidir ir a pé </a:t>
            </a:r>
            <a:r>
              <a:rPr lang="pt-BR" dirty="0"/>
              <a:t>ou gasta o dinheiro como quiser</a:t>
            </a:r>
            <a:r>
              <a:rPr lang="pt-BR"/>
              <a:t>, já não é apenas uma condição de trabalho, a parte que você economizou é </a:t>
            </a:r>
            <a:r>
              <a:rPr lang="pt-BR" dirty="0"/>
              <a:t>dinheiro extra, então é bênção de aumento e todo aumento </a:t>
            </a:r>
            <a:r>
              <a:rPr lang="pt-BR"/>
              <a:t>se oferta e dizima (Ml 3:8-10; Dt 16:17).</a:t>
            </a:r>
            <a:endParaRPr lang="pt-BR" dirty="0"/>
          </a:p>
        </p:txBody>
      </p:sp>
      <p:sp>
        <p:nvSpPr>
          <p:cNvPr id="4" name="Espaço Reservado para Texto 3">
            <a:extLst>
              <a:ext uri="{FF2B5EF4-FFF2-40B4-BE49-F238E27FC236}">
                <a16:creationId xmlns:a16="http://schemas.microsoft.com/office/drawing/2014/main" id="{E7E316B3-532C-7142-BE32-4A95CF1EE8BE}"/>
              </a:ext>
            </a:extLst>
          </p:cNvPr>
          <p:cNvSpPr>
            <a:spLocks noGrp="1"/>
          </p:cNvSpPr>
          <p:nvPr>
            <p:ph type="body" sz="quarter" idx="11"/>
          </p:nvPr>
        </p:nvSpPr>
        <p:spPr/>
        <p:txBody>
          <a:bodyPr/>
          <a:lstStyle/>
          <a:p>
            <a:r>
              <a:rPr lang="pt-BR" dirty="0"/>
              <a:t>32</a:t>
            </a:r>
          </a:p>
        </p:txBody>
      </p:sp>
      <p:pic>
        <p:nvPicPr>
          <p:cNvPr id="6" name="Espaço Reservado para Imagem 5">
            <a:extLst>
              <a:ext uri="{FF2B5EF4-FFF2-40B4-BE49-F238E27FC236}">
                <a16:creationId xmlns:a16="http://schemas.microsoft.com/office/drawing/2014/main" id="{D30FE4B1-B0CC-8E4D-9142-9D593C2C920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205210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C3FE3A8-00C2-BB42-AEF7-CFF632CE82D9}"/>
              </a:ext>
            </a:extLst>
          </p:cNvPr>
          <p:cNvSpPr>
            <a:spLocks noGrp="1"/>
          </p:cNvSpPr>
          <p:nvPr>
            <p:ph type="title"/>
          </p:nvPr>
        </p:nvSpPr>
        <p:spPr/>
        <p:txBody>
          <a:bodyPr>
            <a:normAutofit/>
          </a:bodyPr>
          <a:lstStyle/>
          <a:p>
            <a:r>
              <a:rPr lang="pt-BR" dirty="0"/>
              <a:t>Deve-se dizimar de ticket ou vale refeição?</a:t>
            </a:r>
          </a:p>
        </p:txBody>
      </p:sp>
      <p:sp>
        <p:nvSpPr>
          <p:cNvPr id="7" name="Espaço Reservado para Conteúdo 6">
            <a:extLst>
              <a:ext uri="{FF2B5EF4-FFF2-40B4-BE49-F238E27FC236}">
                <a16:creationId xmlns:a16="http://schemas.microsoft.com/office/drawing/2014/main" id="{ED3453CE-ABC5-F343-868A-D5CBDB375586}"/>
              </a:ext>
            </a:extLst>
          </p:cNvPr>
          <p:cNvSpPr>
            <a:spLocks noGrp="1"/>
          </p:cNvSpPr>
          <p:nvPr>
            <p:ph idx="1"/>
          </p:nvPr>
        </p:nvSpPr>
        <p:spPr/>
        <p:txBody>
          <a:bodyPr>
            <a:normAutofit fontScale="85000" lnSpcReduction="20000"/>
          </a:bodyPr>
          <a:lstStyle/>
          <a:p>
            <a:r>
              <a:rPr lang="pt-BR" dirty="0"/>
              <a:t>Se o trabalho exige que você fique no serviço e não leve comida ou você não pode levar refeição e, por isso, a empresa lhe dá vale refeição, não é aumento, é condição de trabalho. </a:t>
            </a:r>
          </a:p>
          <a:p>
            <a:r>
              <a:rPr lang="pt-BR" dirty="0"/>
              <a:t>Mas se você pode ir comer em casa e levar sua marmita e, mesmo assim, a empresa lhe fornece vale refeição ou ticket alimentação para você usar conforme quiser, é recurso extra e, portanto</a:t>
            </a:r>
            <a:r>
              <a:rPr lang="pt-BR"/>
              <a:t>, uma bênção de aumento</a:t>
            </a:r>
            <a:r>
              <a:rPr lang="pt-BR" dirty="0"/>
              <a:t>. Deve dizimar.</a:t>
            </a:r>
          </a:p>
        </p:txBody>
      </p:sp>
      <p:sp>
        <p:nvSpPr>
          <p:cNvPr id="9" name="Espaço Reservado para Texto 8">
            <a:extLst>
              <a:ext uri="{FF2B5EF4-FFF2-40B4-BE49-F238E27FC236}">
                <a16:creationId xmlns:a16="http://schemas.microsoft.com/office/drawing/2014/main" id="{39433CDB-4F44-D74C-B1CA-06A6E790AB41}"/>
              </a:ext>
            </a:extLst>
          </p:cNvPr>
          <p:cNvSpPr>
            <a:spLocks noGrp="1"/>
          </p:cNvSpPr>
          <p:nvPr>
            <p:ph type="body" sz="quarter" idx="11"/>
          </p:nvPr>
        </p:nvSpPr>
        <p:spPr/>
        <p:txBody>
          <a:bodyPr/>
          <a:lstStyle/>
          <a:p>
            <a:r>
              <a:rPr lang="pt-BR" dirty="0"/>
              <a:t>33</a:t>
            </a:r>
          </a:p>
        </p:txBody>
      </p:sp>
      <p:pic>
        <p:nvPicPr>
          <p:cNvPr id="11" name="Espaço Reservado para Imagem 10">
            <a:extLst>
              <a:ext uri="{FF2B5EF4-FFF2-40B4-BE49-F238E27FC236}">
                <a16:creationId xmlns:a16="http://schemas.microsoft.com/office/drawing/2014/main" id="{F2F7B080-6E02-454C-B4C0-8C236CE015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1507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4B88C-BA7F-0246-AF12-383BF87FCB2F}"/>
              </a:ext>
            </a:extLst>
          </p:cNvPr>
          <p:cNvSpPr>
            <a:spLocks noGrp="1"/>
          </p:cNvSpPr>
          <p:nvPr>
            <p:ph type="title"/>
          </p:nvPr>
        </p:nvSpPr>
        <p:spPr/>
        <p:txBody>
          <a:bodyPr>
            <a:normAutofit fontScale="90000"/>
          </a:bodyPr>
          <a:lstStyle/>
          <a:p>
            <a:r>
              <a:rPr lang="pt-BR" dirty="0"/>
              <a:t>Dízimo é somente se for fruto de trabalho? E ser for herança </a:t>
            </a:r>
            <a:r>
              <a:rPr lang="pt-BR" dirty="0" err="1"/>
              <a:t>etc</a:t>
            </a:r>
            <a:r>
              <a:rPr lang="pt-BR" dirty="0"/>
              <a:t>?</a:t>
            </a:r>
          </a:p>
        </p:txBody>
      </p:sp>
      <p:sp>
        <p:nvSpPr>
          <p:cNvPr id="3" name="Espaço Reservado para Conteúdo 2">
            <a:extLst>
              <a:ext uri="{FF2B5EF4-FFF2-40B4-BE49-F238E27FC236}">
                <a16:creationId xmlns:a16="http://schemas.microsoft.com/office/drawing/2014/main" id="{588C687C-BBD5-2944-97E9-27AF65FB36B7}"/>
              </a:ext>
            </a:extLst>
          </p:cNvPr>
          <p:cNvSpPr>
            <a:spLocks noGrp="1"/>
          </p:cNvSpPr>
          <p:nvPr>
            <p:ph idx="1"/>
          </p:nvPr>
        </p:nvSpPr>
        <p:spPr/>
        <p:txBody>
          <a:bodyPr>
            <a:normAutofit fontScale="92500" lnSpcReduction="20000"/>
          </a:bodyPr>
          <a:lstStyle/>
          <a:p>
            <a:r>
              <a:rPr lang="pt-BR" dirty="0"/>
              <a:t>A Bíblia jamais fala que dízimo é somente de trabalho e </a:t>
            </a:r>
            <a:r>
              <a:rPr lang="pt-BR"/>
              <a:t>emprego.</a:t>
            </a:r>
          </a:p>
          <a:p>
            <a:r>
              <a:rPr lang="pt-BR"/>
              <a:t>Ela </a:t>
            </a:r>
            <a:r>
              <a:rPr lang="pt-BR" dirty="0"/>
              <a:t>se refere a “bênção”, palavra que significa presente</a:t>
            </a:r>
            <a:r>
              <a:rPr lang="pt-BR"/>
              <a:t>, dádiva e </a:t>
            </a:r>
            <a:r>
              <a:rPr lang="pt-BR" dirty="0"/>
              <a:t>fazenda, rendas, riqueza </a:t>
            </a:r>
            <a:r>
              <a:rPr lang="pt-BR"/>
              <a:t>e aumento (Dt 16:17; Pv 3:9).</a:t>
            </a:r>
            <a:endParaRPr lang="pt-BR" dirty="0"/>
          </a:p>
          <a:p>
            <a:r>
              <a:rPr lang="pt-BR" dirty="0"/>
              <a:t>Portanto não importa de onde vem o aumento ou a bênção, seja de herança, achado, presente etc. Tudo que não se tinha e se passou a ter é aumento e bênção, e deve ser dizimado.</a:t>
            </a:r>
          </a:p>
        </p:txBody>
      </p:sp>
      <p:sp>
        <p:nvSpPr>
          <p:cNvPr id="4" name="Espaço Reservado para Texto 3">
            <a:extLst>
              <a:ext uri="{FF2B5EF4-FFF2-40B4-BE49-F238E27FC236}">
                <a16:creationId xmlns:a16="http://schemas.microsoft.com/office/drawing/2014/main" id="{4F8E1B40-A627-D243-BBAD-159BD72A6C62}"/>
              </a:ext>
            </a:extLst>
          </p:cNvPr>
          <p:cNvSpPr>
            <a:spLocks noGrp="1"/>
          </p:cNvSpPr>
          <p:nvPr>
            <p:ph type="body" sz="quarter" idx="11"/>
          </p:nvPr>
        </p:nvSpPr>
        <p:spPr/>
        <p:txBody>
          <a:bodyPr/>
          <a:lstStyle/>
          <a:p>
            <a:r>
              <a:rPr lang="pt-BR" dirty="0"/>
              <a:t>34</a:t>
            </a:r>
          </a:p>
        </p:txBody>
      </p:sp>
      <p:pic>
        <p:nvPicPr>
          <p:cNvPr id="7" name="Espaço Reservado para Imagem 6">
            <a:extLst>
              <a:ext uri="{FF2B5EF4-FFF2-40B4-BE49-F238E27FC236}">
                <a16:creationId xmlns:a16="http://schemas.microsoft.com/office/drawing/2014/main" id="{FEFBBEE3-C54B-684D-BD1A-3038FB70F33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815701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0EC0DC3-0ED3-624C-8E9C-224B081700D8}"/>
              </a:ext>
            </a:extLst>
          </p:cNvPr>
          <p:cNvSpPr>
            <a:spLocks noGrp="1"/>
          </p:cNvSpPr>
          <p:nvPr>
            <p:ph type="title"/>
          </p:nvPr>
        </p:nvSpPr>
        <p:spPr/>
        <p:txBody>
          <a:bodyPr>
            <a:normAutofit/>
          </a:bodyPr>
          <a:lstStyle/>
          <a:p>
            <a:r>
              <a:rPr lang="pt-BR" dirty="0"/>
              <a:t>Devo dizimar ou receber dízimo de coisas ilegais?</a:t>
            </a:r>
          </a:p>
        </p:txBody>
      </p:sp>
      <p:sp>
        <p:nvSpPr>
          <p:cNvPr id="7" name="Espaço Reservado para Conteúdo 6">
            <a:extLst>
              <a:ext uri="{FF2B5EF4-FFF2-40B4-BE49-F238E27FC236}">
                <a16:creationId xmlns:a16="http://schemas.microsoft.com/office/drawing/2014/main" id="{01204633-C5C7-B948-B602-904DB7A925C2}"/>
              </a:ext>
            </a:extLst>
          </p:cNvPr>
          <p:cNvSpPr>
            <a:spLocks noGrp="1"/>
          </p:cNvSpPr>
          <p:nvPr>
            <p:ph idx="1"/>
          </p:nvPr>
        </p:nvSpPr>
        <p:spPr>
          <a:xfrm>
            <a:off x="5603132" y="1690688"/>
            <a:ext cx="6245156" cy="4154665"/>
          </a:xfrm>
        </p:spPr>
        <p:txBody>
          <a:bodyPr>
            <a:normAutofit fontScale="85000" lnSpcReduction="20000"/>
          </a:bodyPr>
          <a:lstStyle/>
          <a:p>
            <a:r>
              <a:rPr lang="pt-BR" dirty="0"/>
              <a:t>Não. Primeiro que nem se deveria viver de coisas ilegais ou receber tais coisas e valores porque o Senhor as </a:t>
            </a:r>
            <a:r>
              <a:rPr lang="pt-BR"/>
              <a:t>condena.</a:t>
            </a:r>
          </a:p>
          <a:p>
            <a:r>
              <a:rPr lang="pt-BR"/>
              <a:t>Segundo</a:t>
            </a:r>
            <a:r>
              <a:rPr lang="pt-BR" dirty="0"/>
              <a:t>, que o dízimo vem de bênção, e crime não é bênção, é maldição</a:t>
            </a:r>
            <a:r>
              <a:rPr lang="pt-BR"/>
              <a:t>. </a:t>
            </a:r>
          </a:p>
          <a:p>
            <a:r>
              <a:rPr lang="pt-BR"/>
              <a:t>Terceiro</a:t>
            </a:r>
            <a:r>
              <a:rPr lang="pt-BR" dirty="0"/>
              <a:t>, a igreja parte do princípio de que o crente que se preocupa em ser fiel ao Senhor no dízimo, deve ser fiel ao Senhor em não roubar ou praticar </a:t>
            </a:r>
            <a:r>
              <a:rPr lang="pt-BR"/>
              <a:t>qualquer crime (2 Co 8:21; Êx 20:15). </a:t>
            </a:r>
            <a:endParaRPr lang="pt-BR" dirty="0"/>
          </a:p>
        </p:txBody>
      </p:sp>
      <p:sp>
        <p:nvSpPr>
          <p:cNvPr id="9" name="Espaço Reservado para Texto 8">
            <a:extLst>
              <a:ext uri="{FF2B5EF4-FFF2-40B4-BE49-F238E27FC236}">
                <a16:creationId xmlns:a16="http://schemas.microsoft.com/office/drawing/2014/main" id="{82742D4B-3FBD-EB46-ABEE-479FFF02FD32}"/>
              </a:ext>
            </a:extLst>
          </p:cNvPr>
          <p:cNvSpPr>
            <a:spLocks noGrp="1"/>
          </p:cNvSpPr>
          <p:nvPr>
            <p:ph type="body" sz="quarter" idx="11"/>
          </p:nvPr>
        </p:nvSpPr>
        <p:spPr/>
        <p:txBody>
          <a:bodyPr/>
          <a:lstStyle/>
          <a:p>
            <a:r>
              <a:rPr lang="pt-BR" dirty="0"/>
              <a:t>35</a:t>
            </a:r>
          </a:p>
        </p:txBody>
      </p:sp>
      <p:pic>
        <p:nvPicPr>
          <p:cNvPr id="22" name="Espaço Reservado para Imagem 21">
            <a:extLst>
              <a:ext uri="{FF2B5EF4-FFF2-40B4-BE49-F238E27FC236}">
                <a16:creationId xmlns:a16="http://schemas.microsoft.com/office/drawing/2014/main" id="{EA828A84-040E-0449-8E5E-2497E25591F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389917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35F93-E22A-D448-9374-2CF4F27A3995}"/>
              </a:ext>
            </a:extLst>
          </p:cNvPr>
          <p:cNvSpPr>
            <a:spLocks noGrp="1"/>
          </p:cNvSpPr>
          <p:nvPr>
            <p:ph type="title"/>
          </p:nvPr>
        </p:nvSpPr>
        <p:spPr/>
        <p:txBody>
          <a:bodyPr>
            <a:normAutofit fontScale="90000"/>
          </a:bodyPr>
          <a:lstStyle/>
          <a:p>
            <a:r>
              <a:rPr lang="pt-BR" dirty="0"/>
              <a:t>Devo dizimar de produtos legais, porém proibidos pela Bíblia?</a:t>
            </a:r>
          </a:p>
        </p:txBody>
      </p:sp>
      <p:sp>
        <p:nvSpPr>
          <p:cNvPr id="3" name="Espaço Reservado para Conteúdo 2">
            <a:extLst>
              <a:ext uri="{FF2B5EF4-FFF2-40B4-BE49-F238E27FC236}">
                <a16:creationId xmlns:a16="http://schemas.microsoft.com/office/drawing/2014/main" id="{F0BB1198-8CDA-1E4A-BD45-A60535FC9D17}"/>
              </a:ext>
            </a:extLst>
          </p:cNvPr>
          <p:cNvSpPr>
            <a:spLocks noGrp="1"/>
          </p:cNvSpPr>
          <p:nvPr>
            <p:ph idx="1"/>
          </p:nvPr>
        </p:nvSpPr>
        <p:spPr/>
        <p:txBody>
          <a:bodyPr>
            <a:normAutofit fontScale="85000" lnSpcReduction="20000"/>
          </a:bodyPr>
          <a:lstStyle/>
          <a:p>
            <a:r>
              <a:rPr lang="pt-BR" dirty="0"/>
              <a:t>A fidelidade nos dízimos e ofertas, como qualquer doutrina, não pode ser proibida de ser praticada porque a pessoa está sendo infiel em outras coisas</a:t>
            </a:r>
            <a:r>
              <a:rPr lang="pt-BR"/>
              <a:t>. </a:t>
            </a:r>
          </a:p>
          <a:p>
            <a:r>
              <a:rPr lang="pt-BR"/>
              <a:t>Ao </a:t>
            </a:r>
            <a:r>
              <a:rPr lang="pt-BR" dirty="0"/>
              <a:t>contrário</a:t>
            </a:r>
            <a:r>
              <a:rPr lang="pt-BR"/>
              <a:t>, dizimar é </a:t>
            </a:r>
            <a:r>
              <a:rPr lang="pt-BR" dirty="0"/>
              <a:t>uma forma de quem está afastado “tornar” </a:t>
            </a:r>
            <a:r>
              <a:rPr lang="pt-BR"/>
              <a:t>para Ele (</a:t>
            </a:r>
            <a:r>
              <a:rPr lang="pt-BR" dirty="0"/>
              <a:t>Ml </a:t>
            </a:r>
            <a:r>
              <a:rPr lang="pt-BR"/>
              <a:t>3:7).</a:t>
            </a:r>
            <a:endParaRPr lang="pt-BR" dirty="0"/>
          </a:p>
          <a:p>
            <a:r>
              <a:rPr lang="pt-BR" dirty="0"/>
              <a:t>A desobediência numa doutrina não impede de obedecer a outra </a:t>
            </a:r>
            <a:r>
              <a:rPr lang="pt-BR"/>
              <a:t>doutrina.</a:t>
            </a:r>
          </a:p>
          <a:p>
            <a:r>
              <a:rPr lang="pt-BR"/>
              <a:t>Na fé o crescimento na verdade é progressivo  (Pv 4:18).</a:t>
            </a:r>
            <a:endParaRPr lang="pt-BR" dirty="0"/>
          </a:p>
        </p:txBody>
      </p:sp>
      <p:sp>
        <p:nvSpPr>
          <p:cNvPr id="4" name="Espaço Reservado para Texto 3">
            <a:extLst>
              <a:ext uri="{FF2B5EF4-FFF2-40B4-BE49-F238E27FC236}">
                <a16:creationId xmlns:a16="http://schemas.microsoft.com/office/drawing/2014/main" id="{E072E343-4274-2742-9CBB-9FB3313CBAFA}"/>
              </a:ext>
            </a:extLst>
          </p:cNvPr>
          <p:cNvSpPr>
            <a:spLocks noGrp="1"/>
          </p:cNvSpPr>
          <p:nvPr>
            <p:ph type="body" sz="quarter" idx="11"/>
          </p:nvPr>
        </p:nvSpPr>
        <p:spPr/>
        <p:txBody>
          <a:bodyPr/>
          <a:lstStyle/>
          <a:p>
            <a:r>
              <a:rPr lang="pt-BR" dirty="0"/>
              <a:t>36</a:t>
            </a:r>
          </a:p>
        </p:txBody>
      </p:sp>
      <p:pic>
        <p:nvPicPr>
          <p:cNvPr id="6" name="Espaço Reservado para Imagem 5">
            <a:extLst>
              <a:ext uri="{FF2B5EF4-FFF2-40B4-BE49-F238E27FC236}">
                <a16:creationId xmlns:a16="http://schemas.microsoft.com/office/drawing/2014/main" id="{4C3347E2-9604-4045-BDCE-184C62E587A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65929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E8A92F-5B93-1A41-9C3B-42700D08DD3D}"/>
              </a:ext>
            </a:extLst>
          </p:cNvPr>
          <p:cNvSpPr>
            <a:spLocks noGrp="1"/>
          </p:cNvSpPr>
          <p:nvPr>
            <p:ph type="title"/>
          </p:nvPr>
        </p:nvSpPr>
        <p:spPr/>
        <p:txBody>
          <a:bodyPr>
            <a:normAutofit/>
          </a:bodyPr>
          <a:lstStyle/>
          <a:p>
            <a:r>
              <a:rPr lang="pt-BR" dirty="0"/>
              <a:t>Como a empresa deve dizimar?</a:t>
            </a:r>
          </a:p>
        </p:txBody>
      </p:sp>
      <p:sp>
        <p:nvSpPr>
          <p:cNvPr id="7" name="Espaço Reservado para Conteúdo 6">
            <a:extLst>
              <a:ext uri="{FF2B5EF4-FFF2-40B4-BE49-F238E27FC236}">
                <a16:creationId xmlns:a16="http://schemas.microsoft.com/office/drawing/2014/main" id="{59003007-63CB-9743-BF21-03769C77F322}"/>
              </a:ext>
            </a:extLst>
          </p:cNvPr>
          <p:cNvSpPr>
            <a:spLocks noGrp="1"/>
          </p:cNvSpPr>
          <p:nvPr>
            <p:ph idx="1"/>
          </p:nvPr>
        </p:nvSpPr>
        <p:spPr>
          <a:xfrm>
            <a:off x="5504171" y="1911010"/>
            <a:ext cx="6245156" cy="4154665"/>
          </a:xfrm>
        </p:spPr>
        <p:txBody>
          <a:bodyPr>
            <a:normAutofit fontScale="92500" lnSpcReduction="10000"/>
          </a:bodyPr>
          <a:lstStyle/>
          <a:p>
            <a:r>
              <a:rPr lang="pt-BR"/>
              <a:t>Pelo princípio bíblico do aumento, já mencionado (Pv 3:9), </a:t>
            </a:r>
            <a:r>
              <a:rPr lang="pt-BR" dirty="0"/>
              <a:t>a empresa dizima do lucro líquido, após abatido todos os custos do negócio. </a:t>
            </a:r>
          </a:p>
          <a:p>
            <a:r>
              <a:rPr lang="pt-BR"/>
              <a:t>Mas o proprietário</a:t>
            </a:r>
            <a:r>
              <a:rPr lang="pt-BR" dirty="0"/>
              <a:t>, ou sócio da empresa, por outro lado, ao retirar o valor para seu uso pessoal (pró-labore), deve dizimar a </a:t>
            </a:r>
            <a:r>
              <a:rPr lang="pt-BR"/>
              <a:t>cada saque do bruto, </a:t>
            </a:r>
            <a:r>
              <a:rPr lang="pt-BR" dirty="0"/>
              <a:t>porque Deus está em primeiro lugar </a:t>
            </a:r>
            <a:r>
              <a:rPr lang="pt-BR" dirty="0">
                <a:solidFill>
                  <a:schemeClr val="accent5"/>
                </a:solidFill>
              </a:rPr>
              <a:t>(</a:t>
            </a:r>
            <a:r>
              <a:rPr lang="pt-BR" dirty="0" err="1">
                <a:solidFill>
                  <a:schemeClr val="accent5"/>
                </a:solidFill>
              </a:rPr>
              <a:t>Mt</a:t>
            </a:r>
            <a:r>
              <a:rPr lang="pt-BR" dirty="0">
                <a:solidFill>
                  <a:schemeClr val="accent5"/>
                </a:solidFill>
              </a:rPr>
              <a:t> 6:33; </a:t>
            </a:r>
            <a:r>
              <a:rPr lang="pt-BR" dirty="0" err="1">
                <a:solidFill>
                  <a:schemeClr val="accent5"/>
                </a:solidFill>
              </a:rPr>
              <a:t>Pv</a:t>
            </a:r>
            <a:r>
              <a:rPr lang="pt-BR" dirty="0">
                <a:solidFill>
                  <a:schemeClr val="accent5"/>
                </a:solidFill>
              </a:rPr>
              <a:t> </a:t>
            </a:r>
            <a:r>
              <a:rPr lang="pt-BR">
                <a:solidFill>
                  <a:schemeClr val="accent5"/>
                </a:solidFill>
              </a:rPr>
              <a:t>3:9-10).</a:t>
            </a:r>
            <a:endParaRPr lang="pt-BR" dirty="0"/>
          </a:p>
        </p:txBody>
      </p:sp>
      <p:sp>
        <p:nvSpPr>
          <p:cNvPr id="9" name="Espaço Reservado para Texto 8">
            <a:extLst>
              <a:ext uri="{FF2B5EF4-FFF2-40B4-BE49-F238E27FC236}">
                <a16:creationId xmlns:a16="http://schemas.microsoft.com/office/drawing/2014/main" id="{4A706C5D-8BBC-B446-B158-D0EE19D6A9FB}"/>
              </a:ext>
            </a:extLst>
          </p:cNvPr>
          <p:cNvSpPr>
            <a:spLocks noGrp="1"/>
          </p:cNvSpPr>
          <p:nvPr>
            <p:ph type="body" sz="quarter" idx="11"/>
          </p:nvPr>
        </p:nvSpPr>
        <p:spPr/>
        <p:txBody>
          <a:bodyPr/>
          <a:lstStyle/>
          <a:p>
            <a:r>
              <a:rPr lang="pt-BR" dirty="0"/>
              <a:t>37</a:t>
            </a:r>
          </a:p>
        </p:txBody>
      </p:sp>
      <p:pic>
        <p:nvPicPr>
          <p:cNvPr id="5" name="Espaço Reservado para Imagem 4">
            <a:extLst>
              <a:ext uri="{FF2B5EF4-FFF2-40B4-BE49-F238E27FC236}">
                <a16:creationId xmlns:a16="http://schemas.microsoft.com/office/drawing/2014/main" id="{06AA8ED4-CF11-E44E-BEAF-9D202253BB7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93532341"/>
      </p:ext>
    </p:extLst>
  </p:cSld>
  <p:clrMapOvr>
    <a:masterClrMapping/>
  </p:clrMapOvr>
  <p:transition>
    <p:fade/>
  </p:transition>
</p:sld>
</file>

<file path=ppt/theme/theme1.xml><?xml version="1.0" encoding="utf-8"?>
<a:theme xmlns:a="http://schemas.openxmlformats.org/drawingml/2006/main" name="1-DIRETRIZES PRÁTICAS DÍZIMOS E OFERT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FA90B8-FD40-0442-A58F-E5AA56A81397}">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1-DIRETRIZES PRÁTICAS DÍZIMOS E OFERTAS</Template>
  <TotalTime>783</TotalTime>
  <Words>3963</Words>
  <Application>Microsoft Macintosh PowerPoint</Application>
  <PresentationFormat>Widescreen</PresentationFormat>
  <Paragraphs>154</Paragraphs>
  <Slides>21</Slides>
  <Notes>16</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Arial</vt:lpstr>
      <vt:lpstr>Calibri</vt:lpstr>
      <vt:lpstr>Century Gothic</vt:lpstr>
      <vt:lpstr>Fonte do Sistema Regular</vt:lpstr>
      <vt:lpstr>Wingdings</vt:lpstr>
      <vt:lpstr>1-DIRETRIZES PRÁTICAS DÍZIMOS E OFERTAS</vt:lpstr>
      <vt:lpstr>Apresentação do PowerPoint</vt:lpstr>
      <vt:lpstr>III – SITUAÇÕES PRÁTICAS DO COTIDIANO SOBRE DÍZIMO E OFERTAS</vt:lpstr>
      <vt:lpstr>Viver a espiritualidade na prática </vt:lpstr>
      <vt:lpstr>Devo dizimar do vale transporte?</vt:lpstr>
      <vt:lpstr>Deve-se dizimar de ticket ou vale refeição?</vt:lpstr>
      <vt:lpstr>Dízimo é somente se for fruto de trabalho? E ser for herança etc?</vt:lpstr>
      <vt:lpstr>Devo dizimar ou receber dízimo de coisas ilegais?</vt:lpstr>
      <vt:lpstr>Devo dizimar de produtos legais, porém proibidos pela Bíblia?</vt:lpstr>
      <vt:lpstr>Como a empresa deve dizimar?</vt:lpstr>
      <vt:lpstr>Deve-se dizimar de doações para filantropia?</vt:lpstr>
      <vt:lpstr>Devo dar o dízimo de poupança? </vt:lpstr>
      <vt:lpstr>Deve-se dar dízimo de aplicação em bolsa de valores e dividendos?</vt:lpstr>
      <vt:lpstr>Como dizimar do aluguel de imóveis?</vt:lpstr>
      <vt:lpstr>Como dizimar de atividade autônoma e profissional liberal?</vt:lpstr>
      <vt:lpstr>Como devolvo o dízimo se eu ganhar presentes sem saber o valor?</vt:lpstr>
      <vt:lpstr>Em que situações deve-se dizimar do líquido ou do bruto?</vt:lpstr>
      <vt:lpstr>Se eu ganhar de presente uma Ferrari?</vt:lpstr>
      <vt:lpstr>Se eu ganhar salário mínimo ou menos, devo dizimar?</vt:lpstr>
      <vt:lpstr>Como devolver o dízimo de bolsa de estudos quando se tem renda?</vt:lpstr>
      <vt:lpstr>Coloque a vida a serviço do Senhor</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DIRETRIZES PRÁTICAS PARA A FIDELIDADE CRISTÃ</dc:subject>
  <dc:creator>4TONS - Pr. Marcelo Augusto de Carvalho</dc:creator>
  <cp:keywords>www.4tons.com.br</cp:keywords>
  <dc:description>COMÉRCIO PROIBIDO. USO PESSOAL</dc:description>
  <cp:lastModifiedBy>marcos aurelio gularte de castro</cp:lastModifiedBy>
  <cp:revision>6</cp:revision>
  <dcterms:created xsi:type="dcterms:W3CDTF">2021-07-23T16:14:38Z</dcterms:created>
  <dcterms:modified xsi:type="dcterms:W3CDTF">2021-08-18T19:25:26Z</dcterms:modified>
  <cp:category>MORDOMIA CRISTÃ</cp:category>
</cp:coreProperties>
</file>