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8" r:id="rId2"/>
    <p:sldId id="288"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290"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2"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9AA77-364B-7A40-B705-A2AC57FF2734}" v="8" dt="2021-08-18T19:29: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p:restoredTop sz="85621"/>
  </p:normalViewPr>
  <p:slideViewPr>
    <p:cSldViewPr snapToGrid="0" snapToObjects="1">
      <p:cViewPr varScale="1">
        <p:scale>
          <a:sx n="89" d="100"/>
          <a:sy n="89" d="100"/>
        </p:scale>
        <p:origin x="648" y="176"/>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s aurelio gularte de castro" userId="67f50566e2aee3b4" providerId="LiveId" clId="{8899AA77-364B-7A40-B705-A2AC57FF2734}"/>
    <pc:docChg chg="undo custSel addSld delSld modSld modMainMaster">
      <pc:chgData name="marcos aurelio gularte de castro" userId="67f50566e2aee3b4" providerId="LiveId" clId="{8899AA77-364B-7A40-B705-A2AC57FF2734}" dt="2021-08-18T19:29:59.399" v="70" actId="20577"/>
      <pc:docMkLst>
        <pc:docMk/>
      </pc:docMkLst>
      <pc:sldChg chg="modTransition">
        <pc:chgData name="marcos aurelio gularte de castro" userId="67f50566e2aee3b4" providerId="LiveId" clId="{8899AA77-364B-7A40-B705-A2AC57FF2734}" dt="2021-08-18T19:26:08.465" v="5"/>
        <pc:sldMkLst>
          <pc:docMk/>
          <pc:sldMk cId="1712846312" sldId="258"/>
        </pc:sldMkLst>
      </pc:sldChg>
      <pc:sldChg chg="modTransition">
        <pc:chgData name="marcos aurelio gularte de castro" userId="67f50566e2aee3b4" providerId="LiveId" clId="{8899AA77-364B-7A40-B705-A2AC57FF2734}" dt="2021-08-18T19:26:08.465" v="5"/>
        <pc:sldMkLst>
          <pc:docMk/>
          <pc:sldMk cId="583660426" sldId="288"/>
        </pc:sldMkLst>
      </pc:sldChg>
      <pc:sldChg chg="modTransition">
        <pc:chgData name="marcos aurelio gularte de castro" userId="67f50566e2aee3b4" providerId="LiveId" clId="{8899AA77-364B-7A40-B705-A2AC57FF2734}" dt="2021-08-18T19:26:08.465" v="5"/>
        <pc:sldMkLst>
          <pc:docMk/>
          <pc:sldMk cId="3071510041" sldId="290"/>
        </pc:sldMkLst>
      </pc:sldChg>
      <pc:sldChg chg="modTransition modAnim">
        <pc:chgData name="marcos aurelio gularte de castro" userId="67f50566e2aee3b4" providerId="LiveId" clId="{8899AA77-364B-7A40-B705-A2AC57FF2734}" dt="2021-08-18T19:26:08.465" v="5"/>
        <pc:sldMkLst>
          <pc:docMk/>
          <pc:sldMk cId="3645409965" sldId="291"/>
        </pc:sldMkLst>
      </pc:sldChg>
      <pc:sldChg chg="modTransition modAnim">
        <pc:chgData name="marcos aurelio gularte de castro" userId="67f50566e2aee3b4" providerId="LiveId" clId="{8899AA77-364B-7A40-B705-A2AC57FF2734}" dt="2021-08-18T19:26:08.465" v="5"/>
        <pc:sldMkLst>
          <pc:docMk/>
          <pc:sldMk cId="1616908482" sldId="292"/>
        </pc:sldMkLst>
      </pc:sldChg>
      <pc:sldChg chg="modTransition modAnim">
        <pc:chgData name="marcos aurelio gularte de castro" userId="67f50566e2aee3b4" providerId="LiveId" clId="{8899AA77-364B-7A40-B705-A2AC57FF2734}" dt="2021-08-18T19:26:08.465" v="5"/>
        <pc:sldMkLst>
          <pc:docMk/>
          <pc:sldMk cId="3892081283" sldId="293"/>
        </pc:sldMkLst>
      </pc:sldChg>
      <pc:sldChg chg="modTransition modAnim">
        <pc:chgData name="marcos aurelio gularte de castro" userId="67f50566e2aee3b4" providerId="LiveId" clId="{8899AA77-364B-7A40-B705-A2AC57FF2734}" dt="2021-08-18T19:26:08.465" v="5"/>
        <pc:sldMkLst>
          <pc:docMk/>
          <pc:sldMk cId="1247612628" sldId="294"/>
        </pc:sldMkLst>
      </pc:sldChg>
      <pc:sldChg chg="modTransition modAnim">
        <pc:chgData name="marcos aurelio gularte de castro" userId="67f50566e2aee3b4" providerId="LiveId" clId="{8899AA77-364B-7A40-B705-A2AC57FF2734}" dt="2021-08-18T19:26:08.465" v="5"/>
        <pc:sldMkLst>
          <pc:docMk/>
          <pc:sldMk cId="572442090" sldId="295"/>
        </pc:sldMkLst>
      </pc:sldChg>
      <pc:sldChg chg="modTransition modAnim">
        <pc:chgData name="marcos aurelio gularte de castro" userId="67f50566e2aee3b4" providerId="LiveId" clId="{8899AA77-364B-7A40-B705-A2AC57FF2734}" dt="2021-08-18T19:26:08.465" v="5"/>
        <pc:sldMkLst>
          <pc:docMk/>
          <pc:sldMk cId="717125720" sldId="296"/>
        </pc:sldMkLst>
      </pc:sldChg>
      <pc:sldChg chg="modTransition modAnim">
        <pc:chgData name="marcos aurelio gularte de castro" userId="67f50566e2aee3b4" providerId="LiveId" clId="{8899AA77-364B-7A40-B705-A2AC57FF2734}" dt="2021-08-18T19:26:08.465" v="5"/>
        <pc:sldMkLst>
          <pc:docMk/>
          <pc:sldMk cId="1525380043" sldId="297"/>
        </pc:sldMkLst>
      </pc:sldChg>
      <pc:sldChg chg="modTransition modAnim">
        <pc:chgData name="marcos aurelio gularte de castro" userId="67f50566e2aee3b4" providerId="LiveId" clId="{8899AA77-364B-7A40-B705-A2AC57FF2734}" dt="2021-08-18T19:26:08.465" v="5"/>
        <pc:sldMkLst>
          <pc:docMk/>
          <pc:sldMk cId="3791833126" sldId="298"/>
        </pc:sldMkLst>
      </pc:sldChg>
      <pc:sldChg chg="modTransition modAnim">
        <pc:chgData name="marcos aurelio gularte de castro" userId="67f50566e2aee3b4" providerId="LiveId" clId="{8899AA77-364B-7A40-B705-A2AC57FF2734}" dt="2021-08-18T19:26:08.465" v="5"/>
        <pc:sldMkLst>
          <pc:docMk/>
          <pc:sldMk cId="1077478168" sldId="299"/>
        </pc:sldMkLst>
      </pc:sldChg>
      <pc:sldChg chg="modTransition modAnim">
        <pc:chgData name="marcos aurelio gularte de castro" userId="67f50566e2aee3b4" providerId="LiveId" clId="{8899AA77-364B-7A40-B705-A2AC57FF2734}" dt="2021-08-18T19:26:08.465" v="5"/>
        <pc:sldMkLst>
          <pc:docMk/>
          <pc:sldMk cId="1621100548" sldId="300"/>
        </pc:sldMkLst>
      </pc:sldChg>
      <pc:sldChg chg="modTransition modAnim">
        <pc:chgData name="marcos aurelio gularte de castro" userId="67f50566e2aee3b4" providerId="LiveId" clId="{8899AA77-364B-7A40-B705-A2AC57FF2734}" dt="2021-08-18T19:26:08.465" v="5"/>
        <pc:sldMkLst>
          <pc:docMk/>
          <pc:sldMk cId="2027816028" sldId="301"/>
        </pc:sldMkLst>
      </pc:sldChg>
      <pc:sldChg chg="modTransition modAnim">
        <pc:chgData name="marcos aurelio gularte de castro" userId="67f50566e2aee3b4" providerId="LiveId" clId="{8899AA77-364B-7A40-B705-A2AC57FF2734}" dt="2021-08-18T19:26:08.465" v="5"/>
        <pc:sldMkLst>
          <pc:docMk/>
          <pc:sldMk cId="1478913606" sldId="302"/>
        </pc:sldMkLst>
      </pc:sldChg>
      <pc:sldChg chg="modTransition modAnim">
        <pc:chgData name="marcos aurelio gularte de castro" userId="67f50566e2aee3b4" providerId="LiveId" clId="{8899AA77-364B-7A40-B705-A2AC57FF2734}" dt="2021-08-18T19:26:08.465" v="5"/>
        <pc:sldMkLst>
          <pc:docMk/>
          <pc:sldMk cId="4043715090" sldId="303"/>
        </pc:sldMkLst>
      </pc:sldChg>
      <pc:sldChg chg="modTransition modAnim">
        <pc:chgData name="marcos aurelio gularte de castro" userId="67f50566e2aee3b4" providerId="LiveId" clId="{8899AA77-364B-7A40-B705-A2AC57FF2734}" dt="2021-08-18T19:26:08.465" v="5"/>
        <pc:sldMkLst>
          <pc:docMk/>
          <pc:sldMk cId="563525541" sldId="304"/>
        </pc:sldMkLst>
      </pc:sldChg>
      <pc:sldChg chg="addSp delSp modSp mod modTransition modClrScheme modAnim chgLayout">
        <pc:chgData name="marcos aurelio gularte de castro" userId="67f50566e2aee3b4" providerId="LiveId" clId="{8899AA77-364B-7A40-B705-A2AC57FF2734}" dt="2021-08-18T19:29:00.082" v="48" actId="20577"/>
        <pc:sldMkLst>
          <pc:docMk/>
          <pc:sldMk cId="3854047934" sldId="305"/>
        </pc:sldMkLst>
        <pc:spChg chg="del mod ord">
          <ac:chgData name="marcos aurelio gularte de castro" userId="67f50566e2aee3b4" providerId="LiveId" clId="{8899AA77-364B-7A40-B705-A2AC57FF2734}" dt="2021-08-18T19:26:52.441" v="17" actId="478"/>
          <ac:spMkLst>
            <pc:docMk/>
            <pc:sldMk cId="3854047934" sldId="305"/>
            <ac:spMk id="2" creationId="{04BEF676-83D0-8A47-A745-D6E8B956E647}"/>
          </ac:spMkLst>
        </pc:spChg>
        <pc:spChg chg="mod ord">
          <ac:chgData name="marcos aurelio gularte de castro" userId="67f50566e2aee3b4" providerId="LiveId" clId="{8899AA77-364B-7A40-B705-A2AC57FF2734}" dt="2021-08-18T19:29:00.082" v="48" actId="20577"/>
          <ac:spMkLst>
            <pc:docMk/>
            <pc:sldMk cId="3854047934" sldId="305"/>
            <ac:spMk id="3" creationId="{0F646523-902E-E948-8BFF-D34460CA4E6E}"/>
          </ac:spMkLst>
        </pc:spChg>
        <pc:spChg chg="del mod ord">
          <ac:chgData name="marcos aurelio gularte de castro" userId="67f50566e2aee3b4" providerId="LiveId" clId="{8899AA77-364B-7A40-B705-A2AC57FF2734}" dt="2021-08-18T19:26:19.980" v="6" actId="700"/>
          <ac:spMkLst>
            <pc:docMk/>
            <pc:sldMk cId="3854047934" sldId="305"/>
            <ac:spMk id="4" creationId="{9A0FCC5C-0B64-4A4E-BA9E-B2D1F787C80C}"/>
          </ac:spMkLst>
        </pc:spChg>
        <pc:spChg chg="del mod ord">
          <ac:chgData name="marcos aurelio gularte de castro" userId="67f50566e2aee3b4" providerId="LiveId" clId="{8899AA77-364B-7A40-B705-A2AC57FF2734}" dt="2021-08-18T19:26:19.980" v="6" actId="700"/>
          <ac:spMkLst>
            <pc:docMk/>
            <pc:sldMk cId="3854047934" sldId="305"/>
            <ac:spMk id="5" creationId="{CEB33E7F-5554-4B43-989A-B48ECA2C0B62}"/>
          </ac:spMkLst>
        </pc:spChg>
        <pc:spChg chg="add del mod ord">
          <ac:chgData name="marcos aurelio gularte de castro" userId="67f50566e2aee3b4" providerId="LiveId" clId="{8899AA77-364B-7A40-B705-A2AC57FF2734}" dt="2021-08-18T19:26:35.426" v="10" actId="700"/>
          <ac:spMkLst>
            <pc:docMk/>
            <pc:sldMk cId="3854047934" sldId="305"/>
            <ac:spMk id="6" creationId="{A71AFFEA-1CBB-4F4D-AD12-3693B043E14A}"/>
          </ac:spMkLst>
        </pc:spChg>
        <pc:spChg chg="add del mod ord">
          <ac:chgData name="marcos aurelio gularte de castro" userId="67f50566e2aee3b4" providerId="LiveId" clId="{8899AA77-364B-7A40-B705-A2AC57FF2734}" dt="2021-08-18T19:26:35.426" v="10" actId="700"/>
          <ac:spMkLst>
            <pc:docMk/>
            <pc:sldMk cId="3854047934" sldId="305"/>
            <ac:spMk id="7" creationId="{19F84CE5-D9D0-1548-A67D-9547088A6ADE}"/>
          </ac:spMkLst>
        </pc:spChg>
        <pc:spChg chg="add del mod">
          <ac:chgData name="marcos aurelio gularte de castro" userId="67f50566e2aee3b4" providerId="LiveId" clId="{8899AA77-364B-7A40-B705-A2AC57FF2734}" dt="2021-08-18T19:26:26.151" v="8" actId="6264"/>
          <ac:spMkLst>
            <pc:docMk/>
            <pc:sldMk cId="3854047934" sldId="305"/>
            <ac:spMk id="8" creationId="{11A89ABF-8DB6-654B-B2B3-5936B0C7686E}"/>
          </ac:spMkLst>
        </pc:spChg>
        <pc:spChg chg="add del mod">
          <ac:chgData name="marcos aurelio gularte de castro" userId="67f50566e2aee3b4" providerId="LiveId" clId="{8899AA77-364B-7A40-B705-A2AC57FF2734}" dt="2021-08-18T19:26:26.151" v="8" actId="6264"/>
          <ac:spMkLst>
            <pc:docMk/>
            <pc:sldMk cId="3854047934" sldId="305"/>
            <ac:spMk id="9" creationId="{28AD6090-A399-FB4F-ADDD-DE1BAEA9FDE7}"/>
          </ac:spMkLst>
        </pc:spChg>
        <pc:spChg chg="add del mod ord">
          <ac:chgData name="marcos aurelio gularte de castro" userId="67f50566e2aee3b4" providerId="LiveId" clId="{8899AA77-364B-7A40-B705-A2AC57FF2734}" dt="2021-08-18T19:26:26.151" v="8" actId="6264"/>
          <ac:spMkLst>
            <pc:docMk/>
            <pc:sldMk cId="3854047934" sldId="305"/>
            <ac:spMk id="10" creationId="{033933B0-AD9E-814D-8C75-64AC9F4498DD}"/>
          </ac:spMkLst>
        </pc:spChg>
        <pc:spChg chg="add del mod ord">
          <ac:chgData name="marcos aurelio gularte de castro" userId="67f50566e2aee3b4" providerId="LiveId" clId="{8899AA77-364B-7A40-B705-A2AC57FF2734}" dt="2021-08-18T19:26:26.151" v="8" actId="6264"/>
          <ac:spMkLst>
            <pc:docMk/>
            <pc:sldMk cId="3854047934" sldId="305"/>
            <ac:spMk id="11" creationId="{946F6EC0-14A9-8E4B-B1D0-309647DBEEB1}"/>
          </ac:spMkLst>
        </pc:spChg>
        <pc:spChg chg="add del mod">
          <ac:chgData name="marcos aurelio gularte de castro" userId="67f50566e2aee3b4" providerId="LiveId" clId="{8899AA77-364B-7A40-B705-A2AC57FF2734}" dt="2021-08-18T19:27:27.412" v="27" actId="6264"/>
          <ac:spMkLst>
            <pc:docMk/>
            <pc:sldMk cId="3854047934" sldId="305"/>
            <ac:spMk id="12" creationId="{B30D12D8-6601-6144-A904-65A283CE1CBC}"/>
          </ac:spMkLst>
        </pc:spChg>
      </pc:sldChg>
      <pc:sldChg chg="addSp delSp modSp new del mod modClrScheme chgLayout">
        <pc:chgData name="marcos aurelio gularte de castro" userId="67f50566e2aee3b4" providerId="LiveId" clId="{8899AA77-364B-7A40-B705-A2AC57FF2734}" dt="2021-08-18T19:28:35.219" v="41" actId="680"/>
        <pc:sldMkLst>
          <pc:docMk/>
          <pc:sldMk cId="2353160227" sldId="306"/>
        </pc:sldMkLst>
        <pc:spChg chg="add del mod ord">
          <ac:chgData name="marcos aurelio gularte de castro" userId="67f50566e2aee3b4" providerId="LiveId" clId="{8899AA77-364B-7A40-B705-A2AC57FF2734}" dt="2021-08-18T19:28:34.029" v="40" actId="700"/>
          <ac:spMkLst>
            <pc:docMk/>
            <pc:sldMk cId="2353160227" sldId="306"/>
            <ac:spMk id="2" creationId="{BD13EF98-A29B-BD44-A5FF-A003BDAE2EE4}"/>
          </ac:spMkLst>
        </pc:spChg>
        <pc:spChg chg="add del mod ord">
          <ac:chgData name="marcos aurelio gularte de castro" userId="67f50566e2aee3b4" providerId="LiveId" clId="{8899AA77-364B-7A40-B705-A2AC57FF2734}" dt="2021-08-18T19:28:34.029" v="40" actId="700"/>
          <ac:spMkLst>
            <pc:docMk/>
            <pc:sldMk cId="2353160227" sldId="306"/>
            <ac:spMk id="3" creationId="{3A618AB8-E69F-1245-973D-006460059925}"/>
          </ac:spMkLst>
        </pc:spChg>
        <pc:spChg chg="add del mod ord">
          <ac:chgData name="marcos aurelio gularte de castro" userId="67f50566e2aee3b4" providerId="LiveId" clId="{8899AA77-364B-7A40-B705-A2AC57FF2734}" dt="2021-08-18T19:28:34.029" v="40" actId="700"/>
          <ac:spMkLst>
            <pc:docMk/>
            <pc:sldMk cId="2353160227" sldId="306"/>
            <ac:spMk id="4" creationId="{FF8D4CCA-4823-4345-B542-812F1A9864AB}"/>
          </ac:spMkLst>
        </pc:spChg>
        <pc:spChg chg="add del mod ord">
          <ac:chgData name="marcos aurelio gularte de castro" userId="67f50566e2aee3b4" providerId="LiveId" clId="{8899AA77-364B-7A40-B705-A2AC57FF2734}" dt="2021-08-18T19:28:34.029" v="40" actId="700"/>
          <ac:spMkLst>
            <pc:docMk/>
            <pc:sldMk cId="2353160227" sldId="306"/>
            <ac:spMk id="5" creationId="{C3A14448-0B91-904E-A6F8-9038EFE68732}"/>
          </ac:spMkLst>
        </pc:spChg>
        <pc:spChg chg="add del mod ord">
          <ac:chgData name="marcos aurelio gularte de castro" userId="67f50566e2aee3b4" providerId="LiveId" clId="{8899AA77-364B-7A40-B705-A2AC57FF2734}" dt="2021-08-18T19:28:34.029" v="40" actId="700"/>
          <ac:spMkLst>
            <pc:docMk/>
            <pc:sldMk cId="2353160227" sldId="306"/>
            <ac:spMk id="6" creationId="{E25B93A0-A65B-6240-85AE-7EE43B1E50D8}"/>
          </ac:spMkLst>
        </pc:spChg>
      </pc:sldChg>
      <pc:sldChg chg="modSp add mod">
        <pc:chgData name="marcos aurelio gularte de castro" userId="67f50566e2aee3b4" providerId="LiveId" clId="{8899AA77-364B-7A40-B705-A2AC57FF2734}" dt="2021-08-18T19:29:59.399" v="70" actId="20577"/>
        <pc:sldMkLst>
          <pc:docMk/>
          <pc:sldMk cId="2530637856" sldId="306"/>
        </pc:sldMkLst>
        <pc:spChg chg="mod">
          <ac:chgData name="marcos aurelio gularte de castro" userId="67f50566e2aee3b4" providerId="LiveId" clId="{8899AA77-364B-7A40-B705-A2AC57FF2734}" dt="2021-08-18T19:29:59.399" v="70" actId="20577"/>
          <ac:spMkLst>
            <pc:docMk/>
            <pc:sldMk cId="2530637856" sldId="306"/>
            <ac:spMk id="3" creationId="{0F646523-902E-E948-8BFF-D34460CA4E6E}"/>
          </ac:spMkLst>
        </pc:spChg>
      </pc:sldChg>
      <pc:sldMasterChg chg="modSldLayout">
        <pc:chgData name="marcos aurelio gularte de castro" userId="67f50566e2aee3b4" providerId="LiveId" clId="{8899AA77-364B-7A40-B705-A2AC57FF2734}" dt="2021-08-18T19:25:58.752" v="3"/>
        <pc:sldMasterMkLst>
          <pc:docMk/>
          <pc:sldMasterMk cId="2035605241" sldId="2147483660"/>
        </pc:sldMasterMkLst>
        <pc:sldLayoutChg chg="modAnim">
          <pc:chgData name="marcos aurelio gularte de castro" userId="67f50566e2aee3b4" providerId="LiveId" clId="{8899AA77-364B-7A40-B705-A2AC57FF2734}" dt="2021-08-18T19:25:49.346" v="1"/>
          <pc:sldLayoutMkLst>
            <pc:docMk/>
            <pc:sldMasterMk cId="2035605241" sldId="2147483660"/>
            <pc:sldLayoutMk cId="3437128793" sldId="2147483664"/>
          </pc:sldLayoutMkLst>
        </pc:sldLayoutChg>
        <pc:sldLayoutChg chg="modAnim">
          <pc:chgData name="marcos aurelio gularte de castro" userId="67f50566e2aee3b4" providerId="LiveId" clId="{8899AA77-364B-7A40-B705-A2AC57FF2734}" dt="2021-08-18T19:25:58.752" v="3"/>
          <pc:sldLayoutMkLst>
            <pc:docMk/>
            <pc:sldMasterMk cId="2035605241" sldId="2147483660"/>
            <pc:sldLayoutMk cId="3739131179"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29BB7-3291-C54A-8587-B11EB46BEFD5}" type="datetimeFigureOut">
              <a:rPr lang="pt-BR" smtClean="0"/>
              <a:t>18/08/2021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D2E17-F1A2-8943-B31C-A7CDD7873D93}" type="slidenum">
              <a:rPr lang="pt-BR" smtClean="0"/>
              <a:t>‹nº›</a:t>
            </a:fld>
            <a:endParaRPr lang="pt-BR"/>
          </a:p>
        </p:txBody>
      </p:sp>
    </p:spTree>
    <p:extLst>
      <p:ext uri="{BB962C8B-B14F-4D97-AF65-F5344CB8AC3E}">
        <p14:creationId xmlns:p14="http://schemas.microsoft.com/office/powerpoint/2010/main" val="49247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Sim. Desde que você conhece a doutrina, que é seu dever para com Deus, você se torna responsável. A prescrição para devolver o atrasado encontra-se em Levítico 5:14-16. Nesta passagem, aquele que “tirou” das coisas “sagradas” deve devolver. O perdão somente é concedido após se fazer a devolução. </a:t>
            </a:r>
          </a:p>
          <a:p>
            <a:r>
              <a:rPr lang="pt-BR" sz="1200" kern="1200" dirty="0">
                <a:solidFill>
                  <a:schemeClr val="tx1"/>
                </a:solidFill>
                <a:effectLst/>
                <a:latin typeface="+mn-lt"/>
                <a:ea typeface="+mn-ea"/>
                <a:cs typeface="+mn-cs"/>
              </a:rPr>
              <a:t>	A Bíblia considera o dízimo no rol das coisas santas ou sagradas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27:9-33), e, quem se apoderasse dessas coisas deveria devolver e, depois de devolvido, pedir perdão.</a:t>
            </a:r>
            <a:r>
              <a:rPr lang="pt-BR" sz="1200" kern="1200" baseline="300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Muitos há que não serão abençoados enquanto não restituírem o dízimo que retiveram. O Senhor espera que redimais o passado. A mão da santa lei repousa sobre todos os que desfrutam as bênçãos de Deus. Façam, todos os que retiveram o dízimo, perfeito ajuste de contas, trazendo ao Senhor aquilo de que haviam privado Sua obra. Fazei restituição, e levai ao Senhor ofertas pacíficas: “Que se apodere da Minha força, e faça paz comigo: sim, que faça paz comigo. ” Se reconhecerdes que fizestes mal em vos apropriardes indevidamente de Seus bens, </a:t>
            </a:r>
            <a:r>
              <a:rPr lang="pt-BR" sz="1200" kern="1200" dirty="0" err="1">
                <a:solidFill>
                  <a:schemeClr val="tx1"/>
                </a:solidFill>
                <a:effectLst/>
                <a:latin typeface="+mn-lt"/>
                <a:ea typeface="+mn-ea"/>
                <a:cs typeface="+mn-cs"/>
              </a:rPr>
              <a:t>arrependendo-vos</a:t>
            </a:r>
            <a:r>
              <a:rPr lang="pt-BR" sz="1200" kern="1200" dirty="0">
                <a:solidFill>
                  <a:schemeClr val="tx1"/>
                </a:solidFill>
                <a:effectLst/>
                <a:latin typeface="+mn-lt"/>
                <a:ea typeface="+mn-ea"/>
                <a:cs typeface="+mn-cs"/>
              </a:rPr>
              <a:t> franca e completamente, Ele vos perdoará a transgressão.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“Tanto quanto possível, endireitai o passado [restituindo dízimo atrasado], e então pedi ao Salvador que vos perdoe.”  Se a situação se tornar difícil para devolver o dízimo atrasado, comece a ser fiel a partir da confissão, e tenha paz no Senhor.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Onde quer que tenha havido qualquer negligência de vossa parte em restituir ao Senhor o que Lhe pertence, arrependei-vos, com contrição de alma, e fazei restituição, para que Sua maldição não recaia sobre vós. [...] Quando tiverdes feito o possível, de vossa parte, não retendo nada do que pertence a vosso Criador, podereis pedir-Lhe que proveja os meios para enviar ao mundo a mensagem da verdade. </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Conselho sobre mordomia</a:t>
            </a:r>
            <a:r>
              <a:rPr lang="pt-BR" sz="1200" kern="1200" dirty="0">
                <a:solidFill>
                  <a:schemeClr val="tx1"/>
                </a:solidFill>
                <a:effectLst/>
                <a:latin typeface="+mn-lt"/>
                <a:ea typeface="+mn-ea"/>
                <a:cs typeface="+mn-cs"/>
              </a:rPr>
              <a:t>, 2007, p. 62-63. </a:t>
            </a:r>
            <a:r>
              <a:rPr lang="en-US" sz="1200" kern="1200" dirty="0">
                <a:solidFill>
                  <a:schemeClr val="tx1"/>
                </a:solidFill>
                <a:effectLst/>
                <a:latin typeface="+mn-lt"/>
                <a:ea typeface="+mn-ea"/>
                <a:cs typeface="+mn-cs"/>
              </a:rPr>
              <a:t>Online Books.</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Conselho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sobre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mordomia</a:t>
            </a:r>
            <a:r>
              <a:rPr lang="en-US" sz="1200" kern="1200" dirty="0">
                <a:solidFill>
                  <a:schemeClr val="tx1"/>
                </a:solidFill>
                <a:effectLst/>
                <a:latin typeface="+mn-lt"/>
                <a:ea typeface="+mn-ea"/>
                <a:cs typeface="+mn-cs"/>
              </a:rPr>
              <a:t>, 2007, p. 63. Online Books.</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White, E. G. Conselho sobre mordomia, 2007, p. 70. </a:t>
            </a:r>
            <a:r>
              <a:rPr lang="en-US" sz="1200" kern="1200" dirty="0">
                <a:solidFill>
                  <a:schemeClr val="tx1"/>
                </a:solidFill>
                <a:effectLst/>
                <a:latin typeface="+mn-lt"/>
                <a:ea typeface="+mn-ea"/>
                <a:cs typeface="+mn-cs"/>
              </a:rPr>
              <a:t>Online Books.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3</a:t>
            </a:fld>
            <a:endParaRPr lang="pt-BR"/>
          </a:p>
        </p:txBody>
      </p:sp>
    </p:spTree>
    <p:extLst>
      <p:ext uri="{BB962C8B-B14F-4D97-AF65-F5344CB8AC3E}">
        <p14:creationId xmlns:p14="http://schemas.microsoft.com/office/powerpoint/2010/main" val="28854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Duas formas. Uma é separar o dízimo em produtos e entregar na igreja, mas essa não é prática comum para os dias atuais. </a:t>
            </a:r>
          </a:p>
          <a:p>
            <a:r>
              <a:rPr lang="pt-BR" sz="1200" kern="1200" dirty="0">
                <a:solidFill>
                  <a:schemeClr val="tx1"/>
                </a:solidFill>
                <a:effectLst/>
                <a:latin typeface="+mn-lt"/>
                <a:ea typeface="+mn-ea"/>
                <a:cs typeface="+mn-cs"/>
              </a:rPr>
              <a:t>	A segunda, é vender o produto e entregar o dinheiro correspondente ao dízimo na igreja, que usará conforme a necessidade do evangelho. Essa é a forma mais prática e funcional, em nossos dias.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12</a:t>
            </a:fld>
            <a:endParaRPr lang="pt-BR"/>
          </a:p>
        </p:txBody>
      </p:sp>
    </p:spTree>
    <p:extLst>
      <p:ext uri="{BB962C8B-B14F-4D97-AF65-F5344CB8AC3E}">
        <p14:creationId xmlns:p14="http://schemas.microsoft.com/office/powerpoint/2010/main" val="301189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Porque no ensino bíblico jamais o adorador administrava o dízimo do ministério. Todo dízimo era entregue na casa do tesouro que era a sede administrativa do povo de Deus (Ml 3:10). Assim deve ser hoje, seguindo o exemplo bíblico.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Ninguém se sinta na liberdade de reter o dízimo, para empregá-lo segundo seu próprio juízo. Não devem servir-se dele numa emergência, nem usá-lo segundo lhes pareça justo, mesmo no que possam considerar como obra do Senhor.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Portanto, a casa do tesouro é uma sede centralizada, para administrar os recursos do povo de Deus. Essa Casa do Tesouro, para a igreja adventista, é a sede da associação, e o presidente do campo o responsável para incentivar que os dízimos sejam encaminhados para a sede.</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Muitos presidentes de Associações do Estado não cuidam daquilo que é seu trabalho — ver que os anciãos e diáconos das igrejas nelas realizem seu trabalho, cuidando de que um fiel dízimo seja trazido para o tesouro. Malaquias especificou que a condição de prosperidade depende de levar à tesouraria do Senhor aquilo que é Seu.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Nesse sentido, o adorador jamais deveria encaminhar seus dízimos e ofertas para projetos particulares ou organizações e movimentos religiosos paralelos. Todos os dízimos e ofertas devem ser entregues na casa do tesouro (Ml 3:10).</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Conselho sobre mordomia</a:t>
            </a:r>
            <a:r>
              <a:rPr lang="pt-BR" sz="1200" kern="1200" dirty="0">
                <a:solidFill>
                  <a:schemeClr val="tx1"/>
                </a:solidFill>
                <a:effectLst/>
                <a:latin typeface="+mn-lt"/>
                <a:ea typeface="+mn-ea"/>
                <a:cs typeface="+mn-cs"/>
              </a:rPr>
              <a:t>, 2007, p. 65. Online Books</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Testemunhos para ministros e obreiros evangélicos</a:t>
            </a:r>
            <a:r>
              <a:rPr lang="pt-BR" sz="1200" kern="1200" dirty="0">
                <a:solidFill>
                  <a:schemeClr val="tx1"/>
                </a:solidFill>
                <a:effectLst/>
                <a:latin typeface="+mn-lt"/>
                <a:ea typeface="+mn-ea"/>
                <a:cs typeface="+mn-cs"/>
              </a:rPr>
              <a:t>, 2007, p. 305. </a:t>
            </a:r>
            <a:r>
              <a:rPr lang="en-US" sz="1200" kern="1200" dirty="0">
                <a:solidFill>
                  <a:schemeClr val="tx1"/>
                </a:solidFill>
                <a:effectLst/>
                <a:latin typeface="+mn-lt"/>
                <a:ea typeface="+mn-ea"/>
                <a:cs typeface="+mn-cs"/>
              </a:rPr>
              <a:t>Online Books.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13</a:t>
            </a:fld>
            <a:endParaRPr lang="pt-BR"/>
          </a:p>
        </p:txBody>
      </p:sp>
    </p:spTree>
    <p:extLst>
      <p:ext uri="{BB962C8B-B14F-4D97-AF65-F5344CB8AC3E}">
        <p14:creationId xmlns:p14="http://schemas.microsoft.com/office/powerpoint/2010/main" val="122020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Embora o dinheiro do cônjuge deva pertencer ao casal, dizimar não deve repousar no artifício do crente enganar o descrente. Deve-se orar e, se houver oportunidade, levar essa preocupação ao cônjuge descrente. </a:t>
            </a:r>
          </a:p>
          <a:p>
            <a:r>
              <a:rPr lang="pt-BR" sz="1200" kern="1200" dirty="0">
                <a:solidFill>
                  <a:schemeClr val="tx1"/>
                </a:solidFill>
                <a:effectLst/>
                <a:latin typeface="+mn-lt"/>
                <a:ea typeface="+mn-ea"/>
                <a:cs typeface="+mn-cs"/>
              </a:rPr>
              <a:t>	Caso isso não seja adequado, faça a feira e espere ter seu próprio rendimento. No entanto, se o cônjuge deu o dinheiro e lhe deu autonomia para gastar como quiser, então você deve dizimar.</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14</a:t>
            </a:fld>
            <a:endParaRPr lang="pt-BR"/>
          </a:p>
        </p:txBody>
      </p:sp>
    </p:spTree>
    <p:extLst>
      <p:ext uri="{BB962C8B-B14F-4D97-AF65-F5344CB8AC3E}">
        <p14:creationId xmlns:p14="http://schemas.microsoft.com/office/powerpoint/2010/main" val="176509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Primeiramente, você não deveria jogar, pois pode despertar ambição. A igreja deve insistir no plano de Deus para a vida – o trabalho honesto, diligente, de excelência sob a direção do Senhor. O trabalho é o plano de Deus desde o princípio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2:15; 3:19). O jogo tem outra origem.</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Mas Satanás põe em operação projetos que despertarão na mente de nossos irmãos o grande desejo de tentar a sorte, como na loteria.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Embora o dízimo de dinheiro de loteria não possa ser recusado, pois não há orientação bíblica nesse sentido, por não ser ilegal, deve-se orientar o membro sobre o erro cometido, o testemunho contrário à fé e a necessidade de superar a ambição. </a:t>
            </a:r>
          </a:p>
          <a:p>
            <a:r>
              <a:rPr lang="pt-BR" sz="1200" kern="1200" dirty="0">
                <a:solidFill>
                  <a:schemeClr val="tx1"/>
                </a:solidFill>
                <a:effectLst/>
                <a:latin typeface="+mn-lt"/>
                <a:ea typeface="+mn-ea"/>
                <a:cs typeface="+mn-cs"/>
              </a:rPr>
              <a:t>Por outro lado, se um dízimo e oferta de valor elevado são levados à igreja por algum membro, não cabe à igreja especular sobre a origem do dinheiro ou investigar a vida particular e financeira dos membros.</a:t>
            </a: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Conselhos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sobre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mordomia</a:t>
            </a:r>
            <a:r>
              <a:rPr lang="en-US" sz="1200" kern="1200" dirty="0">
                <a:solidFill>
                  <a:schemeClr val="tx1"/>
                </a:solidFill>
                <a:effectLst/>
                <a:latin typeface="+mn-lt"/>
                <a:ea typeface="+mn-ea"/>
                <a:cs typeface="+mn-cs"/>
              </a:rPr>
              <a:t>, 2007, p. 145, </a:t>
            </a:r>
            <a:r>
              <a:rPr lang="en-US" sz="1200" i="1" kern="1200" dirty="0">
                <a:solidFill>
                  <a:schemeClr val="tx1"/>
                </a:solidFill>
                <a:effectLst/>
                <a:latin typeface="+mn-lt"/>
                <a:ea typeface="+mn-ea"/>
                <a:cs typeface="+mn-cs"/>
              </a:rPr>
              <a:t>E. G. White Writings.</a:t>
            </a:r>
            <a:r>
              <a:rPr lang="en-US" sz="1200" kern="1200" dirty="0">
                <a:solidFill>
                  <a:schemeClr val="tx1"/>
                </a:solidFill>
                <a:effectLst/>
                <a:latin typeface="+mn-lt"/>
                <a:ea typeface="+mn-ea"/>
                <a:cs typeface="+mn-cs"/>
              </a:rPr>
              <a:t>  Online Books.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15</a:t>
            </a:fld>
            <a:endParaRPr lang="pt-BR"/>
          </a:p>
        </p:txBody>
      </p:sp>
    </p:spTree>
    <p:extLst>
      <p:ext uri="{BB962C8B-B14F-4D97-AF65-F5344CB8AC3E}">
        <p14:creationId xmlns:p14="http://schemas.microsoft.com/office/powerpoint/2010/main" val="137171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Você não deveria trabalhar aos sábados, mas, de acordo com a legislação atual no Brasil, todo salário engloba os seis dias da semana e também o descanso do sábado, domingo e feriados que também são remunerados. Tudo embutido no salário. </a:t>
            </a:r>
          </a:p>
          <a:p>
            <a:r>
              <a:rPr lang="pt-BR" sz="1200" kern="1200" dirty="0">
                <a:solidFill>
                  <a:schemeClr val="tx1"/>
                </a:solidFill>
                <a:effectLst/>
                <a:latin typeface="+mn-lt"/>
                <a:ea typeface="+mn-ea"/>
                <a:cs typeface="+mn-cs"/>
              </a:rPr>
              <a:t>	Deve-se ser obediente a Deus naquilo que se pode ser fiel e pedir orientação divina para crescer na fé. Se há dificuldades para ser fiel em outras áreas da vida cristã, isso não deve impedir de ser fiel no que se pode ser. </a:t>
            </a:r>
          </a:p>
          <a:p>
            <a:r>
              <a:rPr lang="pt-BR" sz="1200" kern="1200" dirty="0">
                <a:solidFill>
                  <a:schemeClr val="tx1"/>
                </a:solidFill>
                <a:effectLst/>
                <a:latin typeface="+mn-lt"/>
                <a:ea typeface="+mn-ea"/>
                <a:cs typeface="+mn-cs"/>
              </a:rPr>
              <a:t>	Não justifica ser infiel no dízimo porque não se pode guardar o sábado, ou deixar de guardar o sábado porque não se está sendo fiel no dízimo. Seja fiel no que pode ser e aproveite a primeira oportunidade para ser fiel naquilo que não tem sido até então.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16</a:t>
            </a:fld>
            <a:endParaRPr lang="pt-BR"/>
          </a:p>
        </p:txBody>
      </p:sp>
    </p:spTree>
    <p:extLst>
      <p:ext uri="{BB962C8B-B14F-4D97-AF65-F5344CB8AC3E}">
        <p14:creationId xmlns:p14="http://schemas.microsoft.com/office/powerpoint/2010/main" val="272227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17</a:t>
            </a:fld>
            <a:endParaRPr lang="pt-BR"/>
          </a:p>
        </p:txBody>
      </p:sp>
    </p:spTree>
    <p:extLst>
      <p:ext uri="{BB962C8B-B14F-4D97-AF65-F5344CB8AC3E}">
        <p14:creationId xmlns:p14="http://schemas.microsoft.com/office/powerpoint/2010/main" val="406771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18</a:t>
            </a:fld>
            <a:endParaRPr lang="pt-BR"/>
          </a:p>
        </p:txBody>
      </p:sp>
    </p:spTree>
    <p:extLst>
      <p:ext uri="{BB962C8B-B14F-4D97-AF65-F5344CB8AC3E}">
        <p14:creationId xmlns:p14="http://schemas.microsoft.com/office/powerpoint/2010/main" val="59486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deve, porque, na Bíblia, a retenção de coisas santas, mesmo para resgate ou troca, era considerada pecado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5:16-16;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27:30-32). Sua devolução devia ser seguida de pedido de perdão pelo pecado de reter ou tirar coisas santas.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Ninguém vendo-se em situação precária, tire dinheiro consagrado a fins religiosos, empregando-o para seu próprio proveito, e acalmando a consciência com o dizer que o restituirá futuramente. Prefira cortar as despesas segundo as rendas que tem, restringir as necessidades e viver de acordo com os meios, a usar o dinheiro do Senhor para fins seculares. </a:t>
            </a: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Conselho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sobre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mordomia</a:t>
            </a:r>
            <a:r>
              <a:rPr lang="en-US" sz="1200" kern="1200" dirty="0">
                <a:solidFill>
                  <a:schemeClr val="tx1"/>
                </a:solidFill>
                <a:effectLst/>
                <a:latin typeface="+mn-lt"/>
                <a:ea typeface="+mn-ea"/>
                <a:cs typeface="+mn-cs"/>
              </a:rPr>
              <a:t>, 2007, p. 56. Online Books.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4</a:t>
            </a:fld>
            <a:endParaRPr lang="pt-BR"/>
          </a:p>
        </p:txBody>
      </p:sp>
    </p:spTree>
    <p:extLst>
      <p:ext uri="{BB962C8B-B14F-4D97-AF65-F5344CB8AC3E}">
        <p14:creationId xmlns:p14="http://schemas.microsoft.com/office/powerpoint/2010/main" val="413899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Deus é quem decide a salvação das pessoas, mas é Ele mesmo que anuncia aos infiéis no dízimo: “com maldição sois amaldiçoados” (Ml 3:9). O dízimo e as ofertas são mandamentos divinos (Ml 3:10;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23:23).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Usa-se a mesma linguagem quanto ao sábado que se usa na lei do dízimo: “O sétimo dia é o sábado do Senhor teu Deus.” Não tem o homem o direito nem poder para substituir o sétimo dia pelo primeiro. (...). De igual maneira, o dízimo de nossas rendas “santo é ao Senhor.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Quem não guarda os mandamentos está em pecado. Por outro lado, os fiéis no dízimo e ofertas são abençoados (Ml 3:10-12). O pecado gera a maldição e morte, mas a palavra final da salvação pertence a Deus.</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Conselhos sobre mordomia</a:t>
            </a:r>
            <a:r>
              <a:rPr lang="pt-BR" sz="1200" kern="1200" dirty="0">
                <a:solidFill>
                  <a:schemeClr val="tx1"/>
                </a:solidFill>
                <a:effectLst/>
                <a:latin typeface="+mn-lt"/>
                <a:ea typeface="+mn-ea"/>
                <a:cs typeface="+mn-cs"/>
              </a:rPr>
              <a:t>, 2007, p. 39-40, Online Books.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5</a:t>
            </a:fld>
            <a:endParaRPr lang="pt-BR"/>
          </a:p>
        </p:txBody>
      </p:sp>
    </p:spTree>
    <p:extLst>
      <p:ext uri="{BB962C8B-B14F-4D97-AF65-F5344CB8AC3E}">
        <p14:creationId xmlns:p14="http://schemas.microsoft.com/office/powerpoint/2010/main" val="62650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Sim. Porque não cabe a ninguém impedir um ato de fidelidade a Deus, mesmo que seja um ato de obediência isolado. Se alguém vai a igreja e não é fiel em outras coisas não pode ser impedido de ir ao templo ou ter questionada sua sinceridade. </a:t>
            </a:r>
          </a:p>
          <a:p>
            <a:r>
              <a:rPr lang="pt-BR" sz="1200" kern="1200" dirty="0">
                <a:solidFill>
                  <a:schemeClr val="tx1"/>
                </a:solidFill>
                <a:effectLst/>
                <a:latin typeface="+mn-lt"/>
                <a:ea typeface="+mn-ea"/>
                <a:cs typeface="+mn-cs"/>
              </a:rPr>
              <a:t>	Ciro e Dario eram reis pagãos e deram ofertas para construir o templo nos dias de Esdras e Neemias. Não obedeciam em outros assuntos, mas foram tocados a obedecer nessa parte. E a oferta deles não foi rejeitada. Assim deve ser com as pessoas em qualquer tempo.</a:t>
            </a:r>
          </a:p>
          <a:p>
            <a:r>
              <a:rPr lang="pt-BR" sz="1200" kern="1200" dirty="0">
                <a:solidFill>
                  <a:schemeClr val="tx1"/>
                </a:solidFill>
                <a:effectLst/>
                <a:latin typeface="+mn-lt"/>
                <a:ea typeface="+mn-ea"/>
                <a:cs typeface="+mn-cs"/>
              </a:rPr>
              <a:t>	Cada pessoa tem sua experiência. Se alguém começa a guardar um dos mandamentos nos primeiros passos da fé, mas falha em outras coisas, não deve ser rejeitado ou proibido de obedecer em alguma coisa porque ainda não obedece a outras.  </a:t>
            </a:r>
          </a:p>
          <a:p>
            <a:r>
              <a:rPr lang="pt-BR" sz="1200" kern="1200" dirty="0">
                <a:solidFill>
                  <a:schemeClr val="tx1"/>
                </a:solidFill>
                <a:effectLst/>
                <a:latin typeface="+mn-lt"/>
                <a:ea typeface="+mn-ea"/>
                <a:cs typeface="+mn-cs"/>
              </a:rPr>
              <a:t>Não devemos julgar, mas orar e orientar para que cresça espiritualmente também em outras áreas da vida cristã. Jamais devemos desqualificar um ato de serviço a Deus. O Espírito está guiando. Só Ele conhece as intenções do coração.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6</a:t>
            </a:fld>
            <a:endParaRPr lang="pt-BR"/>
          </a:p>
        </p:txBody>
      </p:sp>
    </p:spTree>
    <p:extLst>
      <p:ext uri="{BB962C8B-B14F-4D97-AF65-F5344CB8AC3E}">
        <p14:creationId xmlns:p14="http://schemas.microsoft.com/office/powerpoint/2010/main" val="24499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O dízimo é um ato voluntário e, como tal, não pode ser imposto a ninguém e nem requerido de quem não se comprometeu a ser dizimista, o que geralmente ocorre pela conversão. </a:t>
            </a:r>
          </a:p>
          <a:p>
            <a:r>
              <a:rPr lang="pt-BR" sz="1200" kern="1200" dirty="0">
                <a:solidFill>
                  <a:schemeClr val="tx1"/>
                </a:solidFill>
                <a:effectLst/>
                <a:latin typeface="+mn-lt"/>
                <a:ea typeface="+mn-ea"/>
                <a:cs typeface="+mn-cs"/>
              </a:rPr>
              <a:t>	No entanto, alguém, mesmo sem ser batizado, pode voluntariamente, decidir ser dizimista e autorizar por escrito a igreja a fazer esse desconto.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7</a:t>
            </a:fld>
            <a:endParaRPr lang="pt-BR"/>
          </a:p>
        </p:txBody>
      </p:sp>
    </p:spTree>
    <p:extLst>
      <p:ext uri="{BB962C8B-B14F-4D97-AF65-F5344CB8AC3E}">
        <p14:creationId xmlns:p14="http://schemas.microsoft.com/office/powerpoint/2010/main" val="379157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O dízimo é obrigatório para o povo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18:24) e para os levitas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18:26). Nesse sentido, os ministro devem devolver o dízimo também. Por outro lado, nem sempre é possível levar o dinheiro em espécie ou cheque à igreja e a entrega do dízimo acontece, seja por membros ou pastores, via transferência bancária. Isso agiliza o processo de entrega e é mais seguro nos dias atuais.</a:t>
            </a:r>
          </a:p>
          <a:p>
            <a:r>
              <a:rPr lang="pt-BR" sz="1200" kern="1200" dirty="0">
                <a:solidFill>
                  <a:schemeClr val="tx1"/>
                </a:solidFill>
                <a:effectLst/>
                <a:latin typeface="+mn-lt"/>
                <a:ea typeface="+mn-ea"/>
                <a:cs typeface="+mn-cs"/>
              </a:rPr>
              <a:t>O importante é que o dízimo e as ofertas sejam entregues, ou o adorador levando pessoalmente ou enviar por algum intermediário por razões de praticidade. No caso, a instituição bancária seria as intermediárias para creditar o dízimo para a obra da igreja. A possibilidade do dízimo ser entregue a um intermediário de confiança que o deposite a favor da igreja é ensinada na Bíblia. </a:t>
            </a:r>
          </a:p>
          <a:p>
            <a:r>
              <a:rPr lang="pt-BR" sz="1200" kern="1200" dirty="0">
                <a:solidFill>
                  <a:schemeClr val="tx1"/>
                </a:solidFill>
                <a:effectLst/>
                <a:latin typeface="+mn-lt"/>
                <a:ea typeface="+mn-ea"/>
                <a:cs typeface="+mn-cs"/>
              </a:rPr>
              <a:t>No tempo de </a:t>
            </a:r>
            <a:r>
              <a:rPr lang="pt-BR" sz="1200" kern="1200" dirty="0" err="1">
                <a:solidFill>
                  <a:schemeClr val="tx1"/>
                </a:solidFill>
                <a:effectLst/>
                <a:latin typeface="+mn-lt"/>
                <a:ea typeface="+mn-ea"/>
                <a:cs typeface="+mn-cs"/>
              </a:rPr>
              <a:t>Ezequias</a:t>
            </a:r>
            <a:r>
              <a:rPr lang="pt-BR" sz="1200" kern="1200" dirty="0">
                <a:solidFill>
                  <a:schemeClr val="tx1"/>
                </a:solidFill>
                <a:effectLst/>
                <a:latin typeface="+mn-lt"/>
                <a:ea typeface="+mn-ea"/>
                <a:cs typeface="+mn-cs"/>
              </a:rPr>
              <a:t> o dízimo era levado pelo adorador ao templo (2Cr 31:5-6), porém nos dias de Neemias, sob conflito dos opositores, se “nomearam homens” para “as câmaras dos tesouros” e para “ajuntarem nelas, dos campos das cidades” as partes para os sacerdotes e levitas (Ne 12:44). </a:t>
            </a:r>
          </a:p>
          <a:p>
            <a:r>
              <a:rPr lang="pt-BR" sz="1200" kern="1200" dirty="0">
                <a:solidFill>
                  <a:schemeClr val="tx1"/>
                </a:solidFill>
                <a:effectLst/>
                <a:latin typeface="+mn-lt"/>
                <a:ea typeface="+mn-ea"/>
                <a:cs typeface="+mn-cs"/>
              </a:rPr>
              <a:t>Depois que Neemias retornou a Jerusalém de sua viagem, ele fez um apelo para colocar os dízimos em dia, e, agora, novamente o próprio povo trouxe, pessoalmente, os dízimos e ofertas (Ne 13:11-12).</a:t>
            </a:r>
          </a:p>
          <a:p>
            <a:r>
              <a:rPr lang="pt-BR" sz="1200" kern="1200" dirty="0">
                <a:solidFill>
                  <a:schemeClr val="tx1"/>
                </a:solidFill>
                <a:effectLst/>
                <a:latin typeface="+mn-lt"/>
                <a:ea typeface="+mn-ea"/>
                <a:cs typeface="+mn-cs"/>
              </a:rPr>
              <a:t> Portanto, o que levou às mudanças nessas três situações foram as circunstâncias, a praticidade e segurança da entrega do dízimo. Assim, o método pode mudar, conforme seja mais seguro e prático em cada época, conforme os exemplos bíblicos acima.</a:t>
            </a:r>
          </a:p>
          <a:p>
            <a:r>
              <a:rPr lang="pt-BR" sz="1200" kern="1200" dirty="0">
                <a:solidFill>
                  <a:schemeClr val="tx1"/>
                </a:solidFill>
                <a:effectLst/>
                <a:latin typeface="+mn-lt"/>
                <a:ea typeface="+mn-ea"/>
                <a:cs typeface="+mn-cs"/>
              </a:rPr>
              <a:t>Os membros e pastores podem enviar seus dízimos por meio de alguém ou de um mecanismo de transferência bancária, por exemplo. A Bíblia requer que o dízimo seja entregue, mas não entra no mérito da forma como ele vai chegar ao santuário. </a:t>
            </a:r>
          </a:p>
          <a:p>
            <a:r>
              <a:rPr lang="pt-BR" sz="1200" kern="1200" dirty="0">
                <a:solidFill>
                  <a:schemeClr val="tx1"/>
                </a:solidFill>
                <a:effectLst/>
                <a:latin typeface="+mn-lt"/>
                <a:ea typeface="+mn-ea"/>
                <a:cs typeface="+mn-cs"/>
              </a:rPr>
              <a:t>Por isso, no caso de trabalhadores da igreja, pode ser autorizado o desconto do dízimo em folha, se essa possibilidade é proporcionada pela instituição na qual se trabalha. </a:t>
            </a:r>
          </a:p>
          <a:p>
            <a:r>
              <a:rPr lang="pt-BR" sz="1200" kern="1200" dirty="0">
                <a:solidFill>
                  <a:schemeClr val="tx1"/>
                </a:solidFill>
                <a:effectLst/>
                <a:latin typeface="+mn-lt"/>
                <a:ea typeface="+mn-ea"/>
                <a:cs typeface="+mn-cs"/>
              </a:rPr>
              <a:t>Ainda, nesse sentido, os obreiros e funcionários geralmente têm consciência das necessidades financeiras da igreja. O desconto em folha facilita a liquidez das instituições para atender seus compromissos, e reinvestir na manutenção dos obreiros e na missão da igreja. </a:t>
            </a:r>
          </a:p>
          <a:p>
            <a:r>
              <a:rPr lang="pt-BR" sz="1200" kern="1200" dirty="0">
                <a:solidFill>
                  <a:schemeClr val="tx1"/>
                </a:solidFill>
                <a:effectLst/>
                <a:latin typeface="+mn-lt"/>
                <a:ea typeface="+mn-ea"/>
                <a:cs typeface="+mn-cs"/>
              </a:rPr>
              <a:t>	O obreiro e funcionário da igreja, como os demais membros, caso desejem, podem levar o comprovante da transferência para o culto, participando, assim, da liturgia da entrega. Porém, o mais importante é o espirito de fidelidade e alegria em entregar nossa doação, porque Deus ama quem assim faz (2Co 9:7</a:t>
            </a:r>
            <a:r>
              <a:rPr lang="pt-BR" dirty="0">
                <a:effectLst/>
              </a:rPr>
              <a:t> </a:t>
            </a:r>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8</a:t>
            </a:fld>
            <a:endParaRPr lang="pt-BR"/>
          </a:p>
        </p:txBody>
      </p:sp>
    </p:spTree>
    <p:extLst>
      <p:ext uri="{BB962C8B-B14F-4D97-AF65-F5344CB8AC3E}">
        <p14:creationId xmlns:p14="http://schemas.microsoft.com/office/powerpoint/2010/main" val="57374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Deve-se dar ênfase nos dois aspectos, conforme faz a Bíblia. </a:t>
            </a:r>
          </a:p>
          <a:p>
            <a:r>
              <a:rPr lang="pt-BR" sz="1200" kern="1200" dirty="0">
                <a:solidFill>
                  <a:schemeClr val="tx1"/>
                </a:solidFill>
                <a:effectLst/>
                <a:latin typeface="+mn-lt"/>
                <a:ea typeface="+mn-ea"/>
                <a:cs typeface="+mn-cs"/>
              </a:rPr>
              <a:t>	Ela dá ênfase específica nos dízimos e ofertas (Ml 3:8-10;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27:30-33;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18:21). Inclusive, sobre o dízimo, Cristo foi bem específico. Ele disse, “fazei estas coisas, sem omitir aquelas”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23:23). </a:t>
            </a:r>
          </a:p>
          <a:p>
            <a:r>
              <a:rPr lang="pt-BR" sz="1200" kern="1200" dirty="0">
                <a:solidFill>
                  <a:schemeClr val="tx1"/>
                </a:solidFill>
                <a:effectLst/>
                <a:latin typeface="+mn-lt"/>
                <a:ea typeface="+mn-ea"/>
                <a:cs typeface="+mn-cs"/>
              </a:rPr>
              <a:t>	Mas a Bíblia aborda também o sentido geral sobre fidelidade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24:45; 25:21). Ele alertou que quem é fiel no pouco também é fiel no muito (</a:t>
            </a:r>
            <a:r>
              <a:rPr lang="pt-BR" sz="1200" kern="1200" dirty="0" err="1">
                <a:solidFill>
                  <a:schemeClr val="tx1"/>
                </a:solidFill>
                <a:effectLst/>
                <a:latin typeface="+mn-lt"/>
                <a:ea typeface="+mn-ea"/>
                <a:cs typeface="+mn-cs"/>
              </a:rPr>
              <a:t>Lc</a:t>
            </a:r>
            <a:r>
              <a:rPr lang="pt-BR" sz="1200" kern="1200" dirty="0">
                <a:solidFill>
                  <a:schemeClr val="tx1"/>
                </a:solidFill>
                <a:effectLst/>
                <a:latin typeface="+mn-lt"/>
                <a:ea typeface="+mn-ea"/>
                <a:cs typeface="+mn-cs"/>
              </a:rPr>
              <a:t> 16:10).</a:t>
            </a:r>
          </a:p>
          <a:p>
            <a:r>
              <a:rPr lang="pt-BR" sz="1200" kern="1200" dirty="0">
                <a:solidFill>
                  <a:schemeClr val="tx1"/>
                </a:solidFill>
                <a:effectLst/>
                <a:latin typeface="+mn-lt"/>
                <a:ea typeface="+mn-ea"/>
                <a:cs typeface="+mn-cs"/>
              </a:rPr>
              <a:t>	Portanto, devemos ter mensagens específicas sobre dízimo e ofertas e também mensagens sobre ser fiel em todas as coisas.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9</a:t>
            </a:fld>
            <a:endParaRPr lang="pt-BR"/>
          </a:p>
        </p:txBody>
      </p:sp>
    </p:spTree>
    <p:extLst>
      <p:ext uri="{BB962C8B-B14F-4D97-AF65-F5344CB8AC3E}">
        <p14:creationId xmlns:p14="http://schemas.microsoft.com/office/powerpoint/2010/main" val="131784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Algumas vacas devem ser ordenhadas no sábado para não empedrar o ubre ou adoecer. Você vende os frutos que você plantou durante a semana e brotam no sábado assim você também vende o leite que a vaca produz no sábado, a única diferença é que o fruto cresce no sábado e você o colhe em outro dia. </a:t>
            </a:r>
          </a:p>
          <a:p>
            <a:r>
              <a:rPr lang="pt-BR" sz="1200" kern="1200" dirty="0">
                <a:solidFill>
                  <a:schemeClr val="tx1"/>
                </a:solidFill>
                <a:effectLst/>
                <a:latin typeface="+mn-lt"/>
                <a:ea typeface="+mn-ea"/>
                <a:cs typeface="+mn-cs"/>
              </a:rPr>
              <a:t>	Já a vaca você ordenha no sábado, mas não é porque você escolheu esse dia para ordenhar, mas por causa do cuidado com a vaca. Você não está procurando satisfazer sua própria vontade (</a:t>
            </a:r>
            <a:r>
              <a:rPr lang="pt-BR" sz="1200" kern="1200" dirty="0" err="1">
                <a:solidFill>
                  <a:schemeClr val="tx1"/>
                </a:solidFill>
                <a:effectLst/>
                <a:latin typeface="+mn-lt"/>
                <a:ea typeface="+mn-ea"/>
                <a:cs typeface="+mn-cs"/>
              </a:rPr>
              <a:t>Is</a:t>
            </a:r>
            <a:r>
              <a:rPr lang="pt-BR" sz="1200" kern="1200" dirty="0">
                <a:solidFill>
                  <a:schemeClr val="tx1"/>
                </a:solidFill>
                <a:effectLst/>
                <a:latin typeface="+mn-lt"/>
                <a:ea typeface="+mn-ea"/>
                <a:cs typeface="+mn-cs"/>
              </a:rPr>
              <a:t> 58:13), mas atender a necessidade do animal.</a:t>
            </a:r>
          </a:p>
          <a:p>
            <a:r>
              <a:rPr lang="pt-BR" sz="1200" kern="1200" dirty="0">
                <a:solidFill>
                  <a:schemeClr val="tx1"/>
                </a:solidFill>
                <a:effectLst/>
                <a:latin typeface="+mn-lt"/>
                <a:ea typeface="+mn-ea"/>
                <a:cs typeface="+mn-cs"/>
              </a:rPr>
              <a:t>	Segundo Jesus, quando se trata de animais, deve-se aliviá-los e cuidar deles, mesmo no sábado (</a:t>
            </a:r>
            <a:r>
              <a:rPr lang="pt-BR" sz="1200" kern="1200" dirty="0" err="1">
                <a:solidFill>
                  <a:schemeClr val="tx1"/>
                </a:solidFill>
                <a:effectLst/>
                <a:latin typeface="+mn-lt"/>
                <a:ea typeface="+mn-ea"/>
                <a:cs typeface="+mn-cs"/>
              </a:rPr>
              <a:t>Lc</a:t>
            </a:r>
            <a:r>
              <a:rPr lang="pt-BR" sz="1200" kern="1200" dirty="0">
                <a:solidFill>
                  <a:schemeClr val="tx1"/>
                </a:solidFill>
                <a:effectLst/>
                <a:latin typeface="+mn-lt"/>
                <a:ea typeface="+mn-ea"/>
                <a:cs typeface="+mn-cs"/>
              </a:rPr>
              <a:t> 13:15; 14:5). Você não pode esperar o dia seguinte. </a:t>
            </a:r>
          </a:p>
          <a:p>
            <a:r>
              <a:rPr lang="pt-BR" sz="1200" kern="1200" dirty="0">
                <a:solidFill>
                  <a:schemeClr val="tx1"/>
                </a:solidFill>
                <a:effectLst/>
                <a:latin typeface="+mn-lt"/>
                <a:ea typeface="+mn-ea"/>
                <a:cs typeface="+mn-cs"/>
              </a:rPr>
              <a:t>	No Brasil, por exemplo, o salário dos trabalhadores com carteira assinada, pela lei, já inclui o descanso semanal (sábado e domingo). Portanto, coloque esse leite junto com o que já foi armazenado, calcule o valor de todo o leite e devolva o dízimo. </a:t>
            </a:r>
          </a:p>
          <a:p>
            <a:r>
              <a:rPr lang="pt-BR" sz="1200" kern="1200" dirty="0">
                <a:solidFill>
                  <a:schemeClr val="tx1"/>
                </a:solidFill>
                <a:effectLst/>
                <a:latin typeface="+mn-lt"/>
                <a:ea typeface="+mn-ea"/>
                <a:cs typeface="+mn-cs"/>
              </a:rPr>
              <a:t>	Mas se quer devolver o dízimo do leite tirado no sábado, e depois doar como caridade ou dar como oferta o restante do leite (90%) tirado no sábado, siga sua consciência. </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10</a:t>
            </a:fld>
            <a:endParaRPr lang="pt-BR"/>
          </a:p>
        </p:txBody>
      </p:sp>
    </p:spTree>
    <p:extLst>
      <p:ext uri="{BB962C8B-B14F-4D97-AF65-F5344CB8AC3E}">
        <p14:creationId xmlns:p14="http://schemas.microsoft.com/office/powerpoint/2010/main" val="345736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dízimo, nesse caso, deve ser entregue das parcelas recebidas, menos a taxa do cartão. O valor final, após o abatimento da taxa, se constitui bênção com aumento de fato. 	Mas se você confiar e tiver fé para devolver o dízimo do valor que ainda não recebeu, também é uma questão pessoal de fé de cada um.</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11</a:t>
            </a:fld>
            <a:endParaRPr lang="pt-BR"/>
          </a:p>
        </p:txBody>
      </p:sp>
    </p:spTree>
    <p:extLst>
      <p:ext uri="{BB962C8B-B14F-4D97-AF65-F5344CB8AC3E}">
        <p14:creationId xmlns:p14="http://schemas.microsoft.com/office/powerpoint/2010/main" val="654130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APA">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A5A7A24-7A6E-5849-9821-46019E55029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621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5E08C66-47E7-6640-B819-38FC3BE8EF3B}"/>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3" name="Espaço Reservado para Rodapé 2">
            <a:extLst>
              <a:ext uri="{FF2B5EF4-FFF2-40B4-BE49-F238E27FC236}">
                <a16:creationId xmlns:a16="http://schemas.microsoft.com/office/drawing/2014/main" id="{2031E63D-A4F3-7741-ABCD-34D35E2634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7123D751-8FFE-1C41-90F8-5D76CF2E4EC7}"/>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353381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E95B9-ADBE-3141-8AD4-312FB2745C9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9D08C16-1D0D-0442-9A27-DD18916E9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4B20223-0C6E-654E-B045-24F3D4A88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849582-B50A-B44C-B80A-E7B298134961}"/>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F31CB819-51A9-DA43-817C-6927E38DE0F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57FF487A-3E26-7043-B476-AB0159F9BCD1}"/>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1951246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C05D8-2912-8648-A252-17223ABC177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1BD6D4-85D3-9344-A5F0-0FAF6997D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id="{E9C147F6-EAF0-9E42-BFA0-17546F90E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EA78505-18F1-4B44-B9ED-C31352B4AC16}"/>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CCB474AA-39A8-8A4C-9F14-94CF6EA64EE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2A4A5FE1-E5D9-2D40-9C3B-911D27D6DF94}"/>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00600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25F58-E313-C544-94FD-251227DD09A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32E171-BB37-AA40-A2EC-F31F6798647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B2AFF4-DB13-A045-A0B8-7B5C4A3AEC1E}"/>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A81E8A4-7EC0-054D-90DD-A25E5492D62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939B52D5-2FA9-9542-87A8-CA80EDC6CC9A}"/>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7014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D68C4-2C6E-7641-8425-20B1EB52F9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2594367-EF37-9347-9B75-722BA592C9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326457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A80EF-D054-E94D-A0CC-FDBF0530A38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9D257BA-077A-7746-8234-9974376F0B1C}"/>
              </a:ext>
            </a:extLst>
          </p:cNvPr>
          <p:cNvSpPr>
            <a:spLocks noGrp="1"/>
          </p:cNvSpPr>
          <p:nvPr>
            <p:ph idx="1"/>
          </p:nvPr>
        </p:nvSpPr>
        <p:spPr>
          <a:xfrm>
            <a:off x="838200" y="1825625"/>
            <a:ext cx="10515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4629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584B9-7893-8146-A48F-980F51C6999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B96759D-1474-7E4E-BAE5-9602EEBD3F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Tree>
    <p:extLst>
      <p:ext uri="{BB962C8B-B14F-4D97-AF65-F5344CB8AC3E}">
        <p14:creationId xmlns:p14="http://schemas.microsoft.com/office/powerpoint/2010/main" val="1160426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9465F-C687-8446-A46A-02C4A14F6A2A}"/>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2FEC621-E80A-5F4A-8B04-10244325F84B}"/>
              </a:ext>
            </a:extLst>
          </p:cNvPr>
          <p:cNvSpPr>
            <a:spLocks noGrp="1"/>
          </p:cNvSpPr>
          <p:nvPr>
            <p:ph sz="half" idx="1"/>
          </p:nvPr>
        </p:nvSpPr>
        <p:spPr>
          <a:xfrm>
            <a:off x="838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89DCB1-18FD-3740-AD97-E0C4D59292D1}"/>
              </a:ext>
            </a:extLst>
          </p:cNvPr>
          <p:cNvSpPr>
            <a:spLocks noGrp="1"/>
          </p:cNvSpPr>
          <p:nvPr>
            <p:ph sz="half" idx="2"/>
          </p:nvPr>
        </p:nvSpPr>
        <p:spPr>
          <a:xfrm>
            <a:off x="6172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6358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8C2F8-0654-6142-B7F2-BA3AFB161CF7}"/>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CB8AB00-7705-DE40-A29B-CCA448C532A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5ACD6D1-8C9F-5C49-83D1-A5388731DB6A}"/>
              </a:ext>
            </a:extLst>
          </p:cNvPr>
          <p:cNvSpPr>
            <a:spLocks noGrp="1"/>
          </p:cNvSpPr>
          <p:nvPr>
            <p:ph sz="half" idx="2"/>
          </p:nvPr>
        </p:nvSpPr>
        <p:spPr>
          <a:xfrm>
            <a:off x="839788" y="2505075"/>
            <a:ext cx="5157787"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586AD35-2ECC-0141-80F4-8C7A28A0E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5C3AA21-4E66-3A4A-A629-B4717CE2233E}"/>
              </a:ext>
            </a:extLst>
          </p:cNvPr>
          <p:cNvSpPr>
            <a:spLocks noGrp="1"/>
          </p:cNvSpPr>
          <p:nvPr>
            <p:ph sz="quarter" idx="4"/>
          </p:nvPr>
        </p:nvSpPr>
        <p:spPr>
          <a:xfrm>
            <a:off x="6172200" y="2505075"/>
            <a:ext cx="5183188"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6219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AFB3A-581C-9245-B93D-54EBEAE1DCC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16145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9771E-7ABD-0A44-90E2-5E96AB9692F4}"/>
              </a:ext>
            </a:extLst>
          </p:cNvPr>
          <p:cNvSpPr>
            <a:spLocks noGrp="1"/>
          </p:cNvSpPr>
          <p:nvPr>
            <p:ph type="ctrTitle"/>
          </p:nvPr>
        </p:nvSpPr>
        <p:spPr>
          <a:xfrm>
            <a:off x="5823284" y="1122362"/>
            <a:ext cx="5727032" cy="4147469"/>
          </a:xfrm>
        </p:spPr>
        <p:txBody>
          <a:bodyPr anchor="ctr"/>
          <a:lstStyle>
            <a:lvl1pPr algn="l">
              <a:defRPr sz="6000">
                <a:solidFill>
                  <a:schemeClr val="bg1"/>
                </a:solidFill>
              </a:defRPr>
            </a:lvl1pPr>
          </a:lstStyle>
          <a:p>
            <a:r>
              <a:rPr lang="pt-BR"/>
              <a:t>Clique para editar o título Mestre</a:t>
            </a:r>
          </a:p>
        </p:txBody>
      </p:sp>
      <p:sp>
        <p:nvSpPr>
          <p:cNvPr id="4" name="Espaço Reservado para Data 3">
            <a:extLst>
              <a:ext uri="{FF2B5EF4-FFF2-40B4-BE49-F238E27FC236}">
                <a16:creationId xmlns:a16="http://schemas.microsoft.com/office/drawing/2014/main" id="{41D83B53-AA35-364F-BC6D-25453860168B}"/>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8D0BE15C-1F21-5041-9A7F-DCED11037947}"/>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7CD0A3C8-A9C7-F54A-AE17-79B12EE19E30}"/>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1896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261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87393-777F-F04C-B640-6A3847B4F4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DBDA293-9F44-BD4D-A80E-F4FB6951278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F3374EB-FB16-A248-8298-1368B4FC10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87369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FF28E-E741-7448-94D0-E615AC8688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275DB7-32C7-F449-9029-E146065C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D82231F-9AB9-E546-820E-C26F3290F2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277219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31545-BEE0-AA4B-8653-6799896C9655}"/>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699B033-5774-944D-8453-E8B2C782E4FD}"/>
              </a:ext>
            </a:extLst>
          </p:cNvPr>
          <p:cNvSpPr>
            <a:spLocks noGrp="1"/>
          </p:cNvSpPr>
          <p:nvPr>
            <p:ph type="body" orient="vert" idx="1"/>
          </p:nvPr>
        </p:nvSpPr>
        <p:spPr>
          <a:xfrm>
            <a:off x="838200" y="1825625"/>
            <a:ext cx="10515600" cy="43513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281873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2452D59-EBC5-274A-A1DD-3E70F69077DE}"/>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E5794C6-94CB-D848-9DFC-8A5A5258EB31}"/>
              </a:ext>
            </a:extLst>
          </p:cNvPr>
          <p:cNvSpPr>
            <a:spLocks noGrp="1"/>
          </p:cNvSpPr>
          <p:nvPr>
            <p:ph type="body" orient="vert" idx="1"/>
          </p:nvPr>
        </p:nvSpPr>
        <p:spPr>
          <a:xfrm>
            <a:off x="838200" y="365125"/>
            <a:ext cx="7734300" cy="58118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58304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nteúdo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513F939-A3CA-5B46-BA17-0A3DE5B2737A}"/>
              </a:ext>
            </a:extLst>
          </p:cNvPr>
          <p:cNvSpPr>
            <a:spLocks noGrp="1"/>
          </p:cNvSpPr>
          <p:nvPr>
            <p:ph idx="1"/>
          </p:nvPr>
        </p:nvSpPr>
        <p:spPr>
          <a:xfrm>
            <a:off x="4800600" y="452437"/>
            <a:ext cx="6858000" cy="6049963"/>
          </a:xfrm>
        </p:spPr>
        <p:txBody>
          <a:bodyPr anchor="ctr"/>
          <a:lstStyle>
            <a:lvl1pPr marL="0" indent="0">
              <a:buNone/>
              <a:defRPr sz="3200" i="1"/>
            </a:lvl1pPr>
            <a:lvl2pPr marL="230400" indent="-228600">
              <a:spcBef>
                <a:spcPts val="2300"/>
              </a:spcBef>
              <a:buFont typeface="Fonte do Sistema Regular"/>
              <a:buChar char="-"/>
              <a:defRPr sz="2400">
                <a:solidFill>
                  <a:srgbClr val="0E3C56"/>
                </a:solidFill>
              </a:defRPr>
            </a:lvl2pPr>
            <a:lvl3pPr marL="0" indent="0">
              <a:spcAft>
                <a:spcPts val="1800"/>
              </a:spcAft>
              <a:buNone/>
              <a:defRPr sz="3600" b="1" cap="all" baseline="0">
                <a:solidFill>
                  <a:srgbClr val="C0AC7A"/>
                </a:solidFill>
              </a:defRPr>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p:txBody>
      </p:sp>
      <p:sp>
        <p:nvSpPr>
          <p:cNvPr id="5" name="Oval 4">
            <a:extLst>
              <a:ext uri="{FF2B5EF4-FFF2-40B4-BE49-F238E27FC236}">
                <a16:creationId xmlns:a16="http://schemas.microsoft.com/office/drawing/2014/main" id="{1E92DAAB-3B91-134F-B1A3-82788E4BDD76}"/>
              </a:ext>
            </a:extLst>
          </p:cNvPr>
          <p:cNvSpPr/>
          <p:nvPr/>
        </p:nvSpPr>
        <p:spPr>
          <a:xfrm>
            <a:off x="261257" y="274320"/>
            <a:ext cx="888274" cy="888274"/>
          </a:xfrm>
          <a:prstGeom prst="ellipse">
            <a:avLst/>
          </a:prstGeom>
          <a:solidFill>
            <a:srgbClr val="C0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Gráfico 3">
            <a:extLst>
              <a:ext uri="{FF2B5EF4-FFF2-40B4-BE49-F238E27FC236}">
                <a16:creationId xmlns:a16="http://schemas.microsoft.com/office/drawing/2014/main" id="{1E31AC90-C0C3-564D-9420-2BAF5040C3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2232" y="453922"/>
            <a:ext cx="626324" cy="529069"/>
          </a:xfrm>
          <a:prstGeom prst="rect">
            <a:avLst/>
          </a:prstGeom>
        </p:spPr>
      </p:pic>
    </p:spTree>
    <p:extLst>
      <p:ext uri="{BB962C8B-B14F-4D97-AF65-F5344CB8AC3E}">
        <p14:creationId xmlns:p14="http://schemas.microsoft.com/office/powerpoint/2010/main" val="629524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CE4774-ED0D-2C43-86FF-E9BD7737F5C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22E3BC1-EB0B-6349-B151-5B6C33B38F5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1DB05DB-B52E-7849-B663-3A3EBDD0CEE0}"/>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A3E89DBB-D425-D642-9E78-5B2EC2BB656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D5C1210-E0D7-2148-B039-2305AEBC731A}"/>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81513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3C282A-9F37-8848-88C0-ADFF9F817DC2}"/>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48F69984-9783-8347-AF00-EB32E06EE3EB}"/>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634068D8-8449-4645-926B-0A0BEAAF329F}"/>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03326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a:xfrm>
            <a:off x="5603132" y="365125"/>
            <a:ext cx="6245156" cy="1325563"/>
          </a:xfrm>
        </p:spPr>
        <p:txBody>
          <a:bodyPr anchor="t">
            <a:normAutofit/>
          </a:bodyPr>
          <a:lstStyle>
            <a:lvl1pPr>
              <a:defRPr sz="36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a:xfrm>
            <a:off x="5603132" y="1954305"/>
            <a:ext cx="6245156" cy="4154665"/>
          </a:xfrm>
        </p:spPr>
        <p:txBody>
          <a:bodyPr/>
          <a:lstStyle>
            <a:lvl1pPr>
              <a:lnSpc>
                <a:spcPct val="100000"/>
              </a:lnSpc>
              <a:defRPr/>
            </a:lvl1pPr>
            <a:lvl2pPr marL="230400" indent="0">
              <a:spcBef>
                <a:spcPts val="1200"/>
              </a:spcBef>
              <a:spcAft>
                <a:spcPts val="1200"/>
              </a:spcAft>
              <a:buNone/>
              <a:defRPr sz="2400">
                <a:solidFill>
                  <a:schemeClr val="accent5"/>
                </a:solidFill>
              </a:defRPr>
            </a:lvl2pPr>
            <a:lvl3pPr marL="684000">
              <a:spcBef>
                <a:spcPts val="600"/>
              </a:spcBef>
              <a:spcAft>
                <a:spcPts val="600"/>
              </a:spcAft>
              <a:defRPr/>
            </a:lvl3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Texto 10">
            <a:extLst>
              <a:ext uri="{FF2B5EF4-FFF2-40B4-BE49-F238E27FC236}">
                <a16:creationId xmlns:a16="http://schemas.microsoft.com/office/drawing/2014/main" id="{A04ED30E-7AD1-3D44-B73B-D9997B7CF6BD}"/>
              </a:ext>
            </a:extLst>
          </p:cNvPr>
          <p:cNvSpPr>
            <a:spLocks noGrp="1"/>
          </p:cNvSpPr>
          <p:nvPr>
            <p:ph type="body" sz="quarter" idx="11" hasCustomPrompt="1"/>
          </p:nvPr>
        </p:nvSpPr>
        <p:spPr>
          <a:xfrm>
            <a:off x="178391" y="134874"/>
            <a:ext cx="1051046" cy="1051047"/>
          </a:xfrm>
          <a:prstGeom prst="ellipse">
            <a:avLst/>
          </a:prstGeom>
          <a:solidFill>
            <a:srgbClr val="7F7354"/>
          </a:solidFill>
        </p:spPr>
        <p:txBody>
          <a:bodyPr anchor="ctr">
            <a:normAutofit/>
          </a:bodyPr>
          <a:lstStyle>
            <a:lvl1pPr marL="0" indent="0" algn="ctr">
              <a:spcBef>
                <a:spcPts val="0"/>
              </a:spcBef>
              <a:buNone/>
              <a:defRPr sz="3600" b="1">
                <a:solidFill>
                  <a:schemeClr val="bg1"/>
                </a:solidFill>
              </a:defRPr>
            </a:lvl1pPr>
          </a:lstStyle>
          <a:p>
            <a:pPr lvl="0"/>
            <a:r>
              <a:rPr lang="pt-BR" dirty="0"/>
              <a:t>00</a:t>
            </a:r>
          </a:p>
        </p:txBody>
      </p:sp>
      <p:sp>
        <p:nvSpPr>
          <p:cNvPr id="12" name="Espaço Reservado para Imagem 7">
            <a:extLst>
              <a:ext uri="{FF2B5EF4-FFF2-40B4-BE49-F238E27FC236}">
                <a16:creationId xmlns:a16="http://schemas.microsoft.com/office/drawing/2014/main" id="{421FD3BC-753A-6042-96B8-DAFA415DAB88}"/>
              </a:ext>
            </a:extLst>
          </p:cNvPr>
          <p:cNvSpPr>
            <a:spLocks noGrp="1"/>
          </p:cNvSpPr>
          <p:nvPr>
            <p:ph type="pic" sz="quarter" idx="10"/>
          </p:nvPr>
        </p:nvSpPr>
        <p:spPr>
          <a:xfrm>
            <a:off x="64343" y="890649"/>
            <a:ext cx="5357752" cy="5357752"/>
          </a:xfrm>
          <a:prstGeom prst="ellipse">
            <a:avLst/>
          </a:prstGeom>
          <a:solidFill>
            <a:schemeClr val="bg1">
              <a:lumMod val="85000"/>
            </a:schemeClr>
          </a:solidFill>
          <a:ln w="79375">
            <a:solidFill>
              <a:schemeClr val="bg1"/>
            </a:solidFill>
          </a:ln>
          <a:effectLst>
            <a:outerShdw blurRad="215949" dist="79672" dir="2700000" algn="tl" rotWithShape="0">
              <a:prstClr val="black">
                <a:alpha val="58000"/>
              </a:prstClr>
            </a:outerShdw>
          </a:effectLst>
        </p:spPr>
        <p:txBody>
          <a:bodyPr/>
          <a:lstStyle/>
          <a:p>
            <a:r>
              <a:rPr lang="pt-BR"/>
              <a:t>Clique no ícone para adicionar uma imagem</a:t>
            </a:r>
            <a:endParaRPr lang="pt-BR" dirty="0"/>
          </a:p>
        </p:txBody>
      </p:sp>
    </p:spTree>
    <p:extLst>
      <p:ext uri="{BB962C8B-B14F-4D97-AF65-F5344CB8AC3E}">
        <p14:creationId xmlns:p14="http://schemas.microsoft.com/office/powerpoint/2010/main" val="34371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a:xfrm>
            <a:off x="209271" y="334786"/>
            <a:ext cx="6245156" cy="1325563"/>
          </a:xfrm>
        </p:spPr>
        <p:txBody>
          <a:bodyPr anchor="t">
            <a:normAutofit/>
          </a:bodyPr>
          <a:lstStyle>
            <a:lvl1pPr>
              <a:defRPr sz="36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a:xfrm>
            <a:off x="209271" y="2185220"/>
            <a:ext cx="6245156" cy="4154665"/>
          </a:xfrm>
        </p:spPr>
        <p:txBody>
          <a:bodyPr/>
          <a:lstStyle>
            <a:lvl1pPr>
              <a:lnSpc>
                <a:spcPct val="100000"/>
              </a:lnSpc>
              <a:defRPr/>
            </a:lvl1pPr>
            <a:lvl2pPr marL="230400" indent="0">
              <a:spcBef>
                <a:spcPts val="1200"/>
              </a:spcBef>
              <a:spcAft>
                <a:spcPts val="1200"/>
              </a:spcAft>
              <a:buNone/>
              <a:defRPr>
                <a:solidFill>
                  <a:schemeClr val="accent5"/>
                </a:solidFill>
              </a:defRPr>
            </a:lvl2pPr>
            <a:lvl3pPr marL="684000">
              <a:defRPr/>
            </a:lvl3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Texto 10">
            <a:extLst>
              <a:ext uri="{FF2B5EF4-FFF2-40B4-BE49-F238E27FC236}">
                <a16:creationId xmlns:a16="http://schemas.microsoft.com/office/drawing/2014/main" id="{A04ED30E-7AD1-3D44-B73B-D9997B7CF6BD}"/>
              </a:ext>
            </a:extLst>
          </p:cNvPr>
          <p:cNvSpPr>
            <a:spLocks noGrp="1"/>
          </p:cNvSpPr>
          <p:nvPr>
            <p:ph type="body" sz="quarter" idx="11" hasCustomPrompt="1"/>
          </p:nvPr>
        </p:nvSpPr>
        <p:spPr>
          <a:xfrm>
            <a:off x="10975049" y="89220"/>
            <a:ext cx="1051046" cy="1051047"/>
          </a:xfrm>
          <a:prstGeom prst="ellipse">
            <a:avLst/>
          </a:prstGeom>
          <a:solidFill>
            <a:srgbClr val="7F7354"/>
          </a:solidFill>
        </p:spPr>
        <p:txBody>
          <a:bodyPr anchor="ctr">
            <a:normAutofit/>
          </a:bodyPr>
          <a:lstStyle>
            <a:lvl1pPr marL="0" indent="0" algn="ctr">
              <a:spcBef>
                <a:spcPts val="0"/>
              </a:spcBef>
              <a:buNone/>
              <a:defRPr sz="3600" b="1">
                <a:solidFill>
                  <a:schemeClr val="bg1"/>
                </a:solidFill>
              </a:defRPr>
            </a:lvl1pPr>
          </a:lstStyle>
          <a:p>
            <a:pPr lvl="0"/>
            <a:r>
              <a:rPr lang="pt-BR" dirty="0"/>
              <a:t>00</a:t>
            </a:r>
          </a:p>
        </p:txBody>
      </p:sp>
      <p:sp>
        <p:nvSpPr>
          <p:cNvPr id="12" name="Espaço Reservado para Imagem 7">
            <a:extLst>
              <a:ext uri="{FF2B5EF4-FFF2-40B4-BE49-F238E27FC236}">
                <a16:creationId xmlns:a16="http://schemas.microsoft.com/office/drawing/2014/main" id="{421FD3BC-753A-6042-96B8-DAFA415DAB88}"/>
              </a:ext>
            </a:extLst>
          </p:cNvPr>
          <p:cNvSpPr>
            <a:spLocks noGrp="1"/>
          </p:cNvSpPr>
          <p:nvPr>
            <p:ph type="pic" sz="quarter" idx="10"/>
          </p:nvPr>
        </p:nvSpPr>
        <p:spPr>
          <a:xfrm>
            <a:off x="6668343" y="904208"/>
            <a:ext cx="5357752" cy="5357752"/>
          </a:xfrm>
          <a:prstGeom prst="ellipse">
            <a:avLst/>
          </a:prstGeom>
          <a:solidFill>
            <a:schemeClr val="bg1">
              <a:lumMod val="85000"/>
            </a:schemeClr>
          </a:solidFill>
          <a:ln w="79375">
            <a:solidFill>
              <a:schemeClr val="bg1"/>
            </a:solidFill>
          </a:ln>
          <a:effectLst>
            <a:outerShdw blurRad="215949" dist="79672" dir="2700000" algn="tl" rotWithShape="0">
              <a:prstClr val="black">
                <a:alpha val="58000"/>
              </a:prstClr>
            </a:outerShdw>
          </a:effectLst>
        </p:spPr>
        <p:txBody>
          <a:bodyPr/>
          <a:lstStyle/>
          <a:p>
            <a:r>
              <a:rPr lang="pt-BR"/>
              <a:t>Clique no ícone para adicionar uma imagem</a:t>
            </a:r>
            <a:endParaRPr lang="pt-BR" dirty="0"/>
          </a:p>
        </p:txBody>
      </p:sp>
    </p:spTree>
    <p:extLst>
      <p:ext uri="{BB962C8B-B14F-4D97-AF65-F5344CB8AC3E}">
        <p14:creationId xmlns:p14="http://schemas.microsoft.com/office/powerpoint/2010/main" val="37391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AF4EA-002C-E247-8B3A-25B88EA3EDE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464F4B0-A069-414D-8DD3-F9ECA5F8A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2BB7921-0F5A-4544-BFCA-D4DBE21D65FE}"/>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324BA5F-3A26-C343-B4A2-8A99987E50D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4E773E19-80A1-804F-BAFD-CF8633997FA8}"/>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59051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A2F5C-3314-B041-A886-04EA2ACD98D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DBAE34C-38A6-A248-8B97-3D66E4F42E1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46E0710-8466-B74C-930F-8EA49AEE862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1EE023E-D16F-1E4F-A4FA-D1FE85D750FF}"/>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C1342F70-E912-0447-98A3-77754AD9236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BFBBEA1-72BE-F24C-BA31-D0594C5F0633}"/>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12813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6900E-5A21-1F48-AC45-487894B3932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694DB34-E219-CA4F-B10E-FF1E01295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22DC032-FE12-3349-8BC8-9DFFDC0FD71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C6948D5-250D-3D43-A731-36ECDF79A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1C0E8D7-62E5-6F42-B61B-5C9F462E652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57B652C-7D54-5441-A09C-5AB70D47DDC4}"/>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8" name="Espaço Reservado para Rodapé 7">
            <a:extLst>
              <a:ext uri="{FF2B5EF4-FFF2-40B4-BE49-F238E27FC236}">
                <a16:creationId xmlns:a16="http://schemas.microsoft.com/office/drawing/2014/main" id="{3C1B68EE-5A78-E449-8801-CF6F3A9BC04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7372C0F4-FE55-5C46-98BA-377EAA53C70C}"/>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41116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F4A5F-6542-194A-9934-C266A1D86C1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CF2A114-66ED-5541-979F-140C2A54B827}"/>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4" name="Espaço Reservado para Rodapé 3">
            <a:extLst>
              <a:ext uri="{FF2B5EF4-FFF2-40B4-BE49-F238E27FC236}">
                <a16:creationId xmlns:a16="http://schemas.microsoft.com/office/drawing/2014/main" id="{699B11A0-F680-CB4C-9ADD-3C3D0EA88E0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A6A4272A-0744-2A40-844A-1619890102C2}"/>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91665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7BBBA5E-9C75-B44E-8FB8-8FD650C44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89935465-290C-5F4E-90F0-E551EF166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8" name="Imagem 7">
            <a:extLst>
              <a:ext uri="{FF2B5EF4-FFF2-40B4-BE49-F238E27FC236}">
                <a16:creationId xmlns:a16="http://schemas.microsoft.com/office/drawing/2014/main" id="{A65FA3E4-44FC-EB4C-A223-C5C2842D56E8}"/>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1168814" y="6247021"/>
            <a:ext cx="852930" cy="491708"/>
          </a:xfrm>
          <a:prstGeom prst="rect">
            <a:avLst/>
          </a:prstGeom>
        </p:spPr>
      </p:pic>
    </p:spTree>
    <p:extLst>
      <p:ext uri="{BB962C8B-B14F-4D97-AF65-F5344CB8AC3E}">
        <p14:creationId xmlns:p14="http://schemas.microsoft.com/office/powerpoint/2010/main" val="203560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74" r:id="rId26"/>
  </p:sldLayoutIdLst>
  <p:txStyles>
    <p:titleStyle>
      <a:lvl1pPr algn="l" defTabSz="914400" rtl="0" eaLnBrk="1" latinLnBrk="0" hangingPunct="1">
        <a:lnSpc>
          <a:spcPct val="90000"/>
        </a:lnSpc>
        <a:spcBef>
          <a:spcPct val="0"/>
        </a:spcBef>
        <a:buNone/>
        <a:defRPr sz="4400" b="1" kern="1200">
          <a:solidFill>
            <a:srgbClr val="0E3C5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AC7A"/>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youtube.com/watch?v=JwyHeG5Nw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8463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6F18C96-D1D7-AF4C-BC10-ADE3445CECAB}"/>
              </a:ext>
            </a:extLst>
          </p:cNvPr>
          <p:cNvSpPr>
            <a:spLocks noGrp="1"/>
          </p:cNvSpPr>
          <p:nvPr>
            <p:ph type="title"/>
          </p:nvPr>
        </p:nvSpPr>
        <p:spPr/>
        <p:txBody>
          <a:bodyPr>
            <a:normAutofit fontScale="90000"/>
          </a:bodyPr>
          <a:lstStyle/>
          <a:p>
            <a:r>
              <a:rPr lang="pt-BR" dirty="0"/>
              <a:t>Leite tirado no sábado deve ser dizimado ou dado totalmente à igreja?</a:t>
            </a:r>
          </a:p>
        </p:txBody>
      </p:sp>
      <p:sp>
        <p:nvSpPr>
          <p:cNvPr id="7" name="Espaço Reservado para Conteúdo 6">
            <a:extLst>
              <a:ext uri="{FF2B5EF4-FFF2-40B4-BE49-F238E27FC236}">
                <a16:creationId xmlns:a16="http://schemas.microsoft.com/office/drawing/2014/main" id="{6A708ECB-C28D-9C45-96BF-2C46B1537BD9}"/>
              </a:ext>
            </a:extLst>
          </p:cNvPr>
          <p:cNvSpPr>
            <a:spLocks noGrp="1"/>
          </p:cNvSpPr>
          <p:nvPr>
            <p:ph idx="1"/>
          </p:nvPr>
        </p:nvSpPr>
        <p:spPr/>
        <p:txBody>
          <a:bodyPr>
            <a:normAutofit fontScale="92500" lnSpcReduction="20000"/>
          </a:bodyPr>
          <a:lstStyle/>
          <a:p>
            <a:r>
              <a:rPr lang="pt-BR" dirty="0"/>
              <a:t>A vaca você ordenha no sábado, não é porque você escolheu esse dia para ordenhar, mas por causa do cuidado com a vaca</a:t>
            </a:r>
            <a:r>
              <a:rPr lang="pt-BR"/>
              <a:t>. </a:t>
            </a:r>
          </a:p>
          <a:p>
            <a:r>
              <a:rPr lang="pt-BR"/>
              <a:t>Você </a:t>
            </a:r>
            <a:r>
              <a:rPr lang="pt-BR" dirty="0"/>
              <a:t>não está procurando satisfazer sua própria vontade </a:t>
            </a:r>
            <a:r>
              <a:rPr lang="pt-BR" dirty="0">
                <a:solidFill>
                  <a:schemeClr val="accent5"/>
                </a:solidFill>
              </a:rPr>
              <a:t>(</a:t>
            </a:r>
            <a:r>
              <a:rPr lang="pt-BR" dirty="0" err="1">
                <a:solidFill>
                  <a:schemeClr val="accent5"/>
                </a:solidFill>
              </a:rPr>
              <a:t>Is</a:t>
            </a:r>
            <a:r>
              <a:rPr lang="pt-BR" dirty="0">
                <a:solidFill>
                  <a:schemeClr val="accent5"/>
                </a:solidFill>
              </a:rPr>
              <a:t> 58:13)</a:t>
            </a:r>
            <a:r>
              <a:rPr lang="pt-BR" dirty="0"/>
              <a:t>, mas atender a necessidade do animal.</a:t>
            </a:r>
          </a:p>
          <a:p>
            <a:r>
              <a:rPr lang="pt-BR" dirty="0"/>
              <a:t>Portanto, coloque esse leite junto com o que já foi armazenado, calcule o valor de todo o leite e devolva o dízimo. </a:t>
            </a:r>
          </a:p>
        </p:txBody>
      </p:sp>
      <p:sp>
        <p:nvSpPr>
          <p:cNvPr id="9" name="Espaço Reservado para Texto 8">
            <a:extLst>
              <a:ext uri="{FF2B5EF4-FFF2-40B4-BE49-F238E27FC236}">
                <a16:creationId xmlns:a16="http://schemas.microsoft.com/office/drawing/2014/main" id="{2AC2AB68-DFEF-5047-8134-A1BDFB3FC9EA}"/>
              </a:ext>
            </a:extLst>
          </p:cNvPr>
          <p:cNvSpPr>
            <a:spLocks noGrp="1"/>
          </p:cNvSpPr>
          <p:nvPr>
            <p:ph type="body" sz="quarter" idx="11"/>
          </p:nvPr>
        </p:nvSpPr>
        <p:spPr/>
        <p:txBody>
          <a:bodyPr/>
          <a:lstStyle/>
          <a:p>
            <a:r>
              <a:rPr lang="pt-BR" dirty="0"/>
              <a:t>55</a:t>
            </a:r>
          </a:p>
        </p:txBody>
      </p:sp>
      <p:pic>
        <p:nvPicPr>
          <p:cNvPr id="21" name="Espaço Reservado para Imagem 20" descr="Vacas olhando para a câmera">
            <a:extLst>
              <a:ext uri="{FF2B5EF4-FFF2-40B4-BE49-F238E27FC236}">
                <a16:creationId xmlns:a16="http://schemas.microsoft.com/office/drawing/2014/main" id="{DD99DA77-32E8-5741-ADF7-D1DAE10D18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918331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DC546-A3AF-8C4B-B484-7C907AD4707A}"/>
              </a:ext>
            </a:extLst>
          </p:cNvPr>
          <p:cNvSpPr>
            <a:spLocks noGrp="1"/>
          </p:cNvSpPr>
          <p:nvPr>
            <p:ph type="title"/>
          </p:nvPr>
        </p:nvSpPr>
        <p:spPr/>
        <p:txBody>
          <a:bodyPr>
            <a:normAutofit fontScale="90000"/>
          </a:bodyPr>
          <a:lstStyle/>
          <a:p>
            <a:r>
              <a:rPr lang="pt-BR" dirty="0"/>
              <a:t>Quem vende parcelado no cartão ou outro meio, o dízimo é dado de uma só vez ou à medida que as parcelas são recebidas?</a:t>
            </a:r>
          </a:p>
        </p:txBody>
      </p:sp>
      <p:sp>
        <p:nvSpPr>
          <p:cNvPr id="3" name="Espaço Reservado para Conteúdo 2">
            <a:extLst>
              <a:ext uri="{FF2B5EF4-FFF2-40B4-BE49-F238E27FC236}">
                <a16:creationId xmlns:a16="http://schemas.microsoft.com/office/drawing/2014/main" id="{54C1FC4C-E96A-BB4B-999D-576A69511285}"/>
              </a:ext>
            </a:extLst>
          </p:cNvPr>
          <p:cNvSpPr>
            <a:spLocks noGrp="1"/>
          </p:cNvSpPr>
          <p:nvPr>
            <p:ph idx="1"/>
          </p:nvPr>
        </p:nvSpPr>
        <p:spPr>
          <a:xfrm>
            <a:off x="5603132" y="2721935"/>
            <a:ext cx="6245156" cy="3387035"/>
          </a:xfrm>
        </p:spPr>
        <p:txBody>
          <a:bodyPr>
            <a:normAutofit fontScale="85000" lnSpcReduction="20000"/>
          </a:bodyPr>
          <a:lstStyle/>
          <a:p>
            <a:r>
              <a:rPr lang="pt-BR" dirty="0"/>
              <a:t>O dízimo, nesse caso, deve ser entregue das parcelas recebidas, menos a taxa do cartão. O valor final, após o abatimento da taxa, se constitui bênção com aumento de fato. </a:t>
            </a:r>
          </a:p>
          <a:p>
            <a:r>
              <a:rPr lang="pt-BR" dirty="0"/>
              <a:t>Mas se você confiar e tiver fé para devolver o dízimo do valor que ainda não recebeu, também é uma questão pessoal de fé de cada um.</a:t>
            </a:r>
          </a:p>
          <a:p>
            <a:pPr marL="0" indent="0">
              <a:buNone/>
            </a:pPr>
            <a:endParaRPr lang="pt-BR" dirty="0"/>
          </a:p>
        </p:txBody>
      </p:sp>
      <p:sp>
        <p:nvSpPr>
          <p:cNvPr id="4" name="Espaço Reservado para Texto 3">
            <a:extLst>
              <a:ext uri="{FF2B5EF4-FFF2-40B4-BE49-F238E27FC236}">
                <a16:creationId xmlns:a16="http://schemas.microsoft.com/office/drawing/2014/main" id="{89D635EF-2A88-404F-A0B6-B7EFA44606B6}"/>
              </a:ext>
            </a:extLst>
          </p:cNvPr>
          <p:cNvSpPr>
            <a:spLocks noGrp="1"/>
          </p:cNvSpPr>
          <p:nvPr>
            <p:ph type="body" sz="quarter" idx="11"/>
          </p:nvPr>
        </p:nvSpPr>
        <p:spPr/>
        <p:txBody>
          <a:bodyPr/>
          <a:lstStyle/>
          <a:p>
            <a:r>
              <a:rPr lang="pt-BR" dirty="0"/>
              <a:t>56</a:t>
            </a:r>
          </a:p>
        </p:txBody>
      </p:sp>
      <p:pic>
        <p:nvPicPr>
          <p:cNvPr id="12" name="Espaço Reservado para Imagem 11">
            <a:extLst>
              <a:ext uri="{FF2B5EF4-FFF2-40B4-BE49-F238E27FC236}">
                <a16:creationId xmlns:a16="http://schemas.microsoft.com/office/drawing/2014/main" id="{3BB14F07-0A32-DD42-8DD1-E5D4E423A68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774781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B7D3766-0EE4-1442-B915-185E0AA0BCCB}"/>
              </a:ext>
            </a:extLst>
          </p:cNvPr>
          <p:cNvSpPr>
            <a:spLocks noGrp="1"/>
          </p:cNvSpPr>
          <p:nvPr>
            <p:ph type="title"/>
          </p:nvPr>
        </p:nvSpPr>
        <p:spPr/>
        <p:txBody>
          <a:bodyPr>
            <a:normAutofit fontScale="90000"/>
          </a:bodyPr>
          <a:lstStyle/>
          <a:p>
            <a:r>
              <a:rPr lang="pt-BR" dirty="0"/>
              <a:t>Se a pessoa recebe o pagamento em coisas e produtos, como dizimar?</a:t>
            </a:r>
          </a:p>
        </p:txBody>
      </p:sp>
      <p:sp>
        <p:nvSpPr>
          <p:cNvPr id="7" name="Espaço Reservado para Conteúdo 6">
            <a:extLst>
              <a:ext uri="{FF2B5EF4-FFF2-40B4-BE49-F238E27FC236}">
                <a16:creationId xmlns:a16="http://schemas.microsoft.com/office/drawing/2014/main" id="{BBDDCD7D-19D7-1E4A-B64D-F22103676378}"/>
              </a:ext>
            </a:extLst>
          </p:cNvPr>
          <p:cNvSpPr>
            <a:spLocks noGrp="1"/>
          </p:cNvSpPr>
          <p:nvPr>
            <p:ph idx="1"/>
          </p:nvPr>
        </p:nvSpPr>
        <p:spPr/>
        <p:txBody>
          <a:bodyPr>
            <a:normAutofit fontScale="92500" lnSpcReduction="20000"/>
          </a:bodyPr>
          <a:lstStyle/>
          <a:p>
            <a:r>
              <a:rPr lang="pt-BR" dirty="0"/>
              <a:t>Duas formas. Uma é separar o dízimo em produtos e entregar na igreja, mas essa não é prática comum para os dias atuais. </a:t>
            </a:r>
          </a:p>
          <a:p>
            <a:r>
              <a:rPr lang="pt-BR" dirty="0"/>
              <a:t>A segunda, é vender o produto e entregar o dinheiro correspondente ao dízimo na igreja, que usará conforme a necessidade do evangelho</a:t>
            </a:r>
            <a:r>
              <a:rPr lang="pt-BR"/>
              <a:t>. </a:t>
            </a:r>
          </a:p>
          <a:p>
            <a:r>
              <a:rPr lang="pt-BR"/>
              <a:t>Essa </a:t>
            </a:r>
            <a:r>
              <a:rPr lang="pt-BR" dirty="0"/>
              <a:t>é a forma mais prática e funcional, em nossos dias.</a:t>
            </a:r>
          </a:p>
        </p:txBody>
      </p:sp>
      <p:sp>
        <p:nvSpPr>
          <p:cNvPr id="9" name="Espaço Reservado para Texto 8">
            <a:extLst>
              <a:ext uri="{FF2B5EF4-FFF2-40B4-BE49-F238E27FC236}">
                <a16:creationId xmlns:a16="http://schemas.microsoft.com/office/drawing/2014/main" id="{2FC8A2E0-C32C-7640-AA16-C5538C35BB4B}"/>
              </a:ext>
            </a:extLst>
          </p:cNvPr>
          <p:cNvSpPr>
            <a:spLocks noGrp="1"/>
          </p:cNvSpPr>
          <p:nvPr>
            <p:ph type="body" sz="quarter" idx="11"/>
          </p:nvPr>
        </p:nvSpPr>
        <p:spPr/>
        <p:txBody>
          <a:bodyPr/>
          <a:lstStyle/>
          <a:p>
            <a:r>
              <a:rPr lang="pt-BR" dirty="0"/>
              <a:t>57</a:t>
            </a:r>
          </a:p>
        </p:txBody>
      </p:sp>
      <p:pic>
        <p:nvPicPr>
          <p:cNvPr id="10" name="Espaço Reservado para Imagem 9">
            <a:extLst>
              <a:ext uri="{FF2B5EF4-FFF2-40B4-BE49-F238E27FC236}">
                <a16:creationId xmlns:a16="http://schemas.microsoft.com/office/drawing/2014/main" id="{F9E72A1D-B131-574E-AFB3-40896B4E58E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211005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E8026-878D-554E-8D09-0585767A44B1}"/>
              </a:ext>
            </a:extLst>
          </p:cNvPr>
          <p:cNvSpPr>
            <a:spLocks noGrp="1"/>
          </p:cNvSpPr>
          <p:nvPr>
            <p:ph type="title"/>
          </p:nvPr>
        </p:nvSpPr>
        <p:spPr/>
        <p:txBody>
          <a:bodyPr>
            <a:normAutofit fontScale="90000"/>
          </a:bodyPr>
          <a:lstStyle/>
          <a:p>
            <a:r>
              <a:rPr lang="pt-BR" dirty="0"/>
              <a:t>Deve-se administrar o dízimo de forma particular para pagar um pastor ou obreiro voluntário?</a:t>
            </a:r>
          </a:p>
        </p:txBody>
      </p:sp>
      <p:sp>
        <p:nvSpPr>
          <p:cNvPr id="3" name="Espaço Reservado para Conteúdo 2">
            <a:extLst>
              <a:ext uri="{FF2B5EF4-FFF2-40B4-BE49-F238E27FC236}">
                <a16:creationId xmlns:a16="http://schemas.microsoft.com/office/drawing/2014/main" id="{89A30D0E-9269-1647-A6E8-C1F7D3AAB867}"/>
              </a:ext>
            </a:extLst>
          </p:cNvPr>
          <p:cNvSpPr>
            <a:spLocks noGrp="1"/>
          </p:cNvSpPr>
          <p:nvPr>
            <p:ph idx="1"/>
          </p:nvPr>
        </p:nvSpPr>
        <p:spPr>
          <a:xfrm>
            <a:off x="5603132" y="2424223"/>
            <a:ext cx="6245156" cy="3684747"/>
          </a:xfrm>
        </p:spPr>
        <p:txBody>
          <a:bodyPr>
            <a:normAutofit fontScale="92500" lnSpcReduction="10000"/>
          </a:bodyPr>
          <a:lstStyle/>
          <a:p>
            <a:r>
              <a:rPr lang="pt-BR" dirty="0"/>
              <a:t>Não. Porque no ensino bíblico jamais o adorador administrava o dízimo do ministério</a:t>
            </a:r>
            <a:r>
              <a:rPr lang="pt-BR"/>
              <a:t>. </a:t>
            </a:r>
          </a:p>
          <a:p>
            <a:r>
              <a:rPr lang="pt-BR"/>
              <a:t>Todo </a:t>
            </a:r>
            <a:r>
              <a:rPr lang="pt-BR" dirty="0"/>
              <a:t>dízimo era entregue na casa do tesouro que era a sede administrativa do povo de Deus </a:t>
            </a:r>
            <a:r>
              <a:rPr lang="pt-BR" dirty="0">
                <a:solidFill>
                  <a:schemeClr val="accent5"/>
                </a:solidFill>
              </a:rPr>
              <a:t>(Ml 3:10</a:t>
            </a:r>
            <a:r>
              <a:rPr lang="pt-BR">
                <a:solidFill>
                  <a:schemeClr val="accent5"/>
                </a:solidFill>
              </a:rPr>
              <a:t>)</a:t>
            </a:r>
            <a:r>
              <a:rPr lang="pt-BR"/>
              <a:t>. </a:t>
            </a:r>
          </a:p>
          <a:p>
            <a:r>
              <a:rPr lang="pt-BR"/>
              <a:t>Assim </a:t>
            </a:r>
            <a:r>
              <a:rPr lang="pt-BR" dirty="0"/>
              <a:t>deve ser hoje, seguindo o exemplo bíblico.</a:t>
            </a:r>
          </a:p>
        </p:txBody>
      </p:sp>
      <p:sp>
        <p:nvSpPr>
          <p:cNvPr id="4" name="Espaço Reservado para Texto 3">
            <a:extLst>
              <a:ext uri="{FF2B5EF4-FFF2-40B4-BE49-F238E27FC236}">
                <a16:creationId xmlns:a16="http://schemas.microsoft.com/office/drawing/2014/main" id="{1D4AAF71-930D-ED45-AEFD-2CD6E33B0651}"/>
              </a:ext>
            </a:extLst>
          </p:cNvPr>
          <p:cNvSpPr>
            <a:spLocks noGrp="1"/>
          </p:cNvSpPr>
          <p:nvPr>
            <p:ph type="body" sz="quarter" idx="11"/>
          </p:nvPr>
        </p:nvSpPr>
        <p:spPr/>
        <p:txBody>
          <a:bodyPr/>
          <a:lstStyle/>
          <a:p>
            <a:r>
              <a:rPr lang="pt-BR" dirty="0"/>
              <a:t>58</a:t>
            </a:r>
          </a:p>
        </p:txBody>
      </p:sp>
      <p:pic>
        <p:nvPicPr>
          <p:cNvPr id="7" name="Espaço Reservado para Imagem 6">
            <a:extLst>
              <a:ext uri="{FF2B5EF4-FFF2-40B4-BE49-F238E27FC236}">
                <a16:creationId xmlns:a16="http://schemas.microsoft.com/office/drawing/2014/main" id="{6D5D40F2-E871-0244-AC77-A6A4F1D402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78160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8398187-DDB3-8D43-9D2D-A415F61CFF0A}"/>
              </a:ext>
            </a:extLst>
          </p:cNvPr>
          <p:cNvSpPr>
            <a:spLocks noGrp="1"/>
          </p:cNvSpPr>
          <p:nvPr>
            <p:ph type="title"/>
          </p:nvPr>
        </p:nvSpPr>
        <p:spPr/>
        <p:txBody>
          <a:bodyPr>
            <a:normAutofit fontScale="90000"/>
          </a:bodyPr>
          <a:lstStyle/>
          <a:p>
            <a:r>
              <a:rPr lang="pt-BR" dirty="0"/>
              <a:t>Deve-se dizimar do dinheiro da feira que o cônjuge descrente deu para o crente?</a:t>
            </a:r>
          </a:p>
        </p:txBody>
      </p:sp>
      <p:sp>
        <p:nvSpPr>
          <p:cNvPr id="7" name="Espaço Reservado para Conteúdo 6">
            <a:extLst>
              <a:ext uri="{FF2B5EF4-FFF2-40B4-BE49-F238E27FC236}">
                <a16:creationId xmlns:a16="http://schemas.microsoft.com/office/drawing/2014/main" id="{D72B14DA-B38B-F840-BB1B-F8CA157D1C87}"/>
              </a:ext>
            </a:extLst>
          </p:cNvPr>
          <p:cNvSpPr>
            <a:spLocks noGrp="1"/>
          </p:cNvSpPr>
          <p:nvPr>
            <p:ph idx="1"/>
          </p:nvPr>
        </p:nvSpPr>
        <p:spPr/>
        <p:txBody>
          <a:bodyPr>
            <a:normAutofit fontScale="85000" lnSpcReduction="20000"/>
          </a:bodyPr>
          <a:lstStyle/>
          <a:p>
            <a:r>
              <a:rPr lang="pt-BR" dirty="0"/>
              <a:t>Embora o dinheiro do cônjuge deva pertencer ao casal, dizimar não deve repousar no artifício do crente enganar o descrente. Deve-se orar e, se houver oportunidade, levar essa preocupação ao cônjuge descrente. </a:t>
            </a:r>
          </a:p>
          <a:p>
            <a:r>
              <a:rPr lang="pt-BR" dirty="0"/>
              <a:t>Caso isso não seja adequado, faça a feira e espere ter seu próprio rendimento. No entanto, se o cônjuge deu o dinheiro e lhe deu autonomia para gastar como quiser, então você deve dizimar.</a:t>
            </a:r>
          </a:p>
        </p:txBody>
      </p:sp>
      <p:sp>
        <p:nvSpPr>
          <p:cNvPr id="9" name="Espaço Reservado para Texto 8">
            <a:extLst>
              <a:ext uri="{FF2B5EF4-FFF2-40B4-BE49-F238E27FC236}">
                <a16:creationId xmlns:a16="http://schemas.microsoft.com/office/drawing/2014/main" id="{D9F5EB4D-2716-AF47-8A9C-8E1BA409CB35}"/>
              </a:ext>
            </a:extLst>
          </p:cNvPr>
          <p:cNvSpPr>
            <a:spLocks noGrp="1"/>
          </p:cNvSpPr>
          <p:nvPr>
            <p:ph type="body" sz="quarter" idx="11"/>
          </p:nvPr>
        </p:nvSpPr>
        <p:spPr/>
        <p:txBody>
          <a:bodyPr/>
          <a:lstStyle/>
          <a:p>
            <a:r>
              <a:rPr lang="pt-BR" dirty="0"/>
              <a:t>59</a:t>
            </a:r>
          </a:p>
        </p:txBody>
      </p:sp>
      <p:pic>
        <p:nvPicPr>
          <p:cNvPr id="13" name="Espaço Reservado para Imagem 12">
            <a:extLst>
              <a:ext uri="{FF2B5EF4-FFF2-40B4-BE49-F238E27FC236}">
                <a16:creationId xmlns:a16="http://schemas.microsoft.com/office/drawing/2014/main" id="{C8A7F558-E43F-4346-854E-BB7197097B2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89136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2BCB8-BBEA-E442-9486-1E6192D89D23}"/>
              </a:ext>
            </a:extLst>
          </p:cNvPr>
          <p:cNvSpPr>
            <a:spLocks noGrp="1"/>
          </p:cNvSpPr>
          <p:nvPr>
            <p:ph type="title"/>
          </p:nvPr>
        </p:nvSpPr>
        <p:spPr/>
        <p:txBody>
          <a:bodyPr>
            <a:normAutofit/>
          </a:bodyPr>
          <a:lstStyle/>
          <a:p>
            <a:r>
              <a:rPr lang="pt-BR" dirty="0"/>
              <a:t>Devo dizimar se ganho em Jogos e loterias?</a:t>
            </a:r>
          </a:p>
        </p:txBody>
      </p:sp>
      <p:sp>
        <p:nvSpPr>
          <p:cNvPr id="3" name="Espaço Reservado para Conteúdo 2">
            <a:extLst>
              <a:ext uri="{FF2B5EF4-FFF2-40B4-BE49-F238E27FC236}">
                <a16:creationId xmlns:a16="http://schemas.microsoft.com/office/drawing/2014/main" id="{8A49652B-822D-264A-81CE-BD93AB51BC6A}"/>
              </a:ext>
            </a:extLst>
          </p:cNvPr>
          <p:cNvSpPr>
            <a:spLocks noGrp="1"/>
          </p:cNvSpPr>
          <p:nvPr>
            <p:ph idx="1"/>
          </p:nvPr>
        </p:nvSpPr>
        <p:spPr/>
        <p:txBody>
          <a:bodyPr>
            <a:normAutofit fontScale="85000" lnSpcReduction="20000"/>
          </a:bodyPr>
          <a:lstStyle/>
          <a:p>
            <a:r>
              <a:rPr lang="pt-BR" dirty="0"/>
              <a:t>Primeiramente, você não deveria jogar, pois pode despertar ambição. A igreja deve insistir no plano de Deus para a vida – o </a:t>
            </a:r>
            <a:r>
              <a:rPr lang="pt-BR"/>
              <a:t>trabalho honesto -  é </a:t>
            </a:r>
            <a:r>
              <a:rPr lang="pt-BR" dirty="0"/>
              <a:t>o plano de Deus desde o princípio</a:t>
            </a:r>
            <a:r>
              <a:rPr lang="pt-BR" sz="2600" dirty="0"/>
              <a:t> </a:t>
            </a:r>
            <a:r>
              <a:rPr lang="pt-BR" sz="2600" dirty="0">
                <a:solidFill>
                  <a:schemeClr val="accent5"/>
                </a:solidFill>
              </a:rPr>
              <a:t>(</a:t>
            </a:r>
            <a:r>
              <a:rPr lang="pt-BR" sz="2600" dirty="0" err="1">
                <a:solidFill>
                  <a:schemeClr val="accent5"/>
                </a:solidFill>
              </a:rPr>
              <a:t>Gn</a:t>
            </a:r>
            <a:r>
              <a:rPr lang="pt-BR" sz="2600" dirty="0">
                <a:solidFill>
                  <a:schemeClr val="accent5"/>
                </a:solidFill>
              </a:rPr>
              <a:t> 2:15; 3:19</a:t>
            </a:r>
            <a:r>
              <a:rPr lang="pt-BR" sz="2600">
                <a:solidFill>
                  <a:schemeClr val="accent5"/>
                </a:solidFill>
              </a:rPr>
              <a:t>)</a:t>
            </a:r>
            <a:r>
              <a:rPr lang="pt-BR"/>
              <a:t>. </a:t>
            </a:r>
            <a:endParaRPr lang="pt-BR" dirty="0"/>
          </a:p>
          <a:p>
            <a:r>
              <a:rPr lang="pt-BR" dirty="0"/>
              <a:t>Embora o dízimo de dinheiro de loteria não possa </a:t>
            </a:r>
            <a:r>
              <a:rPr lang="pt-BR"/>
              <a:t>ser proibido, </a:t>
            </a:r>
            <a:r>
              <a:rPr lang="pt-BR" dirty="0"/>
              <a:t>pois não há orientação bíblica </a:t>
            </a:r>
            <a:r>
              <a:rPr lang="pt-BR"/>
              <a:t>nesse sentido e por </a:t>
            </a:r>
            <a:r>
              <a:rPr lang="pt-BR" dirty="0"/>
              <a:t>não ser ilegal, deve-se orientar o membro sobre o erro cometido, o testemunho contrário à fé e a necessidade de superar a ambição</a:t>
            </a:r>
            <a:r>
              <a:rPr lang="pt-BR"/>
              <a:t>. </a:t>
            </a:r>
          </a:p>
          <a:p>
            <a:endParaRPr lang="pt-BR" dirty="0"/>
          </a:p>
          <a:p>
            <a:endParaRPr lang="pt-BR" dirty="0"/>
          </a:p>
        </p:txBody>
      </p:sp>
      <p:sp>
        <p:nvSpPr>
          <p:cNvPr id="4" name="Espaço Reservado para Texto 3">
            <a:extLst>
              <a:ext uri="{FF2B5EF4-FFF2-40B4-BE49-F238E27FC236}">
                <a16:creationId xmlns:a16="http://schemas.microsoft.com/office/drawing/2014/main" id="{9461DA97-4158-9248-9022-60225F340671}"/>
              </a:ext>
            </a:extLst>
          </p:cNvPr>
          <p:cNvSpPr>
            <a:spLocks noGrp="1"/>
          </p:cNvSpPr>
          <p:nvPr>
            <p:ph type="body" sz="quarter" idx="11"/>
          </p:nvPr>
        </p:nvSpPr>
        <p:spPr/>
        <p:txBody>
          <a:bodyPr/>
          <a:lstStyle/>
          <a:p>
            <a:r>
              <a:rPr lang="pt-BR" dirty="0"/>
              <a:t>60</a:t>
            </a:r>
          </a:p>
        </p:txBody>
      </p:sp>
      <p:pic>
        <p:nvPicPr>
          <p:cNvPr id="6" name="Espaço Reservado para Imagem 5">
            <a:extLst>
              <a:ext uri="{FF2B5EF4-FFF2-40B4-BE49-F238E27FC236}">
                <a16:creationId xmlns:a16="http://schemas.microsoft.com/office/drawing/2014/main" id="{C32C864E-DC58-B142-81CD-859280ECB5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37150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FA4C7-3BB7-5D49-BFA3-E049F8E1AFAE}"/>
              </a:ext>
            </a:extLst>
          </p:cNvPr>
          <p:cNvSpPr>
            <a:spLocks noGrp="1"/>
          </p:cNvSpPr>
          <p:nvPr>
            <p:ph type="title"/>
          </p:nvPr>
        </p:nvSpPr>
        <p:spPr/>
        <p:txBody>
          <a:bodyPr>
            <a:normAutofit/>
          </a:bodyPr>
          <a:lstStyle/>
          <a:p>
            <a:r>
              <a:rPr lang="pt-BR" dirty="0"/>
              <a:t>Devo dizimar se trabalho aos sábados?</a:t>
            </a:r>
          </a:p>
        </p:txBody>
      </p:sp>
      <p:sp>
        <p:nvSpPr>
          <p:cNvPr id="3" name="Espaço Reservado para Conteúdo 2">
            <a:extLst>
              <a:ext uri="{FF2B5EF4-FFF2-40B4-BE49-F238E27FC236}">
                <a16:creationId xmlns:a16="http://schemas.microsoft.com/office/drawing/2014/main" id="{BD4F408B-C0BE-B143-AD4F-4D62AE6D2044}"/>
              </a:ext>
            </a:extLst>
          </p:cNvPr>
          <p:cNvSpPr>
            <a:spLocks noGrp="1"/>
          </p:cNvSpPr>
          <p:nvPr>
            <p:ph idx="1"/>
          </p:nvPr>
        </p:nvSpPr>
        <p:spPr/>
        <p:txBody>
          <a:bodyPr>
            <a:normAutofit fontScale="85000" lnSpcReduction="20000"/>
          </a:bodyPr>
          <a:lstStyle/>
          <a:p>
            <a:r>
              <a:rPr lang="pt-BR"/>
              <a:t>Não </a:t>
            </a:r>
            <a:r>
              <a:rPr lang="pt-BR" dirty="0"/>
              <a:t>justifica ser infiel no dízimo porque não se pode guardar o sábado, ou deixar de guardar o sábado porque não se está sendo fiel no dízimo.</a:t>
            </a:r>
          </a:p>
          <a:p>
            <a:r>
              <a:rPr lang="pt-BR" dirty="0"/>
              <a:t>Seja fiel no que pode ser e aproveite a primeira oportunidade para ser fiel naquilo que não tem sido até </a:t>
            </a:r>
            <a:r>
              <a:rPr lang="pt-BR"/>
              <a:t>então.</a:t>
            </a:r>
          </a:p>
          <a:p>
            <a:r>
              <a:rPr lang="pt-BR"/>
              <a:t>Na Bíblia nenhuma proibição há para ser fiel no dízimo porque se transgride outros mandamentos. O dízimo é uma das formas de errantes “retornarem “ para Deus (Ml 3:5-8).</a:t>
            </a:r>
          </a:p>
          <a:p>
            <a:endParaRPr lang="pt-BR"/>
          </a:p>
          <a:p>
            <a:endParaRPr lang="pt-BR" dirty="0"/>
          </a:p>
          <a:p>
            <a:endParaRPr lang="pt-BR" dirty="0"/>
          </a:p>
        </p:txBody>
      </p:sp>
      <p:sp>
        <p:nvSpPr>
          <p:cNvPr id="4" name="Espaço Reservado para Texto 3">
            <a:extLst>
              <a:ext uri="{FF2B5EF4-FFF2-40B4-BE49-F238E27FC236}">
                <a16:creationId xmlns:a16="http://schemas.microsoft.com/office/drawing/2014/main" id="{D2F45FC8-B5C2-BB4F-9FBB-D7DC9C7BB4D9}"/>
              </a:ext>
            </a:extLst>
          </p:cNvPr>
          <p:cNvSpPr>
            <a:spLocks noGrp="1"/>
          </p:cNvSpPr>
          <p:nvPr>
            <p:ph type="body" sz="quarter" idx="11"/>
          </p:nvPr>
        </p:nvSpPr>
        <p:spPr/>
        <p:txBody>
          <a:bodyPr/>
          <a:lstStyle/>
          <a:p>
            <a:r>
              <a:rPr lang="pt-BR" dirty="0"/>
              <a:t>61</a:t>
            </a:r>
          </a:p>
        </p:txBody>
      </p:sp>
      <p:pic>
        <p:nvPicPr>
          <p:cNvPr id="7" name="Espaço Reservado para Imagem 6">
            <a:extLst>
              <a:ext uri="{FF2B5EF4-FFF2-40B4-BE49-F238E27FC236}">
                <a16:creationId xmlns:a16="http://schemas.microsoft.com/office/drawing/2014/main" id="{42F28CF6-9ACD-2B42-B460-FD776ED08F4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6352554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F646523-902E-E948-8BFF-D34460CA4E6E}"/>
              </a:ext>
            </a:extLst>
          </p:cNvPr>
          <p:cNvSpPr>
            <a:spLocks noGrp="1"/>
          </p:cNvSpPr>
          <p:nvPr>
            <p:ph idx="1"/>
          </p:nvPr>
        </p:nvSpPr>
        <p:spPr>
          <a:xfrm>
            <a:off x="4586287" y="438150"/>
            <a:ext cx="7343775" cy="6049963"/>
          </a:xfrm>
        </p:spPr>
        <p:txBody>
          <a:bodyPr>
            <a:noAutofit/>
          </a:bodyPr>
          <a:lstStyle/>
          <a:p>
            <a:pPr lvl="2"/>
            <a:r>
              <a:rPr lang="pt-BR" sz="2800" dirty="0"/>
              <a:t>Fidelidade e conclusão da Obra</a:t>
            </a:r>
            <a:endParaRPr lang="pt-BR" sz="2800" b="0" i="0" dirty="0">
              <a:solidFill>
                <a:srgbClr val="000000"/>
              </a:solidFill>
              <a:effectLst/>
              <a:latin typeface="Georgia" panose="02040502050405020303" pitchFamily="18" charset="0"/>
            </a:endParaRPr>
          </a:p>
          <a:p>
            <a:pPr marL="0" indent="0">
              <a:lnSpc>
                <a:spcPct val="100000"/>
              </a:lnSpc>
              <a:buNone/>
            </a:pPr>
            <a:r>
              <a:rPr lang="pt-BR" sz="2400" b="0" i="0" dirty="0">
                <a:solidFill>
                  <a:srgbClr val="000000"/>
                </a:solidFill>
                <a:effectLst/>
              </a:rPr>
              <a:t>“Quando todos formos </a:t>
            </a:r>
            <a:r>
              <a:rPr lang="pt-BR" sz="2400" b="1" i="0" dirty="0">
                <a:solidFill>
                  <a:srgbClr val="000000"/>
                </a:solidFill>
                <a:effectLst/>
              </a:rPr>
              <a:t>fiéis</a:t>
            </a:r>
            <a:r>
              <a:rPr lang="pt-BR" sz="2400" b="0" i="0" dirty="0">
                <a:solidFill>
                  <a:srgbClr val="000000"/>
                </a:solidFill>
                <a:effectLst/>
              </a:rPr>
              <a:t> na devolução a Deus dos Seus </a:t>
            </a:r>
            <a:r>
              <a:rPr lang="pt-BR" sz="2400" b="1" i="0" dirty="0">
                <a:solidFill>
                  <a:srgbClr val="000000"/>
                </a:solidFill>
                <a:effectLst/>
              </a:rPr>
              <a:t>dízimos e ofertas</a:t>
            </a:r>
            <a:r>
              <a:rPr lang="pt-BR" sz="2400" b="0" i="0" dirty="0">
                <a:solidFill>
                  <a:srgbClr val="000000"/>
                </a:solidFill>
                <a:effectLst/>
              </a:rPr>
              <a:t>, o caminho se abrirá para que o mundo ouça a mensagem para este tempo. Se o coração do povo de Deus estiver cheio de amor a Cristo; se cada membro da igreja estiver cabalmente imbuído do espírito de abnegação; se todos manifestarem </a:t>
            </a:r>
            <a:r>
              <a:rPr lang="pt-BR" sz="2400" b="1" i="0" dirty="0">
                <a:solidFill>
                  <a:srgbClr val="000000"/>
                </a:solidFill>
                <a:effectLst/>
              </a:rPr>
              <a:t>fervor intenso, não faltarão recursos para as missões</a:t>
            </a:r>
            <a:r>
              <a:rPr lang="pt-BR" sz="2400" b="0" i="0" dirty="0">
                <a:solidFill>
                  <a:srgbClr val="000000"/>
                </a:solidFill>
                <a:effectLst/>
              </a:rPr>
              <a:t>. Nossos recursos serão multiplicados; mil portas de utilidade se abrirão, e seremos convidados a por elas entrar. </a:t>
            </a:r>
            <a:r>
              <a:rPr lang="pt-BR" sz="2400" b="1" i="0" dirty="0">
                <a:solidFill>
                  <a:srgbClr val="000000"/>
                </a:solidFill>
                <a:effectLst/>
              </a:rPr>
              <a:t>[...]</a:t>
            </a:r>
            <a:endParaRPr lang="pt-BR" b="0" i="1"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38540479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F646523-902E-E948-8BFF-D34460CA4E6E}"/>
              </a:ext>
            </a:extLst>
          </p:cNvPr>
          <p:cNvSpPr>
            <a:spLocks noGrp="1"/>
          </p:cNvSpPr>
          <p:nvPr>
            <p:ph idx="1"/>
          </p:nvPr>
        </p:nvSpPr>
        <p:spPr>
          <a:xfrm>
            <a:off x="4586287" y="438150"/>
            <a:ext cx="7343775" cy="6049963"/>
          </a:xfrm>
        </p:spPr>
        <p:txBody>
          <a:bodyPr>
            <a:noAutofit/>
          </a:bodyPr>
          <a:lstStyle/>
          <a:p>
            <a:pPr lvl="2"/>
            <a:r>
              <a:rPr lang="pt-BR" sz="2800" dirty="0"/>
              <a:t>Fidelidade e conclusão da Obra</a:t>
            </a:r>
            <a:endParaRPr lang="pt-BR" sz="2800" b="0" i="0" dirty="0">
              <a:solidFill>
                <a:srgbClr val="000000"/>
              </a:solidFill>
              <a:effectLst/>
              <a:latin typeface="Georgia" panose="02040502050405020303" pitchFamily="18" charset="0"/>
            </a:endParaRPr>
          </a:p>
          <a:p>
            <a:pPr marL="0" indent="0">
              <a:lnSpc>
                <a:spcPct val="100000"/>
              </a:lnSpc>
              <a:buNone/>
            </a:pPr>
            <a:r>
              <a:rPr lang="pt-BR" sz="2400" b="0" i="0" dirty="0">
                <a:solidFill>
                  <a:srgbClr val="000000"/>
                </a:solidFill>
                <a:effectLst/>
              </a:rPr>
              <a:t>[...]  </a:t>
            </a:r>
            <a:r>
              <a:rPr lang="pt-BR" sz="2400" b="1" i="0" dirty="0">
                <a:solidFill>
                  <a:srgbClr val="000000"/>
                </a:solidFill>
                <a:effectLst/>
              </a:rPr>
              <a:t>Caso houvesse sido executado o propósito divino de transmitir ao mundo a mensagem da misericórdia, Cristo já teria vindo à Terra e os santos teriam recebido as boas-vindas na cidade de Deus</a:t>
            </a:r>
            <a:r>
              <a:rPr lang="pt-BR" sz="2400" b="0" i="0" dirty="0">
                <a:solidFill>
                  <a:srgbClr val="000000"/>
                </a:solidFill>
                <a:effectLst/>
              </a:rPr>
              <a:t>.” </a:t>
            </a:r>
          </a:p>
          <a:p>
            <a:pPr lvl="1"/>
            <a:r>
              <a:rPr lang="pt-BR" b="0" i="1" dirty="0">
                <a:solidFill>
                  <a:srgbClr val="000000"/>
                </a:solidFill>
                <a:effectLst/>
                <a:latin typeface="Georgia" panose="02040502050405020303" pitchFamily="18" charset="0"/>
              </a:rPr>
              <a:t>T6 450. </a:t>
            </a:r>
          </a:p>
          <a:p>
            <a:r>
              <a:rPr lang="pt-BR" i="0" dirty="0"/>
              <a:t>Seremos fiéis? </a:t>
            </a:r>
          </a:p>
          <a:p>
            <a:r>
              <a:rPr lang="pt-BR" i="0" dirty="0"/>
              <a:t>Oremos.</a:t>
            </a:r>
          </a:p>
        </p:txBody>
      </p:sp>
    </p:spTree>
    <p:extLst>
      <p:ext uri="{BB962C8B-B14F-4D97-AF65-F5344CB8AC3E}">
        <p14:creationId xmlns:p14="http://schemas.microsoft.com/office/powerpoint/2010/main" val="25306378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100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D840368-5EC4-1349-899C-200939AC403E}"/>
              </a:ext>
            </a:extLst>
          </p:cNvPr>
          <p:cNvSpPr>
            <a:spLocks noGrp="1"/>
          </p:cNvSpPr>
          <p:nvPr>
            <p:ph type="ctrTitle"/>
          </p:nvPr>
        </p:nvSpPr>
        <p:spPr/>
        <p:txBody>
          <a:bodyPr>
            <a:normAutofit fontScale="90000"/>
          </a:bodyPr>
          <a:lstStyle/>
          <a:p>
            <a:r>
              <a:rPr lang="pt-BR" dirty="0"/>
              <a:t>III – SITUAÇÕES PRÁTICAS DO COTIDIANO SOBRE DÍZIMO E OFERTAS</a:t>
            </a:r>
          </a:p>
        </p:txBody>
      </p:sp>
    </p:spTree>
    <p:extLst>
      <p:ext uri="{BB962C8B-B14F-4D97-AF65-F5344CB8AC3E}">
        <p14:creationId xmlns:p14="http://schemas.microsoft.com/office/powerpoint/2010/main" val="5836604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3C6939A-79B0-4544-B315-28E4DE0F2C45}"/>
              </a:ext>
            </a:extLst>
          </p:cNvPr>
          <p:cNvSpPr>
            <a:spLocks noGrp="1"/>
          </p:cNvSpPr>
          <p:nvPr>
            <p:ph type="title"/>
          </p:nvPr>
        </p:nvSpPr>
        <p:spPr/>
        <p:txBody>
          <a:bodyPr>
            <a:normAutofit/>
          </a:bodyPr>
          <a:lstStyle/>
          <a:p>
            <a:r>
              <a:rPr lang="pt-BR" dirty="0"/>
              <a:t>Deve-se devolver dízimo atrasado?</a:t>
            </a:r>
          </a:p>
        </p:txBody>
      </p:sp>
      <p:sp>
        <p:nvSpPr>
          <p:cNvPr id="4" name="Espaço Reservado para Conteúdo 3">
            <a:extLst>
              <a:ext uri="{FF2B5EF4-FFF2-40B4-BE49-F238E27FC236}">
                <a16:creationId xmlns:a16="http://schemas.microsoft.com/office/drawing/2014/main" id="{F98BA2D8-DADB-D84E-8D92-7FAFA73397FA}"/>
              </a:ext>
            </a:extLst>
          </p:cNvPr>
          <p:cNvSpPr>
            <a:spLocks noGrp="1"/>
          </p:cNvSpPr>
          <p:nvPr>
            <p:ph idx="1"/>
          </p:nvPr>
        </p:nvSpPr>
        <p:spPr/>
        <p:txBody>
          <a:bodyPr>
            <a:normAutofit fontScale="92500"/>
          </a:bodyPr>
          <a:lstStyle/>
          <a:p>
            <a:r>
              <a:rPr lang="pt-BR" dirty="0"/>
              <a:t>Sim. Desde que você conhece a doutrina, que é seu dever para com Deus, você se torna responsável</a:t>
            </a:r>
            <a:r>
              <a:rPr lang="pt-BR"/>
              <a:t>. </a:t>
            </a:r>
          </a:p>
          <a:p>
            <a:r>
              <a:rPr lang="pt-BR"/>
              <a:t>Levítico 5:14-16 diz que aquele </a:t>
            </a:r>
            <a:r>
              <a:rPr lang="pt-BR" dirty="0"/>
              <a:t>que “tirou” das coisas “sagradas” </a:t>
            </a:r>
            <a:r>
              <a:rPr lang="pt-BR"/>
              <a:t>deve devolver para ser perdoado.</a:t>
            </a:r>
          </a:p>
          <a:p>
            <a:r>
              <a:rPr lang="pt-BR"/>
              <a:t>Faça um plano, mesmo parcelado. </a:t>
            </a:r>
            <a:endParaRPr lang="pt-BR" dirty="0"/>
          </a:p>
        </p:txBody>
      </p:sp>
      <p:sp>
        <p:nvSpPr>
          <p:cNvPr id="6" name="Espaço Reservado para Texto 5">
            <a:extLst>
              <a:ext uri="{FF2B5EF4-FFF2-40B4-BE49-F238E27FC236}">
                <a16:creationId xmlns:a16="http://schemas.microsoft.com/office/drawing/2014/main" id="{E3E210A8-345C-8740-8DDA-CF3E80671F98}"/>
              </a:ext>
            </a:extLst>
          </p:cNvPr>
          <p:cNvSpPr>
            <a:spLocks noGrp="1"/>
          </p:cNvSpPr>
          <p:nvPr>
            <p:ph type="body" sz="quarter" idx="11"/>
          </p:nvPr>
        </p:nvSpPr>
        <p:spPr/>
        <p:txBody>
          <a:bodyPr/>
          <a:lstStyle/>
          <a:p>
            <a:r>
              <a:rPr lang="pt-BR" dirty="0"/>
              <a:t>48</a:t>
            </a:r>
          </a:p>
        </p:txBody>
      </p:sp>
      <p:pic>
        <p:nvPicPr>
          <p:cNvPr id="8" name="Espaço Reservado para Imagem 7">
            <a:extLst>
              <a:ext uri="{FF2B5EF4-FFF2-40B4-BE49-F238E27FC236}">
                <a16:creationId xmlns:a16="http://schemas.microsoft.com/office/drawing/2014/main" id="{12840464-82C5-D148-A02F-B4FC9CEE7BC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4343" y="890649"/>
            <a:ext cx="5357752" cy="5357752"/>
          </a:xfrm>
        </p:spPr>
      </p:pic>
    </p:spTree>
    <p:extLst>
      <p:ext uri="{BB962C8B-B14F-4D97-AF65-F5344CB8AC3E}">
        <p14:creationId xmlns:p14="http://schemas.microsoft.com/office/powerpoint/2010/main" val="36454099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4FED1-7452-0343-BB8E-782BEAD1E24E}"/>
              </a:ext>
            </a:extLst>
          </p:cNvPr>
          <p:cNvSpPr>
            <a:spLocks noGrp="1"/>
          </p:cNvSpPr>
          <p:nvPr>
            <p:ph type="title"/>
          </p:nvPr>
        </p:nvSpPr>
        <p:spPr/>
        <p:txBody>
          <a:bodyPr>
            <a:normAutofit fontScale="90000"/>
          </a:bodyPr>
          <a:lstStyle/>
          <a:p>
            <a:r>
              <a:rPr lang="pt-BR" dirty="0"/>
              <a:t>Posso ficar com o dízimo “emprestado” e depois devolver com juros?</a:t>
            </a:r>
          </a:p>
        </p:txBody>
      </p:sp>
      <p:sp>
        <p:nvSpPr>
          <p:cNvPr id="3" name="Espaço Reservado para Conteúdo 2">
            <a:extLst>
              <a:ext uri="{FF2B5EF4-FFF2-40B4-BE49-F238E27FC236}">
                <a16:creationId xmlns:a16="http://schemas.microsoft.com/office/drawing/2014/main" id="{EFB896F6-97F0-1A4D-A9D1-464167E85048}"/>
              </a:ext>
            </a:extLst>
          </p:cNvPr>
          <p:cNvSpPr>
            <a:spLocks noGrp="1"/>
          </p:cNvSpPr>
          <p:nvPr>
            <p:ph idx="1"/>
          </p:nvPr>
        </p:nvSpPr>
        <p:spPr/>
        <p:txBody>
          <a:bodyPr/>
          <a:lstStyle/>
          <a:p>
            <a:r>
              <a:rPr lang="pt-BR" dirty="0"/>
              <a:t>Não deve, porque, na Bíblia, a retenção de coisas santas, mesmo para resgate ou troca, era considerada pecado </a:t>
            </a:r>
            <a:r>
              <a:rPr lang="pt-BR" sz="2400" dirty="0">
                <a:solidFill>
                  <a:schemeClr val="accent5"/>
                </a:solidFill>
              </a:rPr>
              <a:t>(</a:t>
            </a:r>
            <a:r>
              <a:rPr lang="pt-BR" sz="2400" dirty="0" err="1">
                <a:solidFill>
                  <a:schemeClr val="accent5"/>
                </a:solidFill>
              </a:rPr>
              <a:t>Lv</a:t>
            </a:r>
            <a:r>
              <a:rPr lang="pt-BR" sz="2400" dirty="0">
                <a:solidFill>
                  <a:schemeClr val="accent5"/>
                </a:solidFill>
              </a:rPr>
              <a:t> 5:16-16; </a:t>
            </a:r>
            <a:r>
              <a:rPr lang="pt-BR" sz="2400" dirty="0" err="1">
                <a:solidFill>
                  <a:schemeClr val="accent5"/>
                </a:solidFill>
              </a:rPr>
              <a:t>Lv</a:t>
            </a:r>
            <a:r>
              <a:rPr lang="pt-BR" sz="2400" dirty="0">
                <a:solidFill>
                  <a:schemeClr val="accent5"/>
                </a:solidFill>
              </a:rPr>
              <a:t> 27:30-32</a:t>
            </a:r>
            <a:r>
              <a:rPr lang="pt-BR" sz="2400">
                <a:solidFill>
                  <a:schemeClr val="accent5"/>
                </a:solidFill>
              </a:rPr>
              <a:t>)</a:t>
            </a:r>
            <a:r>
              <a:rPr lang="pt-BR" sz="2400"/>
              <a:t>.</a:t>
            </a:r>
            <a:r>
              <a:rPr lang="pt-BR" sz="2400">
                <a:solidFill>
                  <a:schemeClr val="accent5"/>
                </a:solidFill>
              </a:rPr>
              <a:t> </a:t>
            </a:r>
          </a:p>
          <a:p>
            <a:r>
              <a:rPr lang="pt-BR"/>
              <a:t>Sua </a:t>
            </a:r>
            <a:r>
              <a:rPr lang="pt-BR" dirty="0"/>
              <a:t>devolução devia ser seguida de pedido de perdão pelo pecado de reter ou tirar coisas santas.</a:t>
            </a:r>
          </a:p>
        </p:txBody>
      </p:sp>
      <p:sp>
        <p:nvSpPr>
          <p:cNvPr id="4" name="Espaço Reservado para Texto 3">
            <a:extLst>
              <a:ext uri="{FF2B5EF4-FFF2-40B4-BE49-F238E27FC236}">
                <a16:creationId xmlns:a16="http://schemas.microsoft.com/office/drawing/2014/main" id="{C6FDD71E-966F-D446-BA27-374E64D0983B}"/>
              </a:ext>
            </a:extLst>
          </p:cNvPr>
          <p:cNvSpPr>
            <a:spLocks noGrp="1"/>
          </p:cNvSpPr>
          <p:nvPr>
            <p:ph type="body" sz="quarter" idx="11"/>
          </p:nvPr>
        </p:nvSpPr>
        <p:spPr/>
        <p:txBody>
          <a:bodyPr/>
          <a:lstStyle/>
          <a:p>
            <a:r>
              <a:rPr lang="pt-BR" dirty="0"/>
              <a:t>49</a:t>
            </a:r>
          </a:p>
        </p:txBody>
      </p:sp>
      <p:pic>
        <p:nvPicPr>
          <p:cNvPr id="8" name="Espaço Reservado para Imagem 7">
            <a:extLst>
              <a:ext uri="{FF2B5EF4-FFF2-40B4-BE49-F238E27FC236}">
                <a16:creationId xmlns:a16="http://schemas.microsoft.com/office/drawing/2014/main" id="{25E78B6F-F559-CB43-9507-A8B9C204630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668343" y="904208"/>
            <a:ext cx="5357752" cy="5357752"/>
          </a:xfrm>
        </p:spPr>
      </p:pic>
    </p:spTree>
    <p:extLst>
      <p:ext uri="{BB962C8B-B14F-4D97-AF65-F5344CB8AC3E}">
        <p14:creationId xmlns:p14="http://schemas.microsoft.com/office/powerpoint/2010/main" val="16169084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7EAC7-4899-B740-9548-6B96D96434EF}"/>
              </a:ext>
            </a:extLst>
          </p:cNvPr>
          <p:cNvSpPr>
            <a:spLocks noGrp="1"/>
          </p:cNvSpPr>
          <p:nvPr>
            <p:ph type="title"/>
          </p:nvPr>
        </p:nvSpPr>
        <p:spPr/>
        <p:txBody>
          <a:bodyPr>
            <a:normAutofit/>
          </a:bodyPr>
          <a:lstStyle/>
          <a:p>
            <a:r>
              <a:rPr lang="pt-BR" dirty="0"/>
              <a:t>Vou perder a salvação por não devolver o dízimo?</a:t>
            </a:r>
          </a:p>
        </p:txBody>
      </p:sp>
      <p:sp>
        <p:nvSpPr>
          <p:cNvPr id="3" name="Espaço Reservado para Conteúdo 2">
            <a:extLst>
              <a:ext uri="{FF2B5EF4-FFF2-40B4-BE49-F238E27FC236}">
                <a16:creationId xmlns:a16="http://schemas.microsoft.com/office/drawing/2014/main" id="{E64D1178-3827-1240-85FF-A8001903A547}"/>
              </a:ext>
            </a:extLst>
          </p:cNvPr>
          <p:cNvSpPr>
            <a:spLocks noGrp="1"/>
          </p:cNvSpPr>
          <p:nvPr>
            <p:ph idx="1"/>
          </p:nvPr>
        </p:nvSpPr>
        <p:spPr/>
        <p:txBody>
          <a:bodyPr>
            <a:normAutofit/>
          </a:bodyPr>
          <a:lstStyle/>
          <a:p>
            <a:r>
              <a:rPr lang="pt-BR" dirty="0"/>
              <a:t>O dízimo e as ofertas são mandamentos divinos.</a:t>
            </a:r>
          </a:p>
          <a:p>
            <a:pPr lvl="1"/>
            <a:r>
              <a:rPr lang="pt-BR" dirty="0"/>
              <a:t>(Ml 3:10; </a:t>
            </a:r>
            <a:r>
              <a:rPr lang="pt-BR" dirty="0" err="1"/>
              <a:t>Mt</a:t>
            </a:r>
            <a:r>
              <a:rPr lang="pt-BR" dirty="0"/>
              <a:t> 23:23)</a:t>
            </a:r>
          </a:p>
          <a:p>
            <a:r>
              <a:rPr lang="pt-BR" dirty="0"/>
              <a:t>Quem não guarda os mandamentos está em pecado. </a:t>
            </a:r>
          </a:p>
          <a:p>
            <a:r>
              <a:rPr lang="pt-BR" dirty="0"/>
              <a:t>O pecado gera a maldição e morte, mas a palavra final da salvação pertence a Deus.</a:t>
            </a:r>
          </a:p>
        </p:txBody>
      </p:sp>
      <p:sp>
        <p:nvSpPr>
          <p:cNvPr id="4" name="Espaço Reservado para Texto 3">
            <a:extLst>
              <a:ext uri="{FF2B5EF4-FFF2-40B4-BE49-F238E27FC236}">
                <a16:creationId xmlns:a16="http://schemas.microsoft.com/office/drawing/2014/main" id="{81B5084C-05B1-8949-B0FE-BC6D1F409B29}"/>
              </a:ext>
            </a:extLst>
          </p:cNvPr>
          <p:cNvSpPr>
            <a:spLocks noGrp="1"/>
          </p:cNvSpPr>
          <p:nvPr>
            <p:ph type="body" sz="quarter" idx="11"/>
          </p:nvPr>
        </p:nvSpPr>
        <p:spPr/>
        <p:txBody>
          <a:bodyPr/>
          <a:lstStyle/>
          <a:p>
            <a:r>
              <a:rPr lang="pt-BR" dirty="0"/>
              <a:t>50</a:t>
            </a:r>
          </a:p>
        </p:txBody>
      </p:sp>
      <p:pic>
        <p:nvPicPr>
          <p:cNvPr id="7" name="Espaço Reservado para Imagem 6">
            <a:extLst>
              <a:ext uri="{FF2B5EF4-FFF2-40B4-BE49-F238E27FC236}">
                <a16:creationId xmlns:a16="http://schemas.microsoft.com/office/drawing/2014/main" id="{F2B3F3C6-6B53-5A48-B609-0D9FE7B9642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920812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07526758-91E6-C643-AFDE-468435BC8D0E}"/>
              </a:ext>
            </a:extLst>
          </p:cNvPr>
          <p:cNvSpPr>
            <a:spLocks noGrp="1"/>
          </p:cNvSpPr>
          <p:nvPr>
            <p:ph type="title"/>
          </p:nvPr>
        </p:nvSpPr>
        <p:spPr/>
        <p:txBody>
          <a:bodyPr>
            <a:normAutofit fontScale="90000"/>
          </a:bodyPr>
          <a:lstStyle/>
          <a:p>
            <a:r>
              <a:rPr lang="pt-BR" dirty="0"/>
              <a:t>Deve-se aceitar ofertas ou dízimo de pessoas que não querem se batizar?</a:t>
            </a:r>
          </a:p>
        </p:txBody>
      </p:sp>
      <p:sp>
        <p:nvSpPr>
          <p:cNvPr id="7" name="Espaço Reservado para Conteúdo 6">
            <a:extLst>
              <a:ext uri="{FF2B5EF4-FFF2-40B4-BE49-F238E27FC236}">
                <a16:creationId xmlns:a16="http://schemas.microsoft.com/office/drawing/2014/main" id="{7E096291-BB61-6A42-B864-7C82140ABDE4}"/>
              </a:ext>
            </a:extLst>
          </p:cNvPr>
          <p:cNvSpPr>
            <a:spLocks noGrp="1"/>
          </p:cNvSpPr>
          <p:nvPr>
            <p:ph idx="1"/>
          </p:nvPr>
        </p:nvSpPr>
        <p:spPr/>
        <p:txBody>
          <a:bodyPr>
            <a:normAutofit/>
          </a:bodyPr>
          <a:lstStyle/>
          <a:p>
            <a:r>
              <a:rPr lang="pt-BR" dirty="0"/>
              <a:t>Sim. Porque não cabe a ninguém impedir um ato de fidelidade a Deus, mesmo que seja um ato de obediência isolado</a:t>
            </a:r>
            <a:r>
              <a:rPr lang="pt-BR"/>
              <a:t>. </a:t>
            </a:r>
          </a:p>
          <a:p>
            <a:r>
              <a:rPr lang="pt-BR"/>
              <a:t>Se </a:t>
            </a:r>
            <a:r>
              <a:rPr lang="pt-BR" dirty="0"/>
              <a:t>alguém vai a igreja e não é fiel em outras coisas não pode ser impedido de ir ao templo ou ter questionada sua sinceridade. </a:t>
            </a:r>
          </a:p>
          <a:p>
            <a:endParaRPr lang="pt-BR" dirty="0"/>
          </a:p>
        </p:txBody>
      </p:sp>
      <p:sp>
        <p:nvSpPr>
          <p:cNvPr id="9" name="Espaço Reservado para Texto 8">
            <a:extLst>
              <a:ext uri="{FF2B5EF4-FFF2-40B4-BE49-F238E27FC236}">
                <a16:creationId xmlns:a16="http://schemas.microsoft.com/office/drawing/2014/main" id="{83CED330-F337-EF4F-96A8-2F18B80F6B64}"/>
              </a:ext>
            </a:extLst>
          </p:cNvPr>
          <p:cNvSpPr>
            <a:spLocks noGrp="1"/>
          </p:cNvSpPr>
          <p:nvPr>
            <p:ph type="body" sz="quarter" idx="11"/>
          </p:nvPr>
        </p:nvSpPr>
        <p:spPr/>
        <p:txBody>
          <a:bodyPr/>
          <a:lstStyle/>
          <a:p>
            <a:r>
              <a:rPr lang="pt-BR" dirty="0"/>
              <a:t>51</a:t>
            </a:r>
          </a:p>
        </p:txBody>
      </p:sp>
      <p:pic>
        <p:nvPicPr>
          <p:cNvPr id="11" name="Espaço Reservado para Imagem 10">
            <a:extLst>
              <a:ext uri="{FF2B5EF4-FFF2-40B4-BE49-F238E27FC236}">
                <a16:creationId xmlns:a16="http://schemas.microsoft.com/office/drawing/2014/main" id="{A5C5AD04-F471-D541-BF1A-9E67ABD86D1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476126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A841E-0B9E-DE40-9A3F-7AEB57B49090}"/>
              </a:ext>
            </a:extLst>
          </p:cNvPr>
          <p:cNvSpPr>
            <a:spLocks noGrp="1"/>
          </p:cNvSpPr>
          <p:nvPr>
            <p:ph type="title"/>
          </p:nvPr>
        </p:nvSpPr>
        <p:spPr/>
        <p:txBody>
          <a:bodyPr>
            <a:normAutofit fontScale="90000"/>
          </a:bodyPr>
          <a:lstStyle/>
          <a:p>
            <a:r>
              <a:rPr lang="pt-BR" dirty="0"/>
              <a:t>Igreja deve descontar dízimo de funcionários e prestadores de serviços que não são membros da igreja?</a:t>
            </a:r>
          </a:p>
        </p:txBody>
      </p:sp>
      <p:sp>
        <p:nvSpPr>
          <p:cNvPr id="3" name="Espaço Reservado para Conteúdo 2">
            <a:extLst>
              <a:ext uri="{FF2B5EF4-FFF2-40B4-BE49-F238E27FC236}">
                <a16:creationId xmlns:a16="http://schemas.microsoft.com/office/drawing/2014/main" id="{EE503EE3-4E49-5B4D-97A6-180CC14BAAF4}"/>
              </a:ext>
            </a:extLst>
          </p:cNvPr>
          <p:cNvSpPr>
            <a:spLocks noGrp="1"/>
          </p:cNvSpPr>
          <p:nvPr>
            <p:ph idx="1"/>
          </p:nvPr>
        </p:nvSpPr>
        <p:spPr>
          <a:xfrm>
            <a:off x="5603132" y="2663687"/>
            <a:ext cx="6245156" cy="3445283"/>
          </a:xfrm>
        </p:spPr>
        <p:txBody>
          <a:bodyPr>
            <a:normAutofit fontScale="85000" lnSpcReduction="20000"/>
          </a:bodyPr>
          <a:lstStyle/>
          <a:p>
            <a:r>
              <a:rPr lang="pt-BR" dirty="0"/>
              <a:t>Não. O dízimo é um ato voluntário e, como tal, não pode ser imposto a ninguém e nem requerido de quem não se comprometeu a ser dizimista, o que geralmente ocorre pela conversão. </a:t>
            </a:r>
          </a:p>
          <a:p>
            <a:r>
              <a:rPr lang="pt-BR" dirty="0"/>
              <a:t>No entanto, alguém, mesmo sem ser batizado, pode voluntariamente, decidir ser dizimista e autorizar por escrito a igreja a fazer esse desconto.</a:t>
            </a:r>
          </a:p>
        </p:txBody>
      </p:sp>
      <p:sp>
        <p:nvSpPr>
          <p:cNvPr id="4" name="Espaço Reservado para Texto 3">
            <a:extLst>
              <a:ext uri="{FF2B5EF4-FFF2-40B4-BE49-F238E27FC236}">
                <a16:creationId xmlns:a16="http://schemas.microsoft.com/office/drawing/2014/main" id="{991DF838-259F-F849-8781-0A34DDA91A0D}"/>
              </a:ext>
            </a:extLst>
          </p:cNvPr>
          <p:cNvSpPr>
            <a:spLocks noGrp="1"/>
          </p:cNvSpPr>
          <p:nvPr>
            <p:ph type="body" sz="quarter" idx="11"/>
          </p:nvPr>
        </p:nvSpPr>
        <p:spPr/>
        <p:txBody>
          <a:bodyPr/>
          <a:lstStyle/>
          <a:p>
            <a:r>
              <a:rPr lang="pt-BR" dirty="0"/>
              <a:t>52</a:t>
            </a:r>
          </a:p>
        </p:txBody>
      </p:sp>
      <p:pic>
        <p:nvPicPr>
          <p:cNvPr id="11" name="Espaço Reservado para Imagem 10" descr="Homem em pé atrás de uma mesa">
            <a:extLst>
              <a:ext uri="{FF2B5EF4-FFF2-40B4-BE49-F238E27FC236}">
                <a16:creationId xmlns:a16="http://schemas.microsoft.com/office/drawing/2014/main" id="{73692A60-7D86-624A-A399-BF385D5982D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24420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CE9FA5E-2EB4-9D44-B085-12BF9C2ABB8F}"/>
              </a:ext>
            </a:extLst>
          </p:cNvPr>
          <p:cNvSpPr>
            <a:spLocks noGrp="1"/>
          </p:cNvSpPr>
          <p:nvPr>
            <p:ph type="title"/>
          </p:nvPr>
        </p:nvSpPr>
        <p:spPr/>
        <p:txBody>
          <a:bodyPr>
            <a:normAutofit fontScale="90000"/>
          </a:bodyPr>
          <a:lstStyle/>
          <a:p>
            <a:r>
              <a:rPr lang="pt-BR" dirty="0"/>
              <a:t>O dízimo deve sempre ser entregue pessoalmente ou pode ser enviado por outros meios</a:t>
            </a:r>
            <a:r>
              <a:rPr lang="pt-BR"/>
              <a:t>? </a:t>
            </a:r>
            <a:endParaRPr lang="pt-BR" dirty="0"/>
          </a:p>
        </p:txBody>
      </p:sp>
      <p:sp>
        <p:nvSpPr>
          <p:cNvPr id="7" name="Espaço Reservado para Conteúdo 6">
            <a:extLst>
              <a:ext uri="{FF2B5EF4-FFF2-40B4-BE49-F238E27FC236}">
                <a16:creationId xmlns:a16="http://schemas.microsoft.com/office/drawing/2014/main" id="{4BA717AC-0AE4-BF4D-80FC-098CD9BB204F}"/>
              </a:ext>
            </a:extLst>
          </p:cNvPr>
          <p:cNvSpPr>
            <a:spLocks noGrp="1"/>
          </p:cNvSpPr>
          <p:nvPr>
            <p:ph idx="1"/>
          </p:nvPr>
        </p:nvSpPr>
        <p:spPr>
          <a:xfrm>
            <a:off x="209271" y="2288474"/>
            <a:ext cx="6245156" cy="4051411"/>
          </a:xfrm>
        </p:spPr>
        <p:txBody>
          <a:bodyPr>
            <a:normAutofit fontScale="85000" lnSpcReduction="20000"/>
          </a:bodyPr>
          <a:lstStyle/>
          <a:p>
            <a:r>
              <a:rPr lang="pt-BR"/>
              <a:t>Nem </a:t>
            </a:r>
            <a:r>
              <a:rPr lang="pt-BR" dirty="0"/>
              <a:t>sempre é possível levar o dinheiro em espécie ou cheque à igreja e a entrega do dízimo acontece, seja por membros ou pastores, via transferência bancária. Isso agiliza o processo de entrega e é mais seguro nos dias atuais.</a:t>
            </a:r>
          </a:p>
          <a:p>
            <a:r>
              <a:rPr lang="pt-BR" dirty="0"/>
              <a:t>O importante é que o dízimo e as ofertas sejam entregues, ou o adorador levando pessoalmente ou enviar por algum intermediário por razões de praticidade. </a:t>
            </a:r>
          </a:p>
        </p:txBody>
      </p:sp>
      <p:sp>
        <p:nvSpPr>
          <p:cNvPr id="9" name="Espaço Reservado para Texto 8">
            <a:extLst>
              <a:ext uri="{FF2B5EF4-FFF2-40B4-BE49-F238E27FC236}">
                <a16:creationId xmlns:a16="http://schemas.microsoft.com/office/drawing/2014/main" id="{5768718E-D216-CC48-ABDD-38C535022FB1}"/>
              </a:ext>
            </a:extLst>
          </p:cNvPr>
          <p:cNvSpPr>
            <a:spLocks noGrp="1"/>
          </p:cNvSpPr>
          <p:nvPr>
            <p:ph type="body" sz="quarter" idx="11"/>
          </p:nvPr>
        </p:nvSpPr>
        <p:spPr/>
        <p:txBody>
          <a:bodyPr/>
          <a:lstStyle/>
          <a:p>
            <a:r>
              <a:rPr lang="pt-BR" dirty="0"/>
              <a:t>53</a:t>
            </a:r>
          </a:p>
        </p:txBody>
      </p:sp>
      <p:pic>
        <p:nvPicPr>
          <p:cNvPr id="19" name="Espaço Reservado para Imagem 18" descr="7ME | Vídeo Tutorial - Como fazer o cadastro - YouTube">
            <a:extLst>
              <a:ext uri="{FF2B5EF4-FFF2-40B4-BE49-F238E27FC236}">
                <a16:creationId xmlns:a16="http://schemas.microsoft.com/office/drawing/2014/main" id="{6768EF0D-CFC0-714D-B5FA-B9D58811738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7171257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DC223C-2443-C740-A6E1-AC9CE2EB7331}"/>
              </a:ext>
            </a:extLst>
          </p:cNvPr>
          <p:cNvSpPr>
            <a:spLocks noGrp="1"/>
          </p:cNvSpPr>
          <p:nvPr>
            <p:ph type="title"/>
          </p:nvPr>
        </p:nvSpPr>
        <p:spPr/>
        <p:txBody>
          <a:bodyPr>
            <a:normAutofit fontScale="90000"/>
          </a:bodyPr>
          <a:lstStyle/>
          <a:p>
            <a:r>
              <a:rPr lang="pt-BR" dirty="0"/>
              <a:t>A ênfase no dízimo não deveria ser substituída pela ênfase na fidelidade em geral?</a:t>
            </a:r>
          </a:p>
        </p:txBody>
      </p:sp>
      <p:sp>
        <p:nvSpPr>
          <p:cNvPr id="3" name="Espaço Reservado para Conteúdo 2">
            <a:extLst>
              <a:ext uri="{FF2B5EF4-FFF2-40B4-BE49-F238E27FC236}">
                <a16:creationId xmlns:a16="http://schemas.microsoft.com/office/drawing/2014/main" id="{08FC0F76-B48B-654C-9007-EBE900773583}"/>
              </a:ext>
            </a:extLst>
          </p:cNvPr>
          <p:cNvSpPr>
            <a:spLocks noGrp="1"/>
          </p:cNvSpPr>
          <p:nvPr>
            <p:ph idx="1"/>
          </p:nvPr>
        </p:nvSpPr>
        <p:spPr>
          <a:xfrm>
            <a:off x="5603132" y="2504661"/>
            <a:ext cx="6245156" cy="3604309"/>
          </a:xfrm>
        </p:spPr>
        <p:txBody>
          <a:bodyPr>
            <a:normAutofit fontScale="85000" lnSpcReduction="20000"/>
          </a:bodyPr>
          <a:lstStyle/>
          <a:p>
            <a:r>
              <a:rPr lang="pt-BR"/>
              <a:t>Nos </a:t>
            </a:r>
            <a:r>
              <a:rPr lang="pt-BR" dirty="0"/>
              <a:t>dois aspectos, </a:t>
            </a:r>
            <a:r>
              <a:rPr lang="pt-BR"/>
              <a:t>conforme faz Jesus.  </a:t>
            </a:r>
          </a:p>
          <a:p>
            <a:r>
              <a:rPr lang="pt-BR"/>
              <a:t>Ênfase </a:t>
            </a:r>
            <a:r>
              <a:rPr lang="pt-BR" dirty="0"/>
              <a:t>específica nos dízimos e ofertas </a:t>
            </a:r>
            <a:r>
              <a:rPr lang="pt-BR" dirty="0">
                <a:solidFill>
                  <a:schemeClr val="accent5"/>
                </a:solidFill>
              </a:rPr>
              <a:t>(Ml 3:8-10; </a:t>
            </a:r>
            <a:r>
              <a:rPr lang="pt-BR" dirty="0" err="1">
                <a:solidFill>
                  <a:schemeClr val="accent5"/>
                </a:solidFill>
              </a:rPr>
              <a:t>Lv</a:t>
            </a:r>
            <a:r>
              <a:rPr lang="pt-BR" dirty="0">
                <a:solidFill>
                  <a:schemeClr val="accent5"/>
                </a:solidFill>
              </a:rPr>
              <a:t> 27:30-33; </a:t>
            </a:r>
            <a:r>
              <a:rPr lang="pt-BR" dirty="0" err="1">
                <a:solidFill>
                  <a:schemeClr val="accent5"/>
                </a:solidFill>
              </a:rPr>
              <a:t>Nm</a:t>
            </a:r>
            <a:r>
              <a:rPr lang="pt-BR" dirty="0">
                <a:solidFill>
                  <a:schemeClr val="accent5"/>
                </a:solidFill>
              </a:rPr>
              <a:t> 18:21</a:t>
            </a:r>
            <a:r>
              <a:rPr lang="pt-BR">
                <a:solidFill>
                  <a:schemeClr val="accent5"/>
                </a:solidFill>
              </a:rPr>
              <a:t>)</a:t>
            </a:r>
            <a:r>
              <a:rPr lang="pt-BR"/>
              <a:t>. </a:t>
            </a:r>
          </a:p>
          <a:p>
            <a:r>
              <a:rPr lang="pt-BR"/>
              <a:t>Sobre </a:t>
            </a:r>
            <a:r>
              <a:rPr lang="pt-BR" dirty="0"/>
              <a:t>o dízimo, </a:t>
            </a:r>
            <a:r>
              <a:rPr lang="pt-BR"/>
              <a:t>Cristo foi específico: “</a:t>
            </a:r>
            <a:r>
              <a:rPr lang="pt-BR" dirty="0"/>
              <a:t>fazei estas coisas, sem omitir aquelas” (</a:t>
            </a:r>
            <a:r>
              <a:rPr lang="pt-BR" dirty="0" err="1"/>
              <a:t>Mt</a:t>
            </a:r>
            <a:r>
              <a:rPr lang="pt-BR" dirty="0"/>
              <a:t> 23:23). </a:t>
            </a:r>
          </a:p>
          <a:p>
            <a:r>
              <a:rPr lang="pt-BR" dirty="0"/>
              <a:t>Mas a Bíblia aborda também o sentido geral sobre fidelidade </a:t>
            </a:r>
            <a:r>
              <a:rPr lang="pt-BR" dirty="0">
                <a:solidFill>
                  <a:schemeClr val="accent5"/>
                </a:solidFill>
              </a:rPr>
              <a:t>(</a:t>
            </a:r>
            <a:r>
              <a:rPr lang="pt-BR" dirty="0" err="1">
                <a:solidFill>
                  <a:schemeClr val="accent5"/>
                </a:solidFill>
              </a:rPr>
              <a:t>Mt</a:t>
            </a:r>
            <a:r>
              <a:rPr lang="pt-BR" dirty="0">
                <a:solidFill>
                  <a:schemeClr val="accent5"/>
                </a:solidFill>
              </a:rPr>
              <a:t> 24:45; 25:21</a:t>
            </a:r>
            <a:r>
              <a:rPr lang="pt-BR">
                <a:solidFill>
                  <a:schemeClr val="accent5"/>
                </a:solidFill>
              </a:rPr>
              <a:t>)</a:t>
            </a:r>
            <a:r>
              <a:rPr lang="pt-BR"/>
              <a:t>. </a:t>
            </a:r>
          </a:p>
          <a:p>
            <a:r>
              <a:rPr lang="pt-BR"/>
              <a:t>Quem </a:t>
            </a:r>
            <a:r>
              <a:rPr lang="pt-BR" dirty="0"/>
              <a:t>é fiel no pouco também é fiel no muito </a:t>
            </a:r>
            <a:r>
              <a:rPr lang="pt-BR" dirty="0">
                <a:solidFill>
                  <a:schemeClr val="accent5"/>
                </a:solidFill>
              </a:rPr>
              <a:t>(</a:t>
            </a:r>
            <a:r>
              <a:rPr lang="pt-BR" dirty="0" err="1">
                <a:solidFill>
                  <a:schemeClr val="accent5"/>
                </a:solidFill>
              </a:rPr>
              <a:t>Lc</a:t>
            </a:r>
            <a:r>
              <a:rPr lang="pt-BR" dirty="0">
                <a:solidFill>
                  <a:schemeClr val="accent5"/>
                </a:solidFill>
              </a:rPr>
              <a:t> 16:10</a:t>
            </a:r>
            <a:r>
              <a:rPr lang="pt-BR">
                <a:solidFill>
                  <a:schemeClr val="accent5"/>
                </a:solidFill>
              </a:rPr>
              <a:t>). </a:t>
            </a:r>
            <a:endParaRPr lang="pt-BR" dirty="0"/>
          </a:p>
          <a:p>
            <a:endParaRPr lang="pt-BR" dirty="0"/>
          </a:p>
        </p:txBody>
      </p:sp>
      <p:sp>
        <p:nvSpPr>
          <p:cNvPr id="4" name="Espaço Reservado para Texto 3">
            <a:extLst>
              <a:ext uri="{FF2B5EF4-FFF2-40B4-BE49-F238E27FC236}">
                <a16:creationId xmlns:a16="http://schemas.microsoft.com/office/drawing/2014/main" id="{B28385F7-2D37-2E41-B7FF-2A45BA12C842}"/>
              </a:ext>
            </a:extLst>
          </p:cNvPr>
          <p:cNvSpPr>
            <a:spLocks noGrp="1"/>
          </p:cNvSpPr>
          <p:nvPr>
            <p:ph type="body" sz="quarter" idx="11"/>
          </p:nvPr>
        </p:nvSpPr>
        <p:spPr/>
        <p:txBody>
          <a:bodyPr/>
          <a:lstStyle/>
          <a:p>
            <a:r>
              <a:rPr lang="pt-BR" dirty="0"/>
              <a:t>54</a:t>
            </a:r>
          </a:p>
        </p:txBody>
      </p:sp>
      <p:pic>
        <p:nvPicPr>
          <p:cNvPr id="7" name="Espaço Reservado para Imagem 6">
            <a:extLst>
              <a:ext uri="{FF2B5EF4-FFF2-40B4-BE49-F238E27FC236}">
                <a16:creationId xmlns:a16="http://schemas.microsoft.com/office/drawing/2014/main" id="{8410C45C-AB31-5944-96A1-FF8006AA045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25380043"/>
      </p:ext>
    </p:extLst>
  </p:cSld>
  <p:clrMapOvr>
    <a:masterClrMapping/>
  </p:clrMapOvr>
  <p:transition>
    <p:fade/>
  </p:transition>
</p:sld>
</file>

<file path=ppt/theme/theme1.xml><?xml version="1.0" encoding="utf-8"?>
<a:theme xmlns:a="http://schemas.openxmlformats.org/drawingml/2006/main" name="1-DIRETRIZES PRÁTICAS DÍZIMOS E OFERT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FA90B8-FD40-0442-A58F-E5AA56A81397}">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1-DIRETRIZES PRÁTICAS DÍZIMOS E OFERTAS</Template>
  <TotalTime>1506</TotalTime>
  <Words>3885</Words>
  <Application>Microsoft Macintosh PowerPoint</Application>
  <PresentationFormat>Widescreen</PresentationFormat>
  <Paragraphs>163</Paragraphs>
  <Slides>19</Slides>
  <Notes>16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Arial</vt:lpstr>
      <vt:lpstr>Calibri</vt:lpstr>
      <vt:lpstr>Century Gothic</vt:lpstr>
      <vt:lpstr>Fonte do Sistema Regular</vt:lpstr>
      <vt:lpstr>Georgia</vt:lpstr>
      <vt:lpstr>Wingdings</vt:lpstr>
      <vt:lpstr>1-DIRETRIZES PRÁTICAS DÍZIMOS E OFERTAS</vt:lpstr>
      <vt:lpstr>Apresentação do PowerPoint</vt:lpstr>
      <vt:lpstr>III – SITUAÇÕES PRÁTICAS DO COTIDIANO SOBRE DÍZIMO E OFERTAS</vt:lpstr>
      <vt:lpstr>Deve-se devolver dízimo atrasado?</vt:lpstr>
      <vt:lpstr>Posso ficar com o dízimo “emprestado” e depois devolver com juros?</vt:lpstr>
      <vt:lpstr>Vou perder a salvação por não devolver o dízimo?</vt:lpstr>
      <vt:lpstr>Deve-se aceitar ofertas ou dízimo de pessoas que não querem se batizar?</vt:lpstr>
      <vt:lpstr>Igreja deve descontar dízimo de funcionários e prestadores de serviços que não são membros da igreja?</vt:lpstr>
      <vt:lpstr>O dízimo deve sempre ser entregue pessoalmente ou pode ser enviado por outros meios? </vt:lpstr>
      <vt:lpstr>A ênfase no dízimo não deveria ser substituída pela ênfase na fidelidade em geral?</vt:lpstr>
      <vt:lpstr>Leite tirado no sábado deve ser dizimado ou dado totalmente à igreja?</vt:lpstr>
      <vt:lpstr>Quem vende parcelado no cartão ou outro meio, o dízimo é dado de uma só vez ou à medida que as parcelas são recebidas?</vt:lpstr>
      <vt:lpstr>Se a pessoa recebe o pagamento em coisas e produtos, como dizimar?</vt:lpstr>
      <vt:lpstr>Deve-se administrar o dízimo de forma particular para pagar um pastor ou obreiro voluntário?</vt:lpstr>
      <vt:lpstr>Deve-se dizimar do dinheiro da feira que o cônjuge descrente deu para o crente?</vt:lpstr>
      <vt:lpstr>Devo dizimar se ganho em Jogos e loterias?</vt:lpstr>
      <vt:lpstr>Devo dizimar se trabalho aos sábados?</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DIRETRIZES PRÁTICAS PARA A FIDELIDADE CRISTÃ</dc:subject>
  <dc:creator>4TONS - Pr. Marcelo Augusto de Carvalho</dc:creator>
  <cp:keywords>www.4tons.com.br</cp:keywords>
  <dc:description>COMÉRCIO PROIBIDO. USO PESSOAL</dc:description>
  <cp:lastModifiedBy>marcos aurelio gularte de castro</cp:lastModifiedBy>
  <cp:revision>6</cp:revision>
  <dcterms:created xsi:type="dcterms:W3CDTF">2021-07-23T16:14:38Z</dcterms:created>
  <dcterms:modified xsi:type="dcterms:W3CDTF">2021-08-18T19:30:17Z</dcterms:modified>
  <cp:category>MORDOMIA CRISTÃ</cp:category>
</cp:coreProperties>
</file>