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8" r:id="rId2"/>
    <p:sldId id="288" r:id="rId3"/>
    <p:sldId id="305" r:id="rId4"/>
    <p:sldId id="306" r:id="rId5"/>
    <p:sldId id="307" r:id="rId6"/>
    <p:sldId id="308" r:id="rId7"/>
    <p:sldId id="309" r:id="rId8"/>
    <p:sldId id="310" r:id="rId9"/>
    <p:sldId id="311" r:id="rId10"/>
    <p:sldId id="312" r:id="rId11"/>
    <p:sldId id="313" r:id="rId12"/>
    <p:sldId id="319" r:id="rId13"/>
    <p:sldId id="314" r:id="rId14"/>
    <p:sldId id="315" r:id="rId15"/>
    <p:sldId id="316" r:id="rId16"/>
    <p:sldId id="318" r:id="rId17"/>
    <p:sldId id="320" r:id="rId18"/>
    <p:sldId id="321" r:id="rId19"/>
    <p:sldId id="322" r:id="rId20"/>
    <p:sldId id="290"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s aurelio gularte de castro" initials="magdc" lastIdx="2" clrIdx="0">
    <p:extLst>
      <p:ext uri="{19B8F6BF-5375-455C-9EA6-DF929625EA0E}">
        <p15:presenceInfo xmlns:p15="http://schemas.microsoft.com/office/powerpoint/2012/main" userId="67f50566e2aee3b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DF43E1-39A9-0A49-9535-C28F4665AA61}" v="9" dt="2021-08-18T19:36:58.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85621"/>
  </p:normalViewPr>
  <p:slideViewPr>
    <p:cSldViewPr snapToGrid="0" snapToObjects="1">
      <p:cViewPr varScale="1">
        <p:scale>
          <a:sx n="89" d="100"/>
          <a:sy n="89" d="100"/>
        </p:scale>
        <p:origin x="648" y="176"/>
      </p:cViewPr>
      <p:guideLst/>
    </p:cSldViewPr>
  </p:slideViewPr>
  <p:notesTextViewPr>
    <p:cViewPr>
      <p:scale>
        <a:sx n="105" d="100"/>
        <a:sy n="10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os aurelio gularte de castro" userId="67f50566e2aee3b4" providerId="LiveId" clId="{3FDF43E1-39A9-0A49-9535-C28F4665AA61}"/>
    <pc:docChg chg="undo custSel addSld delSld modSld modMainMaster">
      <pc:chgData name="marcos aurelio gularte de castro" userId="67f50566e2aee3b4" providerId="LiveId" clId="{3FDF43E1-39A9-0A49-9535-C28F4665AA61}" dt="2021-08-18T19:37:25.736" v="52" actId="478"/>
      <pc:docMkLst>
        <pc:docMk/>
      </pc:docMkLst>
      <pc:sldChg chg="modTransition">
        <pc:chgData name="marcos aurelio gularte de castro" userId="67f50566e2aee3b4" providerId="LiveId" clId="{3FDF43E1-39A9-0A49-9535-C28F4665AA61}" dt="2021-08-18T19:30:56.088" v="5"/>
        <pc:sldMkLst>
          <pc:docMk/>
          <pc:sldMk cId="1712846312" sldId="258"/>
        </pc:sldMkLst>
      </pc:sldChg>
      <pc:sldChg chg="modTransition">
        <pc:chgData name="marcos aurelio gularte de castro" userId="67f50566e2aee3b4" providerId="LiveId" clId="{3FDF43E1-39A9-0A49-9535-C28F4665AA61}" dt="2021-08-18T19:30:56.088" v="5"/>
        <pc:sldMkLst>
          <pc:docMk/>
          <pc:sldMk cId="583660426" sldId="288"/>
        </pc:sldMkLst>
      </pc:sldChg>
      <pc:sldChg chg="modTransition">
        <pc:chgData name="marcos aurelio gularte de castro" userId="67f50566e2aee3b4" providerId="LiveId" clId="{3FDF43E1-39A9-0A49-9535-C28F4665AA61}" dt="2021-08-18T19:30:56.088" v="5"/>
        <pc:sldMkLst>
          <pc:docMk/>
          <pc:sldMk cId="3071510041" sldId="290"/>
        </pc:sldMkLst>
      </pc:sldChg>
      <pc:sldChg chg="modTransition modAnim">
        <pc:chgData name="marcos aurelio gularte de castro" userId="67f50566e2aee3b4" providerId="LiveId" clId="{3FDF43E1-39A9-0A49-9535-C28F4665AA61}" dt="2021-08-18T19:30:56.088" v="5"/>
        <pc:sldMkLst>
          <pc:docMk/>
          <pc:sldMk cId="3728556385" sldId="305"/>
        </pc:sldMkLst>
      </pc:sldChg>
      <pc:sldChg chg="modTransition modAnim">
        <pc:chgData name="marcos aurelio gularte de castro" userId="67f50566e2aee3b4" providerId="LiveId" clId="{3FDF43E1-39A9-0A49-9535-C28F4665AA61}" dt="2021-08-18T19:30:56.088" v="5"/>
        <pc:sldMkLst>
          <pc:docMk/>
          <pc:sldMk cId="247889154" sldId="306"/>
        </pc:sldMkLst>
      </pc:sldChg>
      <pc:sldChg chg="modTransition modAnim">
        <pc:chgData name="marcos aurelio gularte de castro" userId="67f50566e2aee3b4" providerId="LiveId" clId="{3FDF43E1-39A9-0A49-9535-C28F4665AA61}" dt="2021-08-18T19:30:56.088" v="5"/>
        <pc:sldMkLst>
          <pc:docMk/>
          <pc:sldMk cId="3822424908" sldId="307"/>
        </pc:sldMkLst>
      </pc:sldChg>
      <pc:sldChg chg="modTransition modAnim">
        <pc:chgData name="marcos aurelio gularte de castro" userId="67f50566e2aee3b4" providerId="LiveId" clId="{3FDF43E1-39A9-0A49-9535-C28F4665AA61}" dt="2021-08-18T19:30:56.088" v="5"/>
        <pc:sldMkLst>
          <pc:docMk/>
          <pc:sldMk cId="2873458459" sldId="308"/>
        </pc:sldMkLst>
      </pc:sldChg>
      <pc:sldChg chg="modTransition modAnim">
        <pc:chgData name="marcos aurelio gularte de castro" userId="67f50566e2aee3b4" providerId="LiveId" clId="{3FDF43E1-39A9-0A49-9535-C28F4665AA61}" dt="2021-08-18T19:30:56.088" v="5"/>
        <pc:sldMkLst>
          <pc:docMk/>
          <pc:sldMk cId="4185908830" sldId="309"/>
        </pc:sldMkLst>
      </pc:sldChg>
      <pc:sldChg chg="modTransition modAnim">
        <pc:chgData name="marcos aurelio gularte de castro" userId="67f50566e2aee3b4" providerId="LiveId" clId="{3FDF43E1-39A9-0A49-9535-C28F4665AA61}" dt="2021-08-18T19:30:56.088" v="5"/>
        <pc:sldMkLst>
          <pc:docMk/>
          <pc:sldMk cId="3877320531" sldId="310"/>
        </pc:sldMkLst>
      </pc:sldChg>
      <pc:sldChg chg="modTransition modAnim">
        <pc:chgData name="marcos aurelio gularte de castro" userId="67f50566e2aee3b4" providerId="LiveId" clId="{3FDF43E1-39A9-0A49-9535-C28F4665AA61}" dt="2021-08-18T19:30:56.088" v="5"/>
        <pc:sldMkLst>
          <pc:docMk/>
          <pc:sldMk cId="3424292282" sldId="311"/>
        </pc:sldMkLst>
      </pc:sldChg>
      <pc:sldChg chg="modTransition modAnim">
        <pc:chgData name="marcos aurelio gularte de castro" userId="67f50566e2aee3b4" providerId="LiveId" clId="{3FDF43E1-39A9-0A49-9535-C28F4665AA61}" dt="2021-08-18T19:30:56.088" v="5"/>
        <pc:sldMkLst>
          <pc:docMk/>
          <pc:sldMk cId="61018403" sldId="312"/>
        </pc:sldMkLst>
      </pc:sldChg>
      <pc:sldChg chg="modTransition modAnim">
        <pc:chgData name="marcos aurelio gularte de castro" userId="67f50566e2aee3b4" providerId="LiveId" clId="{3FDF43E1-39A9-0A49-9535-C28F4665AA61}" dt="2021-08-18T19:30:56.088" v="5"/>
        <pc:sldMkLst>
          <pc:docMk/>
          <pc:sldMk cId="1970816520" sldId="313"/>
        </pc:sldMkLst>
      </pc:sldChg>
      <pc:sldChg chg="modTransition modAnim">
        <pc:chgData name="marcos aurelio gularte de castro" userId="67f50566e2aee3b4" providerId="LiveId" clId="{3FDF43E1-39A9-0A49-9535-C28F4665AA61}" dt="2021-08-18T19:30:56.088" v="5"/>
        <pc:sldMkLst>
          <pc:docMk/>
          <pc:sldMk cId="2515290354" sldId="314"/>
        </pc:sldMkLst>
      </pc:sldChg>
      <pc:sldChg chg="modTransition modAnim">
        <pc:chgData name="marcos aurelio gularte de castro" userId="67f50566e2aee3b4" providerId="LiveId" clId="{3FDF43E1-39A9-0A49-9535-C28F4665AA61}" dt="2021-08-18T19:30:56.088" v="5"/>
        <pc:sldMkLst>
          <pc:docMk/>
          <pc:sldMk cId="1599869919" sldId="315"/>
        </pc:sldMkLst>
      </pc:sldChg>
      <pc:sldChg chg="modTransition modAnim">
        <pc:chgData name="marcos aurelio gularte de castro" userId="67f50566e2aee3b4" providerId="LiveId" clId="{3FDF43E1-39A9-0A49-9535-C28F4665AA61}" dt="2021-08-18T19:30:56.088" v="5"/>
        <pc:sldMkLst>
          <pc:docMk/>
          <pc:sldMk cId="1071929084" sldId="316"/>
        </pc:sldMkLst>
      </pc:sldChg>
      <pc:sldChg chg="addSp delSp modSp mod modTransition modClrScheme chgLayout">
        <pc:chgData name="marcos aurelio gularte de castro" userId="67f50566e2aee3b4" providerId="LiveId" clId="{3FDF43E1-39A9-0A49-9535-C28F4665AA61}" dt="2021-08-18T19:37:25.736" v="52" actId="478"/>
        <pc:sldMkLst>
          <pc:docMk/>
          <pc:sldMk cId="1142708734" sldId="318"/>
        </pc:sldMkLst>
        <pc:spChg chg="add del mod ord">
          <ac:chgData name="marcos aurelio gularte de castro" userId="67f50566e2aee3b4" providerId="LiveId" clId="{3FDF43E1-39A9-0A49-9535-C28F4665AA61}" dt="2021-08-18T19:36:47.879" v="50" actId="931"/>
          <ac:spMkLst>
            <pc:docMk/>
            <pc:sldMk cId="1142708734" sldId="318"/>
            <ac:spMk id="2" creationId="{11D2AE92-0439-DB4D-BA45-231580BC1EE6}"/>
          </ac:spMkLst>
        </pc:spChg>
        <pc:spChg chg="mod ord">
          <ac:chgData name="marcos aurelio gularte de castro" userId="67f50566e2aee3b4" providerId="LiveId" clId="{3FDF43E1-39A9-0A49-9535-C28F4665AA61}" dt="2021-08-18T19:35:43.636" v="48" actId="700"/>
          <ac:spMkLst>
            <pc:docMk/>
            <pc:sldMk cId="1142708734" sldId="318"/>
            <ac:spMk id="3" creationId="{2A1E0114-345D-954C-AE0C-B5FFEC7BD613}"/>
          </ac:spMkLst>
        </pc:spChg>
        <pc:spChg chg="add del mod ord">
          <ac:chgData name="marcos aurelio gularte de castro" userId="67f50566e2aee3b4" providerId="LiveId" clId="{3FDF43E1-39A9-0A49-9535-C28F4665AA61}" dt="2021-08-18T19:37:25.736" v="52" actId="478"/>
          <ac:spMkLst>
            <pc:docMk/>
            <pc:sldMk cId="1142708734" sldId="318"/>
            <ac:spMk id="4" creationId="{26F165EC-20F9-ED42-A64C-EB4FB2A58DD4}"/>
          </ac:spMkLst>
        </pc:spChg>
        <pc:spChg chg="mod ord">
          <ac:chgData name="marcos aurelio gularte de castro" userId="67f50566e2aee3b4" providerId="LiveId" clId="{3FDF43E1-39A9-0A49-9535-C28F4665AA61}" dt="2021-08-18T19:35:43.692" v="49" actId="27636"/>
          <ac:spMkLst>
            <pc:docMk/>
            <pc:sldMk cId="1142708734" sldId="318"/>
            <ac:spMk id="11" creationId="{C6BA1BA4-0A39-4B42-B732-7720A270D03A}"/>
          </ac:spMkLst>
        </pc:spChg>
        <pc:picChg chg="add mod ord modCrop">
          <ac:chgData name="marcos aurelio gularte de castro" userId="67f50566e2aee3b4" providerId="LiveId" clId="{3FDF43E1-39A9-0A49-9535-C28F4665AA61}" dt="2021-08-18T19:36:58.741" v="51" actId="18331"/>
          <ac:picMkLst>
            <pc:docMk/>
            <pc:sldMk cId="1142708734" sldId="318"/>
            <ac:picMk id="6" creationId="{AC80F4A4-138B-F944-9C67-9201F95E327C}"/>
          </ac:picMkLst>
        </pc:picChg>
      </pc:sldChg>
      <pc:sldChg chg="modTransition">
        <pc:chgData name="marcos aurelio gularte de castro" userId="67f50566e2aee3b4" providerId="LiveId" clId="{3FDF43E1-39A9-0A49-9535-C28F4665AA61}" dt="2021-08-18T19:30:56.088" v="5"/>
        <pc:sldMkLst>
          <pc:docMk/>
          <pc:sldMk cId="3404323996" sldId="319"/>
        </pc:sldMkLst>
      </pc:sldChg>
      <pc:sldChg chg="delSp modSp mod modTransition modClrScheme chgLayout">
        <pc:chgData name="marcos aurelio gularte de castro" userId="67f50566e2aee3b4" providerId="LiveId" clId="{3FDF43E1-39A9-0A49-9535-C28F4665AA61}" dt="2021-08-18T19:31:43.776" v="19" actId="14100"/>
        <pc:sldMkLst>
          <pc:docMk/>
          <pc:sldMk cId="4206486040" sldId="320"/>
        </pc:sldMkLst>
        <pc:spChg chg="del mod">
          <ac:chgData name="marcos aurelio gularte de castro" userId="67f50566e2aee3b4" providerId="LiveId" clId="{3FDF43E1-39A9-0A49-9535-C28F4665AA61}" dt="2021-08-18T19:31:18.330" v="10" actId="700"/>
          <ac:spMkLst>
            <pc:docMk/>
            <pc:sldMk cId="4206486040" sldId="320"/>
            <ac:spMk id="2" creationId="{AD12EBBF-27B9-1E46-880F-5AA6E55EE0B8}"/>
          </ac:spMkLst>
        </pc:spChg>
        <pc:spChg chg="mod ord">
          <ac:chgData name="marcos aurelio gularte de castro" userId="67f50566e2aee3b4" providerId="LiveId" clId="{3FDF43E1-39A9-0A49-9535-C28F4665AA61}" dt="2021-08-18T19:31:43.776" v="19" actId="14100"/>
          <ac:spMkLst>
            <pc:docMk/>
            <pc:sldMk cId="4206486040" sldId="320"/>
            <ac:spMk id="3" creationId="{25F4D014-DCCA-B449-B91B-67703B4734F0}"/>
          </ac:spMkLst>
        </pc:spChg>
      </pc:sldChg>
      <pc:sldChg chg="delSp modSp mod modTransition modClrScheme chgLayout">
        <pc:chgData name="marcos aurelio gularte de castro" userId="67f50566e2aee3b4" providerId="LiveId" clId="{3FDF43E1-39A9-0A49-9535-C28F4665AA61}" dt="2021-08-18T19:32:16.551" v="31" actId="14100"/>
        <pc:sldMkLst>
          <pc:docMk/>
          <pc:sldMk cId="1459365648" sldId="321"/>
        </pc:sldMkLst>
        <pc:spChg chg="del mod">
          <ac:chgData name="marcos aurelio gularte de castro" userId="67f50566e2aee3b4" providerId="LiveId" clId="{3FDF43E1-39A9-0A49-9535-C28F4665AA61}" dt="2021-08-18T19:31:59.776" v="24" actId="700"/>
          <ac:spMkLst>
            <pc:docMk/>
            <pc:sldMk cId="1459365648" sldId="321"/>
            <ac:spMk id="2" creationId="{D77F4D1D-5994-DE45-B3A6-BA21ECF7B019}"/>
          </ac:spMkLst>
        </pc:spChg>
        <pc:spChg chg="mod ord">
          <ac:chgData name="marcos aurelio gularte de castro" userId="67f50566e2aee3b4" providerId="LiveId" clId="{3FDF43E1-39A9-0A49-9535-C28F4665AA61}" dt="2021-08-18T19:32:16.551" v="31" actId="14100"/>
          <ac:spMkLst>
            <pc:docMk/>
            <pc:sldMk cId="1459365648" sldId="321"/>
            <ac:spMk id="3" creationId="{3189BF2B-D5F8-7346-8FEF-EECA195A2A29}"/>
          </ac:spMkLst>
        </pc:spChg>
      </pc:sldChg>
      <pc:sldChg chg="addSp delSp modSp mod modTransition modClrScheme chgLayout">
        <pc:chgData name="marcos aurelio gularte de castro" userId="67f50566e2aee3b4" providerId="LiveId" clId="{3FDF43E1-39A9-0A49-9535-C28F4665AA61}" dt="2021-08-18T19:34:51.102" v="45" actId="18331"/>
        <pc:sldMkLst>
          <pc:docMk/>
          <pc:sldMk cId="1132870354" sldId="322"/>
        </pc:sldMkLst>
        <pc:spChg chg="mod ord">
          <ac:chgData name="marcos aurelio gularte de castro" userId="67f50566e2aee3b4" providerId="LiveId" clId="{3FDF43E1-39A9-0A49-9535-C28F4665AA61}" dt="2021-08-18T19:32:23.769" v="32" actId="700"/>
          <ac:spMkLst>
            <pc:docMk/>
            <pc:sldMk cId="1132870354" sldId="322"/>
            <ac:spMk id="2" creationId="{73665F38-A862-7441-8CD5-F7F27471B754}"/>
          </ac:spMkLst>
        </pc:spChg>
        <pc:spChg chg="mod ord">
          <ac:chgData name="marcos aurelio gularte de castro" userId="67f50566e2aee3b4" providerId="LiveId" clId="{3FDF43E1-39A9-0A49-9535-C28F4665AA61}" dt="2021-08-18T19:32:32.392" v="41" actId="27636"/>
          <ac:spMkLst>
            <pc:docMk/>
            <pc:sldMk cId="1132870354" sldId="322"/>
            <ac:spMk id="3" creationId="{36CAF9BC-9521-C14C-A956-2B21C0E45B2A}"/>
          </ac:spMkLst>
        </pc:spChg>
        <pc:spChg chg="add del mod ord">
          <ac:chgData name="marcos aurelio gularte de castro" userId="67f50566e2aee3b4" providerId="LiveId" clId="{3FDF43E1-39A9-0A49-9535-C28F4665AA61}" dt="2021-08-18T19:33:56.572" v="42" actId="931"/>
          <ac:spMkLst>
            <pc:docMk/>
            <pc:sldMk cId="1132870354" sldId="322"/>
            <ac:spMk id="4" creationId="{996C847C-78DA-A04C-8EF9-A3A4FE42F915}"/>
          </ac:spMkLst>
        </pc:spChg>
        <pc:spChg chg="add del mod ord">
          <ac:chgData name="marcos aurelio gularte de castro" userId="67f50566e2aee3b4" providerId="LiveId" clId="{3FDF43E1-39A9-0A49-9535-C28F4665AA61}" dt="2021-08-18T19:32:25.939" v="34" actId="478"/>
          <ac:spMkLst>
            <pc:docMk/>
            <pc:sldMk cId="1132870354" sldId="322"/>
            <ac:spMk id="5" creationId="{1218959D-9C1E-3741-82A3-77090C073D38}"/>
          </ac:spMkLst>
        </pc:spChg>
        <pc:spChg chg="add del mod">
          <ac:chgData name="marcos aurelio gularte de castro" userId="67f50566e2aee3b4" providerId="LiveId" clId="{3FDF43E1-39A9-0A49-9535-C28F4665AA61}" dt="2021-08-18T19:34:27.025" v="44" actId="931"/>
          <ac:spMkLst>
            <pc:docMk/>
            <pc:sldMk cId="1132870354" sldId="322"/>
            <ac:spMk id="9" creationId="{35A2F92A-F328-C643-A0E4-57FC3C1DE863}"/>
          </ac:spMkLst>
        </pc:spChg>
        <pc:picChg chg="add del mod ord modCrop">
          <ac:chgData name="marcos aurelio gularte de castro" userId="67f50566e2aee3b4" providerId="LiveId" clId="{3FDF43E1-39A9-0A49-9535-C28F4665AA61}" dt="2021-08-18T19:34:04.849" v="43" actId="478"/>
          <ac:picMkLst>
            <pc:docMk/>
            <pc:sldMk cId="1132870354" sldId="322"/>
            <ac:picMk id="7" creationId="{A7DBC594-2322-8A46-A5F9-960B4286620E}"/>
          </ac:picMkLst>
        </pc:picChg>
        <pc:picChg chg="add mod ord modCrop">
          <ac:chgData name="marcos aurelio gularte de castro" userId="67f50566e2aee3b4" providerId="LiveId" clId="{3FDF43E1-39A9-0A49-9535-C28F4665AA61}" dt="2021-08-18T19:34:51.102" v="45" actId="18331"/>
          <ac:picMkLst>
            <pc:docMk/>
            <pc:sldMk cId="1132870354" sldId="322"/>
            <ac:picMk id="11" creationId="{3D6BBC6A-5875-224F-A123-A1BB259E4364}"/>
          </ac:picMkLst>
        </pc:picChg>
      </pc:sldChg>
      <pc:sldChg chg="new del">
        <pc:chgData name="marcos aurelio gularte de castro" userId="67f50566e2aee3b4" providerId="LiveId" clId="{3FDF43E1-39A9-0A49-9535-C28F4665AA61}" dt="2021-08-18T19:35:14.015" v="47" actId="680"/>
        <pc:sldMkLst>
          <pc:docMk/>
          <pc:sldMk cId="999304596" sldId="323"/>
        </pc:sldMkLst>
      </pc:sldChg>
      <pc:sldMasterChg chg="modSldLayout">
        <pc:chgData name="marcos aurelio gularte de castro" userId="67f50566e2aee3b4" providerId="LiveId" clId="{3FDF43E1-39A9-0A49-9535-C28F4665AA61}" dt="2021-08-18T19:30:45.098" v="3"/>
        <pc:sldMasterMkLst>
          <pc:docMk/>
          <pc:sldMasterMk cId="2035605241" sldId="2147483660"/>
        </pc:sldMasterMkLst>
        <pc:sldLayoutChg chg="modAnim">
          <pc:chgData name="marcos aurelio gularte de castro" userId="67f50566e2aee3b4" providerId="LiveId" clId="{3FDF43E1-39A9-0A49-9535-C28F4665AA61}" dt="2021-08-18T19:30:36.626" v="1"/>
          <pc:sldLayoutMkLst>
            <pc:docMk/>
            <pc:sldMasterMk cId="2035605241" sldId="2147483660"/>
            <pc:sldLayoutMk cId="3437128793" sldId="2147483664"/>
          </pc:sldLayoutMkLst>
        </pc:sldLayoutChg>
        <pc:sldLayoutChg chg="modAnim">
          <pc:chgData name="marcos aurelio gularte de castro" userId="67f50566e2aee3b4" providerId="LiveId" clId="{3FDF43E1-39A9-0A49-9535-C28F4665AA61}" dt="2021-08-18T19:30:45.098" v="3"/>
          <pc:sldLayoutMkLst>
            <pc:docMk/>
            <pc:sldMasterMk cId="2035605241" sldId="2147483660"/>
            <pc:sldLayoutMk cId="3739131179" sldId="214748366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29BB7-3291-C54A-8587-B11EB46BEFD5}" type="datetimeFigureOut">
              <a:rPr lang="pt-BR" smtClean="0"/>
              <a:t>18/08/2021</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D2E17-F1A2-8943-B31C-A7CDD7873D93}" type="slidenum">
              <a:rPr lang="pt-BR" smtClean="0"/>
              <a:t>‹nº›</a:t>
            </a:fld>
            <a:endParaRPr lang="pt-BR"/>
          </a:p>
        </p:txBody>
      </p:sp>
    </p:spTree>
    <p:extLst>
      <p:ext uri="{BB962C8B-B14F-4D97-AF65-F5344CB8AC3E}">
        <p14:creationId xmlns:p14="http://schemas.microsoft.com/office/powerpoint/2010/main" val="492471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Sim, porque esses produtos (1) são matéria prima e (2) negócios lícitos. Como matéria prima, esses produtos têm várias aplicações na indústria e comércio, e não somente para o consumo direto ou fabricação de subprodutos nocivos à saúde. O destino vai depender de quem compra a matéria prima.</a:t>
            </a:r>
          </a:p>
          <a:p>
            <a:r>
              <a:rPr lang="pt-BR" sz="1200" kern="1200" dirty="0">
                <a:solidFill>
                  <a:schemeClr val="tx1"/>
                </a:solidFill>
                <a:effectLst/>
                <a:latin typeface="+mn-lt"/>
                <a:ea typeface="+mn-ea"/>
                <a:cs typeface="+mn-cs"/>
              </a:rPr>
              <a:t>	Por exemplo, o café pode ser usado para tintura, medicamentos ou consumo direto. O chá preto e pimenta podem ser usados como remédios, condimento ou consumo direto. O que faz algo ser ruim, muitas vezes, é a intenção de quem produz e o destino de quem usa.</a:t>
            </a:r>
          </a:p>
          <a:p>
            <a:r>
              <a:rPr lang="pt-BR" sz="1200" kern="1200" dirty="0">
                <a:solidFill>
                  <a:schemeClr val="tx1"/>
                </a:solidFill>
                <a:effectLst/>
                <a:latin typeface="+mn-lt"/>
                <a:ea typeface="+mn-ea"/>
                <a:cs typeface="+mn-cs"/>
              </a:rPr>
              <a:t>	A cevada é um cereal saudável, mas é usado em larga escala para a produção de cerveja alcoólica, assim como acontece com as uvas e o vinho alcoólico. Outro exemplo é quem planta cana-de açúcar, que pode ser transformada em açúcar, melado, etanol, álcool ou cachaça. </a:t>
            </a:r>
          </a:p>
          <a:p>
            <a:r>
              <a:rPr lang="pt-BR" sz="1200" kern="1200" dirty="0">
                <a:solidFill>
                  <a:schemeClr val="tx1"/>
                </a:solidFill>
                <a:effectLst/>
                <a:latin typeface="+mn-lt"/>
                <a:ea typeface="+mn-ea"/>
                <a:cs typeface="+mn-cs"/>
              </a:rPr>
              <a:t>	O ferro parece uma matéria prima inofensiva, mas essa </a:t>
            </a:r>
            <a:r>
              <a:rPr lang="pt-BR" sz="1200" i="1" kern="1200" dirty="0" err="1">
                <a:solidFill>
                  <a:schemeClr val="tx1"/>
                </a:solidFill>
                <a:effectLst/>
                <a:latin typeface="+mn-lt"/>
                <a:ea typeface="+mn-ea"/>
                <a:cs typeface="+mn-cs"/>
              </a:rPr>
              <a:t>commoditie</a:t>
            </a:r>
            <a:r>
              <a:rPr lang="pt-BR" sz="1200" kern="1200" dirty="0">
                <a:solidFill>
                  <a:schemeClr val="tx1"/>
                </a:solidFill>
                <a:effectLst/>
                <a:latin typeface="+mn-lt"/>
                <a:ea typeface="+mn-ea"/>
                <a:cs typeface="+mn-cs"/>
              </a:rPr>
              <a:t> pode virar bisturi, faca, revólver ou armas de destruição. Isso não justifica deixar de produzir e vender ferro. Assim é com várias outras matérias primas.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3</a:t>
            </a:fld>
            <a:endParaRPr lang="pt-BR"/>
          </a:p>
        </p:txBody>
      </p:sp>
    </p:spTree>
    <p:extLst>
      <p:ext uri="{BB962C8B-B14F-4D97-AF65-F5344CB8AC3E}">
        <p14:creationId xmlns:p14="http://schemas.microsoft.com/office/powerpoint/2010/main" val="4245010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12</a:t>
            </a:fld>
            <a:endParaRPr lang="pt-BR"/>
          </a:p>
        </p:txBody>
      </p:sp>
    </p:spTree>
    <p:extLst>
      <p:ext uri="{BB962C8B-B14F-4D97-AF65-F5344CB8AC3E}">
        <p14:creationId xmlns:p14="http://schemas.microsoft.com/office/powerpoint/2010/main" val="250347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deve. Porque o dízimo pertence a Deus que o deu à igreja, que é a comunidade integrada pela fé e missão no mundo todo. Esta é representada pelo seu órgão representativo, as associações, com dirigentes eleitos, para colegiadamente administrar os recursos e contratar e manter os ministros. Esse é o significado da casa do tesouro. Jamais o dízimo é usado na Bíblia pelo indivíduo, mas pela casa do tesouro (Ml 3:10).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Que o dízimo era armazenado nos depósitos do Templo pode ser aprendido em Malaquias 3:10; Neemias 10: 38–39; 12:44; 13: 5, 12–13; e II Crônicas 31: 4 em diante e a forma como o dízimo era distribuído entre o pessoal do Templo (Ne. 13:13). Além disso, a evidência em Neemias 10:38 sobre levitas como coletores de dízimo; nas cidades provinciais coletores de dízimo eram recrutados na administração do templo.</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 orientação é bem resumida na declaração a seguir:</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De todas as vossas posses reserva a décima parte para Mim, além das dádivas e ofertas, que </a:t>
            </a:r>
            <a:r>
              <a:rPr lang="pt-BR" sz="1200" b="1" kern="1200" dirty="0">
                <a:solidFill>
                  <a:schemeClr val="tx1"/>
                </a:solidFill>
                <a:effectLst/>
                <a:latin typeface="+mn-lt"/>
                <a:ea typeface="+mn-ea"/>
                <a:cs typeface="+mn-cs"/>
              </a:rPr>
              <a:t>devem ser trazidas à casa do Meu tesouro</a:t>
            </a:r>
            <a:r>
              <a:rPr lang="pt-BR" sz="1200" kern="1200" dirty="0">
                <a:solidFill>
                  <a:schemeClr val="tx1"/>
                </a:solidFill>
                <a:effectLst/>
                <a:latin typeface="+mn-lt"/>
                <a:ea typeface="+mn-ea"/>
                <a:cs typeface="+mn-cs"/>
              </a:rPr>
              <a:t>. É essa a provisão que Deus fez para levar avante a obra do evangelho.</a:t>
            </a:r>
          </a:p>
          <a:p>
            <a:r>
              <a:rPr lang="pt-BR" sz="1200" i="1" kern="1200" dirty="0" err="1">
                <a:solidFill>
                  <a:schemeClr val="tx1"/>
                </a:solidFill>
                <a:effectLst/>
                <a:latin typeface="+mn-lt"/>
                <a:ea typeface="+mn-ea"/>
                <a:cs typeface="+mn-cs"/>
              </a:rPr>
              <a:t>Encyclopaedia</a:t>
            </a:r>
            <a:r>
              <a:rPr lang="pt-BR" sz="1200" i="1" kern="1200" dirty="0">
                <a:solidFill>
                  <a:schemeClr val="tx1"/>
                </a:solidFill>
                <a:effectLst/>
                <a:latin typeface="+mn-lt"/>
                <a:ea typeface="+mn-ea"/>
                <a:cs typeface="+mn-cs"/>
              </a:rPr>
              <a:t> Judaica</a:t>
            </a:r>
            <a:r>
              <a:rPr lang="pt-BR" sz="1200" kern="1200" dirty="0">
                <a:solidFill>
                  <a:schemeClr val="tx1"/>
                </a:solidFill>
                <a:effectLst/>
                <a:latin typeface="+mn-lt"/>
                <a:ea typeface="+mn-ea"/>
                <a:cs typeface="+mn-cs"/>
              </a:rPr>
              <a:t>. Fred </a:t>
            </a:r>
            <a:r>
              <a:rPr lang="pt-BR" sz="1200" kern="1200" dirty="0" err="1">
                <a:solidFill>
                  <a:schemeClr val="tx1"/>
                </a:solidFill>
                <a:effectLst/>
                <a:latin typeface="+mn-lt"/>
                <a:ea typeface="+mn-ea"/>
                <a:cs typeface="+mn-cs"/>
              </a:rPr>
              <a:t>Skolnik</a:t>
            </a:r>
            <a:r>
              <a:rPr lang="pt-BR" sz="1200" kern="1200" dirty="0">
                <a:solidFill>
                  <a:schemeClr val="tx1"/>
                </a:solidFill>
                <a:effectLst/>
                <a:latin typeface="+mn-lt"/>
                <a:ea typeface="+mn-ea"/>
                <a:cs typeface="+mn-cs"/>
              </a:rPr>
              <a:t> &amp; Michel </a:t>
            </a:r>
            <a:r>
              <a:rPr lang="pt-BR" sz="1200" kern="1200" dirty="0" err="1">
                <a:solidFill>
                  <a:schemeClr val="tx1"/>
                </a:solidFill>
                <a:effectLst/>
                <a:latin typeface="+mn-lt"/>
                <a:ea typeface="+mn-ea"/>
                <a:cs typeface="+mn-cs"/>
              </a:rPr>
              <a:t>Berenbaum</a:t>
            </a:r>
            <a:r>
              <a:rPr lang="pt-BR" sz="1200" kern="1200" dirty="0">
                <a:solidFill>
                  <a:schemeClr val="tx1"/>
                </a:solidFill>
                <a:effectLst/>
                <a:latin typeface="+mn-lt"/>
                <a:ea typeface="+mn-ea"/>
                <a:cs typeface="+mn-cs"/>
              </a:rPr>
              <a:t> editores. </a:t>
            </a:r>
            <a:r>
              <a:rPr lang="en-US" sz="1200" kern="1200" dirty="0">
                <a:solidFill>
                  <a:schemeClr val="tx1"/>
                </a:solidFill>
                <a:effectLst/>
                <a:latin typeface="+mn-lt"/>
                <a:ea typeface="+mn-ea"/>
                <a:cs typeface="+mn-cs"/>
              </a:rPr>
              <a:t>Second edition, Thomson Gale USA, 2007, vol. 19, p. 737.</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Conselho</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sobre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mordomia</a:t>
            </a:r>
            <a:r>
              <a:rPr lang="en-US" sz="1200" kern="1200" dirty="0">
                <a:solidFill>
                  <a:schemeClr val="tx1"/>
                </a:solidFill>
                <a:effectLst/>
                <a:latin typeface="+mn-lt"/>
                <a:ea typeface="+mn-ea"/>
                <a:cs typeface="+mn-cs"/>
              </a:rPr>
              <a:t>, 2007, p. 39. Online Books. </a:t>
            </a:r>
            <a:r>
              <a:rPr lang="pt-BR" sz="1200" kern="1200" dirty="0">
                <a:solidFill>
                  <a:schemeClr val="tx1"/>
                </a:solidFill>
                <a:effectLst/>
                <a:latin typeface="+mn-lt"/>
                <a:ea typeface="+mn-ea"/>
                <a:cs typeface="+mn-cs"/>
              </a:rPr>
              <a:t>Negrito adicionado.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13</a:t>
            </a:fld>
            <a:endParaRPr lang="pt-BR"/>
          </a:p>
        </p:txBody>
      </p:sp>
    </p:spTree>
    <p:extLst>
      <p:ext uri="{BB962C8B-B14F-4D97-AF65-F5344CB8AC3E}">
        <p14:creationId xmlns:p14="http://schemas.microsoft.com/office/powerpoint/2010/main" val="373716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Conforme já mencionado acima, não deve. Mesmo empreendimentos da igreja que não sejam a manutenção de pastores, e demais ministros de dedicação exclusiva contratados pela associação da igreja, não devem ser mantidos pelo dízimo.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Que sempre </a:t>
            </a:r>
            <a:r>
              <a:rPr lang="pt-BR" sz="1200" b="1" kern="1200" dirty="0">
                <a:solidFill>
                  <a:schemeClr val="tx1"/>
                </a:solidFill>
                <a:effectLst/>
                <a:latin typeface="+mn-lt"/>
                <a:ea typeface="+mn-ea"/>
                <a:cs typeface="+mn-cs"/>
              </a:rPr>
              <a:t>haverá a tentação de desviar o dinheiro do dízimo para outros canais</a:t>
            </a:r>
            <a:r>
              <a:rPr lang="pt-BR" sz="1200" kern="1200" dirty="0">
                <a:solidFill>
                  <a:schemeClr val="tx1"/>
                </a:solidFill>
                <a:effectLst/>
                <a:latin typeface="+mn-lt"/>
                <a:ea typeface="+mn-ea"/>
                <a:cs typeface="+mn-cs"/>
              </a:rPr>
              <a:t>, nós sabemos; mas </a:t>
            </a:r>
            <a:r>
              <a:rPr lang="pt-BR" sz="1200" b="1" kern="1200" dirty="0">
                <a:solidFill>
                  <a:schemeClr val="tx1"/>
                </a:solidFill>
                <a:effectLst/>
                <a:latin typeface="+mn-lt"/>
                <a:ea typeface="+mn-ea"/>
                <a:cs typeface="+mn-cs"/>
              </a:rPr>
              <a:t>o Senhor tem guardado Sua porção para ser usada de modo sagrado para o sustento dos ministros do evangelho</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Nesse mesmo sentido, esses empreendimentos amigos da igreja devem receber nossa solidariedade e até alguma oferta especial, uma oferta à parte. Não se deve desviar as ofertas que são regularmente dadas à igreja. Portanto, o dízimo e as ofertas regulares devem ser entregue na Casa do Tesouro que é a administração da igreja. </a:t>
            </a:r>
          </a:p>
          <a:p>
            <a:r>
              <a:rPr lang="pt-BR" sz="1200" kern="1200" dirty="0">
                <a:solidFill>
                  <a:schemeClr val="tx1"/>
                </a:solidFill>
                <a:effectLst/>
                <a:latin typeface="+mn-lt"/>
                <a:ea typeface="+mn-ea"/>
                <a:cs typeface="+mn-cs"/>
              </a:rPr>
              <a:t>	O objetivo do dízimo é promover a contratação e manutenção de ministros e obreiros de dedicação exclusiva. Isso envolve compromisso com a missão e a comunhão com Ele, para integrar a obra de Deus no mundo todo (Ml 3:10).</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Filhas de Deus</a:t>
            </a:r>
            <a:r>
              <a:rPr lang="pt-BR" sz="1200" kern="1200" dirty="0">
                <a:solidFill>
                  <a:schemeClr val="tx1"/>
                </a:solidFill>
                <a:effectLst/>
                <a:latin typeface="+mn-lt"/>
                <a:ea typeface="+mn-ea"/>
                <a:cs typeface="+mn-cs"/>
              </a:rPr>
              <a:t>, 2008, p. 207. Online Books. Negrito adicionado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14</a:t>
            </a:fld>
            <a:endParaRPr lang="pt-BR"/>
          </a:p>
        </p:txBody>
      </p:sp>
    </p:spTree>
    <p:extLst>
      <p:ext uri="{BB962C8B-B14F-4D97-AF65-F5344CB8AC3E}">
        <p14:creationId xmlns:p14="http://schemas.microsoft.com/office/powerpoint/2010/main" val="3813228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O dízimo jamais deve ser entregue à igreja por um mero sentimento de obrigação ou medo. A norma da igreja impede remoção de membros por motivos financeiros. Trata-se de uma contribuição voluntária, pelo compromisso com Deus e sua causa, de anunciar o evangelho a todas as nações com ordenou Jesus (</a:t>
            </a:r>
            <a:r>
              <a:rPr lang="pt-BR" sz="1200" kern="1200" dirty="0" err="1">
                <a:solidFill>
                  <a:schemeClr val="tx1"/>
                </a:solidFill>
                <a:effectLst/>
                <a:latin typeface="+mn-lt"/>
                <a:ea typeface="+mn-ea"/>
                <a:cs typeface="+mn-cs"/>
              </a:rPr>
              <a:t>Mt</a:t>
            </a:r>
            <a:r>
              <a:rPr lang="pt-BR" sz="1200" kern="1200" dirty="0">
                <a:solidFill>
                  <a:schemeClr val="tx1"/>
                </a:solidFill>
                <a:effectLst/>
                <a:latin typeface="+mn-lt"/>
                <a:ea typeface="+mn-ea"/>
                <a:cs typeface="+mn-cs"/>
              </a:rPr>
              <a:t> 28:18-20). </a:t>
            </a:r>
          </a:p>
          <a:p>
            <a:r>
              <a:rPr lang="pt-BR" sz="1200" kern="1200" dirty="0">
                <a:solidFill>
                  <a:schemeClr val="tx1"/>
                </a:solidFill>
                <a:effectLst/>
                <a:latin typeface="+mn-lt"/>
                <a:ea typeface="+mn-ea"/>
                <a:cs typeface="+mn-cs"/>
              </a:rPr>
              <a:t>	O princípio bíblico que se aplica a todo tipo de oferta é representado na Escritura com a declaração do apóstolo: “Cada um contribua segundo propôs em seu coração, não com tristeza ou por necessidade, porque Deus ama a quem dá com alegria" (1Co 9:7).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Como Abraão, devem dar o dízimo de tudo quanto possuem e de tudo o que recebem. O dízimo fiel é a parte do Senhor. Retê-lo, é roubar a Deus. Deve todo homem trazer </a:t>
            </a:r>
            <a:r>
              <a:rPr lang="pt-BR" sz="1200" b="1" kern="1200" dirty="0">
                <a:solidFill>
                  <a:schemeClr val="tx1"/>
                </a:solidFill>
                <a:effectLst/>
                <a:latin typeface="+mn-lt"/>
                <a:ea typeface="+mn-ea"/>
                <a:cs typeface="+mn-cs"/>
              </a:rPr>
              <a:t>livre, voluntária e alegremente</a:t>
            </a:r>
            <a:r>
              <a:rPr lang="pt-BR" sz="1200" kern="1200" dirty="0">
                <a:solidFill>
                  <a:schemeClr val="tx1"/>
                </a:solidFill>
                <a:effectLst/>
                <a:latin typeface="+mn-lt"/>
                <a:ea typeface="+mn-ea"/>
                <a:cs typeface="+mn-cs"/>
              </a:rPr>
              <a:t> os dízimos e ofertas à casa do tesouro do Senhor, pois, em fazê-lo, há uma bênção. Nenhuma segurança há em reter de Deus a parte que Lhe pertence.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Embora o dízimo seja um percentual previamente indicado na Bíblia, o espírito ao entregá-lo deve conter os mesmos elementos mencionados nos textos acima.</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White, E. G. </a:t>
            </a:r>
            <a:r>
              <a:rPr lang="pt-BR" sz="1200" i="1" kern="1200" dirty="0">
                <a:solidFill>
                  <a:schemeClr val="tx1"/>
                </a:solidFill>
                <a:effectLst/>
                <a:latin typeface="+mn-lt"/>
                <a:ea typeface="+mn-ea"/>
                <a:cs typeface="+mn-cs"/>
              </a:rPr>
              <a:t>Conselho sobre mordomia</a:t>
            </a:r>
            <a:r>
              <a:rPr lang="pt-BR" sz="1200" kern="1200" dirty="0">
                <a:solidFill>
                  <a:schemeClr val="tx1"/>
                </a:solidFill>
                <a:effectLst/>
                <a:latin typeface="+mn-lt"/>
                <a:ea typeface="+mn-ea"/>
                <a:cs typeface="+mn-cs"/>
              </a:rPr>
              <a:t>, 2007, p. 46. Online Books. Grifo suprido.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15</a:t>
            </a:fld>
            <a:endParaRPr lang="pt-BR"/>
          </a:p>
        </p:txBody>
      </p:sp>
    </p:spTree>
    <p:extLst>
      <p:ext uri="{BB962C8B-B14F-4D97-AF65-F5344CB8AC3E}">
        <p14:creationId xmlns:p14="http://schemas.microsoft.com/office/powerpoint/2010/main" val="1545614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você sabe a origem e o doador lhe perguntar, isso significa que o Espírito Santo pode estar operando na consciência dele. Peça que o Espírito lhe diga o que fazer. Em geral, deve-se deixá-lo livre para depositar na salva, ou não, e aproveitar a oportunidade para evangelizar, pedindo ao Senhor para redirecionar a vida dele. </a:t>
            </a:r>
          </a:p>
          <a:p>
            <a:r>
              <a:rPr lang="pt-BR" sz="1200" kern="1200" dirty="0">
                <a:solidFill>
                  <a:schemeClr val="tx1"/>
                </a:solidFill>
                <a:effectLst/>
                <a:latin typeface="+mn-lt"/>
                <a:ea typeface="+mn-ea"/>
                <a:cs typeface="+mn-cs"/>
              </a:rPr>
              <a:t>	Mas se o doador não tem atitude de humildade e não pretende deixar a impureza, informe pela Escritura que sua doação não envolve a bênção de Deus, porque Deus aceita pessoas erradas arrependidas e humildes, mas rejeita atos religiosos e doações de contumácia no pecado e salário de impureza. </a:t>
            </a:r>
          </a:p>
          <a:p>
            <a:r>
              <a:rPr lang="pt-BR" sz="1200" kern="1200" dirty="0">
                <a:solidFill>
                  <a:schemeClr val="tx1"/>
                </a:solidFill>
                <a:effectLst/>
                <a:latin typeface="+mn-lt"/>
                <a:ea typeface="+mn-ea"/>
                <a:cs typeface="+mn-cs"/>
              </a:rPr>
              <a:t>	Mas se a pessoa deposita na salva sem dizer a origem do dinheiro, não pergunte nem questione, porque não lhe compete inquirir a vida particular de ninguém. Além disso, você não conhece as intenções nem o que está acontecendo no coração, somente Deus.</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4</a:t>
            </a:fld>
            <a:endParaRPr lang="pt-BR"/>
          </a:p>
        </p:txBody>
      </p:sp>
    </p:spTree>
    <p:extLst>
      <p:ext uri="{BB962C8B-B14F-4D97-AF65-F5344CB8AC3E}">
        <p14:creationId xmlns:p14="http://schemas.microsoft.com/office/powerpoint/2010/main" val="230699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Não. Porque empréstimo não é bênção de aumento, mas, em geral, é somente compromisso e, às vezes, uma dor de cabeça. No entanto, o lucro que vem do investimento e aplicação do empréstimo (se houver) deve ser dizimado.</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5</a:t>
            </a:fld>
            <a:endParaRPr lang="pt-BR"/>
          </a:p>
        </p:txBody>
      </p:sp>
    </p:spTree>
    <p:extLst>
      <p:ext uri="{BB962C8B-B14F-4D97-AF65-F5344CB8AC3E}">
        <p14:creationId xmlns:p14="http://schemas.microsoft.com/office/powerpoint/2010/main" val="1946530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Em geral, se devolve o dízimo somente de dinheiro recebido. Apenas quando o salário chegar e não antes, que é para você se alegrar na bênção e aumento da parte do Senhor e, com alegria, entregar a parte que Lhe pertence.</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6</a:t>
            </a:fld>
            <a:endParaRPr lang="pt-BR"/>
          </a:p>
        </p:txBody>
      </p:sp>
    </p:spTree>
    <p:extLst>
      <p:ext uri="{BB962C8B-B14F-4D97-AF65-F5344CB8AC3E}">
        <p14:creationId xmlns:p14="http://schemas.microsoft.com/office/powerpoint/2010/main" val="102284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Se você vendeu um imóvel, sem ganho real na venda, em relação ao que você pagou por ele, para comprar outro do mesmo valor ou de valor maior, então não houve aumento, e não há o que dizimar. Houve somente uma troca de imóvel ou precisou até pagar uma diferença a mais. </a:t>
            </a:r>
          </a:p>
          <a:p>
            <a:r>
              <a:rPr lang="pt-BR" sz="1200" kern="1200" dirty="0">
                <a:solidFill>
                  <a:schemeClr val="tx1"/>
                </a:solidFill>
                <a:effectLst/>
                <a:latin typeface="+mn-lt"/>
                <a:ea typeface="+mn-ea"/>
                <a:cs typeface="+mn-cs"/>
              </a:rPr>
              <a:t>Mas se você vendeu seu imóvel, comprou outro, e sobrou dinheiro para você gastar, então você obteve ganho real em relação ao que pagou por ele. Nesse caso, houve aumento, riqueza e bênção. Sempre que houver aumento ou superávit em relação ao valor investido inicialmente, deve dizimar da diferença que lucrou. </a:t>
            </a:r>
          </a:p>
          <a:p>
            <a:r>
              <a:rPr lang="pt-BR" sz="1200" kern="1200" dirty="0">
                <a:solidFill>
                  <a:schemeClr val="tx1"/>
                </a:solidFill>
                <a:effectLst/>
                <a:latin typeface="+mn-lt"/>
                <a:ea typeface="+mn-ea"/>
                <a:cs typeface="+mn-cs"/>
              </a:rPr>
              <a:t> </a:t>
            </a: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7</a:t>
            </a:fld>
            <a:endParaRPr lang="pt-BR"/>
          </a:p>
        </p:txBody>
      </p:sp>
    </p:spTree>
    <p:extLst>
      <p:ext uri="{BB962C8B-B14F-4D97-AF65-F5344CB8AC3E}">
        <p14:creationId xmlns:p14="http://schemas.microsoft.com/office/powerpoint/2010/main" val="311272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a:solidFill>
                  <a:schemeClr val="tx1"/>
                </a:solidFill>
                <a:effectLst/>
                <a:latin typeface="+mn-lt"/>
                <a:ea typeface="+mn-ea"/>
                <a:cs typeface="+mn-cs"/>
              </a:rPr>
              <a:t>Não. Somente se devolve o dízimo se houve aumento real em relação com o que você tinha antes. Dessa diferença, que lhe aumentou patrimônio e dinheiro, você dizima.</a:t>
            </a: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8</a:t>
            </a:fld>
            <a:endParaRPr lang="pt-BR"/>
          </a:p>
        </p:txBody>
      </p:sp>
    </p:spTree>
    <p:extLst>
      <p:ext uri="{BB962C8B-B14F-4D97-AF65-F5344CB8AC3E}">
        <p14:creationId xmlns:p14="http://schemas.microsoft.com/office/powerpoint/2010/main" val="217580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Não. Conforme vimos nas perguntas anteriores, o dízimo é exclusivo para contratar e manter pastores e missionários através da associação que administra a igreja.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Quando vedes um jovem, moço ou moça, que seja promissor, adiantai ou emprestai a soma necessária, com a ideia de que seja empréstimo, e não donativo. Será melhor proceder assim. Então, quando for devolvida a importância, pode ser empregada para educar a outros. Mas esse dinheiro não deve ser tirado do dízimo, mas sim de um fundo separado, criado para esse fim.  </a:t>
            </a:r>
          </a:p>
          <a:p>
            <a:r>
              <a:rPr lang="en-US" sz="1200" kern="1200" dirty="0">
                <a:solidFill>
                  <a:schemeClr val="tx1"/>
                </a:solidFill>
                <a:effectLst/>
                <a:latin typeface="+mn-lt"/>
                <a:ea typeface="+mn-ea"/>
                <a:cs typeface="+mn-cs"/>
              </a:rPr>
              <a:t>White, E. G. </a:t>
            </a:r>
            <a:r>
              <a:rPr lang="en-US" sz="1200" i="1" kern="1200" dirty="0" err="1">
                <a:solidFill>
                  <a:schemeClr val="tx1"/>
                </a:solidFill>
                <a:effectLst/>
                <a:latin typeface="+mn-lt"/>
                <a:ea typeface="+mn-ea"/>
                <a:cs typeface="+mn-cs"/>
              </a:rPr>
              <a:t>Mensagens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escolhidas</a:t>
            </a:r>
            <a:r>
              <a:rPr lang="en-US" sz="1200" kern="1200" dirty="0">
                <a:solidFill>
                  <a:schemeClr val="tx1"/>
                </a:solidFill>
                <a:effectLst/>
                <a:latin typeface="+mn-lt"/>
                <a:ea typeface="+mn-ea"/>
                <a:cs typeface="+mn-cs"/>
              </a:rPr>
              <a:t>, 2007, vol. 2, p. 209. Online Books.</a:t>
            </a:r>
            <a:endParaRPr lang="pt-BR"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9</a:t>
            </a:fld>
            <a:endParaRPr lang="pt-BR"/>
          </a:p>
        </p:txBody>
      </p:sp>
    </p:spTree>
    <p:extLst>
      <p:ext uri="{BB962C8B-B14F-4D97-AF65-F5344CB8AC3E}">
        <p14:creationId xmlns:p14="http://schemas.microsoft.com/office/powerpoint/2010/main" val="2919334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Em geral não se devolve o dízimo nessas situações, porque (1) não foi cumprido o princípio do aumento e (2) porque se foi perda, roubo ou destruição total não restou nada para devolver como dízimo. Não ficou bênção em sua mão e nem aumento para dizimar.</a:t>
            </a:r>
            <a:r>
              <a:rPr lang="pt-BR" dirty="0">
                <a:effectLst/>
              </a:rPr>
              <a:t> </a:t>
            </a:r>
            <a:endParaRPr lang="pt-BR" dirty="0"/>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10</a:t>
            </a:fld>
            <a:endParaRPr lang="pt-BR"/>
          </a:p>
        </p:txBody>
      </p:sp>
    </p:spTree>
    <p:extLst>
      <p:ext uri="{BB962C8B-B14F-4D97-AF65-F5344CB8AC3E}">
        <p14:creationId xmlns:p14="http://schemas.microsoft.com/office/powerpoint/2010/main" val="1703923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a:solidFill>
                  <a:schemeClr val="tx1"/>
                </a:solidFill>
                <a:effectLst/>
                <a:latin typeface="+mn-lt"/>
                <a:ea typeface="+mn-ea"/>
                <a:cs typeface="+mn-cs"/>
              </a:rPr>
              <a:t>Não. Como abordado em outras respostas, e de acordo com os fundamentos das perguntas 1 a 5, esses empreendimentos e outros, mesmo os da igreja, embora bons em si mesmos, devem ser mantidos por outros recursos.</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 dízimo era dedicado </a:t>
            </a:r>
            <a:r>
              <a:rPr lang="pt-BR" sz="1200" b="1" kern="1200" dirty="0">
                <a:solidFill>
                  <a:schemeClr val="tx1"/>
                </a:solidFill>
                <a:effectLst/>
                <a:latin typeface="+mn-lt"/>
                <a:ea typeface="+mn-ea"/>
                <a:cs typeface="+mn-cs"/>
              </a:rPr>
              <a:t>exclusivamente</a:t>
            </a:r>
            <a:r>
              <a:rPr lang="pt-BR" sz="1200" kern="1200" dirty="0">
                <a:solidFill>
                  <a:schemeClr val="tx1"/>
                </a:solidFill>
                <a:effectLst/>
                <a:latin typeface="+mn-lt"/>
                <a:ea typeface="+mn-ea"/>
                <a:cs typeface="+mn-cs"/>
              </a:rPr>
              <a:t> ao uso dos levitas, a tribo que fora separada para o serviço do santuário. Mas este não era de nenhuma maneira o limite das contribuições para os fins religiosos. O </a:t>
            </a:r>
            <a:r>
              <a:rPr lang="pt-BR" sz="1200" b="1" kern="1200" dirty="0">
                <a:solidFill>
                  <a:schemeClr val="tx1"/>
                </a:solidFill>
                <a:effectLst/>
                <a:latin typeface="+mn-lt"/>
                <a:ea typeface="+mn-ea"/>
                <a:cs typeface="+mn-cs"/>
              </a:rPr>
              <a:t>tabernáculo</a:t>
            </a:r>
            <a:r>
              <a:rPr lang="pt-BR" sz="1200" kern="1200" dirty="0">
                <a:solidFill>
                  <a:schemeClr val="tx1"/>
                </a:solidFill>
                <a:effectLst/>
                <a:latin typeface="+mn-lt"/>
                <a:ea typeface="+mn-ea"/>
                <a:cs typeface="+mn-cs"/>
              </a:rPr>
              <a:t>, bem como mais tarde o templo, foi </a:t>
            </a:r>
            <a:r>
              <a:rPr lang="pt-BR" sz="1200" b="1" kern="1200" dirty="0">
                <a:solidFill>
                  <a:schemeClr val="tx1"/>
                </a:solidFill>
                <a:effectLst/>
                <a:latin typeface="+mn-lt"/>
                <a:ea typeface="+mn-ea"/>
                <a:cs typeface="+mn-cs"/>
              </a:rPr>
              <a:t>construído inteiramente pelas ofertas voluntárias</a:t>
            </a:r>
            <a:r>
              <a:rPr lang="pt-BR" sz="1200" kern="1200" dirty="0">
                <a:solidFill>
                  <a:schemeClr val="tx1"/>
                </a:solidFill>
                <a:effectLst/>
                <a:latin typeface="+mn-lt"/>
                <a:ea typeface="+mn-ea"/>
                <a:cs typeface="+mn-cs"/>
              </a:rPr>
              <a:t>; e, a fim de prover para os necessários </a:t>
            </a:r>
            <a:r>
              <a:rPr lang="pt-BR" sz="1200" b="1" kern="1200" dirty="0">
                <a:solidFill>
                  <a:schemeClr val="tx1"/>
                </a:solidFill>
                <a:effectLst/>
                <a:latin typeface="+mn-lt"/>
                <a:ea typeface="+mn-ea"/>
                <a:cs typeface="+mn-cs"/>
              </a:rPr>
              <a:t>reparos e outras despesas</a:t>
            </a:r>
            <a:r>
              <a:rPr lang="pt-BR" sz="1200" kern="1200" dirty="0">
                <a:solidFill>
                  <a:schemeClr val="tx1"/>
                </a:solidFill>
                <a:effectLst/>
                <a:latin typeface="+mn-lt"/>
                <a:ea typeface="+mn-ea"/>
                <a:cs typeface="+mn-cs"/>
              </a:rPr>
              <a:t>, Moisés determinou que todas as vezes que o povo fosse recenseado, </a:t>
            </a:r>
            <a:r>
              <a:rPr lang="pt-BR" sz="1200" b="1" kern="1200" dirty="0">
                <a:solidFill>
                  <a:schemeClr val="tx1"/>
                </a:solidFill>
                <a:effectLst/>
                <a:latin typeface="+mn-lt"/>
                <a:ea typeface="+mn-ea"/>
                <a:cs typeface="+mn-cs"/>
              </a:rPr>
              <a:t>cada um deveria contribuir com meio </a:t>
            </a:r>
            <a:r>
              <a:rPr lang="pt-BR" sz="1200" b="1" kern="1200" dirty="0" err="1">
                <a:solidFill>
                  <a:schemeClr val="tx1"/>
                </a:solidFill>
                <a:effectLst/>
                <a:latin typeface="+mn-lt"/>
                <a:ea typeface="+mn-ea"/>
                <a:cs typeface="+mn-cs"/>
              </a:rPr>
              <a:t>siclo</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para “o serviço do tabernáculo”.  </a:t>
            </a:r>
          </a:p>
          <a:p>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O dízimo tem um destino específico, para pagar pessoal ministerial. Esse objetivo não deve ser alterado porque, nas Escrituras, o dízimo jamais foi usado para outro objetivo e, como mencionado, os textos indicam seu uso exclusivamente para manutenção de ministros (</a:t>
            </a:r>
            <a:r>
              <a:rPr lang="pt-BR" sz="1200" kern="1200" dirty="0" err="1">
                <a:solidFill>
                  <a:schemeClr val="tx1"/>
                </a:solidFill>
                <a:effectLst/>
                <a:latin typeface="+mn-lt"/>
                <a:ea typeface="+mn-ea"/>
                <a:cs typeface="+mn-cs"/>
              </a:rPr>
              <a:t>Gn</a:t>
            </a:r>
            <a:r>
              <a:rPr lang="pt-BR" sz="1200" kern="1200" dirty="0">
                <a:solidFill>
                  <a:schemeClr val="tx1"/>
                </a:solidFill>
                <a:effectLst/>
                <a:latin typeface="+mn-lt"/>
                <a:ea typeface="+mn-ea"/>
                <a:cs typeface="+mn-cs"/>
              </a:rPr>
              <a:t> 14:20; </a:t>
            </a:r>
            <a:r>
              <a:rPr lang="pt-BR" sz="1200" kern="1200" dirty="0" err="1">
                <a:solidFill>
                  <a:schemeClr val="tx1"/>
                </a:solidFill>
                <a:effectLst/>
                <a:latin typeface="+mn-lt"/>
                <a:ea typeface="+mn-ea"/>
                <a:cs typeface="+mn-cs"/>
              </a:rPr>
              <a:t>Lv</a:t>
            </a:r>
            <a:r>
              <a:rPr lang="pt-BR" sz="1200" kern="1200" dirty="0">
                <a:solidFill>
                  <a:schemeClr val="tx1"/>
                </a:solidFill>
                <a:effectLst/>
                <a:latin typeface="+mn-lt"/>
                <a:ea typeface="+mn-ea"/>
                <a:cs typeface="+mn-cs"/>
              </a:rPr>
              <a:t> 27:30; </a:t>
            </a:r>
            <a:r>
              <a:rPr lang="pt-BR" sz="1200" kern="1200" dirty="0" err="1">
                <a:solidFill>
                  <a:schemeClr val="tx1"/>
                </a:solidFill>
                <a:effectLst/>
                <a:latin typeface="+mn-lt"/>
                <a:ea typeface="+mn-ea"/>
                <a:cs typeface="+mn-cs"/>
              </a:rPr>
              <a:t>Nm</a:t>
            </a:r>
            <a:r>
              <a:rPr lang="pt-BR" sz="1200" kern="1200" dirty="0">
                <a:solidFill>
                  <a:schemeClr val="tx1"/>
                </a:solidFill>
                <a:effectLst/>
                <a:latin typeface="+mn-lt"/>
                <a:ea typeface="+mn-ea"/>
                <a:cs typeface="+mn-cs"/>
              </a:rPr>
              <a:t> 18:21 e 24; Ml 3:10).</a:t>
            </a:r>
          </a:p>
          <a:p>
            <a:r>
              <a:rPr lang="pt-BR" sz="1200" kern="1200" dirty="0">
                <a:solidFill>
                  <a:schemeClr val="tx1"/>
                </a:solidFill>
                <a:effectLst/>
                <a:latin typeface="+mn-lt"/>
                <a:ea typeface="+mn-ea"/>
                <a:cs typeface="+mn-cs"/>
              </a:rPr>
              <a:t>Ellen G. White, </a:t>
            </a:r>
            <a:r>
              <a:rPr lang="pt-BR" sz="1200" i="1" kern="1200" dirty="0">
                <a:solidFill>
                  <a:schemeClr val="tx1"/>
                </a:solidFill>
                <a:effectLst/>
                <a:latin typeface="+mn-lt"/>
                <a:ea typeface="+mn-ea"/>
                <a:cs typeface="+mn-cs"/>
              </a:rPr>
              <a:t>Patriarcas e profetas</a:t>
            </a:r>
            <a:r>
              <a:rPr lang="pt-BR" sz="1200" kern="1200" dirty="0">
                <a:solidFill>
                  <a:schemeClr val="tx1"/>
                </a:solidFill>
                <a:effectLst/>
                <a:latin typeface="+mn-lt"/>
                <a:ea typeface="+mn-ea"/>
                <a:cs typeface="+mn-cs"/>
              </a:rPr>
              <a:t>. Tatuí, SP, Casa Publicadora Brasileira, 2007, p. 385. Online Books. Negrito adicionado.</a:t>
            </a:r>
          </a:p>
        </p:txBody>
      </p:sp>
      <p:sp>
        <p:nvSpPr>
          <p:cNvPr id="4" name="Espaço Reservado para Número de Slide 3"/>
          <p:cNvSpPr>
            <a:spLocks noGrp="1"/>
          </p:cNvSpPr>
          <p:nvPr>
            <p:ph type="sldNum" sz="quarter" idx="5"/>
          </p:nvPr>
        </p:nvSpPr>
        <p:spPr/>
        <p:txBody>
          <a:bodyPr/>
          <a:lstStyle/>
          <a:p>
            <a:fld id="{C67D2E17-F1A2-8943-B31C-A7CDD7873D93}" type="slidenum">
              <a:rPr lang="pt-BR" smtClean="0"/>
              <a:t>11</a:t>
            </a:fld>
            <a:endParaRPr lang="pt-BR"/>
          </a:p>
        </p:txBody>
      </p:sp>
    </p:spTree>
    <p:extLst>
      <p:ext uri="{BB962C8B-B14F-4D97-AF65-F5344CB8AC3E}">
        <p14:creationId xmlns:p14="http://schemas.microsoft.com/office/powerpoint/2010/main" val="652633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APA">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DA5A7A24-7A6E-5849-9821-46019E55029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6218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5E08C66-47E7-6640-B819-38FC3BE8EF3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3" name="Espaço Reservado para Rodapé 2">
            <a:extLst>
              <a:ext uri="{FF2B5EF4-FFF2-40B4-BE49-F238E27FC236}">
                <a16:creationId xmlns:a16="http://schemas.microsoft.com/office/drawing/2014/main" id="{2031E63D-A4F3-7741-ABCD-34D35E26345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4" name="Espaço Reservado para Número de Slide 3">
            <a:extLst>
              <a:ext uri="{FF2B5EF4-FFF2-40B4-BE49-F238E27FC236}">
                <a16:creationId xmlns:a16="http://schemas.microsoft.com/office/drawing/2014/main" id="{7123D751-8FFE-1C41-90F8-5D76CF2E4EC7}"/>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353381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DE95B9-ADBE-3141-8AD4-312FB2745C9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69D08C16-1D0D-0442-9A27-DD18916E9B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4B20223-0C6E-654E-B045-24F3D4A88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D849582-B50A-B44C-B80A-E7B298134961}"/>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F31CB819-51A9-DA43-817C-6927E38DE0F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57FF487A-3E26-7043-B476-AB0159F9BCD1}"/>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1951246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9C05D8-2912-8648-A252-17223ABC177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F1BD6D4-85D3-9344-A5F0-0FAF6997D3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p>
        </p:txBody>
      </p:sp>
      <p:sp>
        <p:nvSpPr>
          <p:cNvPr id="4" name="Espaço Reservado para Texto 3">
            <a:extLst>
              <a:ext uri="{FF2B5EF4-FFF2-40B4-BE49-F238E27FC236}">
                <a16:creationId xmlns:a16="http://schemas.microsoft.com/office/drawing/2014/main" id="{E9C147F6-EAF0-9E42-BFA0-17546F90E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EA78505-18F1-4B44-B9ED-C31352B4AC16}"/>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CB474AA-39A8-8A4C-9F14-94CF6EA64EE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2A4A5FE1-E5D9-2D40-9C3B-911D27D6DF94}"/>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0060021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F25F58-E313-C544-94FD-251227DD09A7}"/>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B832E171-BB37-AA40-A2EC-F31F6798647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9B2AFF4-DB13-A045-A0B8-7B5C4A3AEC1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A81E8A4-7EC0-054D-90DD-A25E5492D62E}"/>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939B52D5-2FA9-9542-87A8-CA80EDC6CC9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70140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3D68C4-2C6E-7641-8425-20B1EB52F9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594367-EF37-9347-9B75-722BA592C9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Tree>
    <p:extLst>
      <p:ext uri="{BB962C8B-B14F-4D97-AF65-F5344CB8AC3E}">
        <p14:creationId xmlns:p14="http://schemas.microsoft.com/office/powerpoint/2010/main" val="3264576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EA80EF-D054-E94D-A0CC-FDBF0530A384}"/>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9D257BA-077A-7746-8234-9974376F0B1C}"/>
              </a:ext>
            </a:extLst>
          </p:cNvPr>
          <p:cNvSpPr>
            <a:spLocks noGrp="1"/>
          </p:cNvSpPr>
          <p:nvPr>
            <p:ph idx="1"/>
          </p:nvPr>
        </p:nvSpPr>
        <p:spPr>
          <a:xfrm>
            <a:off x="838200" y="1825625"/>
            <a:ext cx="10515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46296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1_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B584B9-7893-8146-A48F-980F51C6999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3B96759D-1474-7E4E-BAE5-9602EEBD3F5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Tree>
    <p:extLst>
      <p:ext uri="{BB962C8B-B14F-4D97-AF65-F5344CB8AC3E}">
        <p14:creationId xmlns:p14="http://schemas.microsoft.com/office/powerpoint/2010/main" val="1160426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09465F-C687-8446-A46A-02C4A14F6A2A}"/>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2FEC621-E80A-5F4A-8B04-10244325F84B}"/>
              </a:ext>
            </a:extLst>
          </p:cNvPr>
          <p:cNvSpPr>
            <a:spLocks noGrp="1"/>
          </p:cNvSpPr>
          <p:nvPr>
            <p:ph sz="half" idx="1"/>
          </p:nvPr>
        </p:nvSpPr>
        <p:spPr>
          <a:xfrm>
            <a:off x="838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489DCB1-18FD-3740-AD97-E0C4D59292D1}"/>
              </a:ext>
            </a:extLst>
          </p:cNvPr>
          <p:cNvSpPr>
            <a:spLocks noGrp="1"/>
          </p:cNvSpPr>
          <p:nvPr>
            <p:ph sz="half" idx="2"/>
          </p:nvPr>
        </p:nvSpPr>
        <p:spPr>
          <a:xfrm>
            <a:off x="6172200" y="1825625"/>
            <a:ext cx="5181600" cy="435133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2963581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8C2F8-0654-6142-B7F2-BA3AFB161CF7}"/>
              </a:ext>
            </a:extLst>
          </p:cNvPr>
          <p:cNvSpPr>
            <a:spLocks noGrp="1"/>
          </p:cNvSpPr>
          <p:nvPr>
            <p:ph type="title"/>
          </p:nvPr>
        </p:nvSpPr>
        <p:spPr>
          <a:xfrm>
            <a:off x="839788" y="365125"/>
            <a:ext cx="10515600" cy="1325563"/>
          </a:xfrm>
          <a:prstGeom prst="rect">
            <a:avLst/>
          </a:prstGeo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ACB8AB00-7705-DE40-A29B-CCA448C532A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05ACD6D1-8C9F-5C49-83D1-A5388731DB6A}"/>
              </a:ext>
            </a:extLst>
          </p:cNvPr>
          <p:cNvSpPr>
            <a:spLocks noGrp="1"/>
          </p:cNvSpPr>
          <p:nvPr>
            <p:ph sz="half" idx="2"/>
          </p:nvPr>
        </p:nvSpPr>
        <p:spPr>
          <a:xfrm>
            <a:off x="839788" y="2505075"/>
            <a:ext cx="5157787"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7586AD35-2ECC-0141-80F4-8C7A28A0EDF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C5C3AA21-4E66-3A4A-A629-B4717CE2233E}"/>
              </a:ext>
            </a:extLst>
          </p:cNvPr>
          <p:cNvSpPr>
            <a:spLocks noGrp="1"/>
          </p:cNvSpPr>
          <p:nvPr>
            <p:ph sz="quarter" idx="4"/>
          </p:nvPr>
        </p:nvSpPr>
        <p:spPr>
          <a:xfrm>
            <a:off x="6172200" y="2505075"/>
            <a:ext cx="5183188" cy="3684588"/>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1562195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8AFB3A-581C-9245-B93D-54EBEAE1DCCD}"/>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Tree>
    <p:extLst>
      <p:ext uri="{BB962C8B-B14F-4D97-AF65-F5344CB8AC3E}">
        <p14:creationId xmlns:p14="http://schemas.microsoft.com/office/powerpoint/2010/main" val="1614523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9771E-7ABD-0A44-90E2-5E96AB9692F4}"/>
              </a:ext>
            </a:extLst>
          </p:cNvPr>
          <p:cNvSpPr>
            <a:spLocks noGrp="1"/>
          </p:cNvSpPr>
          <p:nvPr>
            <p:ph type="ctrTitle"/>
          </p:nvPr>
        </p:nvSpPr>
        <p:spPr>
          <a:xfrm>
            <a:off x="5823284" y="1122362"/>
            <a:ext cx="5727032" cy="4147469"/>
          </a:xfrm>
        </p:spPr>
        <p:txBody>
          <a:bodyPr anchor="ctr"/>
          <a:lstStyle>
            <a:lvl1pPr algn="l">
              <a:defRPr sz="6000">
                <a:solidFill>
                  <a:schemeClr val="bg1"/>
                </a:solidFill>
              </a:defRPr>
            </a:lvl1pPr>
          </a:lstStyle>
          <a:p>
            <a:r>
              <a:rPr lang="pt-BR"/>
              <a:t>Clique para editar o título Mestre</a:t>
            </a:r>
          </a:p>
        </p:txBody>
      </p:sp>
      <p:sp>
        <p:nvSpPr>
          <p:cNvPr id="4" name="Espaço Reservado para Data 3">
            <a:extLst>
              <a:ext uri="{FF2B5EF4-FFF2-40B4-BE49-F238E27FC236}">
                <a16:creationId xmlns:a16="http://schemas.microsoft.com/office/drawing/2014/main" id="{41D83B53-AA35-364F-BC6D-25453860168B}"/>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8D0BE15C-1F21-5041-9A7F-DCED11037947}"/>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7CD0A3C8-A9C7-F54A-AE17-79B12EE19E30}"/>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896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Em Br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3261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1_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387393-777F-F04C-B640-6A3847B4F42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DBDA293-9F44-BD4D-A80E-F4FB6951278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F3374EB-FB16-A248-8298-1368B4FC10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873692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1_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CFF28E-E741-7448-94D0-E615AC8688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0275DB7-32C7-F449-9029-E146065C307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D82231F-9AB9-E546-820E-C26F3290F24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Tree>
    <p:extLst>
      <p:ext uri="{BB962C8B-B14F-4D97-AF65-F5344CB8AC3E}">
        <p14:creationId xmlns:p14="http://schemas.microsoft.com/office/powerpoint/2010/main" val="277219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1_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31545-BEE0-AA4B-8653-6799896C9655}"/>
              </a:ext>
            </a:extLst>
          </p:cNvPr>
          <p:cNvSpPr>
            <a:spLocks noGrp="1"/>
          </p:cNvSpPr>
          <p:nvPr>
            <p:ph type="title"/>
          </p:nvPr>
        </p:nvSpPr>
        <p:spPr>
          <a:xfrm>
            <a:off x="838200" y="365125"/>
            <a:ext cx="10515600" cy="1325563"/>
          </a:xfrm>
          <a:prstGeom prst="rect">
            <a:avLst/>
          </a:prstGeom>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6699B033-5774-944D-8453-E8B2C782E4FD}"/>
              </a:ext>
            </a:extLst>
          </p:cNvPr>
          <p:cNvSpPr>
            <a:spLocks noGrp="1"/>
          </p:cNvSpPr>
          <p:nvPr>
            <p:ph type="body" orient="vert" idx="1"/>
          </p:nvPr>
        </p:nvSpPr>
        <p:spPr>
          <a:xfrm>
            <a:off x="838200" y="1825625"/>
            <a:ext cx="10515600" cy="43513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281873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2452D59-EBC5-274A-A1DD-3E70F69077DE}"/>
              </a:ext>
            </a:extLst>
          </p:cNvPr>
          <p:cNvSpPr>
            <a:spLocks noGrp="1"/>
          </p:cNvSpPr>
          <p:nvPr>
            <p:ph type="title" orient="vert"/>
          </p:nvPr>
        </p:nvSpPr>
        <p:spPr>
          <a:xfrm>
            <a:off x="8724900" y="365125"/>
            <a:ext cx="2628900" cy="5811838"/>
          </a:xfrm>
          <a:prstGeom prst="rect">
            <a:avLst/>
          </a:prstGeo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E5794C6-94CB-D848-9DFC-8A5A5258EB31}"/>
              </a:ext>
            </a:extLst>
          </p:cNvPr>
          <p:cNvSpPr>
            <a:spLocks noGrp="1"/>
          </p:cNvSpPr>
          <p:nvPr>
            <p:ph type="body" orient="vert" idx="1"/>
          </p:nvPr>
        </p:nvSpPr>
        <p:spPr>
          <a:xfrm>
            <a:off x="838200" y="365125"/>
            <a:ext cx="7734300" cy="5811838"/>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Tree>
    <p:extLst>
      <p:ext uri="{BB962C8B-B14F-4D97-AF65-F5344CB8AC3E}">
        <p14:creationId xmlns:p14="http://schemas.microsoft.com/office/powerpoint/2010/main" val="3858304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Conteúdo com Le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D513F939-A3CA-5B46-BA17-0A3DE5B2737A}"/>
              </a:ext>
            </a:extLst>
          </p:cNvPr>
          <p:cNvSpPr>
            <a:spLocks noGrp="1"/>
          </p:cNvSpPr>
          <p:nvPr>
            <p:ph idx="1"/>
          </p:nvPr>
        </p:nvSpPr>
        <p:spPr>
          <a:xfrm>
            <a:off x="4800600" y="452437"/>
            <a:ext cx="6858000" cy="6049963"/>
          </a:xfrm>
        </p:spPr>
        <p:txBody>
          <a:bodyPr anchor="ctr"/>
          <a:lstStyle>
            <a:lvl1pPr marL="0" indent="0">
              <a:buNone/>
              <a:defRPr sz="3200" i="1"/>
            </a:lvl1pPr>
            <a:lvl2pPr marL="230400" indent="-228600">
              <a:spcBef>
                <a:spcPts val="2300"/>
              </a:spcBef>
              <a:buFont typeface="Fonte do Sistema Regular"/>
              <a:buChar char="-"/>
              <a:defRPr sz="2400">
                <a:solidFill>
                  <a:srgbClr val="0E3C56"/>
                </a:solidFill>
              </a:defRPr>
            </a:lvl2pPr>
            <a:lvl3pPr marL="0" indent="0">
              <a:spcAft>
                <a:spcPts val="1800"/>
              </a:spcAft>
              <a:buNone/>
              <a:defRPr sz="3600" b="1" cap="all" baseline="0">
                <a:solidFill>
                  <a:srgbClr val="C0AC7A"/>
                </a:solidFill>
              </a:defRPr>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p:txBody>
      </p:sp>
      <p:sp>
        <p:nvSpPr>
          <p:cNvPr id="5" name="Oval 4">
            <a:extLst>
              <a:ext uri="{FF2B5EF4-FFF2-40B4-BE49-F238E27FC236}">
                <a16:creationId xmlns:a16="http://schemas.microsoft.com/office/drawing/2014/main" id="{1E92DAAB-3B91-134F-B1A3-82788E4BDD76}"/>
              </a:ext>
            </a:extLst>
          </p:cNvPr>
          <p:cNvSpPr/>
          <p:nvPr/>
        </p:nvSpPr>
        <p:spPr>
          <a:xfrm>
            <a:off x="261257" y="274320"/>
            <a:ext cx="888274" cy="888274"/>
          </a:xfrm>
          <a:prstGeom prst="ellipse">
            <a:avLst/>
          </a:prstGeom>
          <a:solidFill>
            <a:srgbClr val="C0AC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Gráfico 3">
            <a:extLst>
              <a:ext uri="{FF2B5EF4-FFF2-40B4-BE49-F238E27FC236}">
                <a16:creationId xmlns:a16="http://schemas.microsoft.com/office/drawing/2014/main" id="{1E31AC90-C0C3-564D-9420-2BAF5040C36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92232" y="453922"/>
            <a:ext cx="626324" cy="529069"/>
          </a:xfrm>
          <a:prstGeom prst="rect">
            <a:avLst/>
          </a:prstGeom>
        </p:spPr>
      </p:pic>
    </p:spTree>
    <p:extLst>
      <p:ext uri="{BB962C8B-B14F-4D97-AF65-F5344CB8AC3E}">
        <p14:creationId xmlns:p14="http://schemas.microsoft.com/office/powerpoint/2010/main" val="629524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CCE4774-ED0D-2C43-86FF-E9BD7737F5C4}"/>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22E3BC1-EB0B-6349-B151-5B6C33B38F5A}"/>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1DB05DB-B52E-7849-B663-3A3EBDD0CEE0}"/>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A3E89DBB-D425-D642-9E78-5B2EC2BB656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5D5C1210-E0D7-2148-B039-2305AEBC731A}"/>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815134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3C282A-9F37-8848-88C0-ADFF9F817DC2}"/>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48F69984-9783-8347-AF00-EB32E06EE3EB}"/>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634068D8-8449-4645-926B-0A0BEAAF329F}"/>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033262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5603132" y="365125"/>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5603132" y="1954305"/>
            <a:ext cx="6245156" cy="4154665"/>
          </a:xfrm>
        </p:spPr>
        <p:txBody>
          <a:bodyPr/>
          <a:lstStyle>
            <a:lvl1pPr>
              <a:lnSpc>
                <a:spcPct val="100000"/>
              </a:lnSpc>
              <a:defRPr/>
            </a:lvl1pPr>
            <a:lvl2pPr marL="230400" indent="0">
              <a:spcBef>
                <a:spcPts val="1200"/>
              </a:spcBef>
              <a:spcAft>
                <a:spcPts val="1200"/>
              </a:spcAft>
              <a:buNone/>
              <a:defRPr sz="2400">
                <a:solidFill>
                  <a:schemeClr val="accent5"/>
                </a:solidFill>
              </a:defRPr>
            </a:lvl2pPr>
            <a:lvl3pPr marL="684000">
              <a:spcBef>
                <a:spcPts val="600"/>
              </a:spcBef>
              <a:spcAft>
                <a:spcPts val="600"/>
              </a:spcAft>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78391" y="134874"/>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4343" y="890649"/>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43712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9B0666-D75C-FC4A-954D-9EB88105D9EA}"/>
              </a:ext>
            </a:extLst>
          </p:cNvPr>
          <p:cNvSpPr>
            <a:spLocks noGrp="1"/>
          </p:cNvSpPr>
          <p:nvPr>
            <p:ph type="title"/>
          </p:nvPr>
        </p:nvSpPr>
        <p:spPr>
          <a:xfrm>
            <a:off x="209271" y="334786"/>
            <a:ext cx="6245156" cy="1325563"/>
          </a:xfrm>
        </p:spPr>
        <p:txBody>
          <a:bodyPr anchor="t">
            <a:normAutofit/>
          </a:bodyPr>
          <a:lstStyle>
            <a:lvl1pPr>
              <a:defRPr sz="3600"/>
            </a:lvl1pPr>
          </a:lstStyle>
          <a:p>
            <a:r>
              <a:rPr lang="pt-BR" dirty="0"/>
              <a:t>Clique para editar o título Mestre</a:t>
            </a:r>
          </a:p>
        </p:txBody>
      </p:sp>
      <p:sp>
        <p:nvSpPr>
          <p:cNvPr id="3" name="Espaço Reservado para Conteúdo 2">
            <a:extLst>
              <a:ext uri="{FF2B5EF4-FFF2-40B4-BE49-F238E27FC236}">
                <a16:creationId xmlns:a16="http://schemas.microsoft.com/office/drawing/2014/main" id="{078757E2-4146-0C44-96A2-5BD81A8F3D88}"/>
              </a:ext>
            </a:extLst>
          </p:cNvPr>
          <p:cNvSpPr>
            <a:spLocks noGrp="1"/>
          </p:cNvSpPr>
          <p:nvPr>
            <p:ph idx="1"/>
          </p:nvPr>
        </p:nvSpPr>
        <p:spPr>
          <a:xfrm>
            <a:off x="209271" y="2185220"/>
            <a:ext cx="6245156" cy="4154665"/>
          </a:xfrm>
        </p:spPr>
        <p:txBody>
          <a:bodyPr/>
          <a:lstStyle>
            <a:lvl1pPr>
              <a:lnSpc>
                <a:spcPct val="100000"/>
              </a:lnSpc>
              <a:defRPr/>
            </a:lvl1pPr>
            <a:lvl2pPr marL="230400" indent="0">
              <a:spcBef>
                <a:spcPts val="1200"/>
              </a:spcBef>
              <a:spcAft>
                <a:spcPts val="1200"/>
              </a:spcAft>
              <a:buNone/>
              <a:defRPr>
                <a:solidFill>
                  <a:schemeClr val="accent5"/>
                </a:solidFill>
              </a:defRPr>
            </a:lvl2pPr>
            <a:lvl3pPr marL="684000">
              <a:defRPr/>
            </a:lvl3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sp>
        <p:nvSpPr>
          <p:cNvPr id="11" name="Espaço Reservado para Texto 10">
            <a:extLst>
              <a:ext uri="{FF2B5EF4-FFF2-40B4-BE49-F238E27FC236}">
                <a16:creationId xmlns:a16="http://schemas.microsoft.com/office/drawing/2014/main" id="{A04ED30E-7AD1-3D44-B73B-D9997B7CF6BD}"/>
              </a:ext>
            </a:extLst>
          </p:cNvPr>
          <p:cNvSpPr>
            <a:spLocks noGrp="1"/>
          </p:cNvSpPr>
          <p:nvPr>
            <p:ph type="body" sz="quarter" idx="11" hasCustomPrompt="1"/>
          </p:nvPr>
        </p:nvSpPr>
        <p:spPr>
          <a:xfrm>
            <a:off x="10975049" y="89220"/>
            <a:ext cx="1051046" cy="1051047"/>
          </a:xfrm>
          <a:prstGeom prst="ellipse">
            <a:avLst/>
          </a:prstGeom>
          <a:solidFill>
            <a:srgbClr val="7F7354"/>
          </a:solidFill>
        </p:spPr>
        <p:txBody>
          <a:bodyPr anchor="ctr">
            <a:normAutofit/>
          </a:bodyPr>
          <a:lstStyle>
            <a:lvl1pPr marL="0" indent="0" algn="ctr">
              <a:spcBef>
                <a:spcPts val="0"/>
              </a:spcBef>
              <a:buNone/>
              <a:defRPr sz="3600" b="1">
                <a:solidFill>
                  <a:schemeClr val="bg1"/>
                </a:solidFill>
              </a:defRPr>
            </a:lvl1pPr>
          </a:lstStyle>
          <a:p>
            <a:pPr lvl="0"/>
            <a:r>
              <a:rPr lang="pt-BR" dirty="0"/>
              <a:t>00</a:t>
            </a:r>
          </a:p>
        </p:txBody>
      </p:sp>
      <p:sp>
        <p:nvSpPr>
          <p:cNvPr id="12" name="Espaço Reservado para Imagem 7">
            <a:extLst>
              <a:ext uri="{FF2B5EF4-FFF2-40B4-BE49-F238E27FC236}">
                <a16:creationId xmlns:a16="http://schemas.microsoft.com/office/drawing/2014/main" id="{421FD3BC-753A-6042-96B8-DAFA415DAB88}"/>
              </a:ext>
            </a:extLst>
          </p:cNvPr>
          <p:cNvSpPr>
            <a:spLocks noGrp="1"/>
          </p:cNvSpPr>
          <p:nvPr>
            <p:ph type="pic" sz="quarter" idx="10"/>
          </p:nvPr>
        </p:nvSpPr>
        <p:spPr>
          <a:xfrm>
            <a:off x="6668343" y="904208"/>
            <a:ext cx="5357752" cy="5357752"/>
          </a:xfrm>
          <a:prstGeom prst="ellipse">
            <a:avLst/>
          </a:prstGeom>
          <a:solidFill>
            <a:schemeClr val="bg1">
              <a:lumMod val="85000"/>
            </a:schemeClr>
          </a:solidFill>
          <a:ln w="79375">
            <a:solidFill>
              <a:schemeClr val="bg1"/>
            </a:solidFill>
          </a:ln>
          <a:effectLst>
            <a:outerShdw blurRad="215949" dist="79672" dir="2700000" algn="tl" rotWithShape="0">
              <a:prstClr val="black">
                <a:alpha val="58000"/>
              </a:prstClr>
            </a:outerShdw>
          </a:effectLst>
        </p:spPr>
        <p:txBody>
          <a:bodyPr/>
          <a:lstStyle/>
          <a:p>
            <a:r>
              <a:rPr lang="pt-BR"/>
              <a:t>Clique no ícone para adicionar uma imagem</a:t>
            </a:r>
            <a:endParaRPr lang="pt-BR" dirty="0"/>
          </a:p>
        </p:txBody>
      </p:sp>
    </p:spTree>
    <p:extLst>
      <p:ext uri="{BB962C8B-B14F-4D97-AF65-F5344CB8AC3E}">
        <p14:creationId xmlns:p14="http://schemas.microsoft.com/office/powerpoint/2010/main" val="373913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7AF4EA-002C-E247-8B3A-25B88EA3EDEB}"/>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5464F4B0-A069-414D-8DD3-F9ECA5F8A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72BB7921-0F5A-4544-BFCA-D4DBE21D65FE}"/>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5" name="Espaço Reservado para Rodapé 4">
            <a:extLst>
              <a:ext uri="{FF2B5EF4-FFF2-40B4-BE49-F238E27FC236}">
                <a16:creationId xmlns:a16="http://schemas.microsoft.com/office/drawing/2014/main" id="{6324BA5F-3A26-C343-B4A2-8A99987E50D2}"/>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6" name="Espaço Reservado para Número de Slide 5">
            <a:extLst>
              <a:ext uri="{FF2B5EF4-FFF2-40B4-BE49-F238E27FC236}">
                <a16:creationId xmlns:a16="http://schemas.microsoft.com/office/drawing/2014/main" id="{4E773E19-80A1-804F-BAFD-CF8633997FA8}"/>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59051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A2F5C-3314-B041-A886-04EA2ACD98D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DBAE34C-38A6-A248-8B97-3D66E4F42E1A}"/>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346E0710-8466-B74C-930F-8EA49AEE862C}"/>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1EE023E-D16F-1E4F-A4FA-D1FE85D750FF}"/>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6" name="Espaço Reservado para Rodapé 5">
            <a:extLst>
              <a:ext uri="{FF2B5EF4-FFF2-40B4-BE49-F238E27FC236}">
                <a16:creationId xmlns:a16="http://schemas.microsoft.com/office/drawing/2014/main" id="{C1342F70-E912-0447-98A3-77754AD92361}"/>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7" name="Espaço Reservado para Número de Slide 6">
            <a:extLst>
              <a:ext uri="{FF2B5EF4-FFF2-40B4-BE49-F238E27FC236}">
                <a16:creationId xmlns:a16="http://schemas.microsoft.com/office/drawing/2014/main" id="{4BFBBEA1-72BE-F24C-BA31-D0594C5F0633}"/>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412813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06900E-5A21-1F48-AC45-487894B39328}"/>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694DB34-E219-CA4F-B10E-FF1E01295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E22DC032-FE12-3349-8BC8-9DFFDC0FD71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C6948D5-250D-3D43-A731-36ECDF79A0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A1C0E8D7-62E5-6F42-B61B-5C9F462E652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57B652C-7D54-5441-A09C-5AB70D47DDC4}"/>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8" name="Espaço Reservado para Rodapé 7">
            <a:extLst>
              <a:ext uri="{FF2B5EF4-FFF2-40B4-BE49-F238E27FC236}">
                <a16:creationId xmlns:a16="http://schemas.microsoft.com/office/drawing/2014/main" id="{3C1B68EE-5A78-E449-8801-CF6F3A9BC048}"/>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9" name="Espaço Reservado para Número de Slide 8">
            <a:extLst>
              <a:ext uri="{FF2B5EF4-FFF2-40B4-BE49-F238E27FC236}">
                <a16:creationId xmlns:a16="http://schemas.microsoft.com/office/drawing/2014/main" id="{7372C0F4-FE55-5C46-98BA-377EAA53C70C}"/>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41116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F4A5F-6542-194A-9934-C266A1D86C1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0CF2A114-66ED-5541-979F-140C2A54B827}"/>
              </a:ext>
            </a:extLst>
          </p:cNvPr>
          <p:cNvSpPr>
            <a:spLocks noGrp="1"/>
          </p:cNvSpPr>
          <p:nvPr>
            <p:ph type="dt" sz="half" idx="10"/>
          </p:nvPr>
        </p:nvSpPr>
        <p:spPr>
          <a:xfrm>
            <a:off x="838200" y="6356350"/>
            <a:ext cx="2743200" cy="365125"/>
          </a:xfrm>
          <a:prstGeom prst="rect">
            <a:avLst/>
          </a:prstGeom>
        </p:spPr>
        <p:txBody>
          <a:bodyPr/>
          <a:lstStyle/>
          <a:p>
            <a:fld id="{98B156A2-40EB-A844-ADB1-691168374989}" type="datetimeFigureOut">
              <a:rPr lang="pt-BR" smtClean="0"/>
              <a:t>18/08/2021</a:t>
            </a:fld>
            <a:endParaRPr lang="pt-BR"/>
          </a:p>
        </p:txBody>
      </p:sp>
      <p:sp>
        <p:nvSpPr>
          <p:cNvPr id="4" name="Espaço Reservado para Rodapé 3">
            <a:extLst>
              <a:ext uri="{FF2B5EF4-FFF2-40B4-BE49-F238E27FC236}">
                <a16:creationId xmlns:a16="http://schemas.microsoft.com/office/drawing/2014/main" id="{699B11A0-F680-CB4C-9ADD-3C3D0EA88E00}"/>
              </a:ext>
            </a:extLst>
          </p:cNvPr>
          <p:cNvSpPr>
            <a:spLocks noGrp="1"/>
          </p:cNvSpPr>
          <p:nvPr>
            <p:ph type="ftr" sz="quarter" idx="11"/>
          </p:nvPr>
        </p:nvSpPr>
        <p:spPr>
          <a:xfrm>
            <a:off x="4038600" y="6356350"/>
            <a:ext cx="4114800" cy="365125"/>
          </a:xfrm>
          <a:prstGeom prst="rect">
            <a:avLst/>
          </a:prstGeom>
        </p:spPr>
        <p:txBody>
          <a:bodyPr/>
          <a:lstStyle/>
          <a:p>
            <a:endParaRPr lang="pt-BR"/>
          </a:p>
        </p:txBody>
      </p:sp>
      <p:sp>
        <p:nvSpPr>
          <p:cNvPr id="5" name="Espaço Reservado para Número de Slide 4">
            <a:extLst>
              <a:ext uri="{FF2B5EF4-FFF2-40B4-BE49-F238E27FC236}">
                <a16:creationId xmlns:a16="http://schemas.microsoft.com/office/drawing/2014/main" id="{A6A4272A-0744-2A40-844A-1619890102C2}"/>
              </a:ext>
            </a:extLst>
          </p:cNvPr>
          <p:cNvSpPr>
            <a:spLocks noGrp="1"/>
          </p:cNvSpPr>
          <p:nvPr>
            <p:ph type="sldNum" sz="quarter" idx="12"/>
          </p:nvPr>
        </p:nvSpPr>
        <p:spPr>
          <a:xfrm>
            <a:off x="8610600" y="6356350"/>
            <a:ext cx="2743200" cy="365125"/>
          </a:xfrm>
          <a:prstGeom prst="rect">
            <a:avLst/>
          </a:prstGeom>
        </p:spPr>
        <p:txBody>
          <a:bodyPr/>
          <a:lstStyle/>
          <a:p>
            <a:fld id="{1BDF9111-8C07-264E-82FB-4E96C9D62BE2}" type="slidenum">
              <a:rPr lang="pt-BR" smtClean="0"/>
              <a:t>‹nº›</a:t>
            </a:fld>
            <a:endParaRPr lang="pt-BR"/>
          </a:p>
        </p:txBody>
      </p:sp>
    </p:spTree>
    <p:extLst>
      <p:ext uri="{BB962C8B-B14F-4D97-AF65-F5344CB8AC3E}">
        <p14:creationId xmlns:p14="http://schemas.microsoft.com/office/powerpoint/2010/main" val="2916657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7BBBA5E-9C75-B44E-8FB8-8FD650C44F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dirty="0"/>
              <a:t>Clique para editar o título Mestre</a:t>
            </a:r>
          </a:p>
        </p:txBody>
      </p:sp>
      <p:sp>
        <p:nvSpPr>
          <p:cNvPr id="3" name="Espaço Reservado para Texto 2">
            <a:extLst>
              <a:ext uri="{FF2B5EF4-FFF2-40B4-BE49-F238E27FC236}">
                <a16:creationId xmlns:a16="http://schemas.microsoft.com/office/drawing/2014/main" id="{89935465-290C-5F4E-90F0-E551EF166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p>
        </p:txBody>
      </p:sp>
      <p:pic>
        <p:nvPicPr>
          <p:cNvPr id="8" name="Imagem 7">
            <a:extLst>
              <a:ext uri="{FF2B5EF4-FFF2-40B4-BE49-F238E27FC236}">
                <a16:creationId xmlns:a16="http://schemas.microsoft.com/office/drawing/2014/main" id="{A65FA3E4-44FC-EB4C-A223-C5C2842D56E8}"/>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1168814" y="6247021"/>
            <a:ext cx="852930" cy="491708"/>
          </a:xfrm>
          <a:prstGeom prst="rect">
            <a:avLst/>
          </a:prstGeom>
        </p:spPr>
      </p:pic>
    </p:spTree>
    <p:extLst>
      <p:ext uri="{BB962C8B-B14F-4D97-AF65-F5344CB8AC3E}">
        <p14:creationId xmlns:p14="http://schemas.microsoft.com/office/powerpoint/2010/main" val="2035605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74" r:id="rId26"/>
  </p:sldLayoutIdLst>
  <p:txStyles>
    <p:titleStyle>
      <a:lvl1pPr algn="l" defTabSz="914400" rtl="0" eaLnBrk="1" latinLnBrk="0" hangingPunct="1">
        <a:lnSpc>
          <a:spcPct val="90000"/>
        </a:lnSpc>
        <a:spcBef>
          <a:spcPct val="0"/>
        </a:spcBef>
        <a:buNone/>
        <a:defRPr sz="4400" b="1" kern="1200">
          <a:solidFill>
            <a:srgbClr val="0E3C5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AC7A"/>
        </a:buClr>
        <a:buFont typeface="Wingdings"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84631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C2D9D97-F200-0840-9DCA-62CF7BEEB68C}"/>
              </a:ext>
            </a:extLst>
          </p:cNvPr>
          <p:cNvSpPr>
            <a:spLocks noGrp="1"/>
          </p:cNvSpPr>
          <p:nvPr>
            <p:ph type="title"/>
          </p:nvPr>
        </p:nvSpPr>
        <p:spPr/>
        <p:txBody>
          <a:bodyPr>
            <a:normAutofit fontScale="90000"/>
          </a:bodyPr>
          <a:lstStyle/>
          <a:p>
            <a:r>
              <a:rPr lang="pt-BR" dirty="0"/>
              <a:t>Deve-se dizimar de coisas e dinheiro que foram perdidos, roubados e destruídos?</a:t>
            </a:r>
          </a:p>
        </p:txBody>
      </p:sp>
      <p:sp>
        <p:nvSpPr>
          <p:cNvPr id="7" name="Espaço Reservado para Conteúdo 6">
            <a:extLst>
              <a:ext uri="{FF2B5EF4-FFF2-40B4-BE49-F238E27FC236}">
                <a16:creationId xmlns:a16="http://schemas.microsoft.com/office/drawing/2014/main" id="{6E5143E6-F160-DF42-A82E-FB7BB5E2583D}"/>
              </a:ext>
            </a:extLst>
          </p:cNvPr>
          <p:cNvSpPr>
            <a:spLocks noGrp="1"/>
          </p:cNvSpPr>
          <p:nvPr>
            <p:ph idx="1"/>
          </p:nvPr>
        </p:nvSpPr>
        <p:spPr/>
        <p:txBody>
          <a:bodyPr>
            <a:normAutofit lnSpcReduction="10000"/>
          </a:bodyPr>
          <a:lstStyle/>
          <a:p>
            <a:r>
              <a:rPr lang="pt-BR" dirty="0"/>
              <a:t>Em geral não se devolve o dízimo nessas situações</a:t>
            </a:r>
            <a:r>
              <a:rPr lang="pt-BR"/>
              <a:t>, porque:</a:t>
            </a:r>
          </a:p>
          <a:p>
            <a:r>
              <a:rPr lang="pt-BR"/>
              <a:t>(</a:t>
            </a:r>
            <a:r>
              <a:rPr lang="pt-BR" dirty="0"/>
              <a:t>1) não foi cumprido o princípio do </a:t>
            </a:r>
            <a:r>
              <a:rPr lang="pt-BR"/>
              <a:t>aumento </a:t>
            </a:r>
          </a:p>
          <a:p>
            <a:r>
              <a:rPr lang="pt-BR"/>
              <a:t>(</a:t>
            </a:r>
            <a:r>
              <a:rPr lang="pt-BR" dirty="0"/>
              <a:t>2) porque se foi perda, roubo ou </a:t>
            </a:r>
            <a:r>
              <a:rPr lang="pt-BR"/>
              <a:t>destruição total, </a:t>
            </a:r>
            <a:r>
              <a:rPr lang="pt-BR" dirty="0"/>
              <a:t>não restou nada para devolver como dízimo</a:t>
            </a:r>
            <a:r>
              <a:rPr lang="pt-BR"/>
              <a:t>. </a:t>
            </a:r>
          </a:p>
          <a:p>
            <a:r>
              <a:rPr lang="pt-BR"/>
              <a:t>Não </a:t>
            </a:r>
            <a:r>
              <a:rPr lang="pt-BR" dirty="0"/>
              <a:t>ficou bênção em sua mão e nem aumento para dizimar.</a:t>
            </a:r>
          </a:p>
        </p:txBody>
      </p:sp>
      <p:sp>
        <p:nvSpPr>
          <p:cNvPr id="9" name="Espaço Reservado para Texto 8">
            <a:extLst>
              <a:ext uri="{FF2B5EF4-FFF2-40B4-BE49-F238E27FC236}">
                <a16:creationId xmlns:a16="http://schemas.microsoft.com/office/drawing/2014/main" id="{20571ABA-3749-5149-8D73-CFFF1F570623}"/>
              </a:ext>
            </a:extLst>
          </p:cNvPr>
          <p:cNvSpPr>
            <a:spLocks noGrp="1"/>
          </p:cNvSpPr>
          <p:nvPr>
            <p:ph type="body" sz="quarter" idx="11"/>
          </p:nvPr>
        </p:nvSpPr>
        <p:spPr/>
        <p:txBody>
          <a:bodyPr/>
          <a:lstStyle/>
          <a:p>
            <a:r>
              <a:rPr lang="pt-BR" dirty="0"/>
              <a:t>69</a:t>
            </a:r>
          </a:p>
        </p:txBody>
      </p:sp>
      <p:pic>
        <p:nvPicPr>
          <p:cNvPr id="23" name="Espaço Reservado para Imagem 22">
            <a:extLst>
              <a:ext uri="{FF2B5EF4-FFF2-40B4-BE49-F238E27FC236}">
                <a16:creationId xmlns:a16="http://schemas.microsoft.com/office/drawing/2014/main" id="{7C76882C-70D2-454D-AF6E-7C832472F6F0}"/>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10184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1A3B6-0E9C-3047-A323-3B04477999BC}"/>
              </a:ext>
            </a:extLst>
          </p:cNvPr>
          <p:cNvSpPr>
            <a:spLocks noGrp="1"/>
          </p:cNvSpPr>
          <p:nvPr>
            <p:ph type="title"/>
          </p:nvPr>
        </p:nvSpPr>
        <p:spPr/>
        <p:txBody>
          <a:bodyPr>
            <a:normAutofit fontScale="90000"/>
          </a:bodyPr>
          <a:lstStyle/>
          <a:p>
            <a:r>
              <a:rPr lang="pt-BR" dirty="0"/>
              <a:t>Posso usar o dízimo para ajudar parentes e amigos em dificuldade?</a:t>
            </a:r>
          </a:p>
        </p:txBody>
      </p:sp>
      <p:sp>
        <p:nvSpPr>
          <p:cNvPr id="3" name="Espaço Reservado para Conteúdo 2">
            <a:extLst>
              <a:ext uri="{FF2B5EF4-FFF2-40B4-BE49-F238E27FC236}">
                <a16:creationId xmlns:a16="http://schemas.microsoft.com/office/drawing/2014/main" id="{72C91848-E014-5C43-8C6E-7A4815617E2A}"/>
              </a:ext>
            </a:extLst>
          </p:cNvPr>
          <p:cNvSpPr>
            <a:spLocks noGrp="1"/>
          </p:cNvSpPr>
          <p:nvPr>
            <p:ph idx="1"/>
          </p:nvPr>
        </p:nvSpPr>
        <p:spPr>
          <a:xfrm>
            <a:off x="5603132" y="1954305"/>
            <a:ext cx="6245156" cy="4294096"/>
          </a:xfrm>
        </p:spPr>
        <p:txBody>
          <a:bodyPr>
            <a:normAutofit fontScale="85000" lnSpcReduction="10000"/>
          </a:bodyPr>
          <a:lstStyle/>
          <a:p>
            <a:r>
              <a:rPr lang="pt-BR"/>
              <a:t>Como abordado, a caridade deve vir de outros recursos, mas não do dízimo e ofertas destinados à igreja. </a:t>
            </a:r>
            <a:endParaRPr lang="pt-BR" dirty="0"/>
          </a:p>
          <a:p>
            <a:r>
              <a:rPr lang="pt-BR" dirty="0"/>
              <a:t>O dízimo tem um destino específico, para pagar pessoal </a:t>
            </a:r>
            <a:r>
              <a:rPr lang="pt-BR"/>
              <a:t>ministerial.</a:t>
            </a:r>
          </a:p>
          <a:p>
            <a:r>
              <a:rPr lang="pt-BR"/>
              <a:t>Deve-se mobilizar a família,  amigos e irmãos promovendo a solidariedade no apoio à família e não trazer pecado e reprovação divina sobre si.</a:t>
            </a:r>
          </a:p>
          <a:p>
            <a:r>
              <a:rPr lang="pt-BR"/>
              <a:t>Nem reforma e construção de igreja devem ser feitas com dízimo. </a:t>
            </a:r>
            <a:endParaRPr lang="pt-BR" dirty="0"/>
          </a:p>
        </p:txBody>
      </p:sp>
      <p:sp>
        <p:nvSpPr>
          <p:cNvPr id="4" name="Espaço Reservado para Texto 3">
            <a:extLst>
              <a:ext uri="{FF2B5EF4-FFF2-40B4-BE49-F238E27FC236}">
                <a16:creationId xmlns:a16="http://schemas.microsoft.com/office/drawing/2014/main" id="{27E01B28-1227-5B47-8459-205C86C2762B}"/>
              </a:ext>
            </a:extLst>
          </p:cNvPr>
          <p:cNvSpPr>
            <a:spLocks noGrp="1"/>
          </p:cNvSpPr>
          <p:nvPr>
            <p:ph type="body" sz="quarter" idx="11"/>
          </p:nvPr>
        </p:nvSpPr>
        <p:spPr/>
        <p:txBody>
          <a:bodyPr/>
          <a:lstStyle/>
          <a:p>
            <a:r>
              <a:rPr lang="pt-BR" dirty="0"/>
              <a:t>70</a:t>
            </a:r>
          </a:p>
        </p:txBody>
      </p:sp>
      <p:pic>
        <p:nvPicPr>
          <p:cNvPr id="9" name="Espaço Reservado para Imagem 8">
            <a:extLst>
              <a:ext uri="{FF2B5EF4-FFF2-40B4-BE49-F238E27FC236}">
                <a16:creationId xmlns:a16="http://schemas.microsoft.com/office/drawing/2014/main" id="{97F3B649-70C6-1149-81C3-B7D8CB29BE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7081652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5">
            <a:extLst>
              <a:ext uri="{FF2B5EF4-FFF2-40B4-BE49-F238E27FC236}">
                <a16:creationId xmlns:a16="http://schemas.microsoft.com/office/drawing/2014/main" id="{D2DDCE5F-093B-FF4F-BC08-66037D782183}"/>
              </a:ext>
            </a:extLst>
          </p:cNvPr>
          <p:cNvSpPr>
            <a:spLocks noGrp="1"/>
          </p:cNvSpPr>
          <p:nvPr>
            <p:ph idx="1"/>
          </p:nvPr>
        </p:nvSpPr>
        <p:spPr>
          <a:xfrm>
            <a:off x="4476750" y="452437"/>
            <a:ext cx="7181850" cy="6049963"/>
          </a:xfrm>
        </p:spPr>
        <p:txBody>
          <a:bodyPr>
            <a:normAutofit fontScale="70000" lnSpcReduction="20000"/>
          </a:bodyPr>
          <a:lstStyle/>
          <a:p>
            <a:pPr>
              <a:lnSpc>
                <a:spcPct val="120000"/>
              </a:lnSpc>
            </a:pPr>
            <a:r>
              <a:rPr lang="pt-BR" dirty="0"/>
              <a:t> O dízimo era dedicado </a:t>
            </a:r>
            <a:r>
              <a:rPr lang="pt-BR" b="1" dirty="0"/>
              <a:t>exclusivamente</a:t>
            </a:r>
            <a:r>
              <a:rPr lang="pt-BR" dirty="0"/>
              <a:t> ao uso dos levitas, a tribo que fora separada para o serviço do santuário. Mas este não era de nenhuma maneira o limite das contribuições para os fins religiosos. O </a:t>
            </a:r>
            <a:r>
              <a:rPr lang="pt-BR" b="1" dirty="0"/>
              <a:t>tabernáculo</a:t>
            </a:r>
            <a:r>
              <a:rPr lang="pt-BR" dirty="0"/>
              <a:t>, bem como mais tarde o templo, foi </a:t>
            </a:r>
            <a:r>
              <a:rPr lang="pt-BR" b="1" dirty="0"/>
              <a:t>construído inteiramente pelas ofertas voluntárias</a:t>
            </a:r>
            <a:r>
              <a:rPr lang="pt-BR" dirty="0"/>
              <a:t>; e, a fim de prover para os necessários </a:t>
            </a:r>
            <a:r>
              <a:rPr lang="pt-BR" b="1" dirty="0"/>
              <a:t>reparos e outras despesas</a:t>
            </a:r>
            <a:r>
              <a:rPr lang="pt-BR" dirty="0"/>
              <a:t>, Moisés determinou que todas as vezes que o povo fosse recenseado, </a:t>
            </a:r>
            <a:r>
              <a:rPr lang="pt-BR" b="1" dirty="0"/>
              <a:t>cada um deveria contribuir com meio </a:t>
            </a:r>
            <a:r>
              <a:rPr lang="pt-BR" b="1" dirty="0" err="1"/>
              <a:t>siclo</a:t>
            </a:r>
            <a:r>
              <a:rPr lang="pt-BR" b="1" dirty="0"/>
              <a:t> </a:t>
            </a:r>
            <a:r>
              <a:rPr lang="pt-BR" dirty="0"/>
              <a:t>para “o serviço do tabernáculo”.  </a:t>
            </a:r>
          </a:p>
          <a:p>
            <a:r>
              <a:rPr lang="pt-BR" dirty="0"/>
              <a:t> </a:t>
            </a:r>
          </a:p>
          <a:p>
            <a:pPr lvl="1"/>
            <a:r>
              <a:rPr lang="pt-BR" dirty="0"/>
              <a:t>Ellen G. White, Patriarcas e profetas. Tatuí, SP, Casa Publicadora Brasileira, 2007, p. 385. Online Books. Negrito adicionado.</a:t>
            </a:r>
          </a:p>
        </p:txBody>
      </p:sp>
    </p:spTree>
    <p:extLst>
      <p:ext uri="{BB962C8B-B14F-4D97-AF65-F5344CB8AC3E}">
        <p14:creationId xmlns:p14="http://schemas.microsoft.com/office/powerpoint/2010/main" val="340432399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37C6A1AE-8613-BD42-9033-A1A67831878B}"/>
              </a:ext>
            </a:extLst>
          </p:cNvPr>
          <p:cNvSpPr>
            <a:spLocks noGrp="1"/>
          </p:cNvSpPr>
          <p:nvPr>
            <p:ph type="title"/>
          </p:nvPr>
        </p:nvSpPr>
        <p:spPr>
          <a:xfrm>
            <a:off x="-50503" y="359527"/>
            <a:ext cx="8709593" cy="1051048"/>
          </a:xfrm>
        </p:spPr>
        <p:txBody>
          <a:bodyPr>
            <a:normAutofit fontScale="90000"/>
          </a:bodyPr>
          <a:lstStyle/>
          <a:p>
            <a:r>
              <a:rPr lang="pt-BR" dirty="0"/>
              <a:t>Posso administrar e aplicar o dízimo pessoalmente e independente da igreja?</a:t>
            </a:r>
          </a:p>
        </p:txBody>
      </p:sp>
      <p:sp>
        <p:nvSpPr>
          <p:cNvPr id="7" name="Espaço Reservado para Conteúdo 6">
            <a:extLst>
              <a:ext uri="{FF2B5EF4-FFF2-40B4-BE49-F238E27FC236}">
                <a16:creationId xmlns:a16="http://schemas.microsoft.com/office/drawing/2014/main" id="{7B7C6284-7DB7-1846-8F89-2D3D55D0ACA7}"/>
              </a:ext>
            </a:extLst>
          </p:cNvPr>
          <p:cNvSpPr>
            <a:spLocks noGrp="1"/>
          </p:cNvSpPr>
          <p:nvPr>
            <p:ph idx="1"/>
          </p:nvPr>
        </p:nvSpPr>
        <p:spPr>
          <a:xfrm>
            <a:off x="165905" y="1410574"/>
            <a:ext cx="6245156" cy="5615659"/>
          </a:xfrm>
        </p:spPr>
        <p:txBody>
          <a:bodyPr>
            <a:noAutofit/>
          </a:bodyPr>
          <a:lstStyle/>
          <a:p>
            <a:r>
              <a:rPr lang="pt-BR" sz="2400"/>
              <a:t>O </a:t>
            </a:r>
            <a:r>
              <a:rPr lang="pt-BR" sz="2400" dirty="0"/>
              <a:t>dízimo pertence a Deus que o deu à igreja, que é a comunidade integrada pela fé e missão no mundo todo</a:t>
            </a:r>
            <a:r>
              <a:rPr lang="pt-BR" sz="2400"/>
              <a:t>. </a:t>
            </a:r>
          </a:p>
          <a:p>
            <a:r>
              <a:rPr lang="pt-BR" sz="2400"/>
              <a:t>Como na cada do tesouro (Ml 3:10) a igreja é </a:t>
            </a:r>
            <a:r>
              <a:rPr lang="pt-BR" sz="2400" dirty="0"/>
              <a:t>representada pelo seu órgão representativo, as associações, com dirigentes eleitos, para colegiadamente administrar os recursos e contratar e manter os ministros</a:t>
            </a:r>
            <a:r>
              <a:rPr lang="pt-BR" sz="2400"/>
              <a:t>. </a:t>
            </a:r>
          </a:p>
          <a:p>
            <a:r>
              <a:rPr lang="pt-BR" sz="2400"/>
              <a:t>Jamais </a:t>
            </a:r>
            <a:r>
              <a:rPr lang="pt-BR" sz="2400" dirty="0"/>
              <a:t>o dízimo é usado na Bíblia pelo indivíduo, mas pela casa </a:t>
            </a:r>
            <a:r>
              <a:rPr lang="pt-BR" sz="2400"/>
              <a:t>do tesouro </a:t>
            </a:r>
            <a:r>
              <a:rPr lang="pt-BR" sz="2400" dirty="0"/>
              <a:t>(Ml 3:10)</a:t>
            </a:r>
          </a:p>
        </p:txBody>
      </p:sp>
      <p:sp>
        <p:nvSpPr>
          <p:cNvPr id="9" name="Espaço Reservado para Texto 8">
            <a:extLst>
              <a:ext uri="{FF2B5EF4-FFF2-40B4-BE49-F238E27FC236}">
                <a16:creationId xmlns:a16="http://schemas.microsoft.com/office/drawing/2014/main" id="{08B3BFAE-C021-8041-B48A-56E8A271F8A9}"/>
              </a:ext>
            </a:extLst>
          </p:cNvPr>
          <p:cNvSpPr>
            <a:spLocks noGrp="1"/>
          </p:cNvSpPr>
          <p:nvPr>
            <p:ph type="body" sz="quarter" idx="11"/>
          </p:nvPr>
        </p:nvSpPr>
        <p:spPr/>
        <p:txBody>
          <a:bodyPr/>
          <a:lstStyle/>
          <a:p>
            <a:r>
              <a:rPr lang="pt-BR" dirty="0"/>
              <a:t>72</a:t>
            </a:r>
          </a:p>
        </p:txBody>
      </p:sp>
      <p:pic>
        <p:nvPicPr>
          <p:cNvPr id="2" name="Espaço Reservado para Imagem 1">
            <a:extLst>
              <a:ext uri="{FF2B5EF4-FFF2-40B4-BE49-F238E27FC236}">
                <a16:creationId xmlns:a16="http://schemas.microsoft.com/office/drawing/2014/main" id="{BC38CA5C-B762-704D-BF05-2FA7316335E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152903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C8CE9D-A3B2-3D4F-9BA6-37881D137A75}"/>
              </a:ext>
            </a:extLst>
          </p:cNvPr>
          <p:cNvSpPr>
            <a:spLocks noGrp="1"/>
          </p:cNvSpPr>
          <p:nvPr>
            <p:ph type="title"/>
          </p:nvPr>
        </p:nvSpPr>
        <p:spPr/>
        <p:txBody>
          <a:bodyPr>
            <a:normAutofit fontScale="90000"/>
          </a:bodyPr>
          <a:lstStyle/>
          <a:p>
            <a:r>
              <a:rPr lang="pt-BR" dirty="0"/>
              <a:t>Posso usar o dízimo para ajudar movimentos e pregadores independentes, canais de rádio, TV ou da internet, mesmo alinhados com a igreja?</a:t>
            </a:r>
          </a:p>
        </p:txBody>
      </p:sp>
      <p:sp>
        <p:nvSpPr>
          <p:cNvPr id="3" name="Espaço Reservado para Conteúdo 2">
            <a:extLst>
              <a:ext uri="{FF2B5EF4-FFF2-40B4-BE49-F238E27FC236}">
                <a16:creationId xmlns:a16="http://schemas.microsoft.com/office/drawing/2014/main" id="{FF392343-CA67-8046-8471-7F0CE023E897}"/>
              </a:ext>
            </a:extLst>
          </p:cNvPr>
          <p:cNvSpPr>
            <a:spLocks noGrp="1"/>
          </p:cNvSpPr>
          <p:nvPr>
            <p:ph idx="1"/>
          </p:nvPr>
        </p:nvSpPr>
        <p:spPr>
          <a:xfrm>
            <a:off x="5603132" y="3429000"/>
            <a:ext cx="6245156" cy="2679970"/>
          </a:xfrm>
        </p:spPr>
        <p:txBody>
          <a:bodyPr>
            <a:normAutofit fontScale="77500" lnSpcReduction="20000"/>
          </a:bodyPr>
          <a:lstStyle/>
          <a:p>
            <a:r>
              <a:rPr lang="pt-BR" dirty="0"/>
              <a:t>Não</a:t>
            </a:r>
            <a:r>
              <a:rPr lang="pt-BR"/>
              <a:t>. </a:t>
            </a:r>
          </a:p>
          <a:p>
            <a:r>
              <a:rPr lang="pt-BR"/>
              <a:t>Pelo modelo da casa do tesouro (Ml 3:10):</a:t>
            </a:r>
          </a:p>
          <a:p>
            <a:r>
              <a:rPr lang="pt-BR"/>
              <a:t>Outros compromissos da igreja (que </a:t>
            </a:r>
            <a:r>
              <a:rPr lang="pt-BR" dirty="0"/>
              <a:t>não sejam a manutenção de pastores, e demais ministros de dedicação exclusiva contratados pela associação </a:t>
            </a:r>
            <a:r>
              <a:rPr lang="pt-BR"/>
              <a:t>da igreja) </a:t>
            </a:r>
            <a:r>
              <a:rPr lang="pt-BR" dirty="0"/>
              <a:t>não devem </a:t>
            </a:r>
            <a:r>
              <a:rPr lang="pt-BR"/>
              <a:t>ser pagos pelo </a:t>
            </a:r>
            <a:r>
              <a:rPr lang="pt-BR" dirty="0"/>
              <a:t>dízimo. </a:t>
            </a:r>
          </a:p>
        </p:txBody>
      </p:sp>
      <p:sp>
        <p:nvSpPr>
          <p:cNvPr id="4" name="Espaço Reservado para Texto 3">
            <a:extLst>
              <a:ext uri="{FF2B5EF4-FFF2-40B4-BE49-F238E27FC236}">
                <a16:creationId xmlns:a16="http://schemas.microsoft.com/office/drawing/2014/main" id="{6AAAFF8B-BE08-4142-9FC4-6BC3ED146518}"/>
              </a:ext>
            </a:extLst>
          </p:cNvPr>
          <p:cNvSpPr>
            <a:spLocks noGrp="1"/>
          </p:cNvSpPr>
          <p:nvPr>
            <p:ph type="body" sz="quarter" idx="11"/>
          </p:nvPr>
        </p:nvSpPr>
        <p:spPr/>
        <p:txBody>
          <a:bodyPr/>
          <a:lstStyle/>
          <a:p>
            <a:r>
              <a:rPr lang="pt-BR" dirty="0"/>
              <a:t>73</a:t>
            </a:r>
          </a:p>
        </p:txBody>
      </p:sp>
      <p:pic>
        <p:nvPicPr>
          <p:cNvPr id="9" name="Espaço Reservado para Imagem 8">
            <a:extLst>
              <a:ext uri="{FF2B5EF4-FFF2-40B4-BE49-F238E27FC236}">
                <a16:creationId xmlns:a16="http://schemas.microsoft.com/office/drawing/2014/main" id="{9FB7AD2B-239C-0A47-81E6-3CE2F3FB546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998699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8C89F4B1-AD0E-5D4C-87EA-A8550A8CFF35}"/>
              </a:ext>
            </a:extLst>
          </p:cNvPr>
          <p:cNvSpPr>
            <a:spLocks noGrp="1"/>
          </p:cNvSpPr>
          <p:nvPr>
            <p:ph type="title"/>
          </p:nvPr>
        </p:nvSpPr>
        <p:spPr/>
        <p:txBody>
          <a:bodyPr>
            <a:normAutofit fontScale="90000"/>
          </a:bodyPr>
          <a:lstStyle/>
          <a:p>
            <a:r>
              <a:rPr lang="pt-BR" dirty="0"/>
              <a:t>Devo devolver o dízimo porque é uma obrigação para ser membro da igreja e porque devo temer a maldição?</a:t>
            </a:r>
          </a:p>
        </p:txBody>
      </p:sp>
      <p:sp>
        <p:nvSpPr>
          <p:cNvPr id="7" name="Espaço Reservado para Conteúdo 6">
            <a:extLst>
              <a:ext uri="{FF2B5EF4-FFF2-40B4-BE49-F238E27FC236}">
                <a16:creationId xmlns:a16="http://schemas.microsoft.com/office/drawing/2014/main" id="{59A0D137-32E7-D941-81BC-DD8CC41C49B1}"/>
              </a:ext>
            </a:extLst>
          </p:cNvPr>
          <p:cNvSpPr>
            <a:spLocks noGrp="1"/>
          </p:cNvSpPr>
          <p:nvPr>
            <p:ph idx="1"/>
          </p:nvPr>
        </p:nvSpPr>
        <p:spPr>
          <a:xfrm>
            <a:off x="209271" y="2705100"/>
            <a:ext cx="6245156" cy="4152900"/>
          </a:xfrm>
        </p:spPr>
        <p:txBody>
          <a:bodyPr>
            <a:normAutofit fontScale="92500" lnSpcReduction="20000"/>
          </a:bodyPr>
          <a:lstStyle/>
          <a:p>
            <a:r>
              <a:rPr lang="pt-BR" dirty="0"/>
              <a:t>Não. O dízimo jamais deve ser entregue à igreja por um mero sentimento de obrigação ou medo</a:t>
            </a:r>
            <a:r>
              <a:rPr lang="pt-BR"/>
              <a:t>. </a:t>
            </a:r>
          </a:p>
          <a:p>
            <a:r>
              <a:rPr lang="pt-BR"/>
              <a:t>A </a:t>
            </a:r>
            <a:r>
              <a:rPr lang="pt-BR" dirty="0"/>
              <a:t>norma da igreja impede remoção de membros por motivos financeiros</a:t>
            </a:r>
            <a:r>
              <a:rPr lang="pt-BR"/>
              <a:t>. </a:t>
            </a:r>
          </a:p>
          <a:p>
            <a:r>
              <a:rPr lang="pt-BR"/>
              <a:t>Trata-se </a:t>
            </a:r>
            <a:r>
              <a:rPr lang="pt-BR" dirty="0"/>
              <a:t>de uma </a:t>
            </a:r>
            <a:r>
              <a:rPr lang="pt-BR" sz="3100" dirty="0"/>
              <a:t>contribuição</a:t>
            </a:r>
            <a:r>
              <a:rPr lang="pt-BR" dirty="0"/>
              <a:t> voluntária, pelo compromisso com Deus e sua causa, de anunciar o evangelho a todas as nações com </a:t>
            </a:r>
            <a:r>
              <a:rPr lang="pt-BR"/>
              <a:t>ordenou Jesus (</a:t>
            </a:r>
            <a:r>
              <a:rPr lang="pt-BR" dirty="0" err="1"/>
              <a:t>Mt</a:t>
            </a:r>
            <a:r>
              <a:rPr lang="pt-BR" dirty="0"/>
              <a:t> </a:t>
            </a:r>
            <a:r>
              <a:rPr lang="pt-BR"/>
              <a:t>28:18-20).</a:t>
            </a:r>
            <a:endParaRPr lang="pt-BR" dirty="0"/>
          </a:p>
          <a:p>
            <a:pPr marL="0" indent="0">
              <a:buNone/>
            </a:pPr>
            <a:endParaRPr lang="pt-BR" dirty="0"/>
          </a:p>
        </p:txBody>
      </p:sp>
      <p:sp>
        <p:nvSpPr>
          <p:cNvPr id="9" name="Espaço Reservado para Texto 8">
            <a:extLst>
              <a:ext uri="{FF2B5EF4-FFF2-40B4-BE49-F238E27FC236}">
                <a16:creationId xmlns:a16="http://schemas.microsoft.com/office/drawing/2014/main" id="{DA2FA21D-7B17-EA47-B99A-43FD0986FD70}"/>
              </a:ext>
            </a:extLst>
          </p:cNvPr>
          <p:cNvSpPr>
            <a:spLocks noGrp="1"/>
          </p:cNvSpPr>
          <p:nvPr>
            <p:ph type="body" sz="quarter" idx="11"/>
          </p:nvPr>
        </p:nvSpPr>
        <p:spPr/>
        <p:txBody>
          <a:bodyPr/>
          <a:lstStyle/>
          <a:p>
            <a:r>
              <a:rPr lang="pt-BR" dirty="0"/>
              <a:t>74</a:t>
            </a:r>
          </a:p>
        </p:txBody>
      </p:sp>
      <p:pic>
        <p:nvPicPr>
          <p:cNvPr id="3" name="Espaço Reservado para Imagem 2">
            <a:extLst>
              <a:ext uri="{FF2B5EF4-FFF2-40B4-BE49-F238E27FC236}">
                <a16:creationId xmlns:a16="http://schemas.microsoft.com/office/drawing/2014/main" id="{2612CD38-768C-B241-B02D-6B4AAA2A7322}"/>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7192908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A1E0114-345D-954C-AE0C-B5FFEC7BD613}"/>
              </a:ext>
            </a:extLst>
          </p:cNvPr>
          <p:cNvSpPr>
            <a:spLocks noGrp="1"/>
          </p:cNvSpPr>
          <p:nvPr>
            <p:ph type="title"/>
          </p:nvPr>
        </p:nvSpPr>
        <p:spPr/>
        <p:txBody>
          <a:bodyPr/>
          <a:lstStyle/>
          <a:p>
            <a:r>
              <a:rPr lang="pt-BR" dirty="0"/>
              <a:t>Conclusão</a:t>
            </a:r>
          </a:p>
        </p:txBody>
      </p:sp>
      <p:sp>
        <p:nvSpPr>
          <p:cNvPr id="11" name="Espaço Reservado para Conteúdo 10">
            <a:extLst>
              <a:ext uri="{FF2B5EF4-FFF2-40B4-BE49-F238E27FC236}">
                <a16:creationId xmlns:a16="http://schemas.microsoft.com/office/drawing/2014/main" id="{C6BA1BA4-0A39-4B42-B732-7720A270D03A}"/>
              </a:ext>
            </a:extLst>
          </p:cNvPr>
          <p:cNvSpPr>
            <a:spLocks noGrp="1"/>
          </p:cNvSpPr>
          <p:nvPr>
            <p:ph idx="1"/>
          </p:nvPr>
        </p:nvSpPr>
        <p:spPr/>
        <p:txBody>
          <a:bodyPr>
            <a:normAutofit fontScale="92500" lnSpcReduction="10000"/>
          </a:bodyPr>
          <a:lstStyle/>
          <a:p>
            <a:r>
              <a:rPr lang="pt-BR"/>
              <a:t>Se Deus estiver em primeiro lugar.</a:t>
            </a:r>
          </a:p>
          <a:p>
            <a:r>
              <a:rPr lang="pt-BR"/>
              <a:t>Seremos fiéis à Sua vontade.</a:t>
            </a:r>
          </a:p>
          <a:p>
            <a:r>
              <a:rPr lang="pt-BR"/>
              <a:t>Os princípios da 1) mordomia cristã,  2) da bênção que traz aumento, 3) do compromisso com a missão, 4) com o ministério  e 5) com a adoração </a:t>
            </a:r>
          </a:p>
          <a:p>
            <a:r>
              <a:rPr lang="pt-BR"/>
              <a:t> nos guiará e motivará na fidelidade  para cumprir a ordem do Senhor Jesus.</a:t>
            </a:r>
            <a:endParaRPr lang="pt-BR" dirty="0"/>
          </a:p>
          <a:p>
            <a:endParaRPr lang="pt-BR" dirty="0"/>
          </a:p>
        </p:txBody>
      </p:sp>
      <p:pic>
        <p:nvPicPr>
          <p:cNvPr id="6" name="Espaço Reservado para Imagem 5">
            <a:extLst>
              <a:ext uri="{FF2B5EF4-FFF2-40B4-BE49-F238E27FC236}">
                <a16:creationId xmlns:a16="http://schemas.microsoft.com/office/drawing/2014/main" id="{AC80F4A4-138B-F944-9C67-9201F95E327C}"/>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4270873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25F4D014-DCCA-B449-B91B-67703B4734F0}"/>
              </a:ext>
            </a:extLst>
          </p:cNvPr>
          <p:cNvSpPr>
            <a:spLocks noGrp="1"/>
          </p:cNvSpPr>
          <p:nvPr>
            <p:ph idx="1"/>
          </p:nvPr>
        </p:nvSpPr>
        <p:spPr>
          <a:xfrm>
            <a:off x="4800599" y="452437"/>
            <a:ext cx="7072313" cy="6049963"/>
          </a:xfrm>
        </p:spPr>
        <p:txBody>
          <a:bodyPr>
            <a:normAutofit fontScale="62500" lnSpcReduction="20000"/>
          </a:bodyPr>
          <a:lstStyle/>
          <a:p>
            <a:pPr lvl="2"/>
            <a:r>
              <a:rPr lang="pt-BR" dirty="0"/>
              <a:t>Nossos recursos patrocinam a obra de Cristo </a:t>
            </a:r>
          </a:p>
          <a:p>
            <a:pPr>
              <a:lnSpc>
                <a:spcPct val="120000"/>
              </a:lnSpc>
            </a:pPr>
            <a:r>
              <a:rPr lang="pt-BR" dirty="0"/>
              <a:t>“A </a:t>
            </a:r>
            <a:r>
              <a:rPr lang="pt-BR" b="1" dirty="0"/>
              <a:t>grande obra que Jesus anunciou que viera fazer foi confiada a Seus seguidores na Terra. </a:t>
            </a:r>
            <a:r>
              <a:rPr lang="pt-BR" dirty="0"/>
              <a:t>Cristo, como nossa cabeça, serve de guia na grande obra de salvação, e pede-nos que Lhe sigamos o exemplo. </a:t>
            </a:r>
            <a:r>
              <a:rPr lang="pt-BR" b="1" dirty="0"/>
              <a:t>Deu-nos uma mensagem mundial.</a:t>
            </a:r>
            <a:r>
              <a:rPr lang="pt-BR" dirty="0"/>
              <a:t> Esta verdade deve estender-se a todas as nações, línguas e povos. O </a:t>
            </a:r>
            <a:r>
              <a:rPr lang="pt-BR" b="1" dirty="0"/>
              <a:t>poder de Satanás devia ser contestado, e ele vencido por Cristo e também por Seus seguidores. Ampla guerra devia ser mantida contra os poderes das trevas.</a:t>
            </a:r>
            <a:r>
              <a:rPr lang="pt-BR" dirty="0"/>
              <a:t> </a:t>
            </a:r>
            <a:r>
              <a:rPr lang="pt-BR" b="1" dirty="0"/>
              <a:t>E a fim de fazer essa obra com êxito, eram necessários recursos.</a:t>
            </a:r>
            <a:r>
              <a:rPr lang="pt-BR" dirty="0"/>
              <a:t> Deus não Se propõe a mandar recursos diretamente do Céu, mas põe nas mãos de Seus seguidores talentos de recursos para serem usados com o propósito definido de manter esta luta.”</a:t>
            </a:r>
          </a:p>
          <a:p>
            <a:pPr lvl="1"/>
            <a:r>
              <a:rPr lang="pt-BR" dirty="0"/>
              <a:t>Testemunhos para a igreja, vol. 3, p. 388.</a:t>
            </a:r>
          </a:p>
        </p:txBody>
      </p:sp>
    </p:spTree>
    <p:extLst>
      <p:ext uri="{BB962C8B-B14F-4D97-AF65-F5344CB8AC3E}">
        <p14:creationId xmlns:p14="http://schemas.microsoft.com/office/powerpoint/2010/main" val="42064860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a:extLst>
              <a:ext uri="{FF2B5EF4-FFF2-40B4-BE49-F238E27FC236}">
                <a16:creationId xmlns:a16="http://schemas.microsoft.com/office/drawing/2014/main" id="{3189BF2B-D5F8-7346-8FEF-EECA195A2A29}"/>
              </a:ext>
            </a:extLst>
          </p:cNvPr>
          <p:cNvSpPr>
            <a:spLocks noGrp="1"/>
          </p:cNvSpPr>
          <p:nvPr>
            <p:ph idx="1"/>
          </p:nvPr>
        </p:nvSpPr>
        <p:spPr>
          <a:xfrm>
            <a:off x="4800600" y="452437"/>
            <a:ext cx="7200900" cy="6049963"/>
          </a:xfrm>
        </p:spPr>
        <p:txBody>
          <a:bodyPr>
            <a:normAutofit fontScale="62500" lnSpcReduction="20000"/>
          </a:bodyPr>
          <a:lstStyle/>
          <a:p>
            <a:pPr lvl="2"/>
            <a:r>
              <a:rPr lang="pt-BR" dirty="0"/>
              <a:t>O plano de Deus é um meio de todos participarem </a:t>
            </a:r>
          </a:p>
          <a:p>
            <a:pPr>
              <a:lnSpc>
                <a:spcPct val="120000"/>
              </a:lnSpc>
            </a:pPr>
            <a:r>
              <a:rPr lang="pt-BR" dirty="0"/>
              <a:t>“</a:t>
            </a:r>
            <a:r>
              <a:rPr lang="pt-BR" b="1" dirty="0"/>
              <a:t>Ele deu a Seu povo um plano </a:t>
            </a:r>
            <a:r>
              <a:rPr lang="pt-BR" dirty="0"/>
              <a:t>para levantamento de fundos suficientes para empreendimento de manutenção própria. O plano divino do </a:t>
            </a:r>
            <a:r>
              <a:rPr lang="pt-BR" b="1" dirty="0"/>
              <a:t>sistema do dízimo</a:t>
            </a:r>
            <a:r>
              <a:rPr lang="pt-BR" dirty="0"/>
              <a:t> é belo em sua simplicidade e </a:t>
            </a:r>
            <a:r>
              <a:rPr lang="pt-BR" dirty="0" err="1"/>
              <a:t>eqüidade</a:t>
            </a:r>
            <a:r>
              <a:rPr lang="pt-BR" dirty="0"/>
              <a:t>. Todos podem dele lançar mão com fé e ânimo, pois é divino em sua origem. Nele se aliam a simplicidade e a utilidade, e </a:t>
            </a:r>
            <a:r>
              <a:rPr lang="pt-BR" b="1" dirty="0"/>
              <a:t>não exige profundidade de saber </a:t>
            </a:r>
            <a:r>
              <a:rPr lang="pt-BR" dirty="0"/>
              <a:t>para compreendê-lo e executá-lo. </a:t>
            </a:r>
            <a:r>
              <a:rPr lang="pt-BR" b="1" dirty="0"/>
              <a:t>Todos podem sentir que lhes é possível ter parte em promover a preciosa obra de salvação</a:t>
            </a:r>
            <a:r>
              <a:rPr lang="pt-BR" dirty="0"/>
              <a:t>. Todo homem, mulher e jovem podem tornar-se tesoureiros do Senhor, e agentes em atender às exigências sobre o tesouro. Diz o apóstolo: “Cada um de vós ponha de parte o que puder ajuntar, conforme a sua prosperidade” 1 Coríntios 16:2.”</a:t>
            </a:r>
          </a:p>
          <a:p>
            <a:pPr lvl="1" indent="0">
              <a:buNone/>
            </a:pPr>
            <a:r>
              <a:rPr lang="pt-BR" dirty="0"/>
              <a:t>  Testemunhos para a Igreja, vol. 3, p. 388. Grifo suprido.</a:t>
            </a:r>
          </a:p>
        </p:txBody>
      </p:sp>
    </p:spTree>
    <p:extLst>
      <p:ext uri="{BB962C8B-B14F-4D97-AF65-F5344CB8AC3E}">
        <p14:creationId xmlns:p14="http://schemas.microsoft.com/office/powerpoint/2010/main" val="145936564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65F38-A862-7441-8CD5-F7F27471B754}"/>
              </a:ext>
            </a:extLst>
          </p:cNvPr>
          <p:cNvSpPr>
            <a:spLocks noGrp="1"/>
          </p:cNvSpPr>
          <p:nvPr>
            <p:ph type="title"/>
          </p:nvPr>
        </p:nvSpPr>
        <p:spPr/>
        <p:txBody>
          <a:bodyPr/>
          <a:lstStyle/>
          <a:p>
            <a:r>
              <a:rPr lang="pt-BR"/>
              <a:t>Minha decisão </a:t>
            </a:r>
          </a:p>
        </p:txBody>
      </p:sp>
      <p:sp>
        <p:nvSpPr>
          <p:cNvPr id="3" name="Espaço Reservado para Conteúdo 2">
            <a:extLst>
              <a:ext uri="{FF2B5EF4-FFF2-40B4-BE49-F238E27FC236}">
                <a16:creationId xmlns:a16="http://schemas.microsoft.com/office/drawing/2014/main" id="{36CAF9BC-9521-C14C-A956-2B21C0E45B2A}"/>
              </a:ext>
            </a:extLst>
          </p:cNvPr>
          <p:cNvSpPr>
            <a:spLocks noGrp="1"/>
          </p:cNvSpPr>
          <p:nvPr>
            <p:ph idx="1"/>
          </p:nvPr>
        </p:nvSpPr>
        <p:spPr>
          <a:xfrm>
            <a:off x="209271" y="1385888"/>
            <a:ext cx="6245156" cy="4953997"/>
          </a:xfrm>
        </p:spPr>
        <p:txBody>
          <a:bodyPr>
            <a:normAutofit/>
          </a:bodyPr>
          <a:lstStyle/>
          <a:p>
            <a:r>
              <a:rPr lang="pt-BR" dirty="0"/>
              <a:t>Em nome de Jesus serei fiel a Deu no dízimo e ofertas,  apoiando e me envolvendo na missão, combatendo ao lado de Cristo no grande Conflito e preparando-me e a outros para a volta do Senhor. </a:t>
            </a:r>
          </a:p>
          <a:p>
            <a:r>
              <a:rPr lang="pt-BR" dirty="0"/>
              <a:t>Quantos querem tomar essa decisão?</a:t>
            </a:r>
          </a:p>
          <a:p>
            <a:r>
              <a:rPr lang="pt-BR" dirty="0"/>
              <a:t>Levantem e vamos orar.</a:t>
            </a:r>
          </a:p>
        </p:txBody>
      </p:sp>
      <p:pic>
        <p:nvPicPr>
          <p:cNvPr id="11" name="Espaço Reservado para Imagem 10">
            <a:extLst>
              <a:ext uri="{FF2B5EF4-FFF2-40B4-BE49-F238E27FC236}">
                <a16:creationId xmlns:a16="http://schemas.microsoft.com/office/drawing/2014/main" id="{3D6BBC6A-5875-224F-A123-A1BB259E4364}"/>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287035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D840368-5EC4-1349-899C-200939AC403E}"/>
              </a:ext>
            </a:extLst>
          </p:cNvPr>
          <p:cNvSpPr>
            <a:spLocks noGrp="1"/>
          </p:cNvSpPr>
          <p:nvPr>
            <p:ph type="ctrTitle"/>
          </p:nvPr>
        </p:nvSpPr>
        <p:spPr/>
        <p:txBody>
          <a:bodyPr>
            <a:normAutofit fontScale="90000"/>
          </a:bodyPr>
          <a:lstStyle/>
          <a:p>
            <a:r>
              <a:rPr lang="pt-BR" dirty="0"/>
              <a:t>III – SITUAÇÕES PRÁTICAS DO COTIDIANO SOBRE DÍZIMO E OFERTAS</a:t>
            </a:r>
          </a:p>
        </p:txBody>
      </p:sp>
    </p:spTree>
    <p:extLst>
      <p:ext uri="{BB962C8B-B14F-4D97-AF65-F5344CB8AC3E}">
        <p14:creationId xmlns:p14="http://schemas.microsoft.com/office/powerpoint/2010/main" val="58366042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1004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6994C-EBBA-8E4B-A735-DBCD8109EDC5}"/>
              </a:ext>
            </a:extLst>
          </p:cNvPr>
          <p:cNvSpPr>
            <a:spLocks noGrp="1"/>
          </p:cNvSpPr>
          <p:nvPr>
            <p:ph type="title"/>
          </p:nvPr>
        </p:nvSpPr>
        <p:spPr/>
        <p:txBody>
          <a:bodyPr>
            <a:normAutofit fontScale="90000"/>
          </a:bodyPr>
          <a:lstStyle/>
          <a:p>
            <a:r>
              <a:rPr lang="pt-BR" dirty="0"/>
              <a:t>Membros com plantações de café, cana-de-açúcar, chá preto e pimenta preta devem dizimar?</a:t>
            </a:r>
          </a:p>
        </p:txBody>
      </p:sp>
      <p:sp>
        <p:nvSpPr>
          <p:cNvPr id="3" name="Espaço Reservado para Conteúdo 2">
            <a:extLst>
              <a:ext uri="{FF2B5EF4-FFF2-40B4-BE49-F238E27FC236}">
                <a16:creationId xmlns:a16="http://schemas.microsoft.com/office/drawing/2014/main" id="{9FC552E8-CB67-0647-9E9F-9E427332036A}"/>
              </a:ext>
            </a:extLst>
          </p:cNvPr>
          <p:cNvSpPr>
            <a:spLocks noGrp="1"/>
          </p:cNvSpPr>
          <p:nvPr>
            <p:ph idx="1"/>
          </p:nvPr>
        </p:nvSpPr>
        <p:spPr>
          <a:xfrm>
            <a:off x="5603132" y="2339163"/>
            <a:ext cx="6245156" cy="3769807"/>
          </a:xfrm>
        </p:spPr>
        <p:txBody>
          <a:bodyPr>
            <a:normAutofit fontScale="92500" lnSpcReduction="20000"/>
          </a:bodyPr>
          <a:lstStyle/>
          <a:p>
            <a:r>
              <a:rPr lang="pt-BR" dirty="0"/>
              <a:t>Sim, porque esses produtos (1) são matéria prima e (2) negócios </a:t>
            </a:r>
            <a:r>
              <a:rPr lang="pt-BR"/>
              <a:t>lícitos.</a:t>
            </a:r>
          </a:p>
          <a:p>
            <a:r>
              <a:rPr lang="pt-BR"/>
              <a:t>Como </a:t>
            </a:r>
            <a:r>
              <a:rPr lang="pt-BR" dirty="0"/>
              <a:t>matéria prima, esses produtos têm várias aplicações na indústria e comércio, e não somente para o consumo direto ou fabricação de subprodutos nocivos à saúde</a:t>
            </a:r>
            <a:r>
              <a:rPr lang="pt-BR"/>
              <a:t>. </a:t>
            </a:r>
          </a:p>
          <a:p>
            <a:r>
              <a:rPr lang="pt-BR"/>
              <a:t>O </a:t>
            </a:r>
            <a:r>
              <a:rPr lang="pt-BR" dirty="0"/>
              <a:t>destino vai depender de quem compra a matéria prima.</a:t>
            </a:r>
          </a:p>
        </p:txBody>
      </p:sp>
      <p:sp>
        <p:nvSpPr>
          <p:cNvPr id="4" name="Espaço Reservado para Texto 3">
            <a:extLst>
              <a:ext uri="{FF2B5EF4-FFF2-40B4-BE49-F238E27FC236}">
                <a16:creationId xmlns:a16="http://schemas.microsoft.com/office/drawing/2014/main" id="{306ECDAF-C823-724C-A6C8-DACB13E6BE75}"/>
              </a:ext>
            </a:extLst>
          </p:cNvPr>
          <p:cNvSpPr>
            <a:spLocks noGrp="1"/>
          </p:cNvSpPr>
          <p:nvPr>
            <p:ph type="body" sz="quarter" idx="11"/>
          </p:nvPr>
        </p:nvSpPr>
        <p:spPr/>
        <p:txBody>
          <a:bodyPr/>
          <a:lstStyle/>
          <a:p>
            <a:r>
              <a:rPr lang="pt-BR" dirty="0"/>
              <a:t>62</a:t>
            </a:r>
          </a:p>
        </p:txBody>
      </p:sp>
      <p:pic>
        <p:nvPicPr>
          <p:cNvPr id="6" name="Espaço Reservado para Imagem 5">
            <a:extLst>
              <a:ext uri="{FF2B5EF4-FFF2-40B4-BE49-F238E27FC236}">
                <a16:creationId xmlns:a16="http://schemas.microsoft.com/office/drawing/2014/main" id="{364B351F-16FD-1045-9AA2-6D869DA593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285563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376CC9F-E60F-F443-8172-2CF89B63DB65}"/>
              </a:ext>
            </a:extLst>
          </p:cNvPr>
          <p:cNvSpPr>
            <a:spLocks noGrp="1"/>
          </p:cNvSpPr>
          <p:nvPr>
            <p:ph type="title"/>
          </p:nvPr>
        </p:nvSpPr>
        <p:spPr/>
        <p:txBody>
          <a:bodyPr>
            <a:normAutofit fontScale="90000"/>
          </a:bodyPr>
          <a:lstStyle/>
          <a:p>
            <a:r>
              <a:rPr lang="pt-BR" dirty="0"/>
              <a:t>Deve-se aceitar o dízimo de descrentes donos de motéis, bordéis e similares?</a:t>
            </a:r>
          </a:p>
        </p:txBody>
      </p:sp>
      <p:sp>
        <p:nvSpPr>
          <p:cNvPr id="7" name="Espaço Reservado para Conteúdo 6">
            <a:extLst>
              <a:ext uri="{FF2B5EF4-FFF2-40B4-BE49-F238E27FC236}">
                <a16:creationId xmlns:a16="http://schemas.microsoft.com/office/drawing/2014/main" id="{C6E8A91C-F59D-0D48-8272-234634DB1DF5}"/>
              </a:ext>
            </a:extLst>
          </p:cNvPr>
          <p:cNvSpPr>
            <a:spLocks noGrp="1"/>
          </p:cNvSpPr>
          <p:nvPr>
            <p:ph idx="1"/>
          </p:nvPr>
        </p:nvSpPr>
        <p:spPr>
          <a:xfrm>
            <a:off x="209271" y="2185220"/>
            <a:ext cx="6245156" cy="4455066"/>
          </a:xfrm>
        </p:spPr>
        <p:txBody>
          <a:bodyPr>
            <a:normAutofit fontScale="92500" lnSpcReduction="20000"/>
          </a:bodyPr>
          <a:lstStyle/>
          <a:p>
            <a:r>
              <a:rPr lang="pt-BR" sz="2400"/>
              <a:t>Se ofertar no anonimato é responsabilidade dele diante de Deus.</a:t>
            </a:r>
          </a:p>
          <a:p>
            <a:r>
              <a:rPr lang="pt-BR" sz="2400"/>
              <a:t>Se lhe </a:t>
            </a:r>
            <a:r>
              <a:rPr lang="pt-BR" sz="2400" dirty="0"/>
              <a:t>perguntar, isso significa que o Espírito Santo pode estar operando na </a:t>
            </a:r>
            <a:r>
              <a:rPr lang="pt-BR" sz="2400"/>
              <a:t>consciência dele e deseja orientação. </a:t>
            </a:r>
          </a:p>
          <a:p>
            <a:r>
              <a:rPr lang="pt-BR" sz="2400"/>
              <a:t>Na Bíblia não há exemplo ou orientação para proibir, mas aproveite a </a:t>
            </a:r>
            <a:r>
              <a:rPr lang="pt-BR" sz="2400" dirty="0"/>
              <a:t>oportunidade para evangelizar, pedindo ao Senhor para redirecionar a vida dele. </a:t>
            </a:r>
          </a:p>
          <a:p>
            <a:r>
              <a:rPr lang="pt-BR" sz="2400" dirty="0"/>
              <a:t>Mas se o doador não tem atitude de humildade e não pretende deixar a impureza, informe pela Escritura que sua doação não envolve a bênção </a:t>
            </a:r>
            <a:r>
              <a:rPr lang="pt-BR" sz="2400"/>
              <a:t>de Deus e precisa arrepender-se.</a:t>
            </a:r>
            <a:endParaRPr lang="pt-BR" sz="2400" dirty="0"/>
          </a:p>
          <a:p>
            <a:pPr marL="0" indent="0">
              <a:buNone/>
            </a:pPr>
            <a:endParaRPr lang="pt-BR" sz="1600" dirty="0"/>
          </a:p>
        </p:txBody>
      </p:sp>
      <p:sp>
        <p:nvSpPr>
          <p:cNvPr id="9" name="Espaço Reservado para Texto 8">
            <a:extLst>
              <a:ext uri="{FF2B5EF4-FFF2-40B4-BE49-F238E27FC236}">
                <a16:creationId xmlns:a16="http://schemas.microsoft.com/office/drawing/2014/main" id="{2A1C848E-A0D8-EE40-AA66-F3D0B553013A}"/>
              </a:ext>
            </a:extLst>
          </p:cNvPr>
          <p:cNvSpPr>
            <a:spLocks noGrp="1"/>
          </p:cNvSpPr>
          <p:nvPr>
            <p:ph type="body" sz="quarter" idx="11"/>
          </p:nvPr>
        </p:nvSpPr>
        <p:spPr/>
        <p:txBody>
          <a:bodyPr/>
          <a:lstStyle/>
          <a:p>
            <a:r>
              <a:rPr lang="pt-BR" dirty="0"/>
              <a:t>63</a:t>
            </a:r>
          </a:p>
        </p:txBody>
      </p:sp>
      <p:pic>
        <p:nvPicPr>
          <p:cNvPr id="2" name="Espaço Reservado para Imagem 1">
            <a:extLst>
              <a:ext uri="{FF2B5EF4-FFF2-40B4-BE49-F238E27FC236}">
                <a16:creationId xmlns:a16="http://schemas.microsoft.com/office/drawing/2014/main" id="{055CEEFE-5B56-5B4B-A086-A765B654F84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8891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352540-A675-0947-BD04-AFE5AE36325A}"/>
              </a:ext>
            </a:extLst>
          </p:cNvPr>
          <p:cNvSpPr>
            <a:spLocks noGrp="1"/>
          </p:cNvSpPr>
          <p:nvPr>
            <p:ph type="title"/>
          </p:nvPr>
        </p:nvSpPr>
        <p:spPr/>
        <p:txBody>
          <a:bodyPr>
            <a:normAutofit/>
          </a:bodyPr>
          <a:lstStyle/>
          <a:p>
            <a:r>
              <a:rPr lang="pt-BR" dirty="0"/>
              <a:t>Devolve-se dízimo de empréstimo?</a:t>
            </a:r>
          </a:p>
        </p:txBody>
      </p:sp>
      <p:sp>
        <p:nvSpPr>
          <p:cNvPr id="3" name="Espaço Reservado para Conteúdo 2">
            <a:extLst>
              <a:ext uri="{FF2B5EF4-FFF2-40B4-BE49-F238E27FC236}">
                <a16:creationId xmlns:a16="http://schemas.microsoft.com/office/drawing/2014/main" id="{FF4E515F-8123-A144-A1A9-30A766F3EC42}"/>
              </a:ext>
            </a:extLst>
          </p:cNvPr>
          <p:cNvSpPr>
            <a:spLocks noGrp="1"/>
          </p:cNvSpPr>
          <p:nvPr>
            <p:ph idx="1"/>
          </p:nvPr>
        </p:nvSpPr>
        <p:spPr/>
        <p:txBody>
          <a:bodyPr>
            <a:normAutofit fontScale="92500"/>
          </a:bodyPr>
          <a:lstStyle/>
          <a:p>
            <a:r>
              <a:rPr lang="pt-BR" dirty="0"/>
              <a:t>Não. Porque empréstimo não é bênção de aumento, mas, em geral, é </a:t>
            </a:r>
            <a:r>
              <a:rPr lang="pt-BR"/>
              <a:t>somente compromisso de servidão  (Pv 22:7).</a:t>
            </a:r>
          </a:p>
          <a:p>
            <a:r>
              <a:rPr lang="pt-BR"/>
              <a:t>e</a:t>
            </a:r>
            <a:r>
              <a:rPr lang="pt-BR" dirty="0"/>
              <a:t>, às vezes, uma dor de </a:t>
            </a:r>
            <a:r>
              <a:rPr lang="pt-BR"/>
              <a:t>cabeça.</a:t>
            </a:r>
          </a:p>
          <a:p>
            <a:r>
              <a:rPr lang="pt-BR"/>
              <a:t>No </a:t>
            </a:r>
            <a:r>
              <a:rPr lang="pt-BR" dirty="0"/>
              <a:t>entanto, </a:t>
            </a:r>
            <a:r>
              <a:rPr lang="pt-BR"/>
              <a:t>o lucro (aumento)que </a:t>
            </a:r>
            <a:r>
              <a:rPr lang="pt-BR" dirty="0"/>
              <a:t>vem do investimento e aplicação do empréstimo (se houver) deve ser dizimado.</a:t>
            </a:r>
          </a:p>
        </p:txBody>
      </p:sp>
      <p:sp>
        <p:nvSpPr>
          <p:cNvPr id="4" name="Espaço Reservado para Texto 3">
            <a:extLst>
              <a:ext uri="{FF2B5EF4-FFF2-40B4-BE49-F238E27FC236}">
                <a16:creationId xmlns:a16="http://schemas.microsoft.com/office/drawing/2014/main" id="{40B60092-2FCE-F940-92DE-AEFC8BB68901}"/>
              </a:ext>
            </a:extLst>
          </p:cNvPr>
          <p:cNvSpPr>
            <a:spLocks noGrp="1"/>
          </p:cNvSpPr>
          <p:nvPr>
            <p:ph type="body" sz="quarter" idx="11"/>
          </p:nvPr>
        </p:nvSpPr>
        <p:spPr/>
        <p:txBody>
          <a:bodyPr/>
          <a:lstStyle/>
          <a:p>
            <a:r>
              <a:rPr lang="pt-BR" dirty="0"/>
              <a:t>64</a:t>
            </a:r>
          </a:p>
        </p:txBody>
      </p:sp>
      <p:pic>
        <p:nvPicPr>
          <p:cNvPr id="9" name="Espaço Reservado para Imagem 8">
            <a:extLst>
              <a:ext uri="{FF2B5EF4-FFF2-40B4-BE49-F238E27FC236}">
                <a16:creationId xmlns:a16="http://schemas.microsoft.com/office/drawing/2014/main" id="{D8743A08-0F4B-004A-978F-6F5F812766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242490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9C3E281B-EEB5-5B4C-BE02-4425E7AB671F}"/>
              </a:ext>
            </a:extLst>
          </p:cNvPr>
          <p:cNvSpPr>
            <a:spLocks noGrp="1"/>
          </p:cNvSpPr>
          <p:nvPr>
            <p:ph type="title"/>
          </p:nvPr>
        </p:nvSpPr>
        <p:spPr/>
        <p:txBody>
          <a:bodyPr>
            <a:normAutofit fontScale="90000"/>
          </a:bodyPr>
          <a:lstStyle/>
          <a:p>
            <a:r>
              <a:rPr lang="pt-BR" dirty="0"/>
              <a:t>Devo dar o dízimo de dinheiro que ainda vou receber?</a:t>
            </a:r>
          </a:p>
        </p:txBody>
      </p:sp>
      <p:sp>
        <p:nvSpPr>
          <p:cNvPr id="7" name="Espaço Reservado para Conteúdo 6">
            <a:extLst>
              <a:ext uri="{FF2B5EF4-FFF2-40B4-BE49-F238E27FC236}">
                <a16:creationId xmlns:a16="http://schemas.microsoft.com/office/drawing/2014/main" id="{3520A445-BD82-C341-A888-47055D65A4AB}"/>
              </a:ext>
            </a:extLst>
          </p:cNvPr>
          <p:cNvSpPr>
            <a:spLocks noGrp="1"/>
          </p:cNvSpPr>
          <p:nvPr>
            <p:ph idx="1"/>
          </p:nvPr>
        </p:nvSpPr>
        <p:spPr/>
        <p:txBody>
          <a:bodyPr/>
          <a:lstStyle/>
          <a:p>
            <a:r>
              <a:rPr lang="pt-BR" dirty="0"/>
              <a:t>Em geral, se devolve o dízimo somente de dinheiro </a:t>
            </a:r>
            <a:r>
              <a:rPr lang="pt-BR"/>
              <a:t>recebido.</a:t>
            </a:r>
          </a:p>
          <a:p>
            <a:r>
              <a:rPr lang="pt-BR"/>
              <a:t>Apenas </a:t>
            </a:r>
            <a:r>
              <a:rPr lang="pt-BR" dirty="0"/>
              <a:t>quando o salário chegar e não antes, que é para você se alegrar na bênção e aumento da parte do Senhor e, com alegria, entregar a parte que Lhe pertence.</a:t>
            </a:r>
          </a:p>
        </p:txBody>
      </p:sp>
      <p:sp>
        <p:nvSpPr>
          <p:cNvPr id="9" name="Espaço Reservado para Texto 8">
            <a:extLst>
              <a:ext uri="{FF2B5EF4-FFF2-40B4-BE49-F238E27FC236}">
                <a16:creationId xmlns:a16="http://schemas.microsoft.com/office/drawing/2014/main" id="{E9783AB4-AFAA-CD4D-910D-9FD8A0DCAD98}"/>
              </a:ext>
            </a:extLst>
          </p:cNvPr>
          <p:cNvSpPr>
            <a:spLocks noGrp="1"/>
          </p:cNvSpPr>
          <p:nvPr>
            <p:ph type="body" sz="quarter" idx="11"/>
          </p:nvPr>
        </p:nvSpPr>
        <p:spPr/>
        <p:txBody>
          <a:bodyPr/>
          <a:lstStyle/>
          <a:p>
            <a:r>
              <a:rPr lang="pt-BR" dirty="0"/>
              <a:t>65</a:t>
            </a:r>
          </a:p>
        </p:txBody>
      </p:sp>
      <p:pic>
        <p:nvPicPr>
          <p:cNvPr id="2" name="Espaço Reservado para Imagem 1">
            <a:extLst>
              <a:ext uri="{FF2B5EF4-FFF2-40B4-BE49-F238E27FC236}">
                <a16:creationId xmlns:a16="http://schemas.microsoft.com/office/drawing/2014/main" id="{E3504D00-2892-9641-B061-05869047B98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734584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34BE4-2CFC-2E48-A593-8EA385196111}"/>
              </a:ext>
            </a:extLst>
          </p:cNvPr>
          <p:cNvSpPr>
            <a:spLocks noGrp="1"/>
          </p:cNvSpPr>
          <p:nvPr>
            <p:ph type="title"/>
          </p:nvPr>
        </p:nvSpPr>
        <p:spPr/>
        <p:txBody>
          <a:bodyPr>
            <a:normAutofit fontScale="90000"/>
          </a:bodyPr>
          <a:lstStyle/>
          <a:p>
            <a:r>
              <a:rPr lang="pt-BR" dirty="0"/>
              <a:t>Devolvo dízimo da venda de imóveis para comprar outro do mesmo valor?</a:t>
            </a:r>
          </a:p>
        </p:txBody>
      </p:sp>
      <p:sp>
        <p:nvSpPr>
          <p:cNvPr id="3" name="Espaço Reservado para Conteúdo 2">
            <a:extLst>
              <a:ext uri="{FF2B5EF4-FFF2-40B4-BE49-F238E27FC236}">
                <a16:creationId xmlns:a16="http://schemas.microsoft.com/office/drawing/2014/main" id="{E5F64396-1A53-5645-B69C-2DCC92DDA7D6}"/>
              </a:ext>
            </a:extLst>
          </p:cNvPr>
          <p:cNvSpPr>
            <a:spLocks noGrp="1"/>
          </p:cNvSpPr>
          <p:nvPr>
            <p:ph idx="1"/>
          </p:nvPr>
        </p:nvSpPr>
        <p:spPr/>
        <p:txBody>
          <a:bodyPr>
            <a:normAutofit fontScale="85000" lnSpcReduction="20000"/>
          </a:bodyPr>
          <a:lstStyle/>
          <a:p>
            <a:r>
              <a:rPr lang="pt-BR" dirty="0"/>
              <a:t>Se você vendeu um imóvel, sem ganho real na venda, em relação ao que você pagou por ele, para comprar outro do mesmo valor ou de valor maior, então não houve aumento, e não há o que dizimar</a:t>
            </a:r>
            <a:r>
              <a:rPr lang="pt-BR"/>
              <a:t>. </a:t>
            </a:r>
          </a:p>
          <a:p>
            <a:r>
              <a:rPr lang="pt-BR"/>
              <a:t>Mas </a:t>
            </a:r>
            <a:r>
              <a:rPr lang="pt-BR" dirty="0"/>
              <a:t>se você vendeu seu imóvel, comprou outro, e sobrou dinheiro para você gastar, </a:t>
            </a:r>
            <a:r>
              <a:rPr lang="pt-BR"/>
              <a:t>então se </a:t>
            </a:r>
            <a:r>
              <a:rPr lang="pt-BR" dirty="0"/>
              <a:t>obteve ganho real em relação ao que pagou por ele. </a:t>
            </a:r>
            <a:r>
              <a:rPr lang="pt-BR"/>
              <a:t>Nesse caso deve </a:t>
            </a:r>
            <a:r>
              <a:rPr lang="pt-BR" dirty="0"/>
              <a:t>dizimar da diferença que lucrou. </a:t>
            </a:r>
          </a:p>
          <a:p>
            <a:endParaRPr lang="pt-BR" dirty="0"/>
          </a:p>
        </p:txBody>
      </p:sp>
      <p:sp>
        <p:nvSpPr>
          <p:cNvPr id="4" name="Espaço Reservado para Texto 3">
            <a:extLst>
              <a:ext uri="{FF2B5EF4-FFF2-40B4-BE49-F238E27FC236}">
                <a16:creationId xmlns:a16="http://schemas.microsoft.com/office/drawing/2014/main" id="{97914B42-EF79-4842-9D0D-BFC7A66B9822}"/>
              </a:ext>
            </a:extLst>
          </p:cNvPr>
          <p:cNvSpPr>
            <a:spLocks noGrp="1"/>
          </p:cNvSpPr>
          <p:nvPr>
            <p:ph type="body" sz="quarter" idx="11"/>
          </p:nvPr>
        </p:nvSpPr>
        <p:spPr/>
        <p:txBody>
          <a:bodyPr/>
          <a:lstStyle/>
          <a:p>
            <a:r>
              <a:rPr lang="pt-BR" dirty="0"/>
              <a:t>66</a:t>
            </a:r>
          </a:p>
        </p:txBody>
      </p:sp>
      <p:pic>
        <p:nvPicPr>
          <p:cNvPr id="6" name="Espaço Reservado para Imagem 5">
            <a:extLst>
              <a:ext uri="{FF2B5EF4-FFF2-40B4-BE49-F238E27FC236}">
                <a16:creationId xmlns:a16="http://schemas.microsoft.com/office/drawing/2014/main" id="{D8A0F475-FE8E-0444-BC00-18BB644E923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859088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6FF19A74-A160-744E-88A1-9FF1D6A7137A}"/>
              </a:ext>
            </a:extLst>
          </p:cNvPr>
          <p:cNvSpPr>
            <a:spLocks noGrp="1"/>
          </p:cNvSpPr>
          <p:nvPr>
            <p:ph type="title"/>
          </p:nvPr>
        </p:nvSpPr>
        <p:spPr/>
        <p:txBody>
          <a:bodyPr>
            <a:normAutofit fontScale="90000"/>
          </a:bodyPr>
          <a:lstStyle/>
          <a:p>
            <a:r>
              <a:rPr lang="pt-BR" dirty="0"/>
              <a:t>Fiz um negócio com grande faturamento, mas tive prejuízo na apuração do lucro final. Dou dízimo do faturamento?</a:t>
            </a:r>
          </a:p>
        </p:txBody>
      </p:sp>
      <p:sp>
        <p:nvSpPr>
          <p:cNvPr id="7" name="Espaço Reservado para Conteúdo 6">
            <a:extLst>
              <a:ext uri="{FF2B5EF4-FFF2-40B4-BE49-F238E27FC236}">
                <a16:creationId xmlns:a16="http://schemas.microsoft.com/office/drawing/2014/main" id="{AB7EEC92-08E1-2D40-8568-9A540CFC971D}"/>
              </a:ext>
            </a:extLst>
          </p:cNvPr>
          <p:cNvSpPr>
            <a:spLocks noGrp="1"/>
          </p:cNvSpPr>
          <p:nvPr>
            <p:ph idx="1"/>
          </p:nvPr>
        </p:nvSpPr>
        <p:spPr>
          <a:xfrm>
            <a:off x="209271" y="2571750"/>
            <a:ext cx="6245156" cy="3768135"/>
          </a:xfrm>
        </p:spPr>
        <p:txBody>
          <a:bodyPr/>
          <a:lstStyle/>
          <a:p>
            <a:r>
              <a:rPr lang="pt-BR" dirty="0"/>
              <a:t>Não. Somente se devolve o dízimo se houve aumento real em relação com o que você tinha antes</a:t>
            </a:r>
            <a:r>
              <a:rPr lang="pt-BR"/>
              <a:t>. </a:t>
            </a:r>
          </a:p>
          <a:p>
            <a:r>
              <a:rPr lang="pt-BR"/>
              <a:t>Dessa </a:t>
            </a:r>
            <a:r>
              <a:rPr lang="pt-BR" dirty="0"/>
              <a:t>diferença, que lhe aumentou </a:t>
            </a:r>
            <a:r>
              <a:rPr lang="pt-BR"/>
              <a:t>patrimônio ou </a:t>
            </a:r>
            <a:r>
              <a:rPr lang="pt-BR" dirty="0"/>
              <a:t>dinheiro, você dizima.</a:t>
            </a:r>
          </a:p>
        </p:txBody>
      </p:sp>
      <p:sp>
        <p:nvSpPr>
          <p:cNvPr id="9" name="Espaço Reservado para Texto 8">
            <a:extLst>
              <a:ext uri="{FF2B5EF4-FFF2-40B4-BE49-F238E27FC236}">
                <a16:creationId xmlns:a16="http://schemas.microsoft.com/office/drawing/2014/main" id="{C3B67577-72EC-C44E-A67F-6FC8BFCBF4C9}"/>
              </a:ext>
            </a:extLst>
          </p:cNvPr>
          <p:cNvSpPr>
            <a:spLocks noGrp="1"/>
          </p:cNvSpPr>
          <p:nvPr>
            <p:ph type="body" sz="quarter" idx="11"/>
          </p:nvPr>
        </p:nvSpPr>
        <p:spPr/>
        <p:txBody>
          <a:bodyPr/>
          <a:lstStyle/>
          <a:p>
            <a:r>
              <a:rPr lang="pt-BR" dirty="0"/>
              <a:t>67</a:t>
            </a:r>
          </a:p>
        </p:txBody>
      </p:sp>
      <p:pic>
        <p:nvPicPr>
          <p:cNvPr id="2" name="Espaço Reservado para Imagem 1">
            <a:extLst>
              <a:ext uri="{FF2B5EF4-FFF2-40B4-BE49-F238E27FC236}">
                <a16:creationId xmlns:a16="http://schemas.microsoft.com/office/drawing/2014/main" id="{2DB9E231-4A26-B141-A4BB-10170C8BBD6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773205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0A863-A02D-4441-8058-D79BC77CF583}"/>
              </a:ext>
            </a:extLst>
          </p:cNvPr>
          <p:cNvSpPr>
            <a:spLocks noGrp="1"/>
          </p:cNvSpPr>
          <p:nvPr>
            <p:ph type="title"/>
          </p:nvPr>
        </p:nvSpPr>
        <p:spPr/>
        <p:txBody>
          <a:bodyPr>
            <a:normAutofit/>
          </a:bodyPr>
          <a:lstStyle/>
          <a:p>
            <a:r>
              <a:rPr lang="pt-BR" dirty="0"/>
              <a:t>Pode-se usar o dízimo para ajudar estudantes?</a:t>
            </a:r>
          </a:p>
        </p:txBody>
      </p:sp>
      <p:sp>
        <p:nvSpPr>
          <p:cNvPr id="3" name="Espaço Reservado para Conteúdo 2">
            <a:extLst>
              <a:ext uri="{FF2B5EF4-FFF2-40B4-BE49-F238E27FC236}">
                <a16:creationId xmlns:a16="http://schemas.microsoft.com/office/drawing/2014/main" id="{91E74116-841E-6843-9FC1-62E682F117E2}"/>
              </a:ext>
            </a:extLst>
          </p:cNvPr>
          <p:cNvSpPr>
            <a:spLocks noGrp="1"/>
          </p:cNvSpPr>
          <p:nvPr>
            <p:ph idx="1"/>
          </p:nvPr>
        </p:nvSpPr>
        <p:spPr/>
        <p:txBody>
          <a:bodyPr>
            <a:normAutofit lnSpcReduction="10000"/>
          </a:bodyPr>
          <a:lstStyle/>
          <a:p>
            <a:r>
              <a:rPr lang="pt-BR" dirty="0"/>
              <a:t>Não</a:t>
            </a:r>
            <a:r>
              <a:rPr lang="pt-BR"/>
              <a:t>. </a:t>
            </a:r>
          </a:p>
          <a:p>
            <a:r>
              <a:rPr lang="pt-BR"/>
              <a:t>Conforme </a:t>
            </a:r>
            <a:r>
              <a:rPr lang="pt-BR" dirty="0"/>
              <a:t>vimos nas perguntas anteriores, o dízimo é exclusivo para contratar e manter pastores e missionários através da associação que administra a igreja</a:t>
            </a:r>
            <a:r>
              <a:rPr lang="pt-BR"/>
              <a:t>. </a:t>
            </a:r>
          </a:p>
          <a:p>
            <a:r>
              <a:rPr lang="pt-BR"/>
              <a:t>Conforme o modelo da casa do tesouro (Ml 3:10).</a:t>
            </a:r>
            <a:endParaRPr lang="pt-BR" dirty="0"/>
          </a:p>
        </p:txBody>
      </p:sp>
      <p:sp>
        <p:nvSpPr>
          <p:cNvPr id="4" name="Espaço Reservado para Texto 3">
            <a:extLst>
              <a:ext uri="{FF2B5EF4-FFF2-40B4-BE49-F238E27FC236}">
                <a16:creationId xmlns:a16="http://schemas.microsoft.com/office/drawing/2014/main" id="{CBA431F4-736E-6944-AED2-6EEA1FFC6828}"/>
              </a:ext>
            </a:extLst>
          </p:cNvPr>
          <p:cNvSpPr>
            <a:spLocks noGrp="1"/>
          </p:cNvSpPr>
          <p:nvPr>
            <p:ph type="body" sz="quarter" idx="11"/>
          </p:nvPr>
        </p:nvSpPr>
        <p:spPr/>
        <p:txBody>
          <a:bodyPr/>
          <a:lstStyle/>
          <a:p>
            <a:r>
              <a:rPr lang="pt-BR" dirty="0"/>
              <a:t>68</a:t>
            </a:r>
          </a:p>
        </p:txBody>
      </p:sp>
      <p:pic>
        <p:nvPicPr>
          <p:cNvPr id="6" name="Espaço Reservado para Imagem 5">
            <a:extLst>
              <a:ext uri="{FF2B5EF4-FFF2-40B4-BE49-F238E27FC236}">
                <a16:creationId xmlns:a16="http://schemas.microsoft.com/office/drawing/2014/main" id="{4D26B67D-DAB4-FA41-BEC5-AB47AC419B20}"/>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4292282"/>
      </p:ext>
    </p:extLst>
  </p:cSld>
  <p:clrMapOvr>
    <a:masterClrMapping/>
  </p:clrMapOvr>
  <p:transition>
    <p:fade/>
  </p:transition>
</p:sld>
</file>

<file path=ppt/theme/theme1.xml><?xml version="1.0" encoding="utf-8"?>
<a:theme xmlns:a="http://schemas.openxmlformats.org/drawingml/2006/main" name="1-DIRETRIZES PRÁTICAS DÍZIMOS E OFERT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AFA90B8-FD40-0442-A58F-E5AA56A81397}">
  <we:reference id="wa104379997" version="2.0.0.0" store="pt-BR" storeType="OMEX"/>
  <we:alternateReferences>
    <we:reference id="WA104379997" version="2.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1-DIRETRIZES PRÁTICAS DÍZIMOS E OFERTAS</Template>
  <TotalTime>1685</TotalTime>
  <Words>3243</Words>
  <Application>Microsoft Macintosh PowerPoint</Application>
  <PresentationFormat>Widescreen</PresentationFormat>
  <Paragraphs>143</Paragraphs>
  <Slides>20</Slides>
  <Notes>13</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20</vt:i4>
      </vt:variant>
    </vt:vector>
  </HeadingPairs>
  <TitlesOfParts>
    <vt:vector size="26" baseType="lpstr">
      <vt:lpstr>Arial</vt:lpstr>
      <vt:lpstr>Calibri</vt:lpstr>
      <vt:lpstr>Century Gothic</vt:lpstr>
      <vt:lpstr>Fonte do Sistema Regular</vt:lpstr>
      <vt:lpstr>Wingdings</vt:lpstr>
      <vt:lpstr>1-DIRETRIZES PRÁTICAS DÍZIMOS E OFERTAS</vt:lpstr>
      <vt:lpstr>Apresentação do PowerPoint</vt:lpstr>
      <vt:lpstr>III – SITUAÇÕES PRÁTICAS DO COTIDIANO SOBRE DÍZIMO E OFERTAS</vt:lpstr>
      <vt:lpstr>Membros com plantações de café, cana-de-açúcar, chá preto e pimenta preta devem dizimar?</vt:lpstr>
      <vt:lpstr>Deve-se aceitar o dízimo de descrentes donos de motéis, bordéis e similares?</vt:lpstr>
      <vt:lpstr>Devolve-se dízimo de empréstimo?</vt:lpstr>
      <vt:lpstr>Devo dar o dízimo de dinheiro que ainda vou receber?</vt:lpstr>
      <vt:lpstr>Devolvo dízimo da venda de imóveis para comprar outro do mesmo valor?</vt:lpstr>
      <vt:lpstr>Fiz um negócio com grande faturamento, mas tive prejuízo na apuração do lucro final. Dou dízimo do faturamento?</vt:lpstr>
      <vt:lpstr>Pode-se usar o dízimo para ajudar estudantes?</vt:lpstr>
      <vt:lpstr>Deve-se dizimar de coisas e dinheiro que foram perdidos, roubados e destruídos?</vt:lpstr>
      <vt:lpstr>Posso usar o dízimo para ajudar parentes e amigos em dificuldade?</vt:lpstr>
      <vt:lpstr>Apresentação do PowerPoint</vt:lpstr>
      <vt:lpstr>Posso administrar e aplicar o dízimo pessoalmente e independente da igreja?</vt:lpstr>
      <vt:lpstr>Posso usar o dízimo para ajudar movimentos e pregadores independentes, canais de rádio, TV ou da internet, mesmo alinhados com a igreja?</vt:lpstr>
      <vt:lpstr>Devo devolver o dízimo porque é uma obrigação para ser membro da igreja e porque devo temer a maldição?</vt:lpstr>
      <vt:lpstr>Conclusão</vt:lpstr>
      <vt:lpstr>Apresentação do PowerPoint</vt:lpstr>
      <vt:lpstr>Apresentação do PowerPoint</vt:lpstr>
      <vt:lpstr>Minha decisão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DIRETRIZES PRÁTICAS PARA A FIDELIDADE CRISTÃ</dc:subject>
  <dc:creator>4TONS - Pr. Marcelo Augusto de Carvalho</dc:creator>
  <cp:keywords>www.4tons.com.br</cp:keywords>
  <dc:description>COMÉRCIO PROIBIDO. USO PESSOAL</dc:description>
  <cp:lastModifiedBy>marcos aurelio gularte de castro</cp:lastModifiedBy>
  <cp:revision>6</cp:revision>
  <dcterms:created xsi:type="dcterms:W3CDTF">2021-07-23T16:14:38Z</dcterms:created>
  <dcterms:modified xsi:type="dcterms:W3CDTF">2021-08-18T19:37:30Z</dcterms:modified>
  <cp:category>MORDOMIA CRISTÃ</cp:category>
</cp:coreProperties>
</file>