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Quando os cônjuges são pacientes, bondosos, fiéis e gentis um para com o outro no casamento, as bênçãos de Deus transbordam não apenas em seus lares, como também na casa de vizinhos, parentes e amigos. Proponha em seu coração começar hoje mesmo a pratica"/>
          <p:cNvSpPr txBox="1"/>
          <p:nvPr/>
        </p:nvSpPr>
        <p:spPr>
          <a:xfrm>
            <a:off x="3923124" y="1959223"/>
            <a:ext cx="16537752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Quando os cônjuges são pacientes, bondosos, fiéis e gentis um para com o outro no casamento, as bênçãos de Deus transbordam não apenas em seus lares, como também na casa de vizinhos, parentes e amigos. Proponha em seu coração começar hoje mesmo a praticar esses sete hábitos em seu casamento.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m" descr="Imagem"/>
          <p:cNvPicPr>
            <a:picLocks noChangeAspect="1"/>
          </p:cNvPicPr>
          <p:nvPr/>
        </p:nvPicPr>
        <p:blipFill>
          <a:blip r:embed="rId2"/>
          <a:srcRect t="51" b="51"/>
          <a:stretch>
            <a:fillRect/>
          </a:stretch>
        </p:blipFill>
        <p:spPr>
          <a:xfrm>
            <a:off x="-6179905" y="-1605666"/>
            <a:ext cx="24628999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MEU COMPROMISSO:…"/>
          <p:cNvSpPr txBox="1"/>
          <p:nvPr/>
        </p:nvSpPr>
        <p:spPr>
          <a:xfrm>
            <a:off x="11126999" y="2959496"/>
            <a:ext cx="11342099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sz="8000" dirty="0"/>
              <a:t>MEU COMPROMISSO: </a:t>
            </a:r>
          </a:p>
          <a:p>
            <a: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Comprometo-me a melhorar meus relacionamentos tomando a fidelidade, o perdão e o amor como princípios para o crescimento. 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00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1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Cultivando relacionamentos de qualidade"/>
          <p:cNvSpPr txBox="1"/>
          <p:nvPr/>
        </p:nvSpPr>
        <p:spPr>
          <a:xfrm>
            <a:off x="3245992" y="4492481"/>
            <a:ext cx="17892016" cy="473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es-AR" sz="12500" b="1" dirty="0"/>
              <a:t>CULTIVANDO RELACIONAMENTOS DE QUALIDADE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" descr="Imagem"/>
          <p:cNvPicPr>
            <a:picLocks noChangeAspect="1"/>
          </p:cNvPicPr>
          <p:nvPr/>
        </p:nvPicPr>
        <p:blipFill>
          <a:blip r:embed="rId2"/>
          <a:srcRect l="9055" r="9055"/>
          <a:stretch>
            <a:fillRect/>
          </a:stretch>
        </p:blipFill>
        <p:spPr>
          <a:xfrm>
            <a:off x="-512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Que tipo de casamento você tem? Você se sente feliz e satisfeito a maior parte do tempo, ou passa boa parte dele triste e com raiva, desejando que tivesse ouvido os seus pais sobre levar as coisas mais devagar?"/>
          <p:cNvSpPr txBox="1"/>
          <p:nvPr/>
        </p:nvSpPr>
        <p:spPr>
          <a:xfrm>
            <a:off x="10895196" y="1959223"/>
            <a:ext cx="11546032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Que tipo de casamento você tem? Você se sente feliz e satisfeito a maior parte do tempo, ou passa boa parte dele triste e com raiva, desejando que tivesse ouvido os seus pais sobre levar as coisas mais devagar?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Quando a palavra disfuncional é usada no contexto de relacionamentos, ela se refere a um colapso do que é normal em um relacionamento conjugal. No entanto, é muito normal que duas pessoas imperfeitas tenham divergências em sua visão do mundo. Isso signif"/>
          <p:cNvSpPr txBox="1"/>
          <p:nvPr/>
        </p:nvSpPr>
        <p:spPr>
          <a:xfrm>
            <a:off x="3147113" y="2184742"/>
            <a:ext cx="18089774" cy="9797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 err="1"/>
              <a:t>Quando</a:t>
            </a:r>
            <a:r>
              <a:rPr dirty="0"/>
              <a:t> a </a:t>
            </a:r>
            <a:r>
              <a:rPr dirty="0" err="1"/>
              <a:t>palavra</a:t>
            </a:r>
            <a:r>
              <a:rPr dirty="0"/>
              <a:t> </a:t>
            </a:r>
            <a:r>
              <a:rPr dirty="0" err="1"/>
              <a:t>disfuncional</a:t>
            </a:r>
            <a:r>
              <a:rPr dirty="0"/>
              <a:t> é </a:t>
            </a:r>
            <a:r>
              <a:rPr dirty="0" err="1"/>
              <a:t>usada</a:t>
            </a:r>
            <a:r>
              <a:rPr dirty="0"/>
              <a:t> no </a:t>
            </a:r>
            <a:r>
              <a:rPr dirty="0" err="1"/>
              <a:t>contexto</a:t>
            </a:r>
            <a:r>
              <a:rPr dirty="0"/>
              <a:t> de </a:t>
            </a:r>
            <a:r>
              <a:rPr dirty="0" err="1"/>
              <a:t>relacionamentos</a:t>
            </a:r>
            <a:r>
              <a:rPr dirty="0"/>
              <a:t>, </a:t>
            </a:r>
            <a:r>
              <a:rPr dirty="0" err="1"/>
              <a:t>ela</a:t>
            </a:r>
            <a:r>
              <a:rPr dirty="0"/>
              <a:t> se </a:t>
            </a:r>
            <a:r>
              <a:rPr dirty="0" err="1"/>
              <a:t>refere</a:t>
            </a:r>
            <a:r>
              <a:rPr dirty="0"/>
              <a:t> a um </a:t>
            </a:r>
            <a:r>
              <a:rPr dirty="0" err="1"/>
              <a:t>colapso</a:t>
            </a:r>
            <a:r>
              <a:rPr dirty="0"/>
              <a:t> do que é normal </a:t>
            </a:r>
            <a:r>
              <a:rPr dirty="0" err="1"/>
              <a:t>em</a:t>
            </a:r>
            <a:r>
              <a:rPr dirty="0"/>
              <a:t> um </a:t>
            </a:r>
            <a:r>
              <a:rPr dirty="0" err="1"/>
              <a:t>relacionamento</a:t>
            </a:r>
            <a:r>
              <a:rPr dirty="0"/>
              <a:t> conjugal. No </a:t>
            </a:r>
            <a:r>
              <a:rPr dirty="0" err="1"/>
              <a:t>entanto</a:t>
            </a:r>
            <a:r>
              <a:rPr dirty="0"/>
              <a:t>, é </a:t>
            </a:r>
            <a:r>
              <a:rPr dirty="0" err="1"/>
              <a:t>muito</a:t>
            </a:r>
            <a:r>
              <a:rPr dirty="0"/>
              <a:t> normal que duas </a:t>
            </a:r>
            <a:r>
              <a:rPr dirty="0" err="1"/>
              <a:t>pessoas</a:t>
            </a:r>
            <a:r>
              <a:rPr dirty="0"/>
              <a:t> </a:t>
            </a:r>
            <a:r>
              <a:rPr dirty="0" err="1"/>
              <a:t>imperfeitas</a:t>
            </a:r>
            <a:r>
              <a:rPr dirty="0"/>
              <a:t> </a:t>
            </a:r>
            <a:r>
              <a:rPr dirty="0" err="1"/>
              <a:t>tenham</a:t>
            </a:r>
            <a:r>
              <a:rPr dirty="0"/>
              <a:t> </a:t>
            </a:r>
            <a:r>
              <a:rPr dirty="0" err="1"/>
              <a:t>divergências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sua</a:t>
            </a:r>
            <a:r>
              <a:rPr dirty="0"/>
              <a:t> </a:t>
            </a:r>
            <a:r>
              <a:rPr dirty="0" err="1"/>
              <a:t>visão</a:t>
            </a:r>
            <a:r>
              <a:rPr dirty="0"/>
              <a:t> do </a:t>
            </a:r>
            <a:r>
              <a:rPr dirty="0" err="1"/>
              <a:t>mundo</a:t>
            </a:r>
            <a:r>
              <a:rPr dirty="0"/>
              <a:t>. </a:t>
            </a:r>
            <a:r>
              <a:rPr dirty="0" err="1"/>
              <a:t>Isso</a:t>
            </a:r>
            <a:r>
              <a:rPr dirty="0"/>
              <a:t> </a:t>
            </a:r>
            <a:r>
              <a:rPr dirty="0" err="1"/>
              <a:t>significa</a:t>
            </a:r>
            <a:r>
              <a:rPr dirty="0"/>
              <a:t> que </a:t>
            </a:r>
            <a:r>
              <a:rPr dirty="0" err="1"/>
              <a:t>todo</a:t>
            </a:r>
            <a:r>
              <a:rPr dirty="0"/>
              <a:t> </a:t>
            </a:r>
            <a:r>
              <a:rPr dirty="0" err="1"/>
              <a:t>casamento</a:t>
            </a:r>
            <a:r>
              <a:rPr dirty="0"/>
              <a:t> </a:t>
            </a:r>
            <a:r>
              <a:rPr dirty="0" err="1"/>
              <a:t>passará</a:t>
            </a:r>
            <a:r>
              <a:rPr dirty="0"/>
              <a:t> </a:t>
            </a:r>
            <a:r>
              <a:rPr dirty="0" err="1"/>
              <a:t>pelo</a:t>
            </a:r>
            <a:r>
              <a:rPr dirty="0"/>
              <a:t> </a:t>
            </a:r>
            <a:r>
              <a:rPr dirty="0" err="1"/>
              <a:t>desafio</a:t>
            </a:r>
            <a:r>
              <a:rPr dirty="0"/>
              <a:t> de </a:t>
            </a:r>
            <a:r>
              <a:rPr dirty="0" err="1"/>
              <a:t>ter</a:t>
            </a:r>
            <a:r>
              <a:rPr dirty="0"/>
              <a:t> que lidar com </a:t>
            </a:r>
            <a:r>
              <a:rPr dirty="0" err="1"/>
              <a:t>conflitos</a:t>
            </a:r>
            <a:r>
              <a:rPr dirty="0"/>
              <a:t>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m" descr="Imagem"/>
          <p:cNvPicPr>
            <a:picLocks noChangeAspect="1"/>
          </p:cNvPicPr>
          <p:nvPr/>
        </p:nvPicPr>
        <p:blipFill>
          <a:blip r:embed="rId2"/>
          <a:srcRect l="7619" r="7619"/>
          <a:stretch>
            <a:fillRect/>
          </a:stretch>
        </p:blipFill>
        <p:spPr>
          <a:xfrm>
            <a:off x="5404620" y="-2057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Os casais que obtêm sucesso no casamento são os que aprendem a remover padrões destrutivos ou negativos do relacionamento um com o outro."/>
          <p:cNvSpPr txBox="1"/>
          <p:nvPr/>
        </p:nvSpPr>
        <p:spPr>
          <a:xfrm>
            <a:off x="2490681" y="3036441"/>
            <a:ext cx="10876180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b="1" dirty="0"/>
              <a:t>Os casais que obtêm sucesso no casamento são os que aprendem a remover padrões destrutivos ou negativos do relacionamento um com o outro.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m" descr="Imagem"/>
          <p:cNvPicPr>
            <a:picLocks noChangeAspect="1"/>
          </p:cNvPicPr>
          <p:nvPr/>
        </p:nvPicPr>
        <p:blipFill>
          <a:blip r:embed="rId2"/>
          <a:srcRect b="11416"/>
          <a:stretch>
            <a:fillRect/>
          </a:stretch>
        </p:blipFill>
        <p:spPr>
          <a:xfrm>
            <a:off x="7710430" y="-150583"/>
            <a:ext cx="21262712" cy="141264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Aqui estão sete hábitos que ajudarão qualquer casamento a cultivar relacionamentos de qualidade:"/>
          <p:cNvSpPr txBox="1"/>
          <p:nvPr/>
        </p:nvSpPr>
        <p:spPr>
          <a:xfrm>
            <a:off x="2887303" y="3925498"/>
            <a:ext cx="10976673" cy="632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Aqui estão sete hábitos que ajudarão qualquer casamento a cultivar relacionamentos de qualidade: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1. Veja o seu casamento como uma dádiva divina.…"/>
          <p:cNvSpPr txBox="1"/>
          <p:nvPr/>
        </p:nvSpPr>
        <p:spPr>
          <a:xfrm>
            <a:off x="4138612" y="3267273"/>
            <a:ext cx="16678275" cy="71814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Veja o seu casamento como uma dádiva divina. 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sz="2000" b="1" dirty="0"/>
          </a:p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Ore regularmente por seu casamento e pelo seu cônjuge. 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sz="2000" b="1" dirty="0"/>
          </a:p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Aprenda e pratique habilidades de comunicação eficazes.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4. Descubra e faça o que o seu cônjuge gosta. Descubra o que o seu cônjuge não gosta e pare de fazê-lo!…"/>
          <p:cNvSpPr txBox="1"/>
          <p:nvPr/>
        </p:nvSpPr>
        <p:spPr>
          <a:xfrm>
            <a:off x="4200525" y="2574776"/>
            <a:ext cx="15982950" cy="856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Descubra e faça o que o seu cônjuge gosta. Descubra o que o seu cônjuge não gosta e pare de fazê-lo! 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sz="2000" b="1" dirty="0"/>
          </a:p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Perdoe com frequência. 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sz="2000" b="1" dirty="0"/>
          </a:p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Aprenda a rir.</a:t>
            </a:r>
          </a:p>
          <a:p>
            <a:pPr marL="342900" indent="-34290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sz="2000" b="1" dirty="0"/>
          </a:p>
          <a:p>
            <a:pPr marL="857250" indent="-857250" algn="l">
              <a:buFont typeface="Wingdings" panose="05000000000000000000" pitchFamily="2" charset="2"/>
              <a:buChar char="ü"/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b="1" dirty="0"/>
              <a:t>Faça depósitos emocionais.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Quando vocês são fiéis em sua mordomia, Deus abre as janelas do Céu e derrama abundantes bênçãos sobre vocês."/>
          <p:cNvSpPr txBox="1"/>
          <p:nvPr/>
        </p:nvSpPr>
        <p:spPr>
          <a:xfrm>
            <a:off x="4112897" y="2959497"/>
            <a:ext cx="16158206" cy="7797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Quando vocês são fiéis em sua mordomia, Deus abre as janelas do Céu e derrama abundantes bênçãos sobre vocês.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622FB991-3AE6-4F80-8436-25DF5A9F5A44}"/>
</file>

<file path=customXml/itemProps2.xml><?xml version="1.0" encoding="utf-8"?>
<ds:datastoreItem xmlns:ds="http://schemas.openxmlformats.org/officeDocument/2006/customXml" ds:itemID="{9BAD7F62-B120-464F-9FBB-D49F41446EE5}"/>
</file>

<file path=customXml/itemProps3.xml><?xml version="1.0" encoding="utf-8"?>
<ds:datastoreItem xmlns:ds="http://schemas.openxmlformats.org/officeDocument/2006/customXml" ds:itemID="{132A07FD-8EF0-484A-8072-CE2FD56313D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307</Words>
  <Application>Microsoft Office PowerPoint</Application>
  <PresentationFormat>Personalizar</PresentationFormat>
  <Paragraphs>21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7" baseType="lpstr">
      <vt:lpstr>Avenir Next LT Pro Bold</vt:lpstr>
      <vt:lpstr>Helvetica Neue</vt:lpstr>
      <vt:lpstr>Helvetica Neue Medium</vt:lpstr>
      <vt:lpstr>Wingdings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2023-11-20T17:38:11Z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