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876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28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ia e Dat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Autoria e Data</a:t>
            </a:r>
          </a:p>
        </p:txBody>
      </p:sp>
      <p:sp>
        <p:nvSpPr>
          <p:cNvPr id="12" name="Título da Apresentação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Título da Apresentação</a:t>
            </a:r>
          </a:p>
        </p:txBody>
      </p:sp>
      <p:sp>
        <p:nvSpPr>
          <p:cNvPr id="13" name="Nível de Corpo Um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da Apresentação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cl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Nível de Corpo Um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Declaração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ato Princip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Nível de Corpo Um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Informações do fato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Informações do fato</a:t>
            </a:r>
          </a:p>
        </p:txBody>
      </p:sp>
      <p:sp>
        <p:nvSpPr>
          <p:cNvPr id="10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ribuição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Atribuição</a:t>
            </a:r>
          </a:p>
        </p:txBody>
      </p:sp>
      <p:sp>
        <p:nvSpPr>
          <p:cNvPr id="116" name="Nível de Corpo Um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“Citação Notável”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rês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igela de salada com arroz frito, ovos cozidos e hashis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Tigelas com bolinhos de salmão, salada e humm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Tigela de massa pappardelle com creme de ervas, avelãs assadas e queijo parmesão ralado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igela de salada com arroz frito, ovos cozidos e hashis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bacates e limões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Título da Apresentação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Título da Apresentação</a:t>
            </a:r>
          </a:p>
        </p:txBody>
      </p:sp>
      <p:sp>
        <p:nvSpPr>
          <p:cNvPr id="23" name="Autoria e Data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Autoria e Data</a:t>
            </a:r>
          </a:p>
        </p:txBody>
      </p:sp>
      <p:sp>
        <p:nvSpPr>
          <p:cNvPr id="24" name="Nível de Corpo Um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da Apresentação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Foto Alterna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gelas com bolinhos de salmão, salada e humm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Título do Slide</a:t>
            </a:r>
          </a:p>
        </p:txBody>
      </p:sp>
      <p:sp>
        <p:nvSpPr>
          <p:cNvPr id="34" name="Nível de Corpo Um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ítulo do Slid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Título do Slide</a:t>
            </a:r>
          </a:p>
        </p:txBody>
      </p:sp>
      <p:sp>
        <p:nvSpPr>
          <p:cNvPr id="43" name="Subtítulo do Sli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do Slide</a:t>
            </a:r>
          </a:p>
        </p:txBody>
      </p:sp>
      <p:sp>
        <p:nvSpPr>
          <p:cNvPr id="44" name="Nível de Corpo Um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Nível de Corpo Um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Marcadores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ubtítulo do Sli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do Slide</a:t>
            </a:r>
          </a:p>
        </p:txBody>
      </p:sp>
      <p:sp>
        <p:nvSpPr>
          <p:cNvPr id="61" name="Nível de Corpo Um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Tigela de massa pappardelle com creme de ervas, avelãs assadas e queijo parmesão ralado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Título do Slide</a:t>
            </a:r>
          </a:p>
        </p:txBody>
      </p:sp>
      <p:sp>
        <p:nvSpPr>
          <p:cNvPr id="6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ítulo da Seção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Título da Seção</a:t>
            </a:r>
          </a:p>
        </p:txBody>
      </p:sp>
      <p:sp>
        <p:nvSpPr>
          <p:cNvPr id="72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penas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Título do Slide</a:t>
            </a:r>
          </a:p>
        </p:txBody>
      </p:sp>
      <p:sp>
        <p:nvSpPr>
          <p:cNvPr id="80" name="Subtítulo do Sli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do Slide</a:t>
            </a:r>
          </a:p>
        </p:txBody>
      </p:sp>
      <p:sp>
        <p:nvSpPr>
          <p:cNvPr id="8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ítulo da Agend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Título da Agenda</a:t>
            </a:r>
          </a:p>
        </p:txBody>
      </p:sp>
      <p:sp>
        <p:nvSpPr>
          <p:cNvPr id="89" name="Subtítulo de Agend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de Agenda</a:t>
            </a:r>
          </a:p>
        </p:txBody>
      </p:sp>
      <p:sp>
        <p:nvSpPr>
          <p:cNvPr id="90" name="Nível de Corpo Um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Tópicos da Agenda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Título do Slide</a:t>
            </a:r>
          </a:p>
        </p:txBody>
      </p:sp>
      <p:sp>
        <p:nvSpPr>
          <p:cNvPr id="3" name="Nível de Corpo Um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Autoria e Data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152" name="Título da Apresentação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3" name="Subtítulo da Apresentação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4" name="FUNDO 01.png" descr="FUNDO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IMAGEM CASAL.png" descr="IMAGEM CAS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7730" y="5143850"/>
            <a:ext cx="8648539" cy="94481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LOGO MORDOMO EFICAZ.png" descr="LOGO MORDOMO EFICAZ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2524" y="1860521"/>
            <a:ext cx="8658953" cy="31369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LOGO SEMANA DE REAVIVAMENTO ESPIRITUAL.png" descr="LOGO SEMANA DE REAVIVAMENTO ESPIRITUAL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2830" y="10704416"/>
            <a:ext cx="4413305" cy="12059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Imagem" descr="Imagem"/>
          <p:cNvPicPr>
            <a:picLocks noChangeAspect="1"/>
          </p:cNvPicPr>
          <p:nvPr/>
        </p:nvPicPr>
        <p:blipFill>
          <a:blip r:embed="rId2"/>
          <a:srcRect l="5546" r="5546"/>
          <a:stretch>
            <a:fillRect/>
          </a:stretch>
        </p:blipFill>
        <p:spPr>
          <a:xfrm>
            <a:off x="11336311" y="-1203583"/>
            <a:ext cx="21497554" cy="161231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FUNDO 02.png" descr="FUNDO 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" y="-1"/>
            <a:ext cx="243586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“Repreenderei o devorador, para que não consuma os produtos da terra, e não deixarei que as suas videiras nos campos fiquem sem frutos”. Aqui, Malaquias desenvolve seu pensamento acerca das medidas de proteção de Deus."/>
          <p:cNvSpPr txBox="1"/>
          <p:nvPr/>
        </p:nvSpPr>
        <p:spPr>
          <a:xfrm>
            <a:off x="2887303" y="1959224"/>
            <a:ext cx="13768357" cy="9797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7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lvl1pPr>
          </a:lstStyle>
          <a:p>
            <a:r>
              <a:rPr lang="pt-BR" dirty="0"/>
              <a:t>“Repreenderei o devorador, para que não consuma os produtos da terra, e não deixarei que as suas videiras nos campos fiquem sem frutos”. </a:t>
            </a:r>
          </a:p>
          <a:p>
            <a:r>
              <a:rPr lang="pt-BR" dirty="0"/>
              <a:t>Aqui, Malaquias desenvolve seu pensamento acerca das medidas de proteção de Deus. 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FUNDO 01.png" descr="FUNDO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FUNDO 01.png" descr="FUNDO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A proteção de Deus é muito necessária nesses tempos de instabilidade: “Deus é o nosso refúgio e a nossa força, socorro que não falta em tempos de aflição."/>
          <p:cNvSpPr txBox="1"/>
          <p:nvPr/>
        </p:nvSpPr>
        <p:spPr>
          <a:xfrm>
            <a:off x="4112897" y="5190877"/>
            <a:ext cx="16158206" cy="3334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lvl1pPr>
          </a:lstStyle>
          <a:p>
            <a:r>
              <a:rPr dirty="0"/>
              <a:t>A </a:t>
            </a:r>
            <a:r>
              <a:rPr dirty="0" err="1"/>
              <a:t>proteção</a:t>
            </a:r>
            <a:r>
              <a:rPr dirty="0"/>
              <a:t> de Deus é </a:t>
            </a:r>
            <a:r>
              <a:rPr dirty="0" err="1"/>
              <a:t>muito</a:t>
            </a:r>
            <a:r>
              <a:rPr dirty="0"/>
              <a:t> </a:t>
            </a:r>
            <a:r>
              <a:rPr dirty="0" err="1"/>
              <a:t>necessária</a:t>
            </a:r>
            <a:r>
              <a:rPr dirty="0"/>
              <a:t> nesses tempos de </a:t>
            </a:r>
            <a:r>
              <a:rPr dirty="0" err="1"/>
              <a:t>instabilidade</a:t>
            </a:r>
            <a:r>
              <a:rPr dirty="0"/>
              <a:t>: </a:t>
            </a:r>
            <a:endParaRPr lang="pt-BR" dirty="0"/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FUNDO 01.png" descr="FUNDO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FUNDO 01.png" descr="FUNDO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FUNDO 01.png" descr="FUNDO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Por isso, não teremos medo, ainda que a terra seja abalada, e as montanhas caiam nas profundezas do oceano. Não teremos medo, ainda que os mares se agitem e rujam, e os montes tremam violentamente” (Sl 46:1-3, NTLH)."/>
          <p:cNvSpPr txBox="1"/>
          <p:nvPr/>
        </p:nvSpPr>
        <p:spPr>
          <a:xfrm>
            <a:off x="4000838" y="1727013"/>
            <a:ext cx="16382325" cy="108747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lvl1pPr>
          </a:lstStyle>
          <a:p>
            <a:r>
              <a:rPr lang="pt-BR" dirty="0"/>
              <a:t>“Deus é o nosso refúgio e a nossa força, socorro que não falta em tempos de aflição.</a:t>
            </a:r>
          </a:p>
          <a:p>
            <a:r>
              <a:rPr dirty="0"/>
              <a:t>Por </a:t>
            </a:r>
            <a:r>
              <a:rPr dirty="0" err="1"/>
              <a:t>isso</a:t>
            </a:r>
            <a:r>
              <a:rPr dirty="0"/>
              <a:t>, </a:t>
            </a:r>
            <a:r>
              <a:rPr dirty="0" err="1"/>
              <a:t>não</a:t>
            </a:r>
            <a:r>
              <a:rPr dirty="0"/>
              <a:t> </a:t>
            </a:r>
            <a:r>
              <a:rPr dirty="0" err="1"/>
              <a:t>teremos</a:t>
            </a:r>
            <a:r>
              <a:rPr dirty="0"/>
              <a:t> </a:t>
            </a:r>
            <a:r>
              <a:rPr dirty="0" err="1"/>
              <a:t>medo</a:t>
            </a:r>
            <a:r>
              <a:rPr dirty="0"/>
              <a:t>, </a:t>
            </a:r>
            <a:r>
              <a:rPr dirty="0" err="1"/>
              <a:t>ainda</a:t>
            </a:r>
            <a:r>
              <a:rPr dirty="0"/>
              <a:t> que a terra </a:t>
            </a:r>
            <a:r>
              <a:rPr dirty="0" err="1"/>
              <a:t>seja</a:t>
            </a:r>
            <a:r>
              <a:rPr dirty="0"/>
              <a:t> </a:t>
            </a:r>
            <a:r>
              <a:rPr dirty="0" err="1"/>
              <a:t>abalada</a:t>
            </a:r>
            <a:r>
              <a:rPr dirty="0"/>
              <a:t>, e as </a:t>
            </a:r>
            <a:r>
              <a:rPr dirty="0" err="1"/>
              <a:t>montanhas</a:t>
            </a:r>
            <a:r>
              <a:rPr dirty="0"/>
              <a:t> </a:t>
            </a:r>
            <a:r>
              <a:rPr dirty="0" err="1"/>
              <a:t>caiam</a:t>
            </a:r>
            <a:r>
              <a:rPr dirty="0"/>
              <a:t> </a:t>
            </a:r>
            <a:r>
              <a:rPr dirty="0" err="1"/>
              <a:t>nas</a:t>
            </a:r>
            <a:r>
              <a:rPr dirty="0"/>
              <a:t> </a:t>
            </a:r>
            <a:r>
              <a:rPr dirty="0" err="1"/>
              <a:t>profundezas</a:t>
            </a:r>
            <a:r>
              <a:rPr dirty="0"/>
              <a:t> do </a:t>
            </a:r>
            <a:r>
              <a:rPr dirty="0" err="1"/>
              <a:t>oceano</a:t>
            </a:r>
            <a:r>
              <a:rPr dirty="0"/>
              <a:t>. </a:t>
            </a:r>
            <a:r>
              <a:rPr dirty="0" err="1"/>
              <a:t>Não</a:t>
            </a:r>
            <a:r>
              <a:rPr dirty="0"/>
              <a:t> </a:t>
            </a:r>
            <a:r>
              <a:rPr dirty="0" err="1"/>
              <a:t>teremos</a:t>
            </a:r>
            <a:r>
              <a:rPr dirty="0"/>
              <a:t> </a:t>
            </a:r>
            <a:r>
              <a:rPr dirty="0" err="1"/>
              <a:t>medo</a:t>
            </a:r>
            <a:r>
              <a:rPr dirty="0"/>
              <a:t>, </a:t>
            </a:r>
            <a:r>
              <a:rPr dirty="0" err="1"/>
              <a:t>ainda</a:t>
            </a:r>
            <a:r>
              <a:rPr dirty="0"/>
              <a:t> que </a:t>
            </a:r>
            <a:r>
              <a:rPr dirty="0" err="1"/>
              <a:t>os</a:t>
            </a:r>
            <a:r>
              <a:rPr dirty="0"/>
              <a:t> mares se </a:t>
            </a:r>
            <a:r>
              <a:rPr dirty="0" err="1"/>
              <a:t>agitem</a:t>
            </a:r>
            <a:r>
              <a:rPr dirty="0"/>
              <a:t> e </a:t>
            </a:r>
            <a:r>
              <a:rPr dirty="0" err="1"/>
              <a:t>rujam</a:t>
            </a:r>
            <a:r>
              <a:rPr dirty="0"/>
              <a:t>, e </a:t>
            </a:r>
            <a:r>
              <a:rPr dirty="0" err="1"/>
              <a:t>os</a:t>
            </a:r>
            <a:r>
              <a:rPr dirty="0"/>
              <a:t> </a:t>
            </a:r>
            <a:r>
              <a:rPr dirty="0" err="1"/>
              <a:t>montes</a:t>
            </a:r>
            <a:r>
              <a:rPr dirty="0"/>
              <a:t> </a:t>
            </a:r>
            <a:r>
              <a:rPr dirty="0" err="1"/>
              <a:t>tremam</a:t>
            </a:r>
            <a:r>
              <a:rPr dirty="0"/>
              <a:t> </a:t>
            </a:r>
            <a:r>
              <a:rPr dirty="0" err="1"/>
              <a:t>violentamente</a:t>
            </a:r>
            <a:r>
              <a:rPr dirty="0"/>
              <a:t>” </a:t>
            </a:r>
            <a:endParaRPr lang="pt-BR" dirty="0"/>
          </a:p>
          <a:p>
            <a:r>
              <a:rPr dirty="0"/>
              <a:t>(</a:t>
            </a:r>
            <a:r>
              <a:rPr dirty="0" err="1"/>
              <a:t>Sl</a:t>
            </a:r>
            <a:r>
              <a:rPr dirty="0"/>
              <a:t> 46:1-3, NTLH). 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FUNDO 05.png" descr="FUNDO 0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MAIS BÊNÇÃOS COM UM PROPÓSITO"/>
          <p:cNvSpPr txBox="1"/>
          <p:nvPr/>
        </p:nvSpPr>
        <p:spPr>
          <a:xfrm>
            <a:off x="4112897" y="5267821"/>
            <a:ext cx="16158206" cy="318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0000">
                <a:solidFill>
                  <a:srgbClr val="FFFFFF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pPr>
            <a:r>
              <a:rPr dirty="0"/>
              <a:t>MAIS BÊNÇÃOS COM UM PROPÓSITO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Imagem" descr="Imagem"/>
          <p:cNvPicPr>
            <a:picLocks noChangeAspect="1"/>
          </p:cNvPicPr>
          <p:nvPr/>
        </p:nvPicPr>
        <p:blipFill>
          <a:blip r:embed="rId2"/>
          <a:srcRect l="7812" r="7812"/>
          <a:stretch>
            <a:fillRect/>
          </a:stretch>
        </p:blipFill>
        <p:spPr>
          <a:xfrm>
            <a:off x="9858655" y="-413620"/>
            <a:ext cx="21814861" cy="145432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FUNDO 06.png" descr="FUNDO 0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Lemos em Malaquias 3:12 (ARC), “E todas as nações vos chamarão bem-aventurados; porque vós sereis uma terra deleitosa, diz o Senhor dos Exércitos”."/>
          <p:cNvSpPr txBox="1"/>
          <p:nvPr/>
        </p:nvSpPr>
        <p:spPr>
          <a:xfrm>
            <a:off x="2887303" y="1829836"/>
            <a:ext cx="11342099" cy="8720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7000">
                <a:solidFill>
                  <a:srgbClr val="FFFFFF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pPr>
            <a:endParaRPr dirty="0"/>
          </a:p>
          <a:p>
            <a:pPr algn="l">
              <a:defRPr sz="7000">
                <a:solidFill>
                  <a:srgbClr val="FFFFFF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pPr>
            <a:r>
              <a:rPr dirty="0" err="1"/>
              <a:t>Lemos</a:t>
            </a:r>
            <a:r>
              <a:rPr dirty="0"/>
              <a:t> </a:t>
            </a:r>
            <a:r>
              <a:rPr dirty="0" err="1"/>
              <a:t>em</a:t>
            </a:r>
            <a:r>
              <a:rPr dirty="0"/>
              <a:t> </a:t>
            </a:r>
            <a:r>
              <a:rPr dirty="0" err="1"/>
              <a:t>Malaquias</a:t>
            </a:r>
            <a:r>
              <a:rPr dirty="0"/>
              <a:t> 3:12 (ARC), “E </a:t>
            </a:r>
            <a:r>
              <a:rPr dirty="0" err="1"/>
              <a:t>todas</a:t>
            </a:r>
            <a:r>
              <a:rPr dirty="0"/>
              <a:t> as </a:t>
            </a:r>
            <a:r>
              <a:rPr dirty="0" err="1"/>
              <a:t>nações</a:t>
            </a:r>
            <a:r>
              <a:rPr dirty="0"/>
              <a:t> </a:t>
            </a:r>
            <a:r>
              <a:rPr dirty="0" err="1"/>
              <a:t>vos</a:t>
            </a:r>
            <a:r>
              <a:rPr dirty="0"/>
              <a:t> </a:t>
            </a:r>
            <a:r>
              <a:rPr dirty="0" err="1"/>
              <a:t>chamarão</a:t>
            </a:r>
            <a:r>
              <a:rPr dirty="0"/>
              <a:t> </a:t>
            </a:r>
            <a:r>
              <a:rPr dirty="0" err="1"/>
              <a:t>bem-aventurados</a:t>
            </a:r>
            <a:r>
              <a:rPr dirty="0"/>
              <a:t>; </a:t>
            </a:r>
            <a:r>
              <a:rPr dirty="0" err="1"/>
              <a:t>porque</a:t>
            </a:r>
            <a:r>
              <a:rPr dirty="0"/>
              <a:t> </a:t>
            </a:r>
            <a:r>
              <a:rPr dirty="0" err="1"/>
              <a:t>vós</a:t>
            </a:r>
            <a:r>
              <a:rPr dirty="0"/>
              <a:t> </a:t>
            </a:r>
            <a:r>
              <a:rPr dirty="0" err="1"/>
              <a:t>sereis</a:t>
            </a:r>
            <a:r>
              <a:rPr dirty="0"/>
              <a:t> </a:t>
            </a:r>
            <a:r>
              <a:rPr dirty="0" err="1"/>
              <a:t>uma</a:t>
            </a:r>
            <a:r>
              <a:rPr dirty="0"/>
              <a:t> terra </a:t>
            </a:r>
            <a:r>
              <a:rPr dirty="0" err="1"/>
              <a:t>deleitosa</a:t>
            </a:r>
            <a:r>
              <a:rPr dirty="0"/>
              <a:t>, </a:t>
            </a:r>
            <a:r>
              <a:rPr dirty="0" err="1"/>
              <a:t>diz</a:t>
            </a:r>
            <a:r>
              <a:rPr dirty="0"/>
              <a:t> o Senhor dos </a:t>
            </a:r>
            <a:r>
              <a:rPr dirty="0" err="1"/>
              <a:t>Exércitos</a:t>
            </a:r>
            <a:r>
              <a:rPr lang="pt-BR" dirty="0"/>
              <a:t>.</a:t>
            </a:r>
            <a:r>
              <a:rPr dirty="0"/>
              <a:t>”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Imagem" descr="Imagem"/>
          <p:cNvPicPr>
            <a:picLocks noChangeAspect="1"/>
          </p:cNvPicPr>
          <p:nvPr/>
        </p:nvPicPr>
        <p:blipFill>
          <a:blip r:embed="rId2"/>
          <a:srcRect l="5927" r="5927"/>
          <a:stretch>
            <a:fillRect/>
          </a:stretch>
        </p:blipFill>
        <p:spPr>
          <a:xfrm>
            <a:off x="10278837" y="-477205"/>
            <a:ext cx="19560545" cy="146704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FUNDO 02.png" descr="FUNDO 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" y="-1"/>
            <a:ext cx="243586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Esse verso usa duas expressões para a reação dos outros quanto aos fiéis dizimistas: “vos chamarão bem-aventurados” e “terra deleitosa”."/>
          <p:cNvSpPr txBox="1"/>
          <p:nvPr/>
        </p:nvSpPr>
        <p:spPr>
          <a:xfrm>
            <a:off x="2887303" y="2628900"/>
            <a:ext cx="9052268" cy="845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7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lvl1pPr>
          </a:lstStyle>
          <a:p>
            <a:r>
              <a:t>Esse verso usa duas expressões para a reação dos outros quanto aos fiéis dizimistas: “vos chamarão bem-aventurados” e “terra deleitosa”. 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FUNDO 04.png" descr="FUNDO 0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Devolver o dízimo não é uma barganha entre o ser humano e Deus. Não se trata de devolver para obter mais. Assim como um espírito altruísta leva à fidelidade na devolução dos dízimos, esse mesmo espírito pode nos ajudar a usar nossas bênçãos adicionais pa"/>
          <p:cNvSpPr txBox="1"/>
          <p:nvPr/>
        </p:nvSpPr>
        <p:spPr>
          <a:xfrm>
            <a:off x="3311060" y="2095500"/>
            <a:ext cx="17761881" cy="952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lvl1pPr>
          </a:lstStyle>
          <a:p>
            <a:r>
              <a:t>Devolver o dízimo não é uma barganha entre o ser humano e Deus. Não se trata de devolver para obter mais. Assim como um espírito altruísta leva à fidelidade na devolução dos dízimos, esse mesmo espírito pode nos ajudar a usar nossas bênçãos adicionais para abençoar outras pessoas e testemunhar sobre o Doador de todas as bênçãos. 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FUNDO 05.png" descr="FUNDO 0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“O Senhor do Céu lança um repto àqueles a quem Ele tem suprido com a Sua liberalidade, para que O provem” (Ellen G. White, Conselhos sobre Mordomia, p. 52)."/>
          <p:cNvSpPr txBox="1"/>
          <p:nvPr/>
        </p:nvSpPr>
        <p:spPr>
          <a:xfrm>
            <a:off x="3562456" y="4267547"/>
            <a:ext cx="17259088" cy="5180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000">
                <a:solidFill>
                  <a:srgbClr val="FFFFFF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lvl1pPr>
          </a:lstStyle>
          <a:p>
            <a:r>
              <a:rPr lang="pt-BR" dirty="0"/>
              <a:t>“O Senhor do Céu lança um repto àqueles a quem Ele tem suprido com a Sua liberalidade, para que </a:t>
            </a:r>
            <a:r>
              <a:rPr lang="pt-BR"/>
              <a:t>O provem.” </a:t>
            </a:r>
            <a:r>
              <a:rPr lang="pt-BR" sz="6000" dirty="0"/>
              <a:t>(Ellen G. White, Conselhos sobre Mordomia, p. 52). 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Imagem" descr="Imagem"/>
          <p:cNvPicPr>
            <a:picLocks noChangeAspect="1"/>
          </p:cNvPicPr>
          <p:nvPr/>
        </p:nvPicPr>
        <p:blipFill>
          <a:blip r:embed="rId2"/>
          <a:srcRect t="11117" b="11117"/>
          <a:stretch>
            <a:fillRect/>
          </a:stretch>
        </p:blipFill>
        <p:spPr>
          <a:xfrm>
            <a:off x="-927100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FUNDO 03.png" descr="FUNDO 0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MEU COMPROMISSO:…"/>
          <p:cNvSpPr txBox="1"/>
          <p:nvPr/>
        </p:nvSpPr>
        <p:spPr>
          <a:xfrm>
            <a:off x="11248319" y="4229100"/>
            <a:ext cx="11342098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7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pPr>
            <a:r>
              <a:t>MEU COMPROMISSO: </a:t>
            </a:r>
          </a:p>
          <a:p>
            <a:pPr algn="l">
              <a:defRPr sz="7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pPr>
            <a:r>
              <a:t>Comprometo-me a devolver os dízimos do Senhor (10% da minha renda). 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Autoria e Data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226" name="Título da Apresentação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7" name="Subtítulo da Apresentação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28" name="FUNDO 01.png" descr="FUNDO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IMAGEM CASAL.png" descr="IMAGEM CAS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1387" y="1980740"/>
            <a:ext cx="10841225" cy="118435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LOGO SEMANA DE REAVIVAMENTO ESPIRITUAL.png" descr="LOGO SEMANA DE REAVIVAMENTO ESPIRITUA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55144" y="10934215"/>
            <a:ext cx="4413305" cy="12059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FUNDO 04.png" descr="FUNDO 0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Abrindo as janelas do céu"/>
          <p:cNvSpPr txBox="1"/>
          <p:nvPr/>
        </p:nvSpPr>
        <p:spPr>
          <a:xfrm>
            <a:off x="3901774" y="5261922"/>
            <a:ext cx="16580452" cy="3192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5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lvl1pPr>
          </a:lstStyle>
          <a:p>
            <a:r>
              <a:rPr lang="pt-BR" sz="12500" dirty="0"/>
              <a:t>ABRINDO AS JANELAS DO CÉU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Imagem" descr="Imagem"/>
          <p:cNvPicPr>
            <a:picLocks noChangeAspect="1"/>
          </p:cNvPicPr>
          <p:nvPr/>
        </p:nvPicPr>
        <p:blipFill>
          <a:blip r:embed="rId2"/>
          <a:srcRect t="22534" b="22534"/>
          <a:stretch>
            <a:fillRect/>
          </a:stretch>
        </p:blipFill>
        <p:spPr>
          <a:xfrm>
            <a:off x="9491271" y="-757397"/>
            <a:ext cx="22108959" cy="147393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FUNDO 02.png" descr="FUNDO 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" y="-1"/>
            <a:ext cx="243586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PROFUSÃO DE BÊNÇÃOS…"/>
          <p:cNvSpPr txBox="1"/>
          <p:nvPr/>
        </p:nvSpPr>
        <p:spPr>
          <a:xfrm>
            <a:off x="2096024" y="3162300"/>
            <a:ext cx="12659169" cy="7391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7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pPr>
            <a:r>
              <a:t>PROFUSÃO DE BÊNÇÃOS </a:t>
            </a:r>
          </a:p>
          <a:p>
            <a:pPr algn="l">
              <a:defRPr sz="7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pPr>
            <a:r>
              <a:t>Malaquias usa uma linguagem figurada – “Abrir-lhes as janelas do Céu” – para descrever o resultado de devolver o dízimo de tudo ao Senhor. 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FUNDO 05.png" descr="FUNDO 0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Malaquias 3:10 fornece informações precisas sobre o resultado para os dizimistas fiéis: “Derramar sobre vocês bênção sem medida”. Este ensinamento está em harmonia com a promessa de Deus encontrada em Deuteronômio 28."/>
          <p:cNvSpPr txBox="1"/>
          <p:nvPr/>
        </p:nvSpPr>
        <p:spPr>
          <a:xfrm>
            <a:off x="4112897" y="3162300"/>
            <a:ext cx="16158206" cy="7391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000">
                <a:solidFill>
                  <a:srgbClr val="FFFFFF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lvl1pPr>
          </a:lstStyle>
          <a:p>
            <a:r>
              <a:t>Malaquias 3:10 fornece informações precisas sobre o resultado para os dizimistas fiéis: “Derramar sobre vocês bênção sem medida”. Este ensinamento está em harmonia com a promessa de Deus encontrada em Deuteronômio 28.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Imagem" descr="Imagem"/>
          <p:cNvPicPr>
            <a:picLocks noChangeAspect="1"/>
          </p:cNvPicPr>
          <p:nvPr/>
        </p:nvPicPr>
        <p:blipFill>
          <a:blip r:embed="rId2"/>
          <a:srcRect l="12499" r="12499"/>
          <a:stretch>
            <a:fillRect/>
          </a:stretch>
        </p:blipFill>
        <p:spPr>
          <a:xfrm>
            <a:off x="-1416709" y="-812489"/>
            <a:ext cx="19595282" cy="14696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FUNDO 03.png" descr="FUNDO 0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Embora o amor e as bênçãos de Deus precedam o dízimo, é biblicamente correto reconhecer que Deus acrescenta abundantes bênçãos materiais àqueles que são fiéis dizimistas."/>
          <p:cNvSpPr txBox="1"/>
          <p:nvPr/>
        </p:nvSpPr>
        <p:spPr>
          <a:xfrm>
            <a:off x="10895196" y="2628900"/>
            <a:ext cx="11546032" cy="845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7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lvl1pPr>
          </a:lstStyle>
          <a:p>
            <a:r>
              <a:t>Embora o amor e as bênçãos de Deus precedam o dízimo, é biblicamente correto reconhecer que Deus acrescenta abundantes bênçãos materiais àqueles que são fiéis dizimistas. 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Imagem" descr="Imagem"/>
          <p:cNvPicPr>
            <a:picLocks noChangeAspect="1"/>
          </p:cNvPicPr>
          <p:nvPr/>
        </p:nvPicPr>
        <p:blipFill>
          <a:blip r:embed="rId2"/>
          <a:srcRect b="55708"/>
          <a:stretch>
            <a:fillRect/>
          </a:stretch>
        </p:blipFill>
        <p:spPr>
          <a:xfrm>
            <a:off x="6782132" y="-1334207"/>
            <a:ext cx="22851577" cy="151820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FUNDO 06.png" descr="FUNDO 0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Ellen White explica esta realidade diversa: “Alguns terão cem vezes tanto nesta vida, e no mundo vindouro, a vida eterna. Mas nem todos receberão cem vezes mais nesta vida, porque não o podem suportar”"/>
          <p:cNvSpPr txBox="1"/>
          <p:nvPr/>
        </p:nvSpPr>
        <p:spPr>
          <a:xfrm>
            <a:off x="2887303" y="2727631"/>
            <a:ext cx="12879691" cy="8720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7000">
                <a:solidFill>
                  <a:srgbClr val="FFFFFF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lvl1pPr>
          </a:lstStyle>
          <a:p>
            <a:r>
              <a:rPr dirty="0"/>
              <a:t>Ellen White </a:t>
            </a:r>
            <a:r>
              <a:rPr dirty="0" err="1"/>
              <a:t>explica</a:t>
            </a:r>
            <a:r>
              <a:rPr dirty="0"/>
              <a:t> </a:t>
            </a:r>
            <a:r>
              <a:rPr dirty="0" err="1"/>
              <a:t>esta</a:t>
            </a:r>
            <a:r>
              <a:rPr dirty="0"/>
              <a:t> </a:t>
            </a:r>
            <a:r>
              <a:rPr dirty="0" err="1"/>
              <a:t>realidade</a:t>
            </a:r>
            <a:r>
              <a:rPr dirty="0"/>
              <a:t> </a:t>
            </a:r>
            <a:r>
              <a:rPr dirty="0" err="1"/>
              <a:t>diversa</a:t>
            </a:r>
            <a:r>
              <a:rPr dirty="0"/>
              <a:t>: “</a:t>
            </a:r>
            <a:r>
              <a:rPr dirty="0" err="1"/>
              <a:t>Alguns</a:t>
            </a:r>
            <a:r>
              <a:rPr dirty="0"/>
              <a:t> </a:t>
            </a:r>
            <a:r>
              <a:rPr dirty="0" err="1"/>
              <a:t>terão</a:t>
            </a:r>
            <a:r>
              <a:rPr dirty="0"/>
              <a:t> </a:t>
            </a:r>
            <a:r>
              <a:rPr dirty="0" err="1"/>
              <a:t>cem</a:t>
            </a:r>
            <a:r>
              <a:rPr dirty="0"/>
              <a:t> </a:t>
            </a:r>
            <a:r>
              <a:rPr dirty="0" err="1"/>
              <a:t>vezes</a:t>
            </a:r>
            <a:r>
              <a:rPr dirty="0"/>
              <a:t> tanto </a:t>
            </a:r>
            <a:r>
              <a:rPr dirty="0" err="1"/>
              <a:t>nesta</a:t>
            </a:r>
            <a:r>
              <a:rPr dirty="0"/>
              <a:t> </a:t>
            </a:r>
            <a:r>
              <a:rPr dirty="0" err="1"/>
              <a:t>vida</a:t>
            </a:r>
            <a:r>
              <a:rPr dirty="0"/>
              <a:t>, e no </a:t>
            </a:r>
            <a:r>
              <a:rPr dirty="0" err="1"/>
              <a:t>mundo</a:t>
            </a:r>
            <a:r>
              <a:rPr dirty="0"/>
              <a:t> </a:t>
            </a:r>
            <a:r>
              <a:rPr dirty="0" err="1"/>
              <a:t>vindouro</a:t>
            </a:r>
            <a:r>
              <a:rPr dirty="0"/>
              <a:t>, a </a:t>
            </a:r>
            <a:r>
              <a:rPr dirty="0" err="1"/>
              <a:t>vida</a:t>
            </a:r>
            <a:r>
              <a:rPr dirty="0"/>
              <a:t> </a:t>
            </a:r>
            <a:r>
              <a:rPr dirty="0" err="1"/>
              <a:t>eterna</a:t>
            </a:r>
            <a:r>
              <a:rPr dirty="0"/>
              <a:t>. Mas </a:t>
            </a:r>
            <a:r>
              <a:rPr dirty="0" err="1"/>
              <a:t>nem</a:t>
            </a:r>
            <a:r>
              <a:rPr dirty="0"/>
              <a:t> </a:t>
            </a:r>
            <a:r>
              <a:rPr dirty="0" err="1"/>
              <a:t>todos</a:t>
            </a:r>
            <a:r>
              <a:rPr dirty="0"/>
              <a:t> </a:t>
            </a:r>
            <a:r>
              <a:rPr dirty="0" err="1"/>
              <a:t>receberão</a:t>
            </a:r>
            <a:r>
              <a:rPr dirty="0"/>
              <a:t> </a:t>
            </a:r>
            <a:r>
              <a:rPr dirty="0" err="1"/>
              <a:t>cem</a:t>
            </a:r>
            <a:r>
              <a:rPr dirty="0"/>
              <a:t> </a:t>
            </a:r>
            <a:r>
              <a:rPr dirty="0" err="1"/>
              <a:t>vezes</a:t>
            </a:r>
            <a:r>
              <a:rPr dirty="0"/>
              <a:t> </a:t>
            </a:r>
            <a:r>
              <a:rPr dirty="0" err="1"/>
              <a:t>mais</a:t>
            </a:r>
            <a:r>
              <a:rPr dirty="0"/>
              <a:t> </a:t>
            </a:r>
            <a:r>
              <a:rPr dirty="0" err="1"/>
              <a:t>nesta</a:t>
            </a:r>
            <a:r>
              <a:rPr dirty="0"/>
              <a:t> </a:t>
            </a:r>
            <a:r>
              <a:rPr dirty="0" err="1"/>
              <a:t>vida</a:t>
            </a:r>
            <a:r>
              <a:rPr dirty="0"/>
              <a:t>, </a:t>
            </a:r>
            <a:r>
              <a:rPr dirty="0" err="1"/>
              <a:t>porque</a:t>
            </a:r>
            <a:r>
              <a:rPr dirty="0"/>
              <a:t> </a:t>
            </a:r>
            <a:r>
              <a:rPr dirty="0" err="1"/>
              <a:t>não</a:t>
            </a:r>
            <a:r>
              <a:rPr dirty="0"/>
              <a:t> o </a:t>
            </a:r>
            <a:r>
              <a:rPr dirty="0" err="1"/>
              <a:t>podem</a:t>
            </a:r>
            <a:r>
              <a:rPr dirty="0"/>
              <a:t> </a:t>
            </a:r>
            <a:r>
              <a:rPr dirty="0" err="1"/>
              <a:t>suportar</a:t>
            </a:r>
            <a:r>
              <a:rPr lang="pt-BR" dirty="0"/>
              <a:t>.</a:t>
            </a:r>
            <a:r>
              <a:rPr dirty="0"/>
              <a:t>”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FUNDO 01.png" descr="FUNDO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FUNDO 01.png" descr="FUNDO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FUNDO 01.png" descr="FUNDO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Existem cinco elementos que podem nos ajudar a colocar a Deus em primeiro lugar:"/>
          <p:cNvSpPr txBox="1"/>
          <p:nvPr/>
        </p:nvSpPr>
        <p:spPr>
          <a:xfrm>
            <a:off x="4792149" y="2588003"/>
            <a:ext cx="15274270" cy="7467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0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pPr>
            <a:endParaRPr/>
          </a:p>
          <a:p>
            <a:pPr>
              <a:defRPr sz="10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pPr>
            <a:r>
              <a:t>Existem cinco elementos que podem nos ajudar a colocar a Deus em primeiro lugar: 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FUNDO 01.png" descr="FUNDO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FUNDO 01.png" descr="FUNDO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FUNDO 01.png" descr="FUNDO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O ESQUEMA DE PROTEÇÃO DE DEUS"/>
          <p:cNvSpPr txBox="1"/>
          <p:nvPr/>
        </p:nvSpPr>
        <p:spPr>
          <a:xfrm>
            <a:off x="4112897" y="5410200"/>
            <a:ext cx="16158206" cy="289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lvl1pPr>
          </a:lstStyle>
          <a:p>
            <a:r>
              <a:t>O ESQUEMA DE PROTEÇÃO DE DEUS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Imagem" descr="Imagem"/>
          <p:cNvPicPr>
            <a:picLocks noChangeAspect="1"/>
          </p:cNvPicPr>
          <p:nvPr/>
        </p:nvPicPr>
        <p:blipFill>
          <a:blip r:embed="rId2"/>
          <a:srcRect t="16666" b="16666"/>
          <a:stretch>
            <a:fillRect/>
          </a:stretch>
        </p:blipFill>
        <p:spPr>
          <a:xfrm>
            <a:off x="-2242905" y="-1351666"/>
            <a:ext cx="24628999" cy="164193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FUNDO 07.png" descr="FUNDO 0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107" y="-1"/>
            <a:ext cx="236728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Os próximos dois versículos, Malaquias 3:11, 12, expandem o versículo 10. Malaquias 3:11 declara:"/>
          <p:cNvSpPr txBox="1"/>
          <p:nvPr/>
        </p:nvSpPr>
        <p:spPr>
          <a:xfrm>
            <a:off x="10788721" y="2842115"/>
            <a:ext cx="11342099" cy="656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7000">
                <a:solidFill>
                  <a:srgbClr val="FFFFFF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pPr>
            <a:endParaRPr dirty="0"/>
          </a:p>
          <a:p>
            <a:pPr algn="l">
              <a:defRPr sz="7000">
                <a:solidFill>
                  <a:srgbClr val="FFFFFF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pPr>
            <a:r>
              <a:rPr dirty="0" err="1"/>
              <a:t>Os</a:t>
            </a:r>
            <a:r>
              <a:rPr dirty="0"/>
              <a:t> </a:t>
            </a:r>
            <a:r>
              <a:rPr dirty="0" err="1"/>
              <a:t>próximos</a:t>
            </a:r>
            <a:r>
              <a:rPr dirty="0"/>
              <a:t> </a:t>
            </a:r>
            <a:r>
              <a:rPr dirty="0" err="1"/>
              <a:t>dois</a:t>
            </a:r>
            <a:r>
              <a:rPr dirty="0"/>
              <a:t> </a:t>
            </a:r>
            <a:r>
              <a:rPr dirty="0" err="1"/>
              <a:t>versículos</a:t>
            </a:r>
            <a:r>
              <a:rPr dirty="0"/>
              <a:t>, </a:t>
            </a:r>
            <a:r>
              <a:rPr dirty="0" err="1"/>
              <a:t>Malaquias</a:t>
            </a:r>
            <a:r>
              <a:rPr dirty="0"/>
              <a:t> 3:11, 12, </a:t>
            </a:r>
            <a:r>
              <a:rPr dirty="0" err="1"/>
              <a:t>expandem</a:t>
            </a:r>
            <a:r>
              <a:rPr dirty="0"/>
              <a:t> o </a:t>
            </a:r>
            <a:r>
              <a:rPr dirty="0" err="1"/>
              <a:t>versículo</a:t>
            </a:r>
            <a:r>
              <a:rPr dirty="0"/>
              <a:t> 10. </a:t>
            </a:r>
            <a:endParaRPr lang="pt-BR" dirty="0"/>
          </a:p>
          <a:p>
            <a:pPr algn="l">
              <a:defRPr sz="7000">
                <a:solidFill>
                  <a:srgbClr val="FFFFFF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pPr>
            <a:r>
              <a:rPr dirty="0" err="1"/>
              <a:t>Malaquias</a:t>
            </a:r>
            <a:r>
              <a:rPr dirty="0"/>
              <a:t> 3:11 </a:t>
            </a:r>
            <a:r>
              <a:rPr dirty="0" err="1"/>
              <a:t>declara</a:t>
            </a:r>
            <a:r>
              <a:rPr dirty="0"/>
              <a:t>: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24F9E3DF7FBAB4A9A6D824FE11CA10C" ma:contentTypeVersion="19" ma:contentTypeDescription="Create a new document." ma:contentTypeScope="" ma:versionID="0229a747fff1210a708aa928cb54ca39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7bbbe0ec1c6624671d4add114ad428c7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Ordenn_x00fa_merico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Ordenn_x00fa_merico" ma:index="25" nillable="true" ma:displayName="Orden númerico" ma:default="0" ma:format="Dropdown" ma:internalName="Ordenn_x00fa_merico" ma:percentage="FALSE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117de4b-53e5-4cd7-9971-ff986aecaefa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enn_x00fa_merico xmlns="4d66254c-b8c0-4e16-9669-44d49c614d61">0</Ordenn_x00fa_merico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</documentManagement>
</p:properties>
</file>

<file path=customXml/itemProps1.xml><?xml version="1.0" encoding="utf-8"?>
<ds:datastoreItem xmlns:ds="http://schemas.openxmlformats.org/officeDocument/2006/customXml" ds:itemID="{74FFFDF5-B47D-42E9-8697-B6B576311431}"/>
</file>

<file path=customXml/itemProps2.xml><?xml version="1.0" encoding="utf-8"?>
<ds:datastoreItem xmlns:ds="http://schemas.openxmlformats.org/officeDocument/2006/customXml" ds:itemID="{6629770A-9BC7-4C42-ACE4-1AB44702CF95}"/>
</file>

<file path=customXml/itemProps3.xml><?xml version="1.0" encoding="utf-8"?>
<ds:datastoreItem xmlns:ds="http://schemas.openxmlformats.org/officeDocument/2006/customXml" ds:itemID="{40B21B76-E78F-4319-880A-DF0786BA69B3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478</Words>
  <Application>Microsoft Office PowerPoint</Application>
  <PresentationFormat>Personalizar</PresentationFormat>
  <Paragraphs>26</Paragraphs>
  <Slides>19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3" baseType="lpstr">
      <vt:lpstr>Avenir Next LT Pro Bold</vt:lpstr>
      <vt:lpstr>Helvetica Neue</vt:lpstr>
      <vt:lpstr>Helvetica Neue Medium</vt:lpstr>
      <vt:lpstr>21_BasicWhite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DSA - Daiana Escobar</dc:creator>
  <cp:lastModifiedBy>DSA - Daiana Escobar</cp:lastModifiedBy>
  <cp:revision>1</cp:revision>
  <dcterms:modified xsi:type="dcterms:W3CDTF">2023-11-20T18:46:18Z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</Properties>
</file>