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80" r:id="rId7"/>
    <p:sldId id="260" r:id="rId8"/>
    <p:sldId id="258" r:id="rId9"/>
    <p:sldId id="281" r:id="rId10"/>
    <p:sldId id="259" r:id="rId11"/>
    <p:sldId id="282" r:id="rId12"/>
    <p:sldId id="283" r:id="rId13"/>
    <p:sldId id="284" r:id="rId14"/>
    <p:sldId id="285" r:id="rId15"/>
    <p:sldId id="286" r:id="rId16"/>
    <p:sldId id="261" r:id="rId17"/>
    <p:sldId id="279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9" d="100"/>
          <a:sy n="29" d="100"/>
        </p:scale>
        <p:origin x="120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1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1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10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10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ítulo da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da Agenda</a:t>
            </a:r>
          </a:p>
        </p:txBody>
      </p:sp>
      <p:sp>
        <p:nvSpPr>
          <p:cNvPr id="10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110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Tópicos da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Informações do f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Informações do fato</a:t>
            </a:r>
          </a:p>
        </p:txBody>
      </p:sp>
      <p:sp>
        <p:nvSpPr>
          <p:cNvPr id="12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içã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Atribuição</a:t>
            </a:r>
          </a:p>
        </p:txBody>
      </p:sp>
      <p:sp>
        <p:nvSpPr>
          <p:cNvPr id="136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“Citação Notável”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gela de salada com arroz frito, ovos cozidos e hashi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Tigelas com bolinhos de salmão, salada e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Tigela de massa pappardelle com creme de ervas, avelãs assadas e queijo parmesão ralado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gela de salada com arroz frito, ovos cozidos e hashi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acates e limõ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23" name="Autoria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2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gelas com bolinhos de salmão, salada e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do Slide</a:t>
            </a:r>
          </a:p>
        </p:txBody>
      </p:sp>
      <p:sp>
        <p:nvSpPr>
          <p:cNvPr id="3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43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44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61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Tigela de massa pappardelle com creme de ervas, avelãs assadas e queijo parmesão ralado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Vídeo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72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7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82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8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a Se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da Seção</a:t>
            </a:r>
          </a:p>
        </p:txBody>
      </p:sp>
      <p:sp>
        <p:nvSpPr>
          <p:cNvPr id="9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do Slide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Add.png" descr="Ad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TUDO POR AMOR A ELE.png" descr="TUDO POR AMOR A E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144" y="2774322"/>
            <a:ext cx="9706512" cy="81673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AF5AB-26AB-42ED-35FF-4AE491C2D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Add copiar 4.png" descr="Add copiar 4.png">
            <a:extLst>
              <a:ext uri="{FF2B5EF4-FFF2-40B4-BE49-F238E27FC236}">
                <a16:creationId xmlns:a16="http://schemas.microsoft.com/office/drawing/2014/main" id="{3D39B797-FD29-870C-73A6-4A1093352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A Verdade Presente">
            <a:extLst>
              <a:ext uri="{FF2B5EF4-FFF2-40B4-BE49-F238E27FC236}">
                <a16:creationId xmlns:a16="http://schemas.microsoft.com/office/drawing/2014/main" id="{D842D5EB-6169-EC7B-8488-955B477FC0C7}"/>
              </a:ext>
            </a:extLst>
          </p:cNvPr>
          <p:cNvSpPr txBox="1"/>
          <p:nvPr/>
        </p:nvSpPr>
        <p:spPr>
          <a:xfrm>
            <a:off x="2125340" y="2501921"/>
            <a:ext cx="19515460" cy="1233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80000"/>
              </a:lnSpc>
              <a:spcBef>
                <a:spcPts val="0"/>
              </a:spcBef>
              <a:defRPr sz="10000">
                <a:solidFill>
                  <a:srgbClr val="347089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9600" dirty="0"/>
              <a:t>Como receber a justiça de Deus?</a:t>
            </a:r>
            <a:endParaRPr dirty="0"/>
          </a:p>
        </p:txBody>
      </p:sp>
      <p:sp>
        <p:nvSpPr>
          <p:cNvPr id="183" name="APOCALIPSE 14:6-12">
            <a:extLst>
              <a:ext uri="{FF2B5EF4-FFF2-40B4-BE49-F238E27FC236}">
                <a16:creationId xmlns:a16="http://schemas.microsoft.com/office/drawing/2014/main" id="{F61A2ED6-245A-A846-1D6D-B867B3B2FF10}"/>
              </a:ext>
            </a:extLst>
          </p:cNvPr>
          <p:cNvSpPr txBox="1"/>
          <p:nvPr/>
        </p:nvSpPr>
        <p:spPr>
          <a:xfrm>
            <a:off x="2125340" y="4839750"/>
            <a:ext cx="20091502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dirty="0"/>
              <a:t>1) Estudo regular da Bíblia e do Espírito de Profecia.</a:t>
            </a:r>
            <a:endParaRPr dirty="0"/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5EA894E5-7FD3-901F-3D30-4753585F7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4599040C-17EA-54FD-A0BE-A725D0E17A47}"/>
              </a:ext>
            </a:extLst>
          </p:cNvPr>
          <p:cNvSpPr txBox="1"/>
          <p:nvPr/>
        </p:nvSpPr>
        <p:spPr>
          <a:xfrm>
            <a:off x="2125340" y="6431734"/>
            <a:ext cx="20091502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dirty="0"/>
              <a:t>2) Aceite cada parte das Escrituras.</a:t>
            </a:r>
            <a:endParaRPr dirty="0"/>
          </a:p>
        </p:txBody>
      </p:sp>
      <p:sp>
        <p:nvSpPr>
          <p:cNvPr id="4" name="APOCALIPSE 14:6-12">
            <a:extLst>
              <a:ext uri="{FF2B5EF4-FFF2-40B4-BE49-F238E27FC236}">
                <a16:creationId xmlns:a16="http://schemas.microsoft.com/office/drawing/2014/main" id="{C2E105B4-A875-6141-D2B0-73DC561C4B07}"/>
              </a:ext>
            </a:extLst>
          </p:cNvPr>
          <p:cNvSpPr txBox="1"/>
          <p:nvPr/>
        </p:nvSpPr>
        <p:spPr>
          <a:xfrm>
            <a:off x="2125340" y="8023718"/>
            <a:ext cx="20091502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dirty="0"/>
              <a:t>3) Ore por amor à verdade.</a:t>
            </a:r>
            <a:endParaRPr dirty="0"/>
          </a:p>
        </p:txBody>
      </p:sp>
      <p:sp>
        <p:nvSpPr>
          <p:cNvPr id="5" name="APOCALIPSE 14:6-12">
            <a:extLst>
              <a:ext uri="{FF2B5EF4-FFF2-40B4-BE49-F238E27FC236}">
                <a16:creationId xmlns:a16="http://schemas.microsoft.com/office/drawing/2014/main" id="{0AD8523F-4EDA-2D01-B5F6-A529E65ABA3B}"/>
              </a:ext>
            </a:extLst>
          </p:cNvPr>
          <p:cNvSpPr txBox="1"/>
          <p:nvPr/>
        </p:nvSpPr>
        <p:spPr>
          <a:xfrm>
            <a:off x="2125340" y="9635444"/>
            <a:ext cx="20091502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dirty="0"/>
              <a:t>4) Busque repreensão e perseverança.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73638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/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EE311-6F8F-AED0-E69A-53FA5264F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Add copiar 4.png" descr="Add copiar 4.png">
            <a:extLst>
              <a:ext uri="{FF2B5EF4-FFF2-40B4-BE49-F238E27FC236}">
                <a16:creationId xmlns:a16="http://schemas.microsoft.com/office/drawing/2014/main" id="{6EB7C400-F4B6-5F66-6FD2-35470730B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A Verdade Presente">
            <a:extLst>
              <a:ext uri="{FF2B5EF4-FFF2-40B4-BE49-F238E27FC236}">
                <a16:creationId xmlns:a16="http://schemas.microsoft.com/office/drawing/2014/main" id="{9A162079-2475-7C60-2EAA-70815507A56E}"/>
              </a:ext>
            </a:extLst>
          </p:cNvPr>
          <p:cNvSpPr txBox="1"/>
          <p:nvPr/>
        </p:nvSpPr>
        <p:spPr>
          <a:xfrm>
            <a:off x="2125340" y="2501921"/>
            <a:ext cx="19515460" cy="1233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80000"/>
              </a:lnSpc>
              <a:spcBef>
                <a:spcPts val="0"/>
              </a:spcBef>
              <a:defRPr sz="10000">
                <a:solidFill>
                  <a:srgbClr val="347089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9600" dirty="0"/>
              <a:t>Como receber a justiça de Deus?</a:t>
            </a:r>
            <a:endParaRPr dirty="0"/>
          </a:p>
        </p:txBody>
      </p:sp>
      <p:sp>
        <p:nvSpPr>
          <p:cNvPr id="183" name="APOCALIPSE 14:6-12">
            <a:extLst>
              <a:ext uri="{FF2B5EF4-FFF2-40B4-BE49-F238E27FC236}">
                <a16:creationId xmlns:a16="http://schemas.microsoft.com/office/drawing/2014/main" id="{EDAB3298-9686-3AC1-AD43-DCB2A44712A1}"/>
              </a:ext>
            </a:extLst>
          </p:cNvPr>
          <p:cNvSpPr txBox="1"/>
          <p:nvPr/>
        </p:nvSpPr>
        <p:spPr>
          <a:xfrm>
            <a:off x="2125340" y="4839750"/>
            <a:ext cx="20091502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dirty="0"/>
              <a:t>5) Examine seu coração.</a:t>
            </a:r>
            <a:endParaRPr dirty="0"/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97511286-7C16-3629-6D32-0214525C3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35605FEF-934C-777A-738A-1A695AD9E4BE}"/>
              </a:ext>
            </a:extLst>
          </p:cNvPr>
          <p:cNvSpPr txBox="1"/>
          <p:nvPr/>
        </p:nvSpPr>
        <p:spPr>
          <a:xfrm>
            <a:off x="2125340" y="6431734"/>
            <a:ext cx="20091502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dirty="0"/>
              <a:t>6) Reconheça a pecaminosidade.</a:t>
            </a:r>
            <a:endParaRPr dirty="0"/>
          </a:p>
        </p:txBody>
      </p:sp>
      <p:sp>
        <p:nvSpPr>
          <p:cNvPr id="4" name="APOCALIPSE 14:6-12">
            <a:extLst>
              <a:ext uri="{FF2B5EF4-FFF2-40B4-BE49-F238E27FC236}">
                <a16:creationId xmlns:a16="http://schemas.microsoft.com/office/drawing/2014/main" id="{20D0C6A1-6D16-4881-83B9-736DD5261C63}"/>
              </a:ext>
            </a:extLst>
          </p:cNvPr>
          <p:cNvSpPr txBox="1"/>
          <p:nvPr/>
        </p:nvSpPr>
        <p:spPr>
          <a:xfrm>
            <a:off x="2125340" y="8023718"/>
            <a:ext cx="20091502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dirty="0"/>
              <a:t>7) Confissão diária.</a:t>
            </a:r>
            <a:endParaRPr dirty="0"/>
          </a:p>
        </p:txBody>
      </p:sp>
      <p:sp>
        <p:nvSpPr>
          <p:cNvPr id="5" name="APOCALIPSE 14:6-12">
            <a:extLst>
              <a:ext uri="{FF2B5EF4-FFF2-40B4-BE49-F238E27FC236}">
                <a16:creationId xmlns:a16="http://schemas.microsoft.com/office/drawing/2014/main" id="{EE72F0C3-175A-03C4-DD89-EA11BA7DC5C7}"/>
              </a:ext>
            </a:extLst>
          </p:cNvPr>
          <p:cNvSpPr txBox="1"/>
          <p:nvPr/>
        </p:nvSpPr>
        <p:spPr>
          <a:xfrm>
            <a:off x="2125340" y="9635444"/>
            <a:ext cx="20091502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dirty="0"/>
              <a:t>8) Corrija o que está errado.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48675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/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29766-29F5-6A90-F7A6-9F37FD548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Add copiar 4.png" descr="Add copiar 4.png">
            <a:extLst>
              <a:ext uri="{FF2B5EF4-FFF2-40B4-BE49-F238E27FC236}">
                <a16:creationId xmlns:a16="http://schemas.microsoft.com/office/drawing/2014/main" id="{DA196749-594F-DA9D-5F36-38E09C795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A Verdade Presente">
            <a:extLst>
              <a:ext uri="{FF2B5EF4-FFF2-40B4-BE49-F238E27FC236}">
                <a16:creationId xmlns:a16="http://schemas.microsoft.com/office/drawing/2014/main" id="{51E6FD74-91F5-2817-A4E1-E4151960C285}"/>
              </a:ext>
            </a:extLst>
          </p:cNvPr>
          <p:cNvSpPr txBox="1"/>
          <p:nvPr/>
        </p:nvSpPr>
        <p:spPr>
          <a:xfrm>
            <a:off x="2125340" y="2501921"/>
            <a:ext cx="19515460" cy="1233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80000"/>
              </a:lnSpc>
              <a:spcBef>
                <a:spcPts val="0"/>
              </a:spcBef>
              <a:defRPr sz="10000">
                <a:solidFill>
                  <a:srgbClr val="347089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9600" dirty="0"/>
              <a:t>Como receber a justiça de Deus?</a:t>
            </a:r>
            <a:endParaRPr dirty="0"/>
          </a:p>
        </p:txBody>
      </p:sp>
      <p:sp>
        <p:nvSpPr>
          <p:cNvPr id="183" name="APOCALIPSE 14:6-12">
            <a:extLst>
              <a:ext uri="{FF2B5EF4-FFF2-40B4-BE49-F238E27FC236}">
                <a16:creationId xmlns:a16="http://schemas.microsoft.com/office/drawing/2014/main" id="{A868AD63-BBEC-2C1E-52D5-537B71210B8C}"/>
              </a:ext>
            </a:extLst>
          </p:cNvPr>
          <p:cNvSpPr txBox="1"/>
          <p:nvPr/>
        </p:nvSpPr>
        <p:spPr>
          <a:xfrm>
            <a:off x="2125340" y="4839750"/>
            <a:ext cx="20091502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dirty="0"/>
              <a:t>9) Confie no perdão de Deus.</a:t>
            </a:r>
            <a:endParaRPr dirty="0"/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4E32C20A-4963-F5EB-C38B-EF8E9F025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7787B622-80AD-22B6-CEE9-498F8FDCB112}"/>
              </a:ext>
            </a:extLst>
          </p:cNvPr>
          <p:cNvSpPr txBox="1"/>
          <p:nvPr/>
        </p:nvSpPr>
        <p:spPr>
          <a:xfrm>
            <a:off x="2125340" y="6431734"/>
            <a:ext cx="20091502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dirty="0"/>
              <a:t>10) Não confie em seus próprios sentimentos.</a:t>
            </a:r>
            <a:endParaRPr dirty="0"/>
          </a:p>
        </p:txBody>
      </p:sp>
      <p:sp>
        <p:nvSpPr>
          <p:cNvPr id="4" name="APOCALIPSE 14:6-12">
            <a:extLst>
              <a:ext uri="{FF2B5EF4-FFF2-40B4-BE49-F238E27FC236}">
                <a16:creationId xmlns:a16="http://schemas.microsoft.com/office/drawing/2014/main" id="{8F21FCDD-7008-33CC-D02F-0B00494C3AE6}"/>
              </a:ext>
            </a:extLst>
          </p:cNvPr>
          <p:cNvSpPr txBox="1"/>
          <p:nvPr/>
        </p:nvSpPr>
        <p:spPr>
          <a:xfrm>
            <a:off x="2125340" y="8023718"/>
            <a:ext cx="20091502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dirty="0"/>
              <a:t>11) Ore pelo perdão dos outros.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99070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/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ão de pessoa&#10;&#10;O conteúdo gerado por IA pode estar incorreto.">
            <a:extLst>
              <a:ext uri="{FF2B5EF4-FFF2-40B4-BE49-F238E27FC236}">
                <a16:creationId xmlns:a16="http://schemas.microsoft.com/office/drawing/2014/main" id="{8ECE67C6-1931-51E3-88C7-A3717A85D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20574000" cy="13716000"/>
          </a:xfrm>
          <a:prstGeom prst="rect">
            <a:avLst/>
          </a:prstGeom>
        </p:spPr>
      </p:pic>
      <p:pic>
        <p:nvPicPr>
          <p:cNvPr id="196" name="Add copiar 5.png" descr="Add copiar 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6F2A93C3-BE95-4485-2A39-281B033AD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F97E3383-F990-5F10-F392-9259F9F7D0F4}"/>
              </a:ext>
            </a:extLst>
          </p:cNvPr>
          <p:cNvSpPr txBox="1"/>
          <p:nvPr/>
        </p:nvSpPr>
        <p:spPr>
          <a:xfrm>
            <a:off x="1187974" y="5945885"/>
            <a:ext cx="11576718" cy="5591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7000">
                <a:solidFill>
                  <a:srgbClr val="EDE7E4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pPr algn="ctr"/>
            <a:r>
              <a:rPr lang="pt-BR" sz="7200" dirty="0"/>
              <a:t>“Temei a Deus e dai-Lhe glória, pois é chegada a hora do Seu juízo” </a:t>
            </a:r>
          </a:p>
          <a:p>
            <a:pPr algn="ctr"/>
            <a:endParaRPr lang="pt-BR" sz="7200" dirty="0"/>
          </a:p>
          <a:p>
            <a:pPr algn="ctr"/>
            <a:r>
              <a:rPr lang="pt-BR" sz="7200" dirty="0"/>
              <a:t>Apocalipse 14:7</a:t>
            </a:r>
          </a:p>
        </p:txBody>
      </p:sp>
      <p:sp>
        <p:nvSpPr>
          <p:cNvPr id="4" name="APOCALIPSE 14:6-12">
            <a:extLst>
              <a:ext uri="{FF2B5EF4-FFF2-40B4-BE49-F238E27FC236}">
                <a16:creationId xmlns:a16="http://schemas.microsoft.com/office/drawing/2014/main" id="{4B2BE8A7-EDEA-733F-6082-9CD026B028C2}"/>
              </a:ext>
            </a:extLst>
          </p:cNvPr>
          <p:cNvSpPr txBox="1"/>
          <p:nvPr/>
        </p:nvSpPr>
        <p:spPr>
          <a:xfrm>
            <a:off x="1187974" y="2178841"/>
            <a:ext cx="12945635" cy="2821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pPr algn="l"/>
            <a:r>
              <a:rPr lang="pt-BR" dirty="0"/>
              <a:t>Deus está convocando Seu povo nos últimos dias para alertar toda a humanidade:</a:t>
            </a:r>
            <a:endParaRPr dirty="0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Layer 30 copiar 4.png" descr="Layer 30 copiar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Layer 30 copiar.png" descr="Layer 30 copi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TUDO POR AMOR A ELE.png" descr="TUDO POR AMOR A E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569" y="4399922"/>
            <a:ext cx="6355288" cy="5347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Add copiar 2.png" descr="Add copiar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TUDO POR AMOR A ELE.png" descr="TUDO POR AMOR A E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A Verdade Presente">
            <a:extLst>
              <a:ext uri="{FF2B5EF4-FFF2-40B4-BE49-F238E27FC236}">
                <a16:creationId xmlns:a16="http://schemas.microsoft.com/office/drawing/2014/main" id="{EC7DA2E5-2EB7-C80A-4DB0-7D32265E8CD9}"/>
              </a:ext>
            </a:extLst>
          </p:cNvPr>
          <p:cNvSpPr txBox="1"/>
          <p:nvPr/>
        </p:nvSpPr>
        <p:spPr>
          <a:xfrm>
            <a:off x="2159000" y="3766897"/>
            <a:ext cx="20066000" cy="6182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80000"/>
              </a:lnSpc>
              <a:spcBef>
                <a:spcPts val="0"/>
              </a:spcBef>
              <a:defRPr sz="16600">
                <a:solidFill>
                  <a:srgbClr val="FFFFFF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dirty="0"/>
              <a:t>Um apelo urgente para buscar Deus em primeiro lugar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Floresta com árvores secas&#10;&#10;O conteúdo gerado por IA pode estar incorreto.">
            <a:extLst>
              <a:ext uri="{FF2B5EF4-FFF2-40B4-BE49-F238E27FC236}">
                <a16:creationId xmlns:a16="http://schemas.microsoft.com/office/drawing/2014/main" id="{3925265B-67A0-50BC-9BA6-C48AA2E51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275" y="0"/>
            <a:ext cx="20574000" cy="13716000"/>
          </a:xfrm>
          <a:prstGeom prst="rect">
            <a:avLst/>
          </a:prstGeom>
        </p:spPr>
      </p:pic>
      <p:pic>
        <p:nvPicPr>
          <p:cNvPr id="7" name="Layer 30 copiar 2.png" descr="Layer 30 copiar 2.png">
            <a:extLst>
              <a:ext uri="{FF2B5EF4-FFF2-40B4-BE49-F238E27FC236}">
                <a16:creationId xmlns:a16="http://schemas.microsoft.com/office/drawing/2014/main" id="{F628EE99-37A6-BBDC-4D95-5EA0797D9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APOCALIPSE 14:6-12"/>
          <p:cNvSpPr txBox="1"/>
          <p:nvPr/>
        </p:nvSpPr>
        <p:spPr>
          <a:xfrm>
            <a:off x="1921831" y="3508365"/>
            <a:ext cx="11576718" cy="669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7000">
                <a:solidFill>
                  <a:srgbClr val="EDE7E4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7200" dirty="0"/>
              <a:t>“Enganoso é o coração, mais do que todas as coisas, e desesperadamente corrupto; quem o conhecerá?”</a:t>
            </a:r>
          </a:p>
          <a:p>
            <a:br>
              <a:rPr lang="pt-BR" sz="7200" dirty="0"/>
            </a:br>
            <a:r>
              <a:rPr lang="pt-BR" sz="7200" dirty="0"/>
              <a:t>Jeremias 17:9</a:t>
            </a:r>
            <a:endParaRPr dirty="0"/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56FCA9CA-5CF4-B73E-37AC-E51AF3AA9F25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essoa cortando carne na mesa&#10;&#10;O conteúdo gerado por IA pode estar incorreto.">
            <a:extLst>
              <a:ext uri="{FF2B5EF4-FFF2-40B4-BE49-F238E27FC236}">
                <a16:creationId xmlns:a16="http://schemas.microsoft.com/office/drawing/2014/main" id="{A112F4C7-4EE3-6866-D0F9-3B84CC4A0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271" y="0"/>
            <a:ext cx="18287999" cy="13716000"/>
          </a:xfrm>
          <a:prstGeom prst="rect">
            <a:avLst/>
          </a:prstGeom>
        </p:spPr>
      </p:pic>
      <p:pic>
        <p:nvPicPr>
          <p:cNvPr id="191" name="Add copiar 6.png" descr="Add copiar 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F0F8E692-F4D1-870D-B103-0498298FB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CFF35FC7-C014-4E3E-09F0-41C5A39DCB25}"/>
              </a:ext>
            </a:extLst>
          </p:cNvPr>
          <p:cNvSpPr txBox="1"/>
          <p:nvPr/>
        </p:nvSpPr>
        <p:spPr>
          <a:xfrm>
            <a:off x="1921831" y="2954368"/>
            <a:ext cx="11576718" cy="7807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7000">
                <a:solidFill>
                  <a:srgbClr val="EDE7E4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7200" dirty="0"/>
              <a:t>“Buscai, pois, em primeiro</a:t>
            </a:r>
          </a:p>
          <a:p>
            <a:r>
              <a:rPr lang="pt-BR" sz="7200" dirty="0"/>
              <a:t>lugar, o Seu reino e a Sua justiça, e todas estas coisas vos serão</a:t>
            </a:r>
          </a:p>
          <a:p>
            <a:r>
              <a:rPr lang="pt-BR" sz="7200" dirty="0"/>
              <a:t>Acrescentadas.” </a:t>
            </a:r>
          </a:p>
          <a:p>
            <a:endParaRPr lang="pt-BR" sz="7200" dirty="0"/>
          </a:p>
          <a:p>
            <a:r>
              <a:rPr lang="pt-BR" sz="7200" dirty="0"/>
              <a:t>Mateus 6:33</a:t>
            </a:r>
            <a:endParaRPr dirty="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Add copiar 4.png" descr="Add copiar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69FBF8C7-E840-3427-18FC-CA8B5270E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 Verdade Presente">
            <a:extLst>
              <a:ext uri="{FF2B5EF4-FFF2-40B4-BE49-F238E27FC236}">
                <a16:creationId xmlns:a16="http://schemas.microsoft.com/office/drawing/2014/main" id="{6EC98495-94C9-7850-FEC0-1DFFB9CDA61E}"/>
              </a:ext>
            </a:extLst>
          </p:cNvPr>
          <p:cNvSpPr txBox="1"/>
          <p:nvPr/>
        </p:nvSpPr>
        <p:spPr>
          <a:xfrm>
            <a:off x="2125340" y="2501921"/>
            <a:ext cx="17178660" cy="1233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80000"/>
              </a:lnSpc>
              <a:spcBef>
                <a:spcPts val="0"/>
              </a:spcBef>
              <a:defRPr sz="10000">
                <a:solidFill>
                  <a:srgbClr val="347089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9600" dirty="0"/>
              <a:t>Como buscar o reino de Deus?</a:t>
            </a:r>
            <a:endParaRPr dirty="0"/>
          </a:p>
        </p:txBody>
      </p:sp>
      <p:sp>
        <p:nvSpPr>
          <p:cNvPr id="4" name="APOCALIPSE 14:6-12">
            <a:extLst>
              <a:ext uri="{FF2B5EF4-FFF2-40B4-BE49-F238E27FC236}">
                <a16:creationId xmlns:a16="http://schemas.microsoft.com/office/drawing/2014/main" id="{706B1CE7-AE14-A214-0838-D1903A191993}"/>
              </a:ext>
            </a:extLst>
          </p:cNvPr>
          <p:cNvSpPr txBox="1"/>
          <p:nvPr/>
        </p:nvSpPr>
        <p:spPr>
          <a:xfrm>
            <a:off x="2125340" y="4839750"/>
            <a:ext cx="20091502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dirty="0"/>
              <a:t>1) Comunhão regular com Deus (individual e coletiva).</a:t>
            </a:r>
            <a:endParaRPr dirty="0"/>
          </a:p>
        </p:txBody>
      </p:sp>
      <p:sp>
        <p:nvSpPr>
          <p:cNvPr id="5" name="APOCALIPSE 14:6-12">
            <a:extLst>
              <a:ext uri="{FF2B5EF4-FFF2-40B4-BE49-F238E27FC236}">
                <a16:creationId xmlns:a16="http://schemas.microsoft.com/office/drawing/2014/main" id="{1FD038C7-77E2-D3F3-0814-B7394942F382}"/>
              </a:ext>
            </a:extLst>
          </p:cNvPr>
          <p:cNvSpPr txBox="1"/>
          <p:nvPr/>
        </p:nvSpPr>
        <p:spPr>
          <a:xfrm>
            <a:off x="2125340" y="6431734"/>
            <a:ext cx="20091502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dirty="0"/>
              <a:t>2) Caminhando com Deus.</a:t>
            </a:r>
            <a:endParaRPr dirty="0"/>
          </a:p>
        </p:txBody>
      </p:sp>
      <p:sp>
        <p:nvSpPr>
          <p:cNvPr id="6" name="APOCALIPSE 14:6-12">
            <a:extLst>
              <a:ext uri="{FF2B5EF4-FFF2-40B4-BE49-F238E27FC236}">
                <a16:creationId xmlns:a16="http://schemas.microsoft.com/office/drawing/2014/main" id="{E39CC0B7-56DB-34B4-B5F6-385F0B159189}"/>
              </a:ext>
            </a:extLst>
          </p:cNvPr>
          <p:cNvSpPr txBox="1"/>
          <p:nvPr/>
        </p:nvSpPr>
        <p:spPr>
          <a:xfrm>
            <a:off x="2125340" y="8023718"/>
            <a:ext cx="20091502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dirty="0"/>
              <a:t>3) Estilo de vida e hábitos.</a:t>
            </a:r>
            <a:endParaRPr dirty="0"/>
          </a:p>
        </p:txBody>
      </p:sp>
      <p:sp>
        <p:nvSpPr>
          <p:cNvPr id="7" name="APOCALIPSE 14:6-12">
            <a:extLst>
              <a:ext uri="{FF2B5EF4-FFF2-40B4-BE49-F238E27FC236}">
                <a16:creationId xmlns:a16="http://schemas.microsoft.com/office/drawing/2014/main" id="{FFC84407-6CB0-F9A3-BA6E-E6125955C334}"/>
              </a:ext>
            </a:extLst>
          </p:cNvPr>
          <p:cNvSpPr txBox="1"/>
          <p:nvPr/>
        </p:nvSpPr>
        <p:spPr>
          <a:xfrm>
            <a:off x="2125340" y="9635444"/>
            <a:ext cx="20091502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dirty="0"/>
              <a:t>4) Vida emocional.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3B53E-C04E-1CF1-FDE6-20A74CEEF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Add copiar 4.png" descr="Add copiar 4.png">
            <a:extLst>
              <a:ext uri="{FF2B5EF4-FFF2-40B4-BE49-F238E27FC236}">
                <a16:creationId xmlns:a16="http://schemas.microsoft.com/office/drawing/2014/main" id="{E8084B44-9A0F-6858-22CB-AA7DB5594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E058CC5F-A80F-9111-9993-3E63A1209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 Verdade Presente">
            <a:extLst>
              <a:ext uri="{FF2B5EF4-FFF2-40B4-BE49-F238E27FC236}">
                <a16:creationId xmlns:a16="http://schemas.microsoft.com/office/drawing/2014/main" id="{775CEDB0-87EC-B02A-E532-7C6D446A5B2A}"/>
              </a:ext>
            </a:extLst>
          </p:cNvPr>
          <p:cNvSpPr txBox="1"/>
          <p:nvPr/>
        </p:nvSpPr>
        <p:spPr>
          <a:xfrm>
            <a:off x="2125340" y="2501921"/>
            <a:ext cx="17178660" cy="1233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80000"/>
              </a:lnSpc>
              <a:spcBef>
                <a:spcPts val="0"/>
              </a:spcBef>
              <a:defRPr sz="10000">
                <a:solidFill>
                  <a:srgbClr val="347089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9600" dirty="0"/>
              <a:t>Como buscar o reino de Deus?</a:t>
            </a:r>
            <a:endParaRPr dirty="0"/>
          </a:p>
        </p:txBody>
      </p:sp>
      <p:sp>
        <p:nvSpPr>
          <p:cNvPr id="8" name="APOCALIPSE 14:6-12">
            <a:extLst>
              <a:ext uri="{FF2B5EF4-FFF2-40B4-BE49-F238E27FC236}">
                <a16:creationId xmlns:a16="http://schemas.microsoft.com/office/drawing/2014/main" id="{73D80F22-65AC-311B-1FF9-9FC9C271F3A1}"/>
              </a:ext>
            </a:extLst>
          </p:cNvPr>
          <p:cNvSpPr txBox="1"/>
          <p:nvPr/>
        </p:nvSpPr>
        <p:spPr>
          <a:xfrm>
            <a:off x="2125340" y="4839750"/>
            <a:ext cx="20091502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dirty="0"/>
              <a:t>5) Serviço a Deus.</a:t>
            </a:r>
            <a:endParaRPr dirty="0"/>
          </a:p>
        </p:txBody>
      </p:sp>
      <p:sp>
        <p:nvSpPr>
          <p:cNvPr id="9" name="APOCALIPSE 14:6-12">
            <a:extLst>
              <a:ext uri="{FF2B5EF4-FFF2-40B4-BE49-F238E27FC236}">
                <a16:creationId xmlns:a16="http://schemas.microsoft.com/office/drawing/2014/main" id="{C842EA4C-FFDB-E894-7EF4-510D9689A9FE}"/>
              </a:ext>
            </a:extLst>
          </p:cNvPr>
          <p:cNvSpPr txBox="1"/>
          <p:nvPr/>
        </p:nvSpPr>
        <p:spPr>
          <a:xfrm>
            <a:off x="2125340" y="6431734"/>
            <a:ext cx="20091502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dirty="0"/>
              <a:t>6) Observância do sábado.</a:t>
            </a:r>
            <a:endParaRPr dirty="0"/>
          </a:p>
        </p:txBody>
      </p:sp>
      <p:sp>
        <p:nvSpPr>
          <p:cNvPr id="10" name="APOCALIPSE 14:6-12">
            <a:extLst>
              <a:ext uri="{FF2B5EF4-FFF2-40B4-BE49-F238E27FC236}">
                <a16:creationId xmlns:a16="http://schemas.microsoft.com/office/drawing/2014/main" id="{39432D45-9089-57CF-D6C2-47166052DF10}"/>
              </a:ext>
            </a:extLst>
          </p:cNvPr>
          <p:cNvSpPr txBox="1"/>
          <p:nvPr/>
        </p:nvSpPr>
        <p:spPr>
          <a:xfrm>
            <a:off x="2125340" y="8023718"/>
            <a:ext cx="20091502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dirty="0"/>
              <a:t>7) Adoração financeira espiritual.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65772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ople-praying-religions-gathering.jpg" descr="people-praying-religions-gathering.jpg">
            <a:extLst>
              <a:ext uri="{FF2B5EF4-FFF2-40B4-BE49-F238E27FC236}">
                <a16:creationId xmlns:a16="http://schemas.microsoft.com/office/drawing/2014/main" id="{7DA02405-964D-C41C-C7BE-E3DE4E09E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-293711"/>
            <a:ext cx="26584471" cy="14898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Layer 30 copiar 2.png" descr="Layer 30 copiar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F97D55A5-760D-4124-5BC9-45BFDBFEA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10271E84-F67B-5D70-B274-406A42F59C23}"/>
              </a:ext>
            </a:extLst>
          </p:cNvPr>
          <p:cNvSpPr txBox="1"/>
          <p:nvPr/>
        </p:nvSpPr>
        <p:spPr>
          <a:xfrm>
            <a:off x="1549298" y="4062363"/>
            <a:ext cx="10879769" cy="5591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1219168">
              <a:lnSpc>
                <a:spcPct val="100000"/>
              </a:lnSpc>
              <a:spcBef>
                <a:spcPts val="0"/>
              </a:spcBef>
              <a:buSzPct val="123000"/>
              <a:defRPr sz="6000">
                <a:solidFill>
                  <a:srgbClr val="FFFFFF"/>
                </a:solidFill>
                <a:latin typeface="Bw Modelica Bold"/>
                <a:ea typeface="Bw Modelica Bold"/>
                <a:cs typeface="Bw Modelica Bold"/>
                <a:sym typeface="Bw Modelica Bold"/>
              </a:defRPr>
            </a:pPr>
            <a:r>
              <a:rPr lang="pt-BR" dirty="0"/>
              <a:t>Como alguém pode ser aprovado por Deus se “</a:t>
            </a:r>
            <a:r>
              <a:rPr lang="pt-BR" b="1" dirty="0"/>
              <a:t>Como está escrito: Não há justo, [...] não há quem faça o bem, não há nem um sequer</a:t>
            </a:r>
            <a:r>
              <a:rPr lang="pt-BR" dirty="0"/>
              <a:t>” (Romanos 3:10-12)?</a:t>
            </a:r>
            <a:endParaRPr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BC053-2349-ECC3-853E-985C14B26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Homem andando ao lado de um campo&#10;&#10;O conteúdo gerado por IA pode estar incorreto.">
            <a:extLst>
              <a:ext uri="{FF2B5EF4-FFF2-40B4-BE49-F238E27FC236}">
                <a16:creationId xmlns:a16="http://schemas.microsoft.com/office/drawing/2014/main" id="{561088E8-C09B-A956-7B00-64A85A74A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96" y="152400"/>
            <a:ext cx="22368021" cy="15006671"/>
          </a:xfrm>
          <a:prstGeom prst="rect">
            <a:avLst/>
          </a:prstGeom>
        </p:spPr>
      </p:pic>
      <p:sp>
        <p:nvSpPr>
          <p:cNvPr id="7" name="APOCALIPSE 14:6-12">
            <a:extLst>
              <a:ext uri="{FF2B5EF4-FFF2-40B4-BE49-F238E27FC236}">
                <a16:creationId xmlns:a16="http://schemas.microsoft.com/office/drawing/2014/main" id="{43F9D4D9-5468-8F4A-B341-9934890C1FCE}"/>
              </a:ext>
            </a:extLst>
          </p:cNvPr>
          <p:cNvSpPr txBox="1"/>
          <p:nvPr/>
        </p:nvSpPr>
        <p:spPr>
          <a:xfrm>
            <a:off x="1354861" y="4676427"/>
            <a:ext cx="11463671" cy="466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pPr algn="l"/>
            <a:r>
              <a:rPr lang="pt-BR" dirty="0"/>
              <a:t>A Bíblia ensina que somos salvos pela graça de Deus através da fé no sacrifício substitutivo de Jesus (2Co 5:21; </a:t>
            </a:r>
            <a:r>
              <a:rPr lang="pt-BR" dirty="0" err="1"/>
              <a:t>Ef</a:t>
            </a:r>
            <a:r>
              <a:rPr lang="pt-BR" dirty="0"/>
              <a:t> 3:8; </a:t>
            </a:r>
            <a:r>
              <a:rPr lang="es-AR" dirty="0"/>
              <a:t>1Pe 2:24).</a:t>
            </a:r>
            <a:endParaRPr dirty="0"/>
          </a:p>
        </p:txBody>
      </p:sp>
      <p:pic>
        <p:nvPicPr>
          <p:cNvPr id="191" name="Add copiar 6.png" descr="Add copiar 6.png">
            <a:extLst>
              <a:ext uri="{FF2B5EF4-FFF2-40B4-BE49-F238E27FC236}">
                <a16:creationId xmlns:a16="http://schemas.microsoft.com/office/drawing/2014/main" id="{10254BAE-78E9-CB02-5BF8-2ECC13D69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4DABA436-A4F2-986D-888D-B7E14E78E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APOCALIPSE 14:6-12">
            <a:extLst>
              <a:ext uri="{FF2B5EF4-FFF2-40B4-BE49-F238E27FC236}">
                <a16:creationId xmlns:a16="http://schemas.microsoft.com/office/drawing/2014/main" id="{60D1936D-3E00-91E5-414A-921692B8EDE0}"/>
              </a:ext>
            </a:extLst>
          </p:cNvPr>
          <p:cNvSpPr txBox="1"/>
          <p:nvPr/>
        </p:nvSpPr>
        <p:spPr>
          <a:xfrm>
            <a:off x="1202461" y="4524027"/>
            <a:ext cx="11463671" cy="466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pPr algn="l"/>
            <a:r>
              <a:rPr lang="pt-BR" dirty="0"/>
              <a:t>A Bíblia ensina que somos salvos pela graça de Deus através da fé no sacrifício substitutivo de Jesus (2Co 5:21; </a:t>
            </a:r>
            <a:r>
              <a:rPr lang="pt-BR" dirty="0" err="1"/>
              <a:t>Ef</a:t>
            </a:r>
            <a:r>
              <a:rPr lang="pt-BR" dirty="0"/>
              <a:t> 3:8; </a:t>
            </a:r>
            <a:r>
              <a:rPr lang="es-AR" dirty="0"/>
              <a:t>1Pe 2:24).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306383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21705-2FFF-A751-7C75-B2566A9F8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722847084-bencao-financeira.jpeg" descr="722847084-bencao-financeira.jpeg">
            <a:extLst>
              <a:ext uri="{FF2B5EF4-FFF2-40B4-BE49-F238E27FC236}">
                <a16:creationId xmlns:a16="http://schemas.microsoft.com/office/drawing/2014/main" id="{791A95E2-690C-E5D0-2DAD-0A8390D43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200" y="-323109"/>
            <a:ext cx="19826955" cy="14870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Layer 30 copiar 2.png" descr="Layer 30 copiar 2.png">
            <a:extLst>
              <a:ext uri="{FF2B5EF4-FFF2-40B4-BE49-F238E27FC236}">
                <a16:creationId xmlns:a16="http://schemas.microsoft.com/office/drawing/2014/main" id="{78FA2EEC-4466-26A5-30D0-1F9E10B85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5F54FBAC-C6A6-C7D6-0D79-D1E4162A3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APOCALIPSE 14:6-12">
            <a:extLst>
              <a:ext uri="{FF2B5EF4-FFF2-40B4-BE49-F238E27FC236}">
                <a16:creationId xmlns:a16="http://schemas.microsoft.com/office/drawing/2014/main" id="{3F7823C4-11C2-F053-1055-CECE45E56C4C}"/>
              </a:ext>
            </a:extLst>
          </p:cNvPr>
          <p:cNvSpPr txBox="1"/>
          <p:nvPr/>
        </p:nvSpPr>
        <p:spPr>
          <a:xfrm>
            <a:off x="1202461" y="3139032"/>
            <a:ext cx="12445806" cy="7437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pPr algn="l"/>
            <a:r>
              <a:rPr lang="pt-BR" dirty="0"/>
              <a:t>Quando um indivíduo reconhece sua pecaminosidade, confessa seus pecados (1 João 1:9) e acredita na eficácia do sacrifício substitutivo de Jesus, ele é imediatamente justificado por Deus e considerado justo (Romanos 5:1).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795375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dfbadbed43295591862fb902e03f8251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7fbd3496140c18f16e03a65b6db6119f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9D679DD8-00CD-489B-A5FF-FB30FE2FF4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288F0BF-444C-4B01-B85F-C29247905B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5AC261-E7C0-4407-BF57-DB447D12EC8F}">
  <ds:schemaRefs>
    <ds:schemaRef ds:uri="http://purl.org/dc/terms/"/>
    <ds:schemaRef ds:uri="http://schemas.microsoft.com/office/2006/documentManagement/types"/>
    <ds:schemaRef ds:uri="4d66254c-b8c0-4e16-9669-44d49c614d61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cc85661e-698c-471d-81cd-239229bffddc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390</Words>
  <Application>Microsoft Office PowerPoint</Application>
  <PresentationFormat>Personalizar</PresentationFormat>
  <Paragraphs>39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7" baseType="lpstr">
      <vt:lpstr>Helvetica Neue</vt:lpstr>
      <vt:lpstr>Helvetica Neue Medium</vt:lpstr>
      <vt:lpstr>21_BasicWhite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DSA - Daiana Belén Escobar</dc:creator>
  <cp:lastModifiedBy>DSA - Daiana Belén Escobar</cp:lastModifiedBy>
  <cp:revision>2</cp:revision>
  <dcterms:modified xsi:type="dcterms:W3CDTF">2026-01-20T23:36:48Z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</Properties>
</file>