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0066"/>
    <a:srgbClr val="000066"/>
    <a:srgbClr val="990000"/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92477-E6F8-43FA-9824-30E8EA3ED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245C7C-AB6A-47FB-AF0D-654F35980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B45A1D-E6B7-46FD-BB7D-F689B0DC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3EF8FB-09C6-4393-BEC6-4387B210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6D0066-157E-4184-AA8E-0DB10BE5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B57D3-0278-488C-8293-6512E6E4DA6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1906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BAF68-A4DF-4F17-A087-0F7B1EC9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A6CBCE-B97B-4DDF-B885-8C816300A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A0F5FB-DF87-49A5-987C-838FDC66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294514-27F8-40A7-B5DE-A1880D350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A7355C-EFED-479C-A4BD-FCFE8F67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8F7AB-D9A8-4C51-A81A-CEE328C6B7E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485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0842CF-67C4-4FC6-966B-C1D8C88E2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01C6BB1-C024-4905-A817-E8CB876E3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DF2034-6C56-4FD0-8081-D212CEBA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1FDFD6-87A2-4970-8996-7ECEA9F0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2DB740-B2D7-4005-AE2A-E75759F1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237B-3886-4CC6-879B-1F74623FBF7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035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F9215-7F44-476A-BFE7-9E51CA1B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C1F1C2-DE14-4ED2-BD29-7C858E94E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D78502-4E84-46E2-ACEB-871C7092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22FC53-4E41-445E-A0E6-10E199E5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895A30-2B15-42B3-9291-6E529B3D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DB30B-3E89-4192-91D0-17F2763D4A9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3938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95769-DEBB-4BD0-9D49-A0FC6EE2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54F309-164E-45AA-9BC4-4E72ED63E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FBE8DC-FAFC-4194-9315-703CE487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5F8D82-6985-4D3E-A8A9-DB4CDB48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5E9122-0B37-4615-8E45-817AA84D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F7C00-8EBC-4812-BF54-1A72173DC2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5718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CFAC3-558E-4712-83E7-76B939EE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5339D7-BBA1-4EB0-96CF-4A210E3C0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D00E43-186E-44A6-8696-D8794D6EB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BCB046-3D5B-4AB1-AF50-97779A6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93EB44-E1F7-4B91-911A-8ECC2187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00483D-EEE1-45D6-AC34-809F95D6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EBDD0-B36B-42EE-BA50-30C1B0371A7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4127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84990-D5D8-4764-AAB4-9C1EFADE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420F58-2D4E-4DC9-AD35-4BBA0EBA1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87D9AB-1FA7-4CC5-8598-828AE1998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F5C773-7519-49E4-B004-966DD2C42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28B6670-DC7C-4579-A4F3-B920F323B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D12B7B-7DBE-4EF6-866D-55CC2856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CE01752-232D-424B-876C-FA75D8A3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D1461A4-3992-4828-9202-A361A75E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2893-D460-44B9-9B78-9F1AB7BFF5F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1099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E077C-8495-4A74-AB8F-42903DC7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7B4041-0A45-4FAE-9541-A62AB141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C314CC-8C07-4A09-9B90-579C015A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AFA7DFD-E90B-4015-A033-C434C05D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48B79-5963-4259-BC63-244D6950F6F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806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9997ABF-74E6-4036-ADDF-E3614B34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1488F54-BB90-4A5D-986B-9B18A324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BB712A-C1E2-4EA9-9BEE-7A9C3106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519A7-4239-4C7F-8139-82BD778202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9598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C10CE-79D7-46D6-A7D5-AF58E70E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BEB165-3FFD-41AD-9E69-B62289E2F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771E6B-B689-492B-AFA2-B0668DF14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E28ECA-1839-40B6-8153-912CB4CD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395574-0361-4715-AF00-032CC36A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41BA0D-16BD-4BE5-9EB2-74AFF7D3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7D0D0-8C43-4B6D-AEB6-18DC10DC2E9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8092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BC95A-F30B-4C77-A755-8888CD6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E9BC5B-D2BB-4D88-9E96-7DE7ECB2E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C1E054-5BF2-4BED-BB35-D424F7EE4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7ED70C-8C39-4EDC-9AEE-FE31D441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499657-AA99-44C1-A79C-49D43103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002660-BFA7-41B0-828F-5A4FD0E7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60846-770D-4351-A625-D32A4ADF57D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769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B8E6D5F-15FB-43B8-ACE3-10E90110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688A4C-91F1-44DD-977F-206E3DBF8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91A3A4-94B8-49DF-B32F-20437C9EB9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140CA2-F15C-4CE6-A593-B9EE2C801C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2BC0E7-9C45-474F-AAD7-08708D128B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9BE8E-FC61-4269-86C5-A2598CBA894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3CAA84A-FCED-4962-ACDA-69E1C381C9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75C2358-0DD2-451C-A14D-0705B3CD671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2052" name="Object 4">
            <a:extLst>
              <a:ext uri="{FF2B5EF4-FFF2-40B4-BE49-F238E27FC236}">
                <a16:creationId xmlns:a16="http://schemas.microsoft.com/office/drawing/2014/main" id="{D8E68CA4-CF53-43D1-B75E-1AB52EB338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WordArt 7">
            <a:extLst>
              <a:ext uri="{FF2B5EF4-FFF2-40B4-BE49-F238E27FC236}">
                <a16:creationId xmlns:a16="http://schemas.microsoft.com/office/drawing/2014/main" id="{571243D3-DFFC-46B5-9838-8A9FA99DE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401638"/>
            <a:ext cx="4897438" cy="27352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pt-BR" sz="4000" kern="10">
                <a:ln w="9525">
                  <a:round/>
                  <a:headEnd/>
                  <a:tailEnd/>
                </a:ln>
                <a:solidFill>
                  <a:srgbClr val="FFFF00">
                    <a:alpha val="80000"/>
                  </a:srgbClr>
                </a:solidFill>
                <a:latin typeface="Arial Black" panose="020B0A04020102020204" pitchFamily="34" charset="0"/>
              </a:rPr>
              <a:t>Capítulo II</a:t>
            </a:r>
          </a:p>
        </p:txBody>
      </p:sp>
      <p:sp>
        <p:nvSpPr>
          <p:cNvPr id="2059" name="WordArt 11">
            <a:extLst>
              <a:ext uri="{FF2B5EF4-FFF2-40B4-BE49-F238E27FC236}">
                <a16:creationId xmlns:a16="http://schemas.microsoft.com/office/drawing/2014/main" id="{BA1D85C3-8A0B-4250-B7B9-69919672BD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640000">
            <a:off x="230188" y="2744788"/>
            <a:ext cx="9756775" cy="16906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pt-BR" sz="4000" kern="10">
                <a:ln w="9525">
                  <a:round/>
                  <a:headEnd/>
                  <a:tailEnd/>
                </a:ln>
                <a:solidFill>
                  <a:srgbClr val="FFFF00">
                    <a:alpha val="80000"/>
                  </a:srgbClr>
                </a:solidFill>
                <a:latin typeface="Arial Black" panose="020B0A04020102020204" pitchFamily="34" charset="0"/>
              </a:rPr>
              <a:t>O DÍZIMO EM ISRAEL E SEU USO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C54A8D7-B242-4167-B5DC-75C67E5511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3876D17-CC2D-4B45-A4FB-FA1F3C58B4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C3112239-CEE2-4F1B-98BE-221E463521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>
            <a:extLst>
              <a:ext uri="{FF2B5EF4-FFF2-40B4-BE49-F238E27FC236}">
                <a16:creationId xmlns:a16="http://schemas.microsoft.com/office/drawing/2014/main" id="{8E364B2C-3FD1-4E48-9007-632D158BE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6B251D8F-E626-4F80-9BBC-63AF395CF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FB99A183-8D27-44F2-B914-0911056FA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224F587E-888A-440E-9AA9-EA4544E6C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1FBFEEB0-CB00-40B6-97EF-DF854BAA0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Não era usado para dar ofertas ao templo; não era um fundo para os pobres; não foi usado para a construção do tabernáculo ou templo.</a:t>
            </a:r>
            <a:endParaRPr lang="en-US" altLang="pt-BR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90C66123-6B4D-4267-9BFD-0799E1FF3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638"/>
            <a:ext cx="9144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Para essas finalidades Deus deu outras orientações: “Fala aos filhos de Israel que me tragam oferta; de todo homem cujo coração o mover para isso, dele recebereis a minha oferta”</a:t>
            </a:r>
            <a:r>
              <a:rPr lang="pt-BR" altLang="pt-BR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Êxo. 25:2</a:t>
            </a:r>
            <a:endParaRPr lang="en-US" altLang="pt-BR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DF0C7CC-CB27-4D27-BA78-1E76ADCD7E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8492B79-97A3-4EF7-97F3-C72EC780D8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FCD3D4D8-96C9-43DB-BA93-FFA0075D7A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>
            <a:extLst>
              <a:ext uri="{FF2B5EF4-FFF2-40B4-BE49-F238E27FC236}">
                <a16:creationId xmlns:a16="http://schemas.microsoft.com/office/drawing/2014/main" id="{3873F154-9500-42C3-B48D-B3A5F338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F89110B9-4721-44D8-930F-72B65BC9B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BDB0A2B8-C831-483B-8D45-6910C3ABD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9FF7104-3562-47CE-B195-DC88C73A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D412D931-6985-42EC-B22F-96697A13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 a edificação do santuário, grandes e dispendiosos preparativos eram necessários; grande quantidade de materiais mais preciosos e caros era exigida; todavia o Senhor apenas aceitava ofertas voluntárias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(Exo. 25:2)</a:t>
            </a:r>
            <a:r>
              <a:rPr lang="pt-BR" altLang="pt-BR" sz="3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foi a ordem divina repetida por Moisés à congregação</a:t>
            </a:r>
            <a:r>
              <a:rPr lang="pt-BR" altLang="pt-BR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pt-BR" sz="3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9842FD9E-7934-4CB9-837F-94D79B28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devoção a Deus e o Espírito de sacrifício eram os primeiros requisitos ao preparar-se uma morada para o Altíssimo.</a:t>
            </a:r>
            <a:endParaRPr lang="en-US" altLang="pt-BR" sz="36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  <p:bldP spid="123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653F56F-54EE-4AEB-BE55-9F2F380117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3528F1E-CE21-4FD0-A7A8-FFA32249A7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7441C0D2-B2D3-4346-A403-4B1971350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5">
            <a:extLst>
              <a:ext uri="{FF2B5EF4-FFF2-40B4-BE49-F238E27FC236}">
                <a16:creationId xmlns:a16="http://schemas.microsoft.com/office/drawing/2014/main" id="{6C6896E8-CBBD-41BA-A0A7-2CFAE6F6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6259ACCD-06D0-4CB1-AE17-159EC79FA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4DAE834D-051E-4D95-A950-E9F35D0A6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1D57C5EF-E870-45E5-8093-7CEA31E25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F4C0D251-C99B-446E-B5E3-BFC9BDC5E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DÍZIMO NO ANTIGO ISRAEL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7D0343DF-B4F0-4A71-B77A-B58D7AD2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Manutenção dos levitas e sacerdotes que haviam recebido a “herança em Israel” a eles e não podia ser desviado.</a:t>
            </a:r>
            <a:endParaRPr lang="en-US" altLang="pt-BR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47B00158-F9B9-4C21-BB78-23E44CB2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4900"/>
            <a:ext cx="9144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Quando o povo deixava de cumprir o pedido de Deus havia trevas espirituais e materiais em Israel, e Ele chamava o povo ao arrependimento</a:t>
            </a:r>
            <a:endParaRPr lang="en-US" altLang="pt-BR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3" grpId="0"/>
      <p:bldP spid="133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2962D3B-4C5B-4F31-8A7B-C47BF75F7F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A167A11-BA39-47FC-8889-0649A067B7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EB2A23C8-41BB-452B-ABAE-FA02ADD5A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>
            <a:extLst>
              <a:ext uri="{FF2B5EF4-FFF2-40B4-BE49-F238E27FC236}">
                <a16:creationId xmlns:a16="http://schemas.microsoft.com/office/drawing/2014/main" id="{328D71D8-1760-42FA-9C08-694A3203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B867EF9C-A6FC-4841-9BC0-249E9D41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A4493CF9-AE82-46FE-81EC-F64847C64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5A672AFD-223A-4531-861B-7FC72765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26B6A765-E948-4DC3-8C69-14D0458E6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DÍZIMO NO ANTIGO ISRAEL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29B76A69-10E5-4200-87E8-1BE5BF8E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964612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“casa deserta” : “é tempo de habitardes vós em casas apaneiladas, enquanto esta casa permanece em ruínas” </a:t>
            </a:r>
            <a:r>
              <a:rPr lang="pt-BR" altLang="pt-BR" sz="2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Ageu 1:4</a:t>
            </a:r>
            <a:endParaRPr lang="en-US" altLang="pt-BR" sz="28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DA98444F-6E0A-4168-B69A-F84BFBFBD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povo buscava seu próprio prazer e deixava a casa de Deus vazia. Sem dúvida alguma, não havia trabalho para os sacerdotes, e Deus mostrou as conseqüências:</a:t>
            </a:r>
            <a:endParaRPr lang="en-US" altLang="pt-BR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143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529C152-6D40-4E24-99A9-AE8C2D4B04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4F40A3E-C659-4BA1-99B2-7A491B8547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id="{4E5B3131-4F02-4006-8BCA-AD198CF204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5">
            <a:extLst>
              <a:ext uri="{FF2B5EF4-FFF2-40B4-BE49-F238E27FC236}">
                <a16:creationId xmlns:a16="http://schemas.microsoft.com/office/drawing/2014/main" id="{BEBA9F3F-6F47-42E0-AA21-4C4076DA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B05EEAF7-56D1-4C42-8E0E-1520D4B34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AF2EA0FE-E21D-42EA-8BC7-21045A98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36AB3EC1-71DD-483B-8E34-00F6C13E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F9D1B13-9EFF-4F2C-B7E4-D234FCB9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11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“Esperaste o muito, e eis que veio a ser pouco; e esse pouco, quando trouxeste para casa, eu com um assopro o dissipei. Por quê? Diz o Senhor dos Exércitos; por causa da minha casa, que permanece em ruínas, ao passo que cada um de vós corre por causa de sua própria casa. Por isso, os céus sobre vós retém o seu orvalho, e a terra os seus frutos. Fiz vir a seca sobre a terra e sobre os montes; sobre o cereal, sobre o vinho, sobre o azeite e sobre o que a terra produz, como também sobre os homens, sobre os animais e sobre todo o trabalho das mãos”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Ageu 1:9-11</a:t>
            </a:r>
            <a:r>
              <a:rPr lang="pt-BR" altLang="pt-BR" sz="32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t-BR" altLang="pt-BR" sz="3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</a:t>
            </a:r>
            <a:endParaRPr lang="en-US" altLang="pt-BR" sz="3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E4E88CB-E774-45E9-A704-5994079FDD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C0ADD71-69F1-45D4-94B8-5CAA90E1FD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6388" name="Object 4">
            <a:extLst>
              <a:ext uri="{FF2B5EF4-FFF2-40B4-BE49-F238E27FC236}">
                <a16:creationId xmlns:a16="http://schemas.microsoft.com/office/drawing/2014/main" id="{55B7F292-F139-47AD-88E6-AE5DF4B9A4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>
            <a:extLst>
              <a:ext uri="{FF2B5EF4-FFF2-40B4-BE49-F238E27FC236}">
                <a16:creationId xmlns:a16="http://schemas.microsoft.com/office/drawing/2014/main" id="{C7A9053B-C403-4150-9000-6D7D46B5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8EAFD224-A23C-4DE3-9EE0-2575AC168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85652250-44C2-48AA-B65D-8D5B20919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569D8C0E-397D-494A-BC7C-CF4705B0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6C24C0F3-233E-4481-8A87-90D5443A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“Não somente havia sido o templo profanado, mas as ofertas tinham sido mal empregadas. Isto tinha tendido a desencorajar a liberalidade do povo, haviam perdido seu (zelo) e fervor, e relutavam em pagar o dízimo. A tesouraria da casa do Senhor estava pobremente suprida; muitos dos cantores empregados nos serviços do templo, não recebendo sustento suficiente, haviam deixado a Obra de Deus para trabalhar em outras partes”</a:t>
            </a:r>
            <a:r>
              <a:rPr lang="pt-BR" altLang="pt-BR" sz="1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PP 670</a:t>
            </a:r>
            <a:r>
              <a:rPr lang="pt-BR" altLang="pt-BR" sz="3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pt-BR" sz="3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EFEFEC0-E8B7-4322-8208-6DF1BB557E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F7DDE12-BC7E-42E3-B9F4-1E38DDBB7F4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DD1F4E39-5CA4-4AE5-88AA-6288FC986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>
            <a:extLst>
              <a:ext uri="{FF2B5EF4-FFF2-40B4-BE49-F238E27FC236}">
                <a16:creationId xmlns:a16="http://schemas.microsoft.com/office/drawing/2014/main" id="{03A9EE1B-EE3D-4924-870A-4D1A28043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1F874465-B16B-4EFD-A315-AFE052BBE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A92D2395-0B28-4B1E-8417-F97B423F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53FF2E12-FF64-4DAB-89B9-A4BDB6147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5F535F44-CDC8-4786-8F28-69C62FB7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 Malaquias, Deus também chama o povo de volta a Si – Sua casa estava sem “mantimento”, “trazei todos os dízimos à casa do tesouro, para que haja mantimento na minha casa, diz Deus ao Seu povo que estava sendo infiel na devolução do dízimo e das ofertas, e então, afirma categoricamente: “e provai-me nisto, diz o Senhor dos Exércitos, se eu não vos abrir as janelas do céu e não derramar sobre vós bênçãos sem medida”</a:t>
            </a:r>
            <a:r>
              <a:rPr lang="pt-BR" altLang="pt-BR" sz="3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Mal 3:10</a:t>
            </a:r>
            <a:endParaRPr lang="en-US" altLang="pt-BR" sz="2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264AD42-F5B5-4A81-BF17-D318FB237D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34E0268-D2DE-403B-80D3-960E2C894C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C2BE9AD9-E44D-412D-9190-039D3B8866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704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4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5">
            <a:extLst>
              <a:ext uri="{FF2B5EF4-FFF2-40B4-BE49-F238E27FC236}">
                <a16:creationId xmlns:a16="http://schemas.microsoft.com/office/drawing/2014/main" id="{F3077788-CB44-4F83-8CBD-88AD326E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A78F23A8-C780-46CF-8C83-6DA4B393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28D0C49E-0BE6-45B5-80A8-8B7762D2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7F91AD83-EECF-4BBB-B7C8-F3887623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2293E2DD-E57E-4A02-B5C2-704E78FB2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Durante toda a história de Israel, não há na Bíblia  e no Espírito de Profecia, nenhuma indicação de que o dízimo tenha sido, com a aprovação de Deus, usado para outra finalidade, que não a manutenção dos levitas e sacerdotes. Quando foi usado para benefício próprio, ou deixado de ser levado para a casa do tesouro, vieram terríveis conseqüências.</a:t>
            </a:r>
            <a:endParaRPr lang="en-US" altLang="pt-BR" sz="38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AC421F0-94A4-44C5-89C9-E164EFF198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BA391EE-5818-42E3-A4FB-37F7F5CC85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9460" name="Object 4">
            <a:extLst>
              <a:ext uri="{FF2B5EF4-FFF2-40B4-BE49-F238E27FC236}">
                <a16:creationId xmlns:a16="http://schemas.microsoft.com/office/drawing/2014/main" id="{436B140A-F9DF-4BD2-984E-45819BBA0D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704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4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>
            <a:extLst>
              <a:ext uri="{FF2B5EF4-FFF2-40B4-BE49-F238E27FC236}">
                <a16:creationId xmlns:a16="http://schemas.microsoft.com/office/drawing/2014/main" id="{BDC2E43D-2ECF-446D-8E82-5BD09DC24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4FA55365-B3D6-4D13-A2EA-D48647C31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09913C1A-1EEC-4062-AFEB-6A80A103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AD14C475-656C-4AE7-890E-2DE92B43E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95A825A-2A6D-4F0D-8B05-B38B79C8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375"/>
            <a:ext cx="9144000" cy="724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Mesmo nos dias de Jesus os dízimos eram trazidos e recebidos pelos sacerdotes; Jesus indica esse fato ao dizer: “Ai de vós, escribas e fariseus, hipócritas, porque dais o dízimo da hortelã, do endro e o cominho e tendes negligenciado os preceitos mais importantes da lei: a justiça, a misericórdia e a fé; devíeis, porém fazer estas coisas, sem omitir aquelas”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Mateus 23:23</a:t>
            </a:r>
            <a:endParaRPr lang="pt-BR" altLang="pt-BR" sz="38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pt-BR" altLang="pt-BR" sz="3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</a:t>
            </a:r>
            <a:endParaRPr lang="en-US" altLang="pt-BR" sz="3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13C3889-2848-496E-A753-F47EFFC4B1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9EF8075-A8B1-4B31-BFD8-B316E6E0937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83A2A671-DC7E-4A3C-A8A7-8C9AF5F55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5">
            <a:extLst>
              <a:ext uri="{FF2B5EF4-FFF2-40B4-BE49-F238E27FC236}">
                <a16:creationId xmlns:a16="http://schemas.microsoft.com/office/drawing/2014/main" id="{3FA18DDB-0EB6-4739-9ABB-E51C41173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regulamentação do dízimo em Israel é muito clara e não deixa dúvidas quanto à sua obrigatoriedade e finalidade.</a:t>
            </a:r>
            <a:endParaRPr lang="en-US" altLang="pt-BR" sz="48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BDA76EB8-D044-4CB2-9544-856C2A6FA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00438"/>
            <a:ext cx="792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18C72AE8-84AB-4642-B214-093E6523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638"/>
            <a:ext cx="91440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dízimo é santo ao Senhor. Primeiramente, Deus lembrou ao povo de Israel que o dízimo de tudo era santo lhe pertencia: “Também todas as dízimas da terra, tanto dos cereais do campo como dos frutos  das árvores, são do Senhor: santas são ao Senhor”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Lev. 27:30</a:t>
            </a:r>
            <a:r>
              <a:rPr lang="pt-BR" altLang="pt-BR" sz="3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pt-BR" sz="3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BE9EF01-65E9-4E11-846A-4139E5B70B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5711B1F-C0F8-4E83-A883-E78F0E0B9F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59DF558C-89E2-4C8D-A2F4-1255420A42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>
            <a:extLst>
              <a:ext uri="{FF2B5EF4-FFF2-40B4-BE49-F238E27FC236}">
                <a16:creationId xmlns:a16="http://schemas.microsoft.com/office/drawing/2014/main" id="{5F572CF4-94F5-4B31-9450-CFE10E6B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5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3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Depois, Deus disse que doava o dízimo aos levitas: “Aos filhos de Levi dei todos os dízimos em Israel por herança, pelo serviço que prestam, serviço da tenda da congregação”</a:t>
            </a:r>
            <a:r>
              <a:rPr lang="pt-BR" altLang="pt-BR" sz="12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Num. 18:21</a:t>
            </a:r>
            <a:r>
              <a:rPr lang="pt-BR" altLang="pt-BR" sz="3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então, deu o motivo para Sua decisão: “Porque os dízimos dos filhos de Israel...., dei-os por herança aos levitas; porquanto...No meio dos filhos de Israel, nenhuma herança tereis”</a:t>
            </a:r>
            <a:r>
              <a:rPr lang="pt-BR" altLang="pt-BR" sz="3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Num. 18:24</a:t>
            </a:r>
            <a:endParaRPr lang="en-US" altLang="pt-BR" sz="2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38011C00-86C0-4AE3-B0C8-8D158096C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00438"/>
            <a:ext cx="792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5DC999-AC49-481B-AD1D-86E22E0B8E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77401D9-5A36-4B68-831E-35FFC7E45C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10B67052-5146-4FDE-8172-8F68DE5CCF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>
            <a:extLst>
              <a:ext uri="{FF2B5EF4-FFF2-40B4-BE49-F238E27FC236}">
                <a16:creationId xmlns:a16="http://schemas.microsoft.com/office/drawing/2014/main" id="{4271F91C-4BD6-40DE-A45D-DAC804841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Herança dos Filhos de Israel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140DC9B7-29DB-4367-BCF0-E14527134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2A27B82-71BD-4338-92DF-80DD94905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9144000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ctr">
              <a:spcBef>
                <a:spcPct val="50000"/>
              </a:spcBef>
            </a:pPr>
            <a:r>
              <a:rPr lang="pt-BR" altLang="pt-BR" sz="47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Todas as famílias receberam seu pedaço de terra.</a:t>
            </a:r>
            <a:endParaRPr lang="en-US" altLang="pt-BR" sz="47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4DA0653C-E803-46C8-AA88-8A8FE0E44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638"/>
            <a:ext cx="91440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51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Essa terra era intransferível</a:t>
            </a:r>
            <a:r>
              <a:rPr lang="pt-BR" altLang="pt-BR" sz="5100" b="1">
                <a:solidFill>
                  <a:srgbClr val="990000"/>
                </a:solidFill>
              </a:rPr>
              <a:t>.</a:t>
            </a:r>
            <a:endParaRPr lang="en-US" altLang="pt-BR" sz="5100" b="1">
              <a:solidFill>
                <a:srgbClr val="990000"/>
              </a:solidFill>
            </a:endParaRP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F7121521-AA9B-4C35-967A-F2E715AF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2CA163A9-8B07-40AA-B7B0-9CACDA5E6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103B20DD-71AB-4226-B415-C5BC4D3B6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6700"/>
            <a:ext cx="9144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43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Caso a família entrasse em dificuldade, e tivesse que vendê-la, ela voltaria às suas mãos no ano jubileu – 50 anos</a:t>
            </a:r>
            <a:endParaRPr lang="en-US" altLang="pt-BR" sz="43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8" grpId="0"/>
      <p:bldP spid="5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E7EAD93-1372-41D0-908A-3030F54263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7DB5C2F-C1B0-4F6C-BC85-8DD2A11F92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FF866448-10B7-4AF4-A7D6-F3B01BD715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>
            <a:extLst>
              <a:ext uri="{FF2B5EF4-FFF2-40B4-BE49-F238E27FC236}">
                <a16:creationId xmlns:a16="http://schemas.microsoft.com/office/drawing/2014/main" id="{28A175B2-0D89-469C-AA58-20CB3E9A7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6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Herança dos Filhos de Israel</a:t>
            </a:r>
            <a:endParaRPr lang="en-US" altLang="pt-BR" sz="4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1D0663DD-E4B2-4864-9D6A-BE897093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CA3B66E1-DD5B-4196-9D94-6D23978D8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DFB74D70-55CA-49F8-B899-51DAA9E79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CC74BC0F-D43F-4A4F-8ED7-7E45E787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050"/>
            <a:ext cx="9144000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>
                <a:solidFill>
                  <a:srgbClr val="990000"/>
                </a:solidFill>
              </a:rPr>
              <a:t>“</a:t>
            </a:r>
            <a:r>
              <a:rPr lang="pt-BR" altLang="pt-BR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Santificareis o ano qüinquagésimo e proclamareis liberdade na terra a todos os seus moradores; ano de jubileu vos será, e tornareis, cada uma à sua possessão, e cada uma à sua família.”</a:t>
            </a: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Lev. 25:10</a:t>
            </a:r>
            <a:endParaRPr lang="en-US" altLang="pt-BR" sz="2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41C05BA-6566-41D9-ACD4-0C28D0D465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F62C6F2-6C54-4A18-BEAE-CB88B079A6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4F2A1BC4-7D40-44FA-93FC-5DC729D3CE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>
            <a:extLst>
              <a:ext uri="{FF2B5EF4-FFF2-40B4-BE49-F238E27FC236}">
                <a16:creationId xmlns:a16="http://schemas.microsoft.com/office/drawing/2014/main" id="{F275C8DA-1975-48B3-A586-DEEEF4F5D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6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Herança dos Filhos de Israel</a:t>
            </a:r>
            <a:endParaRPr lang="en-US" altLang="pt-BR" sz="4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5D7EB695-680E-4255-B595-8C5ED494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D9F48E92-3818-4925-8BD8-8A2F4BDDA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199CB3FF-10BB-439F-B63E-495B5C9A0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1CA1ACB1-6DAC-43C3-9E87-19454AB87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 isso, queria Deus mostrar que apenas Ele é o proprietário. Que ninguém poderia comprar a terra em perpetuidade</a:t>
            </a:r>
            <a:r>
              <a:rPr lang="pt-BR" altLang="pt-BR" sz="4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B0823F09-CF00-4AAF-B8CB-32C0EA21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65625"/>
            <a:ext cx="91440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>
                <a:solidFill>
                  <a:srgbClr val="990000"/>
                </a:solidFill>
              </a:rPr>
              <a:t>“</a:t>
            </a:r>
            <a:r>
              <a:rPr lang="pt-BR" altLang="pt-BR" sz="48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terra não se venderá por perpetuidade, porque a terra é minha...”</a:t>
            </a:r>
            <a:r>
              <a:rPr lang="pt-BR" altLang="pt-BR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altLang="pt-BR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Lev. 25:23</a:t>
            </a:r>
            <a:endParaRPr lang="en-US" altLang="pt-BR" sz="2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97B5AFB-26B4-48E8-8291-DE6056A68E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882010B-08A7-44D7-88B4-F8C93C87D2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E0F67465-F27A-4E23-9529-0BDD24B5AD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>
            <a:extLst>
              <a:ext uri="{FF2B5EF4-FFF2-40B4-BE49-F238E27FC236}">
                <a16:creationId xmlns:a16="http://schemas.microsoft.com/office/drawing/2014/main" id="{AD6509CF-1B67-4DC4-8BE0-6C440F386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Herança dos Filhos de Israel</a:t>
            </a:r>
            <a:endParaRPr lang="en-US" altLang="pt-BR" sz="4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D558DB44-E94D-48DA-B206-044507EF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4027E710-18F4-4196-9F02-727BD1D87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BD3F7E76-4974-4EA0-85B6-939CCD826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01BD01BA-C338-4B06-9B12-7DD9A630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53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povo devia ser impressionado: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688DB1A5-534E-456C-BF4A-4B46F8FFF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9138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Deus era o proprietário da terra;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1E41BA1A-0B19-4FA9-851A-66800679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7563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2.Deus lhes permitia possuir por algum tempo</a:t>
            </a:r>
            <a:r>
              <a:rPr lang="pt-BR" altLang="pt-BR" sz="4400">
                <a:solidFill>
                  <a:srgbClr val="990000"/>
                </a:solidFill>
              </a:rPr>
              <a:t>;</a:t>
            </a:r>
            <a:endParaRPr lang="en-US" altLang="pt-BR" sz="4400">
              <a:solidFill>
                <a:srgbClr val="990000"/>
              </a:solidFill>
            </a:endParaRP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AC39AD06-19C0-412F-A1BD-66FB1BAA6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E2D07459-C9AE-4B7E-AB90-E46544037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.Cuidado especial com os pobres.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2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8203" grpId="0"/>
      <p:bldP spid="8204" grpId="0"/>
      <p:bldP spid="82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9D4A6CC-ACC3-4BE9-A31E-6E45E7F317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D6B9B54-F221-4636-A51A-5DCE701457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4B3D7245-20A1-446D-B854-1D859C8583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>
            <a:extLst>
              <a:ext uri="{FF2B5EF4-FFF2-40B4-BE49-F238E27FC236}">
                <a16:creationId xmlns:a16="http://schemas.microsoft.com/office/drawing/2014/main" id="{B83A513A-90DF-4802-8765-1159B405F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64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Os Levitas Não Receberam Herança</a:t>
            </a:r>
            <a:endParaRPr lang="en-US" altLang="pt-BR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B5CF97F8-750F-41D4-934A-6088A9E7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B31FEB19-C25D-4A81-B20B-CB742FB7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43E05F93-3FB7-4990-B26C-EADBCBA0C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64CE7B19-BFB2-4E6A-990C-F902F9F6A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D15DE374-3A7F-4C05-A940-2D6C889C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275"/>
            <a:ext cx="91440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Apenas uma residência na cidade, onde moravam com a família.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CF692218-3D2A-4DE6-B459-A9E6A53CD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91440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 determinação divina a tribo de Levi foi separada para o serviço do santuário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6930E6E9-0D9C-4EDD-9B91-828A6A412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1525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sacerdócio, ficou restrito à família de Arão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30" grpId="0"/>
      <p:bldP spid="9231" grpId="0"/>
      <p:bldP spid="92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D9A971A-1FFD-4216-A436-C9188E9237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pt-BR" altLang="pt-BR" sz="440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0F2DB46-E87D-41C4-82F3-54468E551A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pt-BR" altLang="pt-BR" sz="3200"/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D0373A7C-60ED-4B0E-B859-519F871472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Foto do Photo Editor" r:id="rId3" imgW="6095238" imgH="4571429" progId="MSPhotoEd.3">
                  <p:embed/>
                </p:oleObj>
              </mc:Choice>
              <mc:Fallback>
                <p:oleObj name="Foto do Photo Editor" r:id="rId3" imgW="6095238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>
            <a:extLst>
              <a:ext uri="{FF2B5EF4-FFF2-40B4-BE49-F238E27FC236}">
                <a16:creationId xmlns:a16="http://schemas.microsoft.com/office/drawing/2014/main" id="{2C184E87-6647-44EA-BAFA-7EF11B0C2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49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08A6F315-6D16-4362-9B2A-440E4F34B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12A60E63-21D3-4827-86F2-CF623240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528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D2BDB82-0E16-4252-B363-EA8780CF1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53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6BC8EC63-D150-4C21-A20D-E07F91A1D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E.G.WHITE afirma: “O dízimo era dedicado exclusivamente aos levitas, a tribo que fora separada para o serviço do santuário...” PP 559</a:t>
            </a:r>
            <a:endParaRPr lang="en-US" altLang="pt-BR" sz="3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EA8C70E4-1682-412C-9FDD-02A2681FD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dízimo, portanto, em Israel, era considerado santo, dedicado única e exclusivamente para o sustento dos sacerdotes e levitas que trabalhavam no templo. Não era permitido o seu uso para nenhuma finalidade.</a:t>
            </a:r>
            <a:endParaRPr lang="en-US" altLang="pt-BR" sz="44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0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10253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1149</Words>
  <Application>Microsoft Office PowerPoint</Application>
  <PresentationFormat>Apresentação na tela (4:3)</PresentationFormat>
  <Paragraphs>42</Paragraphs>
  <Slides>18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Design padrão</vt:lpstr>
      <vt:lpstr>Foto do Microsoft Photo Editor 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Associaçao Paulistana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SM-MORDOMIA</dc:subject>
  <dc:creator>Pr. MARCELO AUGUSTO DE CARVALHO</dc:creator>
  <cp:keywords>www.4tons.com.br</cp:keywords>
  <dc:description>COM[ERCIO PROIBIDO. USO PESSOAL</dc:description>
  <cp:lastModifiedBy>Pr. Marcelo Carvalho</cp:lastModifiedBy>
  <cp:revision>7</cp:revision>
  <dcterms:created xsi:type="dcterms:W3CDTF">2003-07-20T00:33:14Z</dcterms:created>
  <dcterms:modified xsi:type="dcterms:W3CDTF">2019-10-21T12:00:10Z</dcterms:modified>
  <cp:category>MORDOMIA</cp:category>
</cp:coreProperties>
</file>