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6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BC01D-78C0-40AA-8D1F-095911C03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1D7A5A-CAAF-4039-B757-2CF3AD8C7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EBAE00-F450-4046-9296-896540F5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7C6AF8-19AF-460E-9222-8FE8AED1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C30FB2-7D6D-4E3B-B57B-BBFEFAC8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CF4A9-070D-4875-AC27-971D79CDFC4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3345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1C6FB-8A99-4197-9664-B0062EECF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2D0F0DB-F782-4130-A139-FC93BD942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0176BB-0350-4784-B7B2-E2700506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25AF9-A372-478D-B105-CE365999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09B75C-14EE-4832-8044-4B4E7424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7EFDD-5007-4B2F-9FFA-3F77C39F695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3649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197413-3809-41FF-944E-E0C6F2717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17D77CD-543A-437C-A971-DEBBB7544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35F825-6346-49DB-BA5D-9E80E2EC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245682-059E-4291-8409-78BFD3E04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2E9554-13F1-421A-9E8E-E7C94F43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A5A69-8BF8-4499-B8D8-50ED7BECA38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0567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D0162B-8540-4FB5-B77C-89EE5C9B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B5730B-A1DE-4355-BEAD-A3F964248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781152-6935-4AAA-8894-A86C5457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899529-9C50-463E-B1C4-6DA9311F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61B9EC-A0DA-486A-999D-2BABA92EA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EAC84-2357-4CDD-8E2E-A5556A15FF8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5113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473CD-8221-4918-A25F-2A75CD82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8A343C-8A78-412F-A8AC-BD9CBD6B4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133775-23AD-4E3C-94FC-9998D259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AE6525-E3FD-43D0-A892-0AED58E68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D8EFF4-E3E4-487A-ADC8-EC488537D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C4599-A460-4923-964F-77D353B5600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3001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2570F-897A-4EF7-B53C-42C218AC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C7C685-14CC-4D02-A337-6BC552077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BCAFE7-A26A-4EDF-9011-F59BB5611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011DD4-02D0-460B-8856-CD89F3BB5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A24A54-9A50-47A8-997D-336B0CFB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A2DCED-9D79-4BD1-8C64-777E5702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04067-75B8-47E8-BDCA-6E7C6886EB0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5081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F173C-19A5-4676-AB53-22F2232DC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6140FB-C19E-4CF3-B0B7-169CE9785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B780C6-B763-4FF4-863C-6ED19550F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C4F188-A10C-447E-A373-1E6C3919B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A83ED7D-BC41-4E37-936C-F0A1BA98E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6DC3BBF-EAF6-4798-A447-A240D775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99701D-FCF1-4D23-B8DF-3CBA97F9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94937D0-CA1A-4E28-BF71-ADD1BB59C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7974E-F010-456F-9A0B-C09C3000B35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7081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2C95E-C891-46E0-ACB1-569C006F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485C89C-16BD-47C9-B6D3-9875FDD1E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D8FEA2C-A1A7-4437-B0C0-F28C2E12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7F79CA8-B7B3-4197-A4E2-5530B1E6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A52E5-A97B-4875-9490-92D800722E7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6439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3955A7B-6C71-46EE-BE60-A73C2E4B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E06D37-3E86-491C-AB63-D0ADA500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A117E7F-DD7E-405A-A235-BA39087E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A0689-9854-45E1-BF47-10C6B4BA10F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3493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5087E-F5D6-43C1-A846-3BA4236E4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CB55C1-C7B2-49F0-9064-6EB9A4C2D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D89436-43B3-4D31-8DED-72EA938BC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84769E-3B05-4259-944A-61C5A38D2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BFE231-35E7-46B9-9FBB-B576DB0A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178C45-3431-49F4-9ADE-103DE67E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32D72-9B6D-411C-A35F-814C5C184E7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6915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CA2A5-C92C-4DE4-9592-176EC1626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E63439-5AEC-4A41-9F32-FF07840C9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5EA881-2BD4-42BD-8348-D1FE80420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5BD94B-F842-441F-B7CA-DD26DCD1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CB512D-B742-4B2E-A8F4-BCE4412A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4A6A3C-5716-4EC0-8865-2F42E74BE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FF969-226B-4091-B22E-607BB18344B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5009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F27BE1-88DC-4363-A99E-522ACF66F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036F10-609A-401F-9C6F-AF64F65B4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4FA3284-B79D-4FB1-8EC9-CC52626FF6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885AD6-141F-4366-9407-BB0800541E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0A29BC-23D2-4907-B3BD-13B94CF519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57D83F43-18A4-4DBD-BF5B-320D9FBC94B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4B09A8A-AAAE-47AF-9BD5-202FF53451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18E4FD3-2913-40A2-86DA-9DE14665F7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052" name="Picture 4" descr="27">
            <a:extLst>
              <a:ext uri="{FF2B5EF4-FFF2-40B4-BE49-F238E27FC236}">
                <a16:creationId xmlns:a16="http://schemas.microsoft.com/office/drawing/2014/main" id="{F0D16951-EC60-414D-A46C-C5A5C21A2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WordArt 6">
            <a:extLst>
              <a:ext uri="{FF2B5EF4-FFF2-40B4-BE49-F238E27FC236}">
                <a16:creationId xmlns:a16="http://schemas.microsoft.com/office/drawing/2014/main" id="{6E15637E-44FF-4C66-BD96-534558F5F7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602253">
            <a:off x="1265238" y="1878013"/>
            <a:ext cx="7234237" cy="35734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28569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r>
              <a:rPr lang="pt-BR" sz="4000" kern="10">
                <a:ln w="9525">
                  <a:round/>
                  <a:headEnd/>
                  <a:tailEnd/>
                </a:ln>
                <a:solidFill>
                  <a:srgbClr val="FFFF00">
                    <a:alpha val="80000"/>
                  </a:srgbClr>
                </a:solidFill>
                <a:effectLst/>
                <a:latin typeface="Arial Black" panose="020B0A04020102020204" pitchFamily="34" charset="0"/>
              </a:rPr>
              <a:t>O SEGUNDO DÍZIMO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397D4F9E-1D7B-4C0F-966A-8DD62BF40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568325"/>
            <a:ext cx="383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6" name="WordArt 8">
            <a:extLst>
              <a:ext uri="{FF2B5EF4-FFF2-40B4-BE49-F238E27FC236}">
                <a16:creationId xmlns:a16="http://schemas.microsoft.com/office/drawing/2014/main" id="{3603D759-345D-47F4-9410-71238F6765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275828">
            <a:off x="179388" y="485775"/>
            <a:ext cx="5511800" cy="1792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28569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r>
              <a:rPr lang="pt-BR" sz="4000" kern="10">
                <a:ln w="9525">
                  <a:round/>
                  <a:headEnd/>
                  <a:tailEnd/>
                </a:ln>
                <a:solidFill>
                  <a:srgbClr val="FFFF00">
                    <a:alpha val="80000"/>
                  </a:srgbClr>
                </a:solidFill>
                <a:effectLst/>
                <a:latin typeface="Arial Black" panose="020B0A04020102020204" pitchFamily="34" charset="0"/>
              </a:rPr>
              <a:t>Capítulo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D5272FF-03FB-4611-921C-393AD363F9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800DD5-3900-4E6F-A0BD-EEF6BA13145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2292" name="Picture 4" descr="27">
            <a:extLst>
              <a:ext uri="{FF2B5EF4-FFF2-40B4-BE49-F238E27FC236}">
                <a16:creationId xmlns:a16="http://schemas.microsoft.com/office/drawing/2014/main" id="{DC0D67F1-2EC0-420B-8DB1-3B52E4072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3" name="Text Box 5">
            <a:extLst>
              <a:ext uri="{FF2B5EF4-FFF2-40B4-BE49-F238E27FC236}">
                <a16:creationId xmlns:a16="http://schemas.microsoft.com/office/drawing/2014/main" id="{EF248532-6FF6-48CC-846F-16CE4DC9B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 dádivas exigidas dos hebreus não eram restritas ao dízimo. Havia outras dádivas percentuais, além das não percentuais, e do dízimo dedicado exclusivamente aos levitas e sacerdotes.</a:t>
            </a:r>
            <a:endParaRPr lang="en-US" altLang="pt-BR" sz="4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F84B2E05-93B9-4F01-9537-EF402C94D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9940327-7748-4705-82A7-1702F6F17A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592B7E7-6278-4023-BABD-DB977853E7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3316" name="Picture 4" descr="27">
            <a:extLst>
              <a:ext uri="{FF2B5EF4-FFF2-40B4-BE49-F238E27FC236}">
                <a16:creationId xmlns:a16="http://schemas.microsoft.com/office/drawing/2014/main" id="{0C7B3F93-2AD9-4174-A196-3618089AD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Text Box 5">
            <a:extLst>
              <a:ext uri="{FF2B5EF4-FFF2-40B4-BE49-F238E27FC236}">
                <a16:creationId xmlns:a16="http://schemas.microsoft.com/office/drawing/2014/main" id="{A0E19FA0-FA27-41C6-8DCD-2D2E2C4FD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68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“A fim de promover a reunião do povo para o serviço religioso, bem como para se fazerem provisões aos pobres, exigia-se um segundo dízimo de todo lucro. Com relação ao primeiro dízimo, declarou o Senhor “Aos filhos de Levi tenho dado os dízimos em Israel” </a:t>
            </a:r>
            <a:r>
              <a:rPr lang="pt-BR" altLang="pt-B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Núm. 18:21.</a:t>
            </a: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Mas em relação ao segundo Ele ordenou: “Perante o Senhor Teu Deus, no lugar que escolher para ali fazer habitar o seu nome, comereis os dízimos do teu grão, do seu mosto e do teu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7149BD85-0515-464B-B1D0-871A47BDD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DFAD42-383A-43FC-9CCE-9EA9949132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A8C46E1-90F8-4173-A6D0-417F91F336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4340" name="Picture 4" descr="27">
            <a:extLst>
              <a:ext uri="{FF2B5EF4-FFF2-40B4-BE49-F238E27FC236}">
                <a16:creationId xmlns:a16="http://schemas.microsoft.com/office/drawing/2014/main" id="{F76245F7-82A3-414A-A48F-AD1F2F0CA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Text Box 5">
            <a:extLst>
              <a:ext uri="{FF2B5EF4-FFF2-40B4-BE49-F238E27FC236}">
                <a16:creationId xmlns:a16="http://schemas.microsoft.com/office/drawing/2014/main" id="{41FE6871-05F2-4589-9DD2-6F48C0501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azeite, e os primogênitos das tuas vacas e das tuas ovelhas: para que aprendas a temer ao Senhor teu Deus todos os dias”Deut. 14:23 e 29. PP p. 565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88B86E1B-3C79-41B0-8446-1FCEE8E8F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CC9F9202-9368-408C-8F5C-FD4CF07F6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972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Primeiro Dízimo – Levitas e Sacerdotes</a:t>
            </a:r>
            <a:endParaRPr lang="en-US" altLang="pt-BR" sz="4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ACC26BAA-5A3F-4F48-856F-8BDFD4657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3325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Segundo Dízimo – Para atender outras necessidades</a:t>
            </a: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3" grpId="0"/>
      <p:bldP spid="143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888E0C8-E5A1-4526-9B65-8AF0D77F65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9BFB92A-249B-4200-8F0E-72FC6B3F85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5364" name="Picture 4" descr="27">
            <a:extLst>
              <a:ext uri="{FF2B5EF4-FFF2-40B4-BE49-F238E27FC236}">
                <a16:creationId xmlns:a16="http://schemas.microsoft.com/office/drawing/2014/main" id="{21F5D586-6869-45A0-9C3D-4706D9BA7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Text Box 5">
            <a:extLst>
              <a:ext uri="{FF2B5EF4-FFF2-40B4-BE49-F238E27FC236}">
                <a16:creationId xmlns:a16="http://schemas.microsoft.com/office/drawing/2014/main" id="{103B190B-3020-432A-92C3-BB749512A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dízimo, Ele havia declarado, era Seu, e quem nele colocasse a mão estaria furtando o que não era seu.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D8CF870C-5F37-4FB4-A4EA-B94C3A03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E33848D8-23BC-435A-9172-F9E896411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 respeito às ofertas Deus exigiu que o homem decidisse.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B7D2D58E-93AF-4417-8147-8DAD8EC38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A16385F3-B8AD-4FD6-95AA-5A061D358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21163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...uma conscienciosa minoria devolvia a Deus (cerca) de um (terço) de (toda) a sua renda para benefício dos (interesses) religiosos e dos pobres.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9" grpId="0"/>
      <p:bldP spid="1537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7CE5249-F574-4E65-BCD9-7D625CE5E0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B2BB91F-6608-4F4D-B1B2-4341F7E72C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6388" name="Picture 4" descr="27">
            <a:extLst>
              <a:ext uri="{FF2B5EF4-FFF2-40B4-BE49-F238E27FC236}">
                <a16:creationId xmlns:a16="http://schemas.microsoft.com/office/drawing/2014/main" id="{947A809A-879B-414C-B6E9-3D5AED4C1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7A098466-3468-440F-B7FD-BF4FECD4B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CA685635-1F05-472E-AD18-BFAF3CC9C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59AD7122-333E-4B7D-A9B2-2FEC43912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Essas exigências não limitavam a uma classe particular do povo, tocavam a todos, sendo proporcionais às posses da pessoa.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DD8E550C-F3F1-47A5-BB97-1BC854EFF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33600"/>
            <a:ext cx="91440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Alem de todos (esses) donativos sistemáticos e regulares, havia objetivos especiais que pediam ofertas voluntárias, como para o tabernáculo construído no deserto, e o templo erigido, ao mesmo tempo que para a manutenção de Seu serviço para o próprio bem (deles) </a:t>
            </a:r>
            <a:r>
              <a:rPr lang="pt-BR" alt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TS Vol I p. 546</a:t>
            </a:r>
            <a:endParaRPr lang="en-US" altLang="pt-BR" sz="2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63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299AF81-84CE-401A-9352-C40355A886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EA762FA-F632-46C7-B55D-95E98A1A03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7412" name="Picture 4" descr="27">
            <a:extLst>
              <a:ext uri="{FF2B5EF4-FFF2-40B4-BE49-F238E27FC236}">
                <a16:creationId xmlns:a16="http://schemas.microsoft.com/office/drawing/2014/main" id="{B09C833D-9A7A-4117-9E6B-967DC765E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Text Box 5">
            <a:extLst>
              <a:ext uri="{FF2B5EF4-FFF2-40B4-BE49-F238E27FC236}">
                <a16:creationId xmlns:a16="http://schemas.microsoft.com/office/drawing/2014/main" id="{595BA19C-05AD-4266-A2EA-532DFEE3C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4FF3DD85-FA40-47B1-BD62-6D17AB69D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82D7F66B-D8AE-479A-BD2C-38DA5F6C3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8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ANO SABÁTICO</a:t>
            </a:r>
            <a:endParaRPr lang="en-US" altLang="pt-BR" sz="8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25FA2056-1DC7-45E7-885B-73F83FC6B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Segundo dízimo – Esse dízimo era levado nos dois primeiros anos ao “lugar que o Senhor teu Deus escolher para ali fazer habitar o Seu nome”</a:t>
            </a:r>
            <a:r>
              <a:rPr lang="pt-BR" alt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Deut. 14:23</a:t>
            </a:r>
            <a:endParaRPr lang="en-US" altLang="pt-BR" sz="2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787AE9EC-2EE6-4F52-B1D4-DA67CBF72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No terceiro ano, porém, esse dízimo deveria ser usado para atender “o levita,o estrangeiro, o órfão e a viúva que estão dentro da tua cidade...”</a:t>
            </a:r>
            <a:r>
              <a:rPr lang="pt-BR" altLang="pt-B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Deut 14:29</a:t>
            </a: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17419" grpId="0"/>
      <p:bldP spid="174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A42EBE3-C3F9-4E6E-8226-EB97B39F02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7AD2F8C-81C9-4A23-B911-0101862C70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8436" name="Picture 4" descr="27">
            <a:extLst>
              <a:ext uri="{FF2B5EF4-FFF2-40B4-BE49-F238E27FC236}">
                <a16:creationId xmlns:a16="http://schemas.microsoft.com/office/drawing/2014/main" id="{F5DF8B87-ADCE-4236-9AFF-061287C34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7" name="Text Box 5">
            <a:extLst>
              <a:ext uri="{FF2B5EF4-FFF2-40B4-BE49-F238E27FC236}">
                <a16:creationId xmlns:a16="http://schemas.microsoft.com/office/drawing/2014/main" id="{D04CD944-A29D-4D64-8DA2-5F1A6724E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EEF28509-61FE-4189-8463-CB0BC5C60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48B9CFAE-BB9E-4F05-98C5-27F24A950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8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ANO SABÁTICO</a:t>
            </a:r>
            <a:endParaRPr lang="en-US" altLang="pt-BR" sz="8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E25E873F-3060-4400-B15F-BE40FF2AE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9144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ano sabático, fora instituído por Deus em benefício do pobre e da terra. Todos os anos podia e devia-se plantar e colher, mas no sétimo ano a terra devia descansar, e o que a terra produzia era destinado ao pobre, órfão, viúva, estrangeiro, e os animais do campo.</a:t>
            </a:r>
            <a:endParaRPr lang="en-US" altLang="pt-BR" sz="2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E2FB6547-7CBC-47A8-B05A-26E47C200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B25B474-D713-42F2-81C1-F4E281D024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827EC4-1633-4DCD-BCBF-863B9653D4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9460" name="Picture 4" descr="27">
            <a:extLst>
              <a:ext uri="{FF2B5EF4-FFF2-40B4-BE49-F238E27FC236}">
                <a16:creationId xmlns:a16="http://schemas.microsoft.com/office/drawing/2014/main" id="{BC6DEB76-479E-4F1A-9521-C3976AE7F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Text Box 5">
            <a:extLst>
              <a:ext uri="{FF2B5EF4-FFF2-40B4-BE49-F238E27FC236}">
                <a16:creationId xmlns:a16="http://schemas.microsoft.com/office/drawing/2014/main" id="{1CC0CEA3-2F16-413C-8977-2802ED01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D5208CF1-A90D-434C-A4C7-5DEB4117C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45FEAF48-DAAC-4543-A218-E0146E44B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Porém, no sétimo ano, haverá sábado de descanso solene sobre a terra, um sábado ao Senhor: Não semearás o teu campo, nem podarás a tua vinha. O que nascer de si mesmo na tua seara não segarás e as uvas da tua vinha não podada  não colherás: ano de descanso solene para a terra. Mas os frutos da terra em descanso vos serão alimento, a ti, e ao teu servo, e à tua serva, e ao teu jornaleiro, e ao teu estrangeiro  que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95FB7B6B-4AE1-4432-95CA-2DD98DF81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52108DF-A997-4DE9-870D-E9A50A729E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D838EA6-0AFE-4933-8DD1-CC44D5B0A2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0484" name="Picture 4" descr="27">
            <a:extLst>
              <a:ext uri="{FF2B5EF4-FFF2-40B4-BE49-F238E27FC236}">
                <a16:creationId xmlns:a16="http://schemas.microsoft.com/office/drawing/2014/main" id="{ED1FE4DF-B73A-4972-B075-BCE9F5F20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Text Box 5">
            <a:extLst>
              <a:ext uri="{FF2B5EF4-FFF2-40B4-BE49-F238E27FC236}">
                <a16:creationId xmlns:a16="http://schemas.microsoft.com/office/drawing/2014/main" id="{AFAD9A46-1D07-4A95-92F7-987B1982C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8563A024-2541-4E03-9728-26162CE86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6BDC0749-6722-400D-BC4E-C41630DAF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peregrina contigo; e ao teu gado, e aos animais que estão na tua terra, todo o seu produto será por mantimento” </a:t>
            </a:r>
            <a:r>
              <a:rPr lang="pt-BR" alt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Lev. 25:3-7 </a:t>
            </a:r>
            <a:endParaRPr lang="en-US" altLang="pt-BR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B3509784-8412-4462-A3C5-B29FE30CC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6A3F910D-C38F-4C54-9CB2-9D2ADF55B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81300"/>
            <a:ext cx="91440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Começava no fim da ceifa – Na ocasião da sementeira, que se seguia à colheita, o povo não devia semear; não deviam podar a vinha na primavera; e não deviam estar na expectativa quer da ceifa, quer da vindima.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6C6B181-3F2B-4323-AF40-70701B0A53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27AD4FF-C1B7-47A4-8361-A57E894860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1508" name="Picture 4" descr="27">
            <a:extLst>
              <a:ext uri="{FF2B5EF4-FFF2-40B4-BE49-F238E27FC236}">
                <a16:creationId xmlns:a16="http://schemas.microsoft.com/office/drawing/2014/main" id="{CAC9E39D-289F-4A43-BAA1-66DF30F5C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>
            <a:extLst>
              <a:ext uri="{FF2B5EF4-FFF2-40B4-BE49-F238E27FC236}">
                <a16:creationId xmlns:a16="http://schemas.microsoft.com/office/drawing/2014/main" id="{04715CC7-0D01-4CCA-B8DD-031632769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10" name="Text Box 6">
            <a:extLst>
              <a:ext uri="{FF2B5EF4-FFF2-40B4-BE49-F238E27FC236}">
                <a16:creationId xmlns:a16="http://schemas.microsoft.com/office/drawing/2014/main" id="{73137CA4-7CFE-4677-B570-57B03D26F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66EBADCB-3EB5-4CCE-BFB4-0DF5CDA02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Daquilo que a terra produzisse espontaneamente, podiam  comer enquanto novo; mas não deviam armazenar qualquer porção do mesmo aos animais do campo – </a:t>
            </a:r>
            <a:r>
              <a:rPr lang="pt-BR" alt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Êxodo 23:10-11; Lev. 23:3-7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4B5B7B30-7C7C-47C0-8517-881F69E6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14" name="Text Box 10">
            <a:extLst>
              <a:ext uri="{FF2B5EF4-FFF2-40B4-BE49-F238E27FC236}">
                <a16:creationId xmlns:a16="http://schemas.microsoft.com/office/drawing/2014/main" id="{80F7763A-D914-4C23-A790-B5A9C642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escravos eram beneficiados – Os escravos judeus eram colocados em liberdade. Não deviam ser despedidos de mãos vazias.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9F5DA11-159D-4D3A-AE99-C6D5B256B1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67CF035-02DF-4180-93E3-6304CCA14A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076" name="Picture 4" descr="27">
            <a:extLst>
              <a:ext uri="{FF2B5EF4-FFF2-40B4-BE49-F238E27FC236}">
                <a16:creationId xmlns:a16="http://schemas.microsoft.com/office/drawing/2014/main" id="{A3BAE1A7-32A1-42F2-92A0-E20FC53A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>
            <a:extLst>
              <a:ext uri="{FF2B5EF4-FFF2-40B4-BE49-F238E27FC236}">
                <a16:creationId xmlns:a16="http://schemas.microsoft.com/office/drawing/2014/main" id="{FCAB41BF-D884-4AAF-923C-DAE1ADABD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60350"/>
            <a:ext cx="7991475" cy="584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 o dízimo era usado apenas para a manutenção do ministério dos levitas e sacerdotes, como eram mantidas as outras despesas do templo?</a:t>
            </a:r>
            <a:endParaRPr lang="en-US" altLang="pt-BR" sz="5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F2B7D5F-AEF6-49C2-9BA5-C8F4D1A80D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ADC8961-D61F-4F24-895D-2D706759E1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2532" name="Picture 4" descr="27">
            <a:extLst>
              <a:ext uri="{FF2B5EF4-FFF2-40B4-BE49-F238E27FC236}">
                <a16:creationId xmlns:a16="http://schemas.microsoft.com/office/drawing/2014/main" id="{569CAC92-1434-47C6-B95E-E3243A8A5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3" name="Text Box 5">
            <a:extLst>
              <a:ext uri="{FF2B5EF4-FFF2-40B4-BE49-F238E27FC236}">
                <a16:creationId xmlns:a16="http://schemas.microsoft.com/office/drawing/2014/main" id="{31F29390-096C-4C9C-BD2F-1E7D28B8A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AB35AD5C-6901-4710-B10C-C64B22274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8C0F070F-AAFB-4806-B9E2-1E892893C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instrução do Senhor foi: “Quando o despedires de ti forro, não o despedirás vazio. Liberalmente fornecerás do teu rebanho, e da tua eira e do teu lagar: daquilo com que o Senhor teu Deus te tiver abençoado lhe darás”</a:t>
            </a: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Deut. 15:13-14</a:t>
            </a:r>
            <a:endParaRPr lang="en-US" altLang="pt-BR" sz="4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223ACE55-E7A2-46EB-ADC1-0D95C961C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4B7D29E7-3A4C-4ED2-988F-EBADBC8E1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347B663-AE04-4396-973A-24CBFCF646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1F0215A-900F-46DD-8493-3C707CE916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3556" name="Picture 4" descr="27">
            <a:extLst>
              <a:ext uri="{FF2B5EF4-FFF2-40B4-BE49-F238E27FC236}">
                <a16:creationId xmlns:a16="http://schemas.microsoft.com/office/drawing/2014/main" id="{671B2189-2302-40E0-BC0E-D31AC9BA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Text Box 5">
            <a:extLst>
              <a:ext uri="{FF2B5EF4-FFF2-40B4-BE49-F238E27FC236}">
                <a16:creationId xmlns:a16="http://schemas.microsoft.com/office/drawing/2014/main" id="{F0F42F69-0C07-4F69-AAB9-CFF8F4EE7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B1C1DD79-4AD7-4AC3-B83A-777B5E94C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A4762E72-17BF-47BD-AE53-94C48DECD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BENEFÍCIO PARA TODOS</a:t>
            </a:r>
            <a:endParaRPr lang="en-US" altLang="pt-BR" sz="5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39B8F46C-A8DB-4693-81A4-AACA7F366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8768FF37-128C-4D4F-B729-B83393663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DB3170F8-514C-4139-B2B5-FEBC4FCD0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9144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AutoNum type="arabicPeriod"/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terra descansava e produzia mais no próximo ano.</a:t>
            </a:r>
          </a:p>
          <a:p>
            <a:pPr algn="ctr">
              <a:spcBef>
                <a:spcPct val="50000"/>
              </a:spcBef>
              <a:buFontTx/>
              <a:buAutoNum type="arabicPeriod"/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 pobres podiam satisfazer suas necessidades.</a:t>
            </a:r>
          </a:p>
          <a:p>
            <a:pPr algn="ctr">
              <a:spcBef>
                <a:spcPct val="50000"/>
              </a:spcBef>
              <a:buFontTx/>
              <a:buAutoNum type="arabicPeriod"/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mesmo com as viúvas, os órfãos e estrangeiros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35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7244B56-3C3A-47D4-A382-DCFC3B19C9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BFE26FD-57A4-4B8F-A250-884523325B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4580" name="Picture 4" descr="27">
            <a:extLst>
              <a:ext uri="{FF2B5EF4-FFF2-40B4-BE49-F238E27FC236}">
                <a16:creationId xmlns:a16="http://schemas.microsoft.com/office/drawing/2014/main" id="{D3053C8D-95CE-470B-9042-D85AEAF74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Text Box 5">
            <a:extLst>
              <a:ext uri="{FF2B5EF4-FFF2-40B4-BE49-F238E27FC236}">
                <a16:creationId xmlns:a16="http://schemas.microsoft.com/office/drawing/2014/main" id="{461FDD14-5943-4DA0-9DC3-E5F82D499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9B54B9D0-5530-421C-865E-02E08FCC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D01E565B-68EA-4C80-A8FC-6C6234491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BENEFÍCIO PARA TODOS</a:t>
            </a:r>
            <a:endParaRPr lang="en-US" altLang="pt-BR" sz="5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81633A50-35AB-4DD2-BCBB-4D9143851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C74B7F2B-01B1-4A0C-8E09-69B1B44D5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E259D04D-6449-4374-986B-E62E6C631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44675"/>
            <a:ext cx="91440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4.Os animais tinham mais alimentação, isso contribuía para que os animais não atacassem as cidades em busca de alimentos.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As pessoas tinham mais tempo para se dirigirem até os centros de instrução para receberem instruções dos sacerdotes nas coisas de Deus.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5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4F6D49E-A52A-4FA0-9D84-D223FF97C3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C889214-87EF-483C-A590-A55C27AE4E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5604" name="Picture 4" descr="27">
            <a:extLst>
              <a:ext uri="{FF2B5EF4-FFF2-40B4-BE49-F238E27FC236}">
                <a16:creationId xmlns:a16="http://schemas.microsoft.com/office/drawing/2014/main" id="{FBBCE000-5996-41B2-92F0-1E14C4F32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>
            <a:extLst>
              <a:ext uri="{FF2B5EF4-FFF2-40B4-BE49-F238E27FC236}">
                <a16:creationId xmlns:a16="http://schemas.microsoft.com/office/drawing/2014/main" id="{CC61CA0E-3B02-45A3-93AF-135A4BDE2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6" name="Text Box 6">
            <a:extLst>
              <a:ext uri="{FF2B5EF4-FFF2-40B4-BE49-F238E27FC236}">
                <a16:creationId xmlns:a16="http://schemas.microsoft.com/office/drawing/2014/main" id="{A28C4452-A163-4434-8B58-0BFD860D1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33F355DE-8D6D-49F0-857A-5B529B931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 DÍVIDAS DEVIAM SER PERDOADAS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EC6DBC1D-C4C0-47AF-90EE-DCE99E83C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3E5A17C3-A2B1-45F5-999D-838597DF5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A7FA46A5-E40C-4C28-882A-044FFC58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Deus deu instruções claras aos filhos de Israel que não emprestassem dinheiro cobrando juros aos seus irmãos.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13" name="Text Box 13">
            <a:extLst>
              <a:ext uri="{FF2B5EF4-FFF2-40B4-BE49-F238E27FC236}">
                <a16:creationId xmlns:a16="http://schemas.microsoft.com/office/drawing/2014/main" id="{FBBED449-C0BB-4974-8E70-1F93F5BC0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654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Quando emprestassem, se o irmão não podia pagar até o ano sabático, nesse ano a dívida devia ser perdoada.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14" name="Text Box 14">
            <a:extLst>
              <a:ext uri="{FF2B5EF4-FFF2-40B4-BE49-F238E27FC236}">
                <a16:creationId xmlns:a16="http://schemas.microsoft.com/office/drawing/2014/main" id="{79B6B275-6E0E-4405-B70E-CA9BED815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926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Advertiu, inclusive aos israelitas que não usassem de má fé para com o irmão ao ver que o ano sabático estava se aproximando, deixando assim, de socorrer o necessitado.</a:t>
            </a:r>
            <a:endParaRPr lang="en-US" altLang="pt-BR" sz="3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12" grpId="0"/>
      <p:bldP spid="25613" grpId="0"/>
      <p:bldP spid="256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595E44D-D56D-42F5-AE99-293EAF91FF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18C11A2-84DD-4299-A87E-59B3B414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6628" name="Picture 4" descr="27">
            <a:extLst>
              <a:ext uri="{FF2B5EF4-FFF2-40B4-BE49-F238E27FC236}">
                <a16:creationId xmlns:a16="http://schemas.microsoft.com/office/drawing/2014/main" id="{3BE0E701-24DB-4844-8603-918F03BAB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Text Box 5">
            <a:extLst>
              <a:ext uri="{FF2B5EF4-FFF2-40B4-BE49-F238E27FC236}">
                <a16:creationId xmlns:a16="http://schemas.microsoft.com/office/drawing/2014/main" id="{EFFA6A0D-9DE5-40BD-9B65-0573AD112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01551A96-D66B-4A71-96AE-D6DE84825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7C698012-9413-43AE-B1B9-4C96B4542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 DÍVIDAS DEVIAM SER PERDOADAS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FE7EEC54-737C-47EF-89C4-6676FB8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FB397E87-E523-4ED2-B65E-8DD5A19AD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1F5270B6-9D31-4492-B8D8-9AA36226E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05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Se a dívida ficava sem ser paga até a remissão o próprio capital não podia ser recuperado.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BE2F1078-4072-45B1-BB0D-A0D0B08D7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2738"/>
            <a:ext cx="91440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Expressamente advertia-se ao povo contra o privar os seus irmãos da necessária assistência, por causa disto...”Guarda-te que não haja vil pensamento no teu coração, dizendo: Vai-se aproximando o sétimo ano, o ano da remissão:e que o teu olho seja maligno para com teu irmão pobre, e não lhes dês nada...”Deut. 15:7-9</a:t>
            </a:r>
            <a:endParaRPr lang="en-US" altLang="pt-BR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  <p:bldP spid="266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372EC97-4C06-4046-AB4F-C44DCA9DD4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1D0CB54-134F-4892-98E6-A47378D145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7652" name="Picture 4" descr="27">
            <a:extLst>
              <a:ext uri="{FF2B5EF4-FFF2-40B4-BE49-F238E27FC236}">
                <a16:creationId xmlns:a16="http://schemas.microsoft.com/office/drawing/2014/main" id="{3AB783BC-3C2E-442D-ABED-7E386AADC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3" name="Text Box 5">
            <a:extLst>
              <a:ext uri="{FF2B5EF4-FFF2-40B4-BE49-F238E27FC236}">
                <a16:creationId xmlns:a16="http://schemas.microsoft.com/office/drawing/2014/main" id="{2AD1A345-D00C-44A8-A895-08417FCA3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65C3A073-18F2-46E8-A309-750146BAD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2EADFBD1-F0B4-40DB-AEDC-9FA78A848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0731D50A-0F01-4579-B818-143F1780F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13649CEE-DF87-43DB-AA78-344A8A818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A2D13608-2301-4EE3-B0B9-5555283E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41438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segundo dízimo, então funcionava da </a:t>
            </a: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seguinte</a:t>
            </a: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maneira: </a:t>
            </a: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BB42DAAE-CC9B-4C69-8990-EDE051458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91440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Nos dois primeiros anos após o ano sabático, ele era levado ao lugar determinado por Deus e ali era feito uma grande festa.</a:t>
            </a: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/>
      <p:bldP spid="2766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479D857-4C46-44CE-ABC9-5CB150BE01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5BE9257-6C65-4E26-8F76-77CC9C64C9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3796" name="Picture 4" descr="27">
            <a:extLst>
              <a:ext uri="{FF2B5EF4-FFF2-40B4-BE49-F238E27FC236}">
                <a16:creationId xmlns:a16="http://schemas.microsoft.com/office/drawing/2014/main" id="{502AE2BD-7ADF-4807-91FC-4DD62FEA7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Text Box 5">
            <a:extLst>
              <a:ext uri="{FF2B5EF4-FFF2-40B4-BE49-F238E27FC236}">
                <a16:creationId xmlns:a16="http://schemas.microsoft.com/office/drawing/2014/main" id="{78B44C05-4A39-4212-874D-556006E54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A69EEC3A-96D5-4BEE-B430-0592C38F7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33799" name="Text Box 7">
            <a:extLst>
              <a:ext uri="{FF2B5EF4-FFF2-40B4-BE49-F238E27FC236}">
                <a16:creationId xmlns:a16="http://schemas.microsoft.com/office/drawing/2014/main" id="{2C29B172-C552-4D7E-B20C-35D1B39EF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D22CAC76-FF46-4152-A6EE-DE4670D3E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0F117B24-62B4-49D6-BAD9-DF0B1671B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802" name="Text Box 10">
            <a:extLst>
              <a:ext uri="{FF2B5EF4-FFF2-40B4-BE49-F238E27FC236}">
                <a16:creationId xmlns:a16="http://schemas.microsoft.com/office/drawing/2014/main" id="{485F5D36-3A3C-4F4E-B8B7-1ECB7754E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7E2FD6EB-9A8B-4D69-AA5F-ED48C200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91440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Fica claro assim, que Deus tinha cuidado dos pobres, das viúvas, dos órfãos, dos estrangeiros, da casa de culto, mas Ele não ordenou o uso do dízimo dado aos levitas para esse fim. O primeiro dízimo era dado aos levitas. O segundo dízimo e as outras ofertas proporcionais ou não, eram usados para esses outros fins. </a:t>
            </a: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16E855A4-7A48-432C-97C3-23B75815AD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AC3EA0B-4DB7-4021-9942-6999CB8B56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8676" name="Picture 4" descr="27">
            <a:extLst>
              <a:ext uri="{FF2B5EF4-FFF2-40B4-BE49-F238E27FC236}">
                <a16:creationId xmlns:a16="http://schemas.microsoft.com/office/drawing/2014/main" id="{8D23236C-DF79-4E5E-9473-946C50A46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Text Box 5">
            <a:extLst>
              <a:ext uri="{FF2B5EF4-FFF2-40B4-BE49-F238E27FC236}">
                <a16:creationId xmlns:a16="http://schemas.microsoft.com/office/drawing/2014/main" id="{2B9CEB9D-1A05-4FA6-BBC0-F437D82F2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8" name="Text Box 6">
            <a:extLst>
              <a:ext uri="{FF2B5EF4-FFF2-40B4-BE49-F238E27FC236}">
                <a16:creationId xmlns:a16="http://schemas.microsoft.com/office/drawing/2014/main" id="{067EAEB0-EAD7-419B-9C16-1D971D9FE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B87AA216-66DD-4213-8263-112A1DF74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C48A04AA-AF98-4787-81C4-57A69770D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1CCAAAC0-258D-490A-97A2-684656A1B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82" name="Text Box 10">
            <a:extLst>
              <a:ext uri="{FF2B5EF4-FFF2-40B4-BE49-F238E27FC236}">
                <a16:creationId xmlns:a16="http://schemas.microsoft.com/office/drawing/2014/main" id="{1D153D3B-6035-499A-983D-3C999D8DC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2200"/>
            <a:ext cx="9144000" cy="359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povo comia com os sacerdotes, dava </a:t>
            </a:r>
            <a:r>
              <a:rPr lang="pt-BR" altLang="pt-BR" sz="5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esse</a:t>
            </a: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segundo dízimo para os sacerdotes e levitas; financiava a festa; e fazia-se provisão para os pobres. </a:t>
            </a:r>
            <a:endParaRPr lang="en-US" altLang="pt-BR" sz="4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5E27576-3B83-431E-B04B-747E1B7D22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1F87361-9AFD-416E-A696-39AD4A251A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29700" name="Picture 4" descr="27">
            <a:extLst>
              <a:ext uri="{FF2B5EF4-FFF2-40B4-BE49-F238E27FC236}">
                <a16:creationId xmlns:a16="http://schemas.microsoft.com/office/drawing/2014/main" id="{98D9FA56-1BE8-4B77-BD9A-50C5B93E4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1" name="Text Box 5">
            <a:extLst>
              <a:ext uri="{FF2B5EF4-FFF2-40B4-BE49-F238E27FC236}">
                <a16:creationId xmlns:a16="http://schemas.microsoft.com/office/drawing/2014/main" id="{7DA0EE94-850B-46A5-90D3-74AAC5D4A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644F82B8-72BF-49DE-AACE-8F96185C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1E9C9E85-7DFD-4851-837B-DD4712D37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C2B35257-C45A-4CEB-8EB2-5188A9CF9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E742FF6F-92AB-4E8B-B9FF-F7CEA1EA2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6" name="Text Box 10">
            <a:extLst>
              <a:ext uri="{FF2B5EF4-FFF2-40B4-BE49-F238E27FC236}">
                <a16:creationId xmlns:a16="http://schemas.microsoft.com/office/drawing/2014/main" id="{E8A79A9D-B9A2-4467-9C9D-52160DDA4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9144000" cy="447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Esse dízimo, ou seu equivalente em dinheiro, deviam por dois anos trazer ao lugar em que estava estabelecido o santuário. Depois de apresentarem uma oferta de agradecimento a Deus, e uma especificada porção ao sacerdote, os ofertantes deviam fazer uso do que restava para um festa religiosa, da qual deviam participar os levitas, os estrangeiros, os órfãos e as viúvas.</a:t>
            </a:r>
            <a:endParaRPr lang="en-US" altLang="pt-BR" sz="32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545C491-B447-4488-BB1E-B4F18CE434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2754B52-3CB4-403E-A89C-1AB61775BC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0724" name="Picture 4" descr="27">
            <a:extLst>
              <a:ext uri="{FF2B5EF4-FFF2-40B4-BE49-F238E27FC236}">
                <a16:creationId xmlns:a16="http://schemas.microsoft.com/office/drawing/2014/main" id="{C550D0B3-57CB-4507-95F3-B88B86C12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5" name="Text Box 5">
            <a:extLst>
              <a:ext uri="{FF2B5EF4-FFF2-40B4-BE49-F238E27FC236}">
                <a16:creationId xmlns:a16="http://schemas.microsoft.com/office/drawing/2014/main" id="{490A9133-FC29-41E1-B8AB-38494B441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331B5A1A-B3AD-4A4E-8C2C-DE25B93FB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67239F29-2A97-4886-951A-77BA5CC58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63D0D0FA-8C9E-4DDD-98D3-C4B385C91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12BFB0D4-C26F-4089-9B9E-AADFA030F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969AE600-1B36-430A-A370-990E75C37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Assim, tomavam-se providências para as ações de graças e festas, nas solenidades anuais, e o povo trazido à associação com os sacerdotes e levitas, para que pudesse receber instruções e animação no serviço de Deus.</a:t>
            </a:r>
          </a:p>
          <a:p>
            <a:pPr>
              <a:spcBef>
                <a:spcPct val="50000"/>
              </a:spcBef>
            </a:pP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EF92D31-6D26-4CA3-BF66-015AD42CA3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D9BC309-8FD6-4274-9AC4-E412DD0F6D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4100" name="Picture 4" descr="27">
            <a:extLst>
              <a:ext uri="{FF2B5EF4-FFF2-40B4-BE49-F238E27FC236}">
                <a16:creationId xmlns:a16="http://schemas.microsoft.com/office/drawing/2014/main" id="{BF977C94-53E7-4553-A269-358FCB0B2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4E5AFB41-5D84-4066-A538-088FE15B8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“Certamente, darás os dízimos de todo o fruto das tuas sementes, que ano pós ano se recolher no campo. E, perante o Senhor, teu Deus, no lugar que escolher para ali fazer habitar o Seu nome, comerás os dízimos do teu cereal, do teu vinho e do teu azeite e os primogênitos das tuas vacas e das tuas ovelhas; para que aprendas a temer o Senhor, teu Deus, todos os dias.</a:t>
            </a:r>
            <a:endParaRPr lang="en-US" altLang="pt-BR" sz="4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7D7BACB-DCEE-4928-B336-2C82B266F4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AA58B4F-896C-4B60-AC53-A77920AC3E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1748" name="Picture 4" descr="27">
            <a:extLst>
              <a:ext uri="{FF2B5EF4-FFF2-40B4-BE49-F238E27FC236}">
                <a16:creationId xmlns:a16="http://schemas.microsoft.com/office/drawing/2014/main" id="{5D93327E-757B-4C25-AD3F-4C3ED5C0C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9" name="Text Box 5">
            <a:extLst>
              <a:ext uri="{FF2B5EF4-FFF2-40B4-BE49-F238E27FC236}">
                <a16:creationId xmlns:a16="http://schemas.microsoft.com/office/drawing/2014/main" id="{FD903177-8B32-4F77-9DB1-DA90F2634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90FFE596-F830-47E2-A8B2-49C040CF5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8E93B543-9422-417E-8F74-478387CC5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52" name="Text Box 8">
            <a:extLst>
              <a:ext uri="{FF2B5EF4-FFF2-40B4-BE49-F238E27FC236}">
                <a16:creationId xmlns:a16="http://schemas.microsoft.com/office/drawing/2014/main" id="{741A99F3-CEBC-458A-83AD-3A706B99A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D615062D-1B83-48E5-9FC6-A57998DB4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8D93CF4E-6F07-42D4-94E7-0185467F4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585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Ao terceiro ano, porém o povo retinha o mesmo em casa para atender ao pobre, à viúva, órfão, estrangeiro e aos próprios levitas “Em cada terceiro ano, entretanto, este segundo dízimo devia ser usado em casa, hospedando os levitas e os pobres...este dízimo proveria um fundo para fins de caridade e hospitalidade” </a:t>
            </a:r>
            <a:r>
              <a:rPr lang="pt-BR" alt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PP 568</a:t>
            </a:r>
          </a:p>
          <a:p>
            <a:pPr>
              <a:spcBef>
                <a:spcPct val="50000"/>
              </a:spcBef>
            </a:pP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7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0122063-F369-4BA6-ADC9-F1C21AB2A5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36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6060020-38AA-43EF-80BB-84CAFF52DE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2772" name="Picture 4" descr="27">
            <a:extLst>
              <a:ext uri="{FF2B5EF4-FFF2-40B4-BE49-F238E27FC236}">
                <a16:creationId xmlns:a16="http://schemas.microsoft.com/office/drawing/2014/main" id="{F9BAEC62-2D11-4B4F-856F-A2CCC938F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Text Box 5">
            <a:extLst>
              <a:ext uri="{FF2B5EF4-FFF2-40B4-BE49-F238E27FC236}">
                <a16:creationId xmlns:a16="http://schemas.microsoft.com/office/drawing/2014/main" id="{F2DEDA00-E450-4892-BC1A-693595078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D58C7B1A-7E46-47F8-9697-74B22312E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21163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BR" altLang="pt-BR">
              <a:effectLst/>
            </a:endParaRP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D08A6E5A-6B85-4FFE-B6C9-B03C335DC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QUESTÃO DOS DOIS ANOS E DO TERCEIRO ANO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6" name="Text Box 8">
            <a:extLst>
              <a:ext uri="{FF2B5EF4-FFF2-40B4-BE49-F238E27FC236}">
                <a16:creationId xmlns:a16="http://schemas.microsoft.com/office/drawing/2014/main" id="{453F18E6-E8C1-4DCA-9A46-3A8E20C51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825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225BEEF9-D3F3-40BC-9C24-C9784E137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7EDDA7F7-F2C2-406A-A730-5E10E39A6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91440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pt-BR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F44383B4-4922-4B4A-AA95-9668F7B5E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0213"/>
            <a:ext cx="91440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mesmo se dava nos anos quarto e quinto, com os israelitas levando o segundo dízimo ao lugar onde se encontrava o santuário, e no sexto ano usando-o em casa para fins de caridade e hospitalidade.</a:t>
            </a:r>
            <a:endParaRPr lang="en-US" altLang="pt-BR" sz="4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27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93C007-C678-41E3-AC34-150D219D46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B7F0E2A-9162-4C5A-BD46-609BC29438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5124" name="Picture 4" descr="27">
            <a:extLst>
              <a:ext uri="{FF2B5EF4-FFF2-40B4-BE49-F238E27FC236}">
                <a16:creationId xmlns:a16="http://schemas.microsoft.com/office/drawing/2014/main" id="{B5773395-CA44-4A7A-9735-011E6A0F0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Text Box 5">
            <a:extLst>
              <a:ext uri="{FF2B5EF4-FFF2-40B4-BE49-F238E27FC236}">
                <a16:creationId xmlns:a16="http://schemas.microsoft.com/office/drawing/2014/main" id="{D7D9E524-BC6E-4203-B6ED-730BE7FFA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Quando o caminho te for comprido demais, que os não possas levar, por estar longe...então, vende-os, e leva o dinheiro na tua mão, e vai ao lugar que o Senhor, teu Deus escolher. Esse dinheiro, dá-lo-ás por tudo o que deseja a tua alma...come-o ali perante o Senhor, teu Deus, e te alegrarás, tu e a tua casa; porém não desampararás o levita” </a:t>
            </a:r>
            <a:r>
              <a:rPr lang="pt-BR" alt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Deut. 14:22-27</a:t>
            </a:r>
            <a:endParaRPr lang="en-US" altLang="pt-BR" sz="20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F84B5E2-9944-4A8F-B5EE-3143288C86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1909801-6D1E-483B-B24A-64EAA62A49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7172" name="Picture 4" descr="27">
            <a:extLst>
              <a:ext uri="{FF2B5EF4-FFF2-40B4-BE49-F238E27FC236}">
                <a16:creationId xmlns:a16="http://schemas.microsoft.com/office/drawing/2014/main" id="{4D3229D7-3157-4AB3-B381-56DC4835C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5">
            <a:extLst>
              <a:ext uri="{FF2B5EF4-FFF2-40B4-BE49-F238E27FC236}">
                <a16:creationId xmlns:a16="http://schemas.microsoft.com/office/drawing/2014/main" id="{6755FA41-9A66-4C9E-B67F-45BBE2D68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Estaria Deus aqui ordenando que o dízimo, já dado aos levitas e sacerdotes, por herança, fosse usado para outras finalidades?</a:t>
            </a:r>
            <a:endParaRPr lang="en-US" altLang="pt-BR" sz="4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818D651A-F267-4124-85CC-E94538255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68638"/>
            <a:ext cx="91440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Muitas pessoas têm usado esses versos como argumentos que favorecem usarem o dízimo para outras finalidades que não o sustento do ministério sagrado. Baseiam-se para isso, especialmente no seguinte texto: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09DF512-5C5D-4E94-9390-61D4885D3B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8D768C2-F8C5-412B-8E17-958F483A02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8196" name="Picture 4" descr="27">
            <a:extLst>
              <a:ext uri="{FF2B5EF4-FFF2-40B4-BE49-F238E27FC236}">
                <a16:creationId xmlns:a16="http://schemas.microsoft.com/office/drawing/2014/main" id="{9C81DD92-772F-4332-B4BD-D9990AD3E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98A12E06-2267-4856-82C7-D6235A648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Ao fim de três anos, tirarás todos os dízimos do fruto do terceiro ano, e os recolherás na tua cidade. Então, virão o levita (pois não têm parte nem herança contigo), o estrangeiro, e o órfão, e a viúva, que estão dentro da tua cidade, e comerão, e se fartarão, para que o Senhor teu Deus, te abençoe em todas as obras que as tuas mãos fizeram.” </a:t>
            </a:r>
            <a:r>
              <a:rPr lang="pt-BR" altLang="pt-BR" sz="2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Deut. 14:28-29</a:t>
            </a:r>
            <a:endParaRPr lang="en-US" altLang="pt-BR" sz="2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90C4D40-52E0-4C55-83D9-EA2277A47B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1F197BA-AE07-4D4F-97FF-470391FA99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9220" name="Picture 4" descr="27">
            <a:extLst>
              <a:ext uri="{FF2B5EF4-FFF2-40B4-BE49-F238E27FC236}">
                <a16:creationId xmlns:a16="http://schemas.microsoft.com/office/drawing/2014/main" id="{3A0AC6E6-2AC1-4E64-8C39-4C1A53F8A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FBD8479D-D3A4-45E1-9313-3C84B0171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Estaria Deus aqui dando outra finalidade ao dízimo?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353A8817-B239-45CF-B6CD-A7244A77E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73238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Estariam certas as pessoas que usam o dízimo para os pobres, as viúvas, os estrangeiros?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id="{111A28B7-D65C-456B-991C-9302FB710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05263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“Também todas as dízimas da terra, tanto dos cereais do campo como dos frutos das árvores, são do Senhor: Santas ao Senhor”  </a:t>
            </a: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Lev. 27:30</a:t>
            </a:r>
            <a:endParaRPr lang="en-US" altLang="pt-BR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732C895-EF9D-4B95-AE46-93552A9D0B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811AAB-86E4-4083-8E5E-F9459449CD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0244" name="Picture 4" descr="27">
            <a:extLst>
              <a:ext uri="{FF2B5EF4-FFF2-40B4-BE49-F238E27FC236}">
                <a16:creationId xmlns:a16="http://schemas.microsoft.com/office/drawing/2014/main" id="{A16DE808-8956-4B1D-B0AF-6E3D9C4D8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Text Box 5">
            <a:extLst>
              <a:ext uri="{FF2B5EF4-FFF2-40B4-BE49-F238E27FC236}">
                <a16:creationId xmlns:a16="http://schemas.microsoft.com/office/drawing/2014/main" id="{1BD65C9B-6595-4FEC-A80C-F2D507975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dízimo é separado para uso santo.</a:t>
            </a:r>
            <a:endParaRPr lang="en-US" altLang="pt-BR" sz="5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53B440DC-3374-406C-A0DB-B5ACE97D6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9138"/>
            <a:ext cx="91440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Não pertence ao homem. Não é o homem que deve fazer com ele o que deseja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C1A5B01E-811D-4610-9741-89A73C3F8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85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5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dízimo pertence a Deus.</a:t>
            </a:r>
            <a:endParaRPr lang="en-US" altLang="pt-BR" sz="5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8" grpId="0"/>
      <p:bldP spid="102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4052BB-1F11-4E66-BD24-B43DBD328C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pt-BR" altLang="pt-BR" sz="44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6741E3B-AD39-476E-B4B5-1813D41620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11268" name="Picture 4" descr="27">
            <a:extLst>
              <a:ext uri="{FF2B5EF4-FFF2-40B4-BE49-F238E27FC236}">
                <a16:creationId xmlns:a16="http://schemas.microsoft.com/office/drawing/2014/main" id="{753EF885-1B24-495A-B52E-AEEB689C6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3514FA1E-2DA2-4936-830A-C747813DF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significado da palavra dízimo</a:t>
            </a:r>
            <a:endParaRPr lang="en-US" altLang="pt-BR" sz="44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497B91F4-2224-4213-B289-CD5E74394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91440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Dízimo = “a décima parte”. Qualquer oferta ou tributo que fosse na base de dez por cento, era chamado dízimo.</a:t>
            </a:r>
          </a:p>
          <a:p>
            <a:pPr>
              <a:spcBef>
                <a:spcPct val="50000"/>
              </a:spcBef>
            </a:pP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D22710EF-1AB8-4422-AFB4-5ABE19FC9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73463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Quando a Bíblia fala no dízimo, nem sempre se refere ao dízimo oferecido aos levitas e sacerdotes. O contexto e a história devem ser analisados.</a:t>
            </a:r>
            <a:endParaRPr lang="en-US" altLang="pt-BR" sz="36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2" grpId="0"/>
      <p:bldP spid="11273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1885</Words>
  <Application>Microsoft Office PowerPoint</Application>
  <PresentationFormat>Apresentação na tela (4:3)</PresentationFormat>
  <Paragraphs>95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3" baseType="lpstr">
      <vt:lpstr>Arial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Associaçao Paulistana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SM-MORDOMIA</dc:subject>
  <dc:creator>Pr. MARCELO AUGUSTO DE CARVALHO</dc:creator>
  <cp:keywords>www.4tons.com.br</cp:keywords>
  <dc:description>COM[ERCIO PROIBIDO. USO PESSOAL</dc:description>
  <cp:lastModifiedBy>Pr. Marcelo Carvalho</cp:lastModifiedBy>
  <cp:revision>9</cp:revision>
  <dcterms:created xsi:type="dcterms:W3CDTF">2003-07-20T18:40:01Z</dcterms:created>
  <dcterms:modified xsi:type="dcterms:W3CDTF">2019-10-21T12:00:26Z</dcterms:modified>
  <cp:category>MORDOMIA</cp:category>
</cp:coreProperties>
</file>