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2" r:id="rId5"/>
    <p:sldId id="260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3" r:id="rId25"/>
    <p:sldId id="284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0FA594-3F29-4384-86CC-0AAD900EF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4A0491-630E-4C0A-B875-5CA8EE083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47A6E1-B9C7-4D7F-873B-177C31D7C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7A6099-B311-4438-B005-EE9E1BA6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7ADC98-C925-4F74-9D34-D5DE7A501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04ACE9-DA65-45FF-B1A4-CC8444D33AB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3610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E5FA0D-2D9B-4ABA-813F-4CF84D59F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0D58E13-216F-45F3-AF28-417D717E5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CB7EBA-D5CC-478C-A8E5-BB8776B05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19B316-1913-4E8F-BBC1-842CA1B8F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208408-609B-4872-A78B-1EE37F4E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5F4C0-CAD6-4783-A4BF-A899CEB7127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45539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AEA6965-4F85-428F-87DE-117EBD9C8D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D2245EB-5219-4460-9313-4B9DDCADF2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DC4A12-3938-472B-BD4E-8FC05EFFF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DDB49A-A329-4851-A699-1B7B219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C588BA-FA5C-40B6-8B89-940761CC2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77C5F-1032-44DA-9C19-624AE0FACE2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70926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806F17-D6D6-41A3-A2DC-B1F444239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555E7E-1F84-4C1A-AED5-83A1FED05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771EFE-1915-4B96-A469-4F8B6E68F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7F772B-2ABB-4029-A040-C8444444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1C81B5-5D9A-4335-9537-F87DC03A1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CB8032-FC93-433F-AA2F-203EF27AAC7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60572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4191D7-415E-435B-BD90-BFDC56ED2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58BE2E8-ADEC-4C52-81AF-7EDCB21D1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FB4D80-0FBF-45C5-B698-6F322CE9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E46192-B0F1-4901-82CD-96C57D763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375760-C7A7-42E3-8BC1-A6049FFE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3311E-A9F3-4829-9B35-6489E70B1F4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49430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BDE0A3-7F0C-4574-9027-109BB5682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46D9AA-9B16-4EF6-B120-79D32F724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C095BBC-2F87-4BED-A6C2-4D47DF447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0ED35D3-9C74-4DE0-82DF-32DD05AA1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1DAEB00-5B23-4137-8052-AF3C0CC27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0DDEF38-F01F-44B5-B514-4AC9669D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AF6A-29FD-4D62-B11C-22E237BE52E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69827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BB1DC6-812E-484D-A72E-C8C5A77B0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D40EF82-4E45-4DB5-B6A2-779288D03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1BDF50C-1930-4149-9E1E-9EAFFB2A9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554B813-5C66-40B9-8DD2-4AA2792D02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2C06D43-929B-487C-B764-76938D78C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ACE7058-52D0-4725-A8E0-E644E7655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7F7CBD7-1C69-4793-87E3-408A27C00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B9942B-9695-41FC-8CA6-64EEA7C5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21DB53-2CE3-4A9D-95C3-CFF23499339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8269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890C0-8851-4CC8-BEC4-E4E08FC2F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6265AB7-87F8-4D08-8477-A9DFB7D29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8A9DC3D-B492-4133-B346-8127EBFF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124B1C7-B892-403D-9641-6A64BA4A5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AEEE2-3DC5-40A1-BEDC-7BBABFD4902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76293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006EE34-30AD-48F1-A447-EE67FE05C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777227C-0994-4B8E-9311-B2E787B4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AA39FF-3E34-41A5-8F8F-AAE9EE35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392DD-D262-4DC1-BE7B-E93874FA713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51262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A4B680-24B4-4B3E-9850-DD7AEB46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6E5A90-EA89-41F0-ABC3-4907D3072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599BF3D-0751-475A-BD9F-112536EA4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B9A51B-9CA8-451C-83AE-CC397B25F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711F96-8ADD-40B9-BA6A-BBD5CAA4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18A62C6-A6B9-4896-8F1E-303668512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D87E7-87CE-47D3-8E9F-0E2F91A9148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29249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248A6-E37F-4890-9A2C-F0C303A1C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50BAB89-819A-41B9-81D5-9811DC578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2991417-A718-477C-98EF-D8B2AAE6C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87E5BE0-B902-43D9-8618-8018CA0A4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FC7BD0-6DF7-43EA-B049-2FB952191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7302667-8C7A-4540-A6E8-FA81394EA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C0993-E8BB-49C4-B253-DFF1E789AA8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234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0CFE2D2-B6F4-479E-B717-E12BE9D9EA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E2356DB-DB3B-4A39-BCB6-65C665AE00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4F723E3-68A4-4944-8C65-ECAE7F9CE7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E77ED5D-E4BA-4755-A05D-653DD7E47B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E9DC0CB-8FFB-4136-B402-73ADB9CA2BE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7117BC5-8889-4129-8E19-B5E29EB04410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6" name="Object 8">
            <a:extLst>
              <a:ext uri="{FF2B5EF4-FFF2-40B4-BE49-F238E27FC236}">
                <a16:creationId xmlns:a16="http://schemas.microsoft.com/office/drawing/2014/main" id="{9361D172-23F5-456E-9994-F1B4C2D31C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WordArt 6">
            <a:extLst>
              <a:ext uri="{FF2B5EF4-FFF2-40B4-BE49-F238E27FC236}">
                <a16:creationId xmlns:a16="http://schemas.microsoft.com/office/drawing/2014/main" id="{55F163A4-9BDE-47A7-9B75-AC97D78F8C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757238" y="2997200"/>
            <a:ext cx="9363076" cy="9477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pt-BR" sz="40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O USO DO DÍZIMO NA IGREJA CRISTÃ APOSTÓLICA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>
            <a:extLst>
              <a:ext uri="{FF2B5EF4-FFF2-40B4-BE49-F238E27FC236}">
                <a16:creationId xmlns:a16="http://schemas.microsoft.com/office/drawing/2014/main" id="{F1C7CC85-335E-4FC0-903E-32D9F12F4E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Rectangle 3">
            <a:extLst>
              <a:ext uri="{FF2B5EF4-FFF2-40B4-BE49-F238E27FC236}">
                <a16:creationId xmlns:a16="http://schemas.microsoft.com/office/drawing/2014/main" id="{5BE1E490-183F-44B2-A515-80F945A32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AB8F7F9D-590D-4E85-9935-7AF8149CA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765175"/>
            <a:ext cx="5292725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Embora</a:t>
            </a:r>
            <a:r>
              <a:rPr lang="pt-BR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esses versos não digam claramente que os cristãos deviam dar o dízimo, o princípio parece estar implícito, era algo conhecido nos dias em que hebreus foi escrito.</a:t>
            </a:r>
            <a:endParaRPr lang="en-US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>
            <a:extLst>
              <a:ext uri="{FF2B5EF4-FFF2-40B4-BE49-F238E27FC236}">
                <a16:creationId xmlns:a16="http://schemas.microsoft.com/office/drawing/2014/main" id="{A7631625-D27A-431B-9473-7B21BF49BC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Rectangle 3">
            <a:extLst>
              <a:ext uri="{FF2B5EF4-FFF2-40B4-BE49-F238E27FC236}">
                <a16:creationId xmlns:a16="http://schemas.microsoft.com/office/drawing/2014/main" id="{22F81582-B205-4325-A523-4B514A818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22FE2FA1-EF35-4B41-B308-6E73BCD48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88913"/>
            <a:ext cx="74517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Como o Sábado, o Dízimo é Santo</a:t>
            </a:r>
            <a:endParaRPr lang="en-US" altLang="pt-BR" sz="32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2031F744-E058-447B-949D-42D23B612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908050"/>
            <a:ext cx="5219700" cy="472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“...o dízimo será santo ao Senhor” Lev. 27:30 e 32.</a:t>
            </a:r>
          </a:p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“As dízimas...são do Senhor” É empregado aqui a mesma expressão que se encontra na lei do sábado. “O Sétimo dia é o sábado do Senhor teu Deus”</a:t>
            </a:r>
            <a:endParaRPr lang="en-US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>
            <a:extLst>
              <a:ext uri="{FF2B5EF4-FFF2-40B4-BE49-F238E27FC236}">
                <a16:creationId xmlns:a16="http://schemas.microsoft.com/office/drawing/2014/main" id="{1DF2D1DC-794C-4303-80B3-F4C4A1B25E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Rectangle 3">
            <a:extLst>
              <a:ext uri="{FF2B5EF4-FFF2-40B4-BE49-F238E27FC236}">
                <a16:creationId xmlns:a16="http://schemas.microsoft.com/office/drawing/2014/main" id="{F8D3CA5A-2D7F-46ED-913A-A459C7950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D2558D16-60EC-4A5F-838E-714DA7488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88913"/>
            <a:ext cx="74517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Como o Sábado, o Dízimo é Santo</a:t>
            </a:r>
            <a:endParaRPr lang="en-US" altLang="pt-BR" sz="32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Text Box 5">
            <a:extLst>
              <a:ext uri="{FF2B5EF4-FFF2-40B4-BE49-F238E27FC236}">
                <a16:creationId xmlns:a16="http://schemas.microsoft.com/office/drawing/2014/main" id="{78FFD5DB-01C4-46A1-92F0-123919D8F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908050"/>
            <a:ext cx="521970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“Deus reservou para Si uma porção especificada do tempo do homem e de seus meios, e ninguém poderia impunemente apropriar-se de qualquer dessas coisas para seus próprios interesses”</a:t>
            </a:r>
          </a:p>
          <a:p>
            <a:pPr algn="ctr">
              <a:spcBef>
                <a:spcPct val="50000"/>
              </a:spcBef>
            </a:pPr>
            <a:r>
              <a:rPr lang="pt-BR" alt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PP p. 558-559</a:t>
            </a:r>
            <a:endParaRPr lang="en-US" altLang="pt-BR" sz="2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>
            <a:extLst>
              <a:ext uri="{FF2B5EF4-FFF2-40B4-BE49-F238E27FC236}">
                <a16:creationId xmlns:a16="http://schemas.microsoft.com/office/drawing/2014/main" id="{8FEF213F-421D-4F40-8D4F-4A54B769D8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3">
            <a:extLst>
              <a:ext uri="{FF2B5EF4-FFF2-40B4-BE49-F238E27FC236}">
                <a16:creationId xmlns:a16="http://schemas.microsoft.com/office/drawing/2014/main" id="{42BFFB30-47B4-4F37-B000-383EE1901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882C2F89-B47B-4640-9DA5-FB64D9763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0"/>
            <a:ext cx="5508625" cy="642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Para E.G.White o dízimo tem a mesma santidade que o sábado. Os dois se originaram no Éden e continuarão através das eras até que Jesus volte. No céu e na nova terra, o sábado será observado, porém não há nenhuma indicação de que o dízimo será pedido, uma vez, que a sua natureza é um pouco diferente que a do sábado</a:t>
            </a:r>
            <a:endParaRPr lang="en-US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>
            <a:extLst>
              <a:ext uri="{FF2B5EF4-FFF2-40B4-BE49-F238E27FC236}">
                <a16:creationId xmlns:a16="http://schemas.microsoft.com/office/drawing/2014/main" id="{3719D876-F7CC-4F33-A4DA-DD0D6DC907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Rectangle 3">
            <a:extLst>
              <a:ext uri="{FF2B5EF4-FFF2-40B4-BE49-F238E27FC236}">
                <a16:creationId xmlns:a16="http://schemas.microsoft.com/office/drawing/2014/main" id="{6DFD2E8B-5EF0-4C3A-9F75-7BA06E90D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CCEAFEEB-B445-4400-9DDE-C92AF1964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0"/>
            <a:ext cx="5508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B3C533C7-638C-45F3-884E-38954F32A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260350"/>
            <a:ext cx="5329237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Mas por enquanto no presente século, o princípio é válido tanto para o sábado, como para o dízimo: são santos, separados para Senhor e válidos tanto para o sábado, como para o dízimo: São santos, separados para o Senhor e válidos para qualquer dispensação.</a:t>
            </a:r>
            <a:endParaRPr lang="en-US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>
            <a:extLst>
              <a:ext uri="{FF2B5EF4-FFF2-40B4-BE49-F238E27FC236}">
                <a16:creationId xmlns:a16="http://schemas.microsoft.com/office/drawing/2014/main" id="{5F5BD649-6C26-47BC-8603-48AB312B05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Rectangle 3">
            <a:extLst>
              <a:ext uri="{FF2B5EF4-FFF2-40B4-BE49-F238E27FC236}">
                <a16:creationId xmlns:a16="http://schemas.microsoft.com/office/drawing/2014/main" id="{C8D9EFB4-CEE8-49A5-BD1D-49CCA8F9A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566A36FA-AC05-461D-B64C-86DE3EE83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0"/>
            <a:ext cx="5508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DA4D0593-175F-403E-BFF4-C1A1E7807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249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PORQUE NÃO HÁ REPETIÇÃO DO DÍZIMO E DO SÁBADO NO NOVO TESTAMENTO</a:t>
            </a:r>
            <a:endParaRPr lang="en-US" altLang="pt-BR" sz="32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13477A67-AA0B-4EFE-A8F3-04CF7E636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1412875"/>
            <a:ext cx="50038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</a:rPr>
              <a:t>Não havia necessidade, uma vez que era algo líquido e certo para os judeus e cristãos primitivos. Era algo não apenas conhecido, mas com certeza, praticado como indicam alguns textos do NT e, relação ao sábado.</a:t>
            </a:r>
            <a:endParaRPr lang="en-US" altLang="pt-BR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04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>
            <a:extLst>
              <a:ext uri="{FF2B5EF4-FFF2-40B4-BE49-F238E27FC236}">
                <a16:creationId xmlns:a16="http://schemas.microsoft.com/office/drawing/2014/main" id="{00426D60-569B-4A03-AAC4-B8EEEBF82B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7" name="Rectangle 3">
            <a:extLst>
              <a:ext uri="{FF2B5EF4-FFF2-40B4-BE49-F238E27FC236}">
                <a16:creationId xmlns:a16="http://schemas.microsoft.com/office/drawing/2014/main" id="{B76B7914-5ECC-4313-855B-0D6FA5A58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60122A20-2D42-4112-A479-36109F71A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0"/>
            <a:ext cx="5508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CCA11CBC-2634-45A7-8DAF-8BA3F40EF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0"/>
            <a:ext cx="5003800" cy="679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000" b="1">
                <a:solidFill>
                  <a:schemeClr val="bg1"/>
                </a:solidFill>
              </a:rPr>
              <a:t>“O NT não dá novamente a lei do dízimo, como também não dá a do sábado; pois pressupõe a validade de ambos, e explica sua profundidade espiritual...Enquanto nós como um povo estamos procurando dar fielmente a Deus o tempo que Ele conservou como Seu, não Lhe daremos também nós aquela parte de nossos meios que Ele reclama?” </a:t>
            </a:r>
            <a:r>
              <a:rPr lang="pt-BR" altLang="pt-BR" sz="2000" b="1">
                <a:solidFill>
                  <a:schemeClr val="bg1"/>
                </a:solidFill>
              </a:rPr>
              <a:t>MP p. 66</a:t>
            </a:r>
            <a:endParaRPr lang="en-US" altLang="pt-BR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>
            <a:extLst>
              <a:ext uri="{FF2B5EF4-FFF2-40B4-BE49-F238E27FC236}">
                <a16:creationId xmlns:a16="http://schemas.microsoft.com/office/drawing/2014/main" id="{B072BADA-00AF-4211-AD45-A99499351E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Rectangle 3">
            <a:extLst>
              <a:ext uri="{FF2B5EF4-FFF2-40B4-BE49-F238E27FC236}">
                <a16:creationId xmlns:a16="http://schemas.microsoft.com/office/drawing/2014/main" id="{8DCC179F-A3E7-4BE2-A3DC-94B6A9082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C14B4666-B3F9-4441-8EEB-A9A83CF14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0"/>
            <a:ext cx="5508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3" name="Text Box 5">
            <a:extLst>
              <a:ext uri="{FF2B5EF4-FFF2-40B4-BE49-F238E27FC236}">
                <a16:creationId xmlns:a16="http://schemas.microsoft.com/office/drawing/2014/main" id="{2095766F-859E-4315-859F-C28DCFB42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0"/>
            <a:ext cx="78851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</a:rPr>
              <a:t>O EMPREGO DO DÍZIMO NO NT</a:t>
            </a:r>
            <a:endParaRPr lang="en-US" altLang="pt-BR" sz="3200" b="1">
              <a:solidFill>
                <a:srgbClr val="FFFF00"/>
              </a:solidFill>
            </a:endParaRPr>
          </a:p>
        </p:txBody>
      </p:sp>
      <p:sp>
        <p:nvSpPr>
          <p:cNvPr id="22534" name="Text Box 6">
            <a:extLst>
              <a:ext uri="{FF2B5EF4-FFF2-40B4-BE49-F238E27FC236}">
                <a16:creationId xmlns:a16="http://schemas.microsoft.com/office/drawing/2014/main" id="{1FD19F17-BC5E-4E32-9688-648AC6C37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49275"/>
            <a:ext cx="5724525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É outro ponto em que não há clareza total no NT. A Bíblia afirma que os cristãos vendiam suas propriedades e davam aos apóstolos: “Da multidão dos que creram era um o coração e a alma. Ninguém considerava exclusivamente sua nem uma das coisas que possuía; tudo, porém, lhes era comum...</a:t>
            </a:r>
            <a:endParaRPr lang="en-US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225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>
            <a:extLst>
              <a:ext uri="{FF2B5EF4-FFF2-40B4-BE49-F238E27FC236}">
                <a16:creationId xmlns:a16="http://schemas.microsoft.com/office/drawing/2014/main" id="{0FC3D462-F4EE-42EC-BD96-C89A7F2550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Rectangle 3">
            <a:extLst>
              <a:ext uri="{FF2B5EF4-FFF2-40B4-BE49-F238E27FC236}">
                <a16:creationId xmlns:a16="http://schemas.microsoft.com/office/drawing/2014/main" id="{B0D3E08E-474B-46B9-9DA3-B63DE4715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8616CD18-62D7-4A85-917C-8C11CAE40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0"/>
            <a:ext cx="5508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46386FB5-20E7-4100-BF7E-A95890432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0"/>
            <a:ext cx="78851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</a:rPr>
              <a:t>O EMPREGO DO DÍZIMO NO NT</a:t>
            </a:r>
            <a:endParaRPr lang="en-US" altLang="pt-BR" sz="3200" b="1">
              <a:solidFill>
                <a:srgbClr val="FFFF00"/>
              </a:solidFill>
            </a:endParaRPr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DFE2533E-82B1-44E9-AD8C-D93E7AC65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765175"/>
            <a:ext cx="5724525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Pois nenhum necessitado havia entre eles, porquanto os que possuíam terras ou casas, vendendo-as traziam os valores correspondentes, e o depositavam aos pés dos apóstolos; então, se distribuía a qualquer um à medida que alguém tinha necessidade”  </a:t>
            </a:r>
            <a:r>
              <a:rPr lang="pt-BR" altLang="pt-BR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Atos 4:32, 34 e 35</a:t>
            </a:r>
            <a:endParaRPr lang="en-US" altLang="pt-BR" sz="2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35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>
            <a:extLst>
              <a:ext uri="{FF2B5EF4-FFF2-40B4-BE49-F238E27FC236}">
                <a16:creationId xmlns:a16="http://schemas.microsoft.com/office/drawing/2014/main" id="{0B3F05BC-023F-4385-AF90-2262936CBC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Rectangle 3">
            <a:extLst>
              <a:ext uri="{FF2B5EF4-FFF2-40B4-BE49-F238E27FC236}">
                <a16:creationId xmlns:a16="http://schemas.microsoft.com/office/drawing/2014/main" id="{EE5A1FFD-513F-4CFF-886E-99D22A5EE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68899548-B730-4091-9E45-9D372CB65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0"/>
            <a:ext cx="5508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1" name="Text Box 5">
            <a:extLst>
              <a:ext uri="{FF2B5EF4-FFF2-40B4-BE49-F238E27FC236}">
                <a16:creationId xmlns:a16="http://schemas.microsoft.com/office/drawing/2014/main" id="{69BE8E40-778A-4A3A-868D-A5AD1D7A1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0"/>
            <a:ext cx="78851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</a:rPr>
              <a:t>O EMPREGO DO DÍZIMO NO NT</a:t>
            </a:r>
            <a:endParaRPr lang="en-US" altLang="pt-BR" sz="3200" b="1">
              <a:solidFill>
                <a:srgbClr val="FFFF00"/>
              </a:solidFill>
            </a:endParaRPr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id="{EB9DA951-612A-49F5-A961-3419883D5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49275"/>
            <a:ext cx="572452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Bíblia fala de Paulo levantando ofertas voluntárias, como quando escreveu aos Coríntios: “Quanto à coleta para os santos, fazei vós também como ordenei às igrejas da Galácia. No primeiro dia da semana, cada um de vós ponha de para, em casa, conforme sua prosperidade, e vá juntando, para que se não façam coletas quando eu for” </a:t>
            </a:r>
            <a:r>
              <a:rPr lang="pt-BR" altLang="pt-BR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 Cor. 16:1 e 2</a:t>
            </a:r>
            <a:endParaRPr lang="en-US" altLang="pt-BR" sz="2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>
            <a:extLst>
              <a:ext uri="{FF2B5EF4-FFF2-40B4-BE49-F238E27FC236}">
                <a16:creationId xmlns:a16="http://schemas.microsoft.com/office/drawing/2014/main" id="{0F1A77D8-B87F-4294-8CCA-15E6A4A19C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Rectangle 3">
            <a:extLst>
              <a:ext uri="{FF2B5EF4-FFF2-40B4-BE49-F238E27FC236}">
                <a16:creationId xmlns:a16="http://schemas.microsoft.com/office/drawing/2014/main" id="{435F1BCE-CDCB-47A0-9910-A6C2EEF73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C8C9E7E9-95EF-455F-93E8-F934FA7D1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188913"/>
            <a:ext cx="5148262" cy="679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 b="1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 o advento de Cristo Jesus e o surgimento da Igreja Cristã apostólica, alguns costumes judeus foram alterados, uma vez que eram “sombras das coisas que haviam de vir”</a:t>
            </a:r>
            <a:endParaRPr lang="en-US" altLang="pt-BR" sz="4000" b="1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>
            <a:extLst>
              <a:ext uri="{FF2B5EF4-FFF2-40B4-BE49-F238E27FC236}">
                <a16:creationId xmlns:a16="http://schemas.microsoft.com/office/drawing/2014/main" id="{0CD1B031-CC96-4C10-956D-726B514B14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3" name="Rectangle 3">
            <a:extLst>
              <a:ext uri="{FF2B5EF4-FFF2-40B4-BE49-F238E27FC236}">
                <a16:creationId xmlns:a16="http://schemas.microsoft.com/office/drawing/2014/main" id="{F5D66B57-3AD7-4AFC-8315-049BE00B9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80D27CC1-D60C-4715-B2B5-1548B209E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0"/>
            <a:ext cx="5508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EA9BB41A-3674-4A5F-9F8E-5B796BBF7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0"/>
            <a:ext cx="78851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</a:rPr>
              <a:t>O EMPREGO DO DÍZIMO NO NT</a:t>
            </a:r>
            <a:endParaRPr lang="en-US" altLang="pt-BR" sz="3200" b="1">
              <a:solidFill>
                <a:srgbClr val="FFFF00"/>
              </a:solidFill>
            </a:endParaRPr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FC11EAE9-EC0C-4B98-A473-12B927DED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333375"/>
            <a:ext cx="5724525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Porém com respeito ao dízimo, Paulo silencia. Pelo menos, não faz claramente. Contudo, em algumas afirmações suas dá-se a impressão que refere-se a ele: “Não sabeis vós que os que prestam serviços sagrados do próprio templo se alimentam? E quem serve ao altar tira do altar o seu sustento? Assim ordenou também o Senhor aos que pregam o evangelho que vivam do evangelho’</a:t>
            </a:r>
            <a:r>
              <a:rPr lang="pt-BR" altLang="pt-BR" sz="1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 Cor 9:13 </a:t>
            </a:r>
            <a:endParaRPr lang="en-US" altLang="pt-BR" sz="2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>
            <a:extLst>
              <a:ext uri="{FF2B5EF4-FFF2-40B4-BE49-F238E27FC236}">
                <a16:creationId xmlns:a16="http://schemas.microsoft.com/office/drawing/2014/main" id="{787BCE56-8282-4B4C-ADBC-2DE08D8D4D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Rectangle 3">
            <a:extLst>
              <a:ext uri="{FF2B5EF4-FFF2-40B4-BE49-F238E27FC236}">
                <a16:creationId xmlns:a16="http://schemas.microsoft.com/office/drawing/2014/main" id="{C146A930-4255-40D8-BCEA-DD7CF572D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7AC4FDAC-BF80-4735-A271-E5543AEC9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0"/>
            <a:ext cx="5508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91AD3FA3-080A-4B98-9E95-2759A4477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04800"/>
            <a:ext cx="670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</a:rPr>
              <a:t>O EMPREGO DO DÍZIMO NO NT</a:t>
            </a:r>
            <a:endParaRPr lang="en-US" altLang="pt-BR" sz="3200" b="1">
              <a:solidFill>
                <a:srgbClr val="FFFF00"/>
              </a:solidFill>
            </a:endParaRPr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5FAAAEED-FE6F-47AF-BF38-FE0ED1078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009650"/>
            <a:ext cx="5724525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7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Paulo aqui falava de seu direito de receber salário para viver embora não o tivesse fazendo. Paulo argumenta que outros estão recebendo, e estão certos. Ele também estaria certo se recebesse pelo seu trabalho para sua subsistência. Porém, voluntariamente havia abdicado de seu direito. Cita. Porém, como justificativa para o seu ponto de vista o sistema estabelecido por Deus para sustentar os levitas e sacerdotes.</a:t>
            </a:r>
            <a:endParaRPr lang="en-US" altLang="pt-BR" sz="27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>
            <a:extLst>
              <a:ext uri="{FF2B5EF4-FFF2-40B4-BE49-F238E27FC236}">
                <a16:creationId xmlns:a16="http://schemas.microsoft.com/office/drawing/2014/main" id="{F28BE379-A89D-49ED-8A1B-5CF45FDBFE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1" name="Rectangle 3">
            <a:extLst>
              <a:ext uri="{FF2B5EF4-FFF2-40B4-BE49-F238E27FC236}">
                <a16:creationId xmlns:a16="http://schemas.microsoft.com/office/drawing/2014/main" id="{910BE249-5B48-4446-92A3-209F9D479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0477AB3B-FE26-4535-8B90-8326D5EF9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0"/>
            <a:ext cx="5508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172DCB8B-2C90-402D-9EB3-CA627B6D5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0"/>
            <a:ext cx="78851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</a:rPr>
              <a:t>O EMPREGO DO DÍZIMO NO NT</a:t>
            </a:r>
            <a:endParaRPr lang="en-US" altLang="pt-BR" sz="3200" b="1">
              <a:solidFill>
                <a:srgbClr val="FFFF00"/>
              </a:solidFill>
            </a:endParaRPr>
          </a:p>
        </p:txBody>
      </p:sp>
      <p:sp>
        <p:nvSpPr>
          <p:cNvPr id="27654" name="Text Box 6">
            <a:extLst>
              <a:ext uri="{FF2B5EF4-FFF2-40B4-BE49-F238E27FC236}">
                <a16:creationId xmlns:a16="http://schemas.microsoft.com/office/drawing/2014/main" id="{7F3B0CC9-CEB7-48B7-A1B9-5A93BCE43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1341438"/>
            <a:ext cx="5724525" cy="453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 outra ocasião, escrevendo a </a:t>
            </a:r>
            <a:r>
              <a:rPr lang="pt-BR" altLang="pt-BR" sz="7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Timóteo</a:t>
            </a:r>
            <a:r>
              <a:rPr lang="pt-BR" altLang="pt-BR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ele diz: “digno é o obreiro do seu salário” </a:t>
            </a:r>
            <a:r>
              <a:rPr lang="pt-BR" altLang="pt-BR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 Tim. 5:18</a:t>
            </a:r>
            <a:endParaRPr lang="en-US" altLang="pt-BR" sz="2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>
            <a:extLst>
              <a:ext uri="{FF2B5EF4-FFF2-40B4-BE49-F238E27FC236}">
                <a16:creationId xmlns:a16="http://schemas.microsoft.com/office/drawing/2014/main" id="{A0D6F185-BCE4-4A2C-AFC6-F5C6A025CB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-171450"/>
          <a:ext cx="9324975" cy="727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3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71450"/>
                        <a:ext cx="9324975" cy="727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Rectangle 3">
            <a:extLst>
              <a:ext uri="{FF2B5EF4-FFF2-40B4-BE49-F238E27FC236}">
                <a16:creationId xmlns:a16="http://schemas.microsoft.com/office/drawing/2014/main" id="{92C9D32A-700D-4DD8-B35F-591FB3AFB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634C6628-1EE5-49A2-9DB7-3A87C0DA8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0"/>
            <a:ext cx="5508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02FD92A7-5C14-49EE-984A-740469095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0"/>
            <a:ext cx="78851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</a:rPr>
              <a:t>O EMPREGO DO DÍZIMO NO NT</a:t>
            </a:r>
            <a:endParaRPr lang="en-US" altLang="pt-BR" sz="3200" b="1">
              <a:solidFill>
                <a:srgbClr val="FFFF00"/>
              </a:solidFill>
            </a:endParaRPr>
          </a:p>
        </p:txBody>
      </p:sp>
      <p:sp>
        <p:nvSpPr>
          <p:cNvPr id="29702" name="Text Box 6">
            <a:extLst>
              <a:ext uri="{FF2B5EF4-FFF2-40B4-BE49-F238E27FC236}">
                <a16:creationId xmlns:a16="http://schemas.microsoft.com/office/drawing/2014/main" id="{3857737D-A0D8-49D1-ADC9-2CBA505FC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476250"/>
            <a:ext cx="5724525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Comentando a liberalidade dos cristãos antigos, no período da Igreja Cristã Apostólica, após citar I Cor 9:7-14, E.G.W diz: “O apóstolo aqui se refere ao plano do Senhor para a manutenção dos sacerdotes que ministravam no templo: Os que eram separados para (esse) sagrado ofício eram mantidos por seus irmãos, aos quais ministravam bênçãos espirituais.</a:t>
            </a:r>
            <a:endParaRPr lang="en-US" altLang="pt-BR" sz="3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>
            <a:extLst>
              <a:ext uri="{FF2B5EF4-FFF2-40B4-BE49-F238E27FC236}">
                <a16:creationId xmlns:a16="http://schemas.microsoft.com/office/drawing/2014/main" id="{EA783387-D451-4C4F-852F-34D26870C9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-171450"/>
          <a:ext cx="9324975" cy="727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7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71450"/>
                        <a:ext cx="9324975" cy="727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Rectangle 3">
            <a:extLst>
              <a:ext uri="{FF2B5EF4-FFF2-40B4-BE49-F238E27FC236}">
                <a16:creationId xmlns:a16="http://schemas.microsoft.com/office/drawing/2014/main" id="{68E49014-E3CB-423D-8513-019B012AF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3B4594EE-C3E1-4D39-9AF5-3C2BE503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0"/>
            <a:ext cx="5508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CCF74949-D733-439A-A5E4-25D8CDDD1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0"/>
            <a:ext cx="78851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</a:rPr>
              <a:t>O EMPREGO DO DÍZIMO NO NT</a:t>
            </a:r>
            <a:endParaRPr lang="en-US" altLang="pt-BR" sz="3200" b="1">
              <a:solidFill>
                <a:srgbClr val="FFFF00"/>
              </a:solidFill>
            </a:endParaRP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77F9E6D4-8978-4952-BCDA-C1809DC6E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692150"/>
            <a:ext cx="5724525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Os que dentre os filhos de Levi recebem o sacerdócio têm ordem, segundo a lei de tomar o dízimo do povo (Hebreus 7:5). A tribo de Levi (fora) escolhida pelo Senhor para os sagrados ofícios relacionados com o templo e o sacerdócio. </a:t>
            </a:r>
            <a:r>
              <a:rPr lang="pt-BR" altLang="pt-BR" sz="1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AA p. 336</a:t>
            </a:r>
            <a:endParaRPr lang="en-US" altLang="pt-BR" sz="1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>
            <a:extLst>
              <a:ext uri="{FF2B5EF4-FFF2-40B4-BE49-F238E27FC236}">
                <a16:creationId xmlns:a16="http://schemas.microsoft.com/office/drawing/2014/main" id="{1388337E-5BFC-48A5-B407-8F7FA724AA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-171450"/>
          <a:ext cx="9324975" cy="727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1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71450"/>
                        <a:ext cx="9324975" cy="727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Rectangle 3">
            <a:extLst>
              <a:ext uri="{FF2B5EF4-FFF2-40B4-BE49-F238E27FC236}">
                <a16:creationId xmlns:a16="http://schemas.microsoft.com/office/drawing/2014/main" id="{4141F13B-6A0C-4E4D-9F32-43DE5DE94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5156CA36-FE1B-44B5-9871-812B8B642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0"/>
            <a:ext cx="5508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BB8044F0-89A9-49E3-9F5E-591DD0B53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0"/>
            <a:ext cx="78851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</a:rPr>
              <a:t>O EMPREGO DO DÍZIMO NO NT</a:t>
            </a:r>
            <a:endParaRPr lang="en-US" altLang="pt-BR" sz="3200" b="1">
              <a:solidFill>
                <a:srgbClr val="FFFF00"/>
              </a:solidFill>
            </a:endParaRPr>
          </a:p>
        </p:txBody>
      </p:sp>
      <p:sp>
        <p:nvSpPr>
          <p:cNvPr id="31750" name="Text Box 6">
            <a:extLst>
              <a:ext uri="{FF2B5EF4-FFF2-40B4-BE49-F238E27FC236}">
                <a16:creationId xmlns:a16="http://schemas.microsoft.com/office/drawing/2014/main" id="{BA430395-C353-4A6D-8F2B-64D3945B1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1052513"/>
            <a:ext cx="5724525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Depois de tudo o que foi visto e analisado neste capítulo, o que parece claro é que se não havia a prática do dízimo para a manutenção do ministro, Paulo estava trabalhando para implantá-la.</a:t>
            </a:r>
            <a:endParaRPr lang="en-US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>
            <a:extLst>
              <a:ext uri="{FF2B5EF4-FFF2-40B4-BE49-F238E27FC236}">
                <a16:creationId xmlns:a16="http://schemas.microsoft.com/office/drawing/2014/main" id="{050744C0-5AC4-4C4F-B1FD-79BD7CEBFC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Rectangle 3">
            <a:extLst>
              <a:ext uri="{FF2B5EF4-FFF2-40B4-BE49-F238E27FC236}">
                <a16:creationId xmlns:a16="http://schemas.microsoft.com/office/drawing/2014/main" id="{A8F89C8B-D3EA-4D13-94D0-070C0B590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89794F9D-2609-42A9-8E5B-599BC63EC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188913"/>
            <a:ext cx="5148262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 b="1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Isso ocorreu, porém, com a leis consideradas “cerimoniais”, como a páscoa e todos os sacrifícios de animais, a circuncisão e outras práticas restritas aos judeus.</a:t>
            </a:r>
            <a:endParaRPr lang="en-US" altLang="pt-BR" sz="4000" b="1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>
            <a:extLst>
              <a:ext uri="{FF2B5EF4-FFF2-40B4-BE49-F238E27FC236}">
                <a16:creationId xmlns:a16="http://schemas.microsoft.com/office/drawing/2014/main" id="{1CE13BE5-EA3C-4050-B0CC-EFAD9CD786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>
            <a:extLst>
              <a:ext uri="{FF2B5EF4-FFF2-40B4-BE49-F238E27FC236}">
                <a16:creationId xmlns:a16="http://schemas.microsoft.com/office/drawing/2014/main" id="{E5CAAD8E-2E87-4A19-8772-497F13A8B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B40756EE-5F9C-459E-A5EB-16F19E92D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188913"/>
            <a:ext cx="5148262" cy="668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1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Outras mudanças ocorreram devido a não ser mais possível praticá-las, uma vez que o povo não tinha mais um país livre, onde Deus era o líder e dava orientações diretas ao Seu povo. É o caso do ano sabático, o jubileu e outras.</a:t>
            </a:r>
            <a:endParaRPr lang="en-US" altLang="pt-BR" sz="3600" b="1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>
            <a:extLst>
              <a:ext uri="{FF2B5EF4-FFF2-40B4-BE49-F238E27FC236}">
                <a16:creationId xmlns:a16="http://schemas.microsoft.com/office/drawing/2014/main" id="{318F2B32-AEFA-4240-86CB-AD2DBEC34D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Rectangle 3">
            <a:extLst>
              <a:ext uri="{FF2B5EF4-FFF2-40B4-BE49-F238E27FC236}">
                <a16:creationId xmlns:a16="http://schemas.microsoft.com/office/drawing/2014/main" id="{AF973B83-ED6F-499F-9E58-852C8B0BE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E636B4EB-E3B9-4F4B-9FAC-36BB7DA5B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88913"/>
            <a:ext cx="5292725" cy="642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Porém, muitas orientações e princípios que não eram restritos ao povo judeu e sim válidos para todos os filhos de Deus de todas as épocas, continuaram sendo observados pelo cristianismo – um exemplo: Os Dez Mandamentos, incluindo o Santo Sábado do Senhor.</a:t>
            </a:r>
            <a:endParaRPr lang="en-US" altLang="pt-BR" sz="32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>
            <a:extLst>
              <a:ext uri="{FF2B5EF4-FFF2-40B4-BE49-F238E27FC236}">
                <a16:creationId xmlns:a16="http://schemas.microsoft.com/office/drawing/2014/main" id="{3CECA708-CA51-460B-B05A-48CBF5BF4F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Rectangle 3">
            <a:extLst>
              <a:ext uri="{FF2B5EF4-FFF2-40B4-BE49-F238E27FC236}">
                <a16:creationId xmlns:a16="http://schemas.microsoft.com/office/drawing/2014/main" id="{ABB210F8-849C-4899-9F0E-822934C89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529F3016-2FA3-45FF-B334-3595172F3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88913"/>
            <a:ext cx="5292725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Embora não haja no NT uma ordem explícita para se observar o sábado (a mesma está implícita) o povo cristão, no início composto, em sua maioria, por judeus, continuou observando o mandamento que diz deve-se observar o sétimo dia como o santo sábado do Senhor</a:t>
            </a:r>
            <a:endParaRPr lang="en-US" altLang="pt-BR" sz="32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>
            <a:extLst>
              <a:ext uri="{FF2B5EF4-FFF2-40B4-BE49-F238E27FC236}">
                <a16:creationId xmlns:a16="http://schemas.microsoft.com/office/drawing/2014/main" id="{3400ACC6-3495-477A-8A51-D5E7FBFB8E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Rectangle 3">
            <a:extLst>
              <a:ext uri="{FF2B5EF4-FFF2-40B4-BE49-F238E27FC236}">
                <a16:creationId xmlns:a16="http://schemas.microsoft.com/office/drawing/2014/main" id="{103FB9E4-45B2-4470-907B-43BE3902C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B017CCFD-EC1B-40C5-9A46-AA39F635B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0"/>
            <a:ext cx="5292725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 que dizer do dízimo? Como o sábado, não há no NT uma ordem explícita, para que seja trazido “à casa do tesouro”; teria perdido o valor? Estariam os cristãos isentos de devolver a décima parte de suas rendas? As evidências indicam que não. Jesus mesmo aprovou o ato de dizimar, quando disse:</a:t>
            </a:r>
            <a:endParaRPr lang="en-US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2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>
            <a:extLst>
              <a:ext uri="{FF2B5EF4-FFF2-40B4-BE49-F238E27FC236}">
                <a16:creationId xmlns:a16="http://schemas.microsoft.com/office/drawing/2014/main" id="{9DF06D86-AB0E-4783-A4DA-B2DB28E4F6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Rectangle 3">
            <a:extLst>
              <a:ext uri="{FF2B5EF4-FFF2-40B4-BE49-F238E27FC236}">
                <a16:creationId xmlns:a16="http://schemas.microsoft.com/office/drawing/2014/main" id="{137FB8C8-7AF6-4E7C-8AC3-8FD264B16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4CA3143E-1AA0-4EF2-8339-33849ED32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260350"/>
            <a:ext cx="5292725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“Ai de vós, escribas e fariseus, hipócritas, porque dais o dízimo da hortelã, do endro e o cominho e tendes negligenciado os preceitos mais importantes da lei: a justiça, a misericórdia e a fé; devíeis, porém, fazer estas cousas, sem omitir aquelas” </a:t>
            </a:r>
            <a:r>
              <a:rPr lang="pt-BR" alt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Mat. 23:23</a:t>
            </a:r>
            <a:endParaRPr lang="en-US" altLang="pt-BR" sz="2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>
            <a:extLst>
              <a:ext uri="{FF2B5EF4-FFF2-40B4-BE49-F238E27FC236}">
                <a16:creationId xmlns:a16="http://schemas.microsoft.com/office/drawing/2014/main" id="{DCA5F091-BBFE-4BF8-9422-6D1A42D108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324975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702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Rectangle 3">
            <a:extLst>
              <a:ext uri="{FF2B5EF4-FFF2-40B4-BE49-F238E27FC236}">
                <a16:creationId xmlns:a16="http://schemas.microsoft.com/office/drawing/2014/main" id="{B5526A4F-D4C9-47F5-A2A9-554082C48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43037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4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8C9F1414-0720-49E8-A0B0-C7C60AFD6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765175"/>
            <a:ext cx="5292725" cy="478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 autor de Hebreus também se refere ao dízimo: “Para o qual Abraão separou o dízimo de tudo...considerai, pois como era grande esse a quem Abraão, o patriarca, pagou os dízimos tirado dos melhores despojos.  </a:t>
            </a:r>
            <a:r>
              <a:rPr lang="pt-BR" alt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Hebreus: 7:2, 4-6, 8-9.</a:t>
            </a:r>
            <a:endParaRPr lang="en-US" altLang="pt-BR" sz="2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1331</Words>
  <Application>Microsoft Office PowerPoint</Application>
  <PresentationFormat>Apresentação na tela (4:3)</PresentationFormat>
  <Paragraphs>39</Paragraphs>
  <Slides>25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8" baseType="lpstr">
      <vt:lpstr>Arial</vt:lpstr>
      <vt:lpstr>Design padrão</vt:lpstr>
      <vt:lpstr>Foto do Microsoft Photo Editor 3.0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Associaçao Paulistana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SM-MORDOMIA</dc:subject>
  <dc:creator>Pr. MARCELO AUGUSTO DE CARVALHO</dc:creator>
  <cp:keywords>www.4tons.com.br</cp:keywords>
  <dc:description>COM[ERCIO PROIBIDO. USO PESSOAL</dc:description>
  <cp:lastModifiedBy>Pr. Marcelo Carvalho</cp:lastModifiedBy>
  <cp:revision>4</cp:revision>
  <dcterms:created xsi:type="dcterms:W3CDTF">2003-07-20T23:20:08Z</dcterms:created>
  <dcterms:modified xsi:type="dcterms:W3CDTF">2019-10-21T12:00:44Z</dcterms:modified>
  <cp:category>MORDOMIA</cp:category>
</cp:coreProperties>
</file>