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Lst>
  <p:sldSz cx="9144000" cy="6858000" type="screen4x3"/>
  <p:notesSz cx="6858000" cy="9144000"/>
  <p:defaultTextStyle>
    <a:defPPr>
      <a:defRPr lang="en-US"/>
    </a:defPPr>
    <a:lvl1pPr algn="l" rtl="0" fontAlgn="base">
      <a:spcBef>
        <a:spcPct val="0"/>
      </a:spcBef>
      <a:spcAft>
        <a:spcPct val="0"/>
      </a:spcAft>
      <a:defRPr i="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i="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i="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i="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i="1" kern="1200">
        <a:solidFill>
          <a:schemeClr val="tx1"/>
        </a:solidFill>
        <a:latin typeface="Arial" panose="020B0604020202020204" pitchFamily="34" charset="0"/>
        <a:ea typeface="+mn-ea"/>
        <a:cs typeface="+mn-cs"/>
      </a:defRPr>
    </a:lvl5pPr>
    <a:lvl6pPr marL="2286000" algn="l" defTabSz="914400" rtl="0" eaLnBrk="1" latinLnBrk="0" hangingPunct="1">
      <a:defRPr i="1" kern="1200">
        <a:solidFill>
          <a:schemeClr val="tx1"/>
        </a:solidFill>
        <a:latin typeface="Arial" panose="020B0604020202020204" pitchFamily="34" charset="0"/>
        <a:ea typeface="+mn-ea"/>
        <a:cs typeface="+mn-cs"/>
      </a:defRPr>
    </a:lvl6pPr>
    <a:lvl7pPr marL="2743200" algn="l" defTabSz="914400" rtl="0" eaLnBrk="1" latinLnBrk="0" hangingPunct="1">
      <a:defRPr i="1" kern="1200">
        <a:solidFill>
          <a:schemeClr val="tx1"/>
        </a:solidFill>
        <a:latin typeface="Arial" panose="020B0604020202020204" pitchFamily="34" charset="0"/>
        <a:ea typeface="+mn-ea"/>
        <a:cs typeface="+mn-cs"/>
      </a:defRPr>
    </a:lvl7pPr>
    <a:lvl8pPr marL="3200400" algn="l" defTabSz="914400" rtl="0" eaLnBrk="1" latinLnBrk="0" hangingPunct="1">
      <a:defRPr i="1" kern="1200">
        <a:solidFill>
          <a:schemeClr val="tx1"/>
        </a:solidFill>
        <a:latin typeface="Arial" panose="020B0604020202020204" pitchFamily="34" charset="0"/>
        <a:ea typeface="+mn-ea"/>
        <a:cs typeface="+mn-cs"/>
      </a:defRPr>
    </a:lvl8pPr>
    <a:lvl9pPr marL="3657600" algn="l" defTabSz="914400" rtl="0" eaLnBrk="1" latinLnBrk="0" hangingPunct="1">
      <a:defRPr i="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83" autoAdjust="0"/>
  </p:normalViewPr>
  <p:slideViewPr>
    <p:cSldViewPr>
      <p:cViewPr varScale="1">
        <p:scale>
          <a:sx n="63" d="100"/>
          <a:sy n="63" d="100"/>
        </p:scale>
        <p:origin x="13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FA45E4-1643-4273-B5AF-5F16B07AA7A0}"/>
              </a:ext>
            </a:extLst>
          </p:cNvPr>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0A68EB08-2B82-4851-AE18-F87EAEC9E34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6F75D3A7-2167-41B8-B396-C8288BA27D10}"/>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90D155DF-E352-4C27-81AF-86B70E86F113}"/>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8D8F3858-29BE-4566-9CCB-661471C4984E}"/>
              </a:ext>
            </a:extLst>
          </p:cNvPr>
          <p:cNvSpPr>
            <a:spLocks noGrp="1"/>
          </p:cNvSpPr>
          <p:nvPr>
            <p:ph type="sldNum" sz="quarter" idx="12"/>
          </p:nvPr>
        </p:nvSpPr>
        <p:spPr/>
        <p:txBody>
          <a:bodyPr/>
          <a:lstStyle>
            <a:lvl1pPr>
              <a:defRPr/>
            </a:lvl1pPr>
          </a:lstStyle>
          <a:p>
            <a:fld id="{A3D27CFF-8A9E-4D2D-9182-A677594A9C66}" type="slidenum">
              <a:rPr lang="en-US" altLang="pt-BR"/>
              <a:pPr/>
              <a:t>‹nº›</a:t>
            </a:fld>
            <a:endParaRPr lang="en-US" altLang="pt-BR"/>
          </a:p>
        </p:txBody>
      </p:sp>
    </p:spTree>
    <p:extLst>
      <p:ext uri="{BB962C8B-B14F-4D97-AF65-F5344CB8AC3E}">
        <p14:creationId xmlns:p14="http://schemas.microsoft.com/office/powerpoint/2010/main" val="188824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CD7538-F1D6-4EF7-BF07-75304BBA48E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FBE7FE4D-A745-4F8C-A56B-C79A8B5FE61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29AFF5F-6D45-4AEB-AF7B-718E187D61A7}"/>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39FCC922-F2FC-45C5-B68A-FAD46101D19E}"/>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064A3DEE-37E3-4A15-8A10-CDDABD9F654E}"/>
              </a:ext>
            </a:extLst>
          </p:cNvPr>
          <p:cNvSpPr>
            <a:spLocks noGrp="1"/>
          </p:cNvSpPr>
          <p:nvPr>
            <p:ph type="sldNum" sz="quarter" idx="12"/>
          </p:nvPr>
        </p:nvSpPr>
        <p:spPr/>
        <p:txBody>
          <a:bodyPr/>
          <a:lstStyle>
            <a:lvl1pPr>
              <a:defRPr/>
            </a:lvl1pPr>
          </a:lstStyle>
          <a:p>
            <a:fld id="{6B4F2D0A-0038-49A5-ADAB-DDD371BEE114}" type="slidenum">
              <a:rPr lang="en-US" altLang="pt-BR"/>
              <a:pPr/>
              <a:t>‹nº›</a:t>
            </a:fld>
            <a:endParaRPr lang="en-US" altLang="pt-BR"/>
          </a:p>
        </p:txBody>
      </p:sp>
    </p:spTree>
    <p:extLst>
      <p:ext uri="{BB962C8B-B14F-4D97-AF65-F5344CB8AC3E}">
        <p14:creationId xmlns:p14="http://schemas.microsoft.com/office/powerpoint/2010/main" val="2220157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4A6196-7521-4BFF-99C7-18BF5690D3DA}"/>
              </a:ext>
            </a:extLst>
          </p:cNvPr>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FA607F9-E0A1-4C3C-B97C-2F172B718EEA}"/>
              </a:ext>
            </a:extLst>
          </p:cNvPr>
          <p:cNvSpPr>
            <a:spLocks noGrp="1"/>
          </p:cNvSpPr>
          <p:nvPr>
            <p:ph type="body" orient="vert" idx="1"/>
          </p:nvPr>
        </p:nvSpPr>
        <p:spPr>
          <a:xfrm>
            <a:off x="457200" y="274638"/>
            <a:ext cx="6019800" cy="5851525"/>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5E85424-29F8-49EB-91DF-4F4EFB09E683}"/>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139FEC93-0379-4DAC-A325-85E2E0D015D0}"/>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6101D3B5-C14E-4DF2-B855-D5C100086A98}"/>
              </a:ext>
            </a:extLst>
          </p:cNvPr>
          <p:cNvSpPr>
            <a:spLocks noGrp="1"/>
          </p:cNvSpPr>
          <p:nvPr>
            <p:ph type="sldNum" sz="quarter" idx="12"/>
          </p:nvPr>
        </p:nvSpPr>
        <p:spPr/>
        <p:txBody>
          <a:bodyPr/>
          <a:lstStyle>
            <a:lvl1pPr>
              <a:defRPr/>
            </a:lvl1pPr>
          </a:lstStyle>
          <a:p>
            <a:fld id="{C820E4C9-46A0-40FA-8DE0-539046C23A9F}" type="slidenum">
              <a:rPr lang="en-US" altLang="pt-BR"/>
              <a:pPr/>
              <a:t>‹nº›</a:t>
            </a:fld>
            <a:endParaRPr lang="en-US" altLang="pt-BR"/>
          </a:p>
        </p:txBody>
      </p:sp>
    </p:spTree>
    <p:extLst>
      <p:ext uri="{BB962C8B-B14F-4D97-AF65-F5344CB8AC3E}">
        <p14:creationId xmlns:p14="http://schemas.microsoft.com/office/powerpoint/2010/main" val="2808672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0A6EE-D14E-4CFD-9F31-87B481F2635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0009BC8-62A7-4311-AA80-A281A02DA5D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AEF4ABC-7FFE-4550-8E45-3459943D2D95}"/>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F3F6DFD2-39FB-471E-B859-D35218FD1622}"/>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3E4B113F-A25E-4AC3-8193-1C2E80D80332}"/>
              </a:ext>
            </a:extLst>
          </p:cNvPr>
          <p:cNvSpPr>
            <a:spLocks noGrp="1"/>
          </p:cNvSpPr>
          <p:nvPr>
            <p:ph type="sldNum" sz="quarter" idx="12"/>
          </p:nvPr>
        </p:nvSpPr>
        <p:spPr/>
        <p:txBody>
          <a:bodyPr/>
          <a:lstStyle>
            <a:lvl1pPr>
              <a:defRPr/>
            </a:lvl1pPr>
          </a:lstStyle>
          <a:p>
            <a:fld id="{4EA64E0C-BB70-4A07-B1D7-EE83F348BED6}" type="slidenum">
              <a:rPr lang="en-US" altLang="pt-BR"/>
              <a:pPr/>
              <a:t>‹nº›</a:t>
            </a:fld>
            <a:endParaRPr lang="en-US" altLang="pt-BR"/>
          </a:p>
        </p:txBody>
      </p:sp>
    </p:spTree>
    <p:extLst>
      <p:ext uri="{BB962C8B-B14F-4D97-AF65-F5344CB8AC3E}">
        <p14:creationId xmlns:p14="http://schemas.microsoft.com/office/powerpoint/2010/main" val="357575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58C40E-15AB-482D-8516-8235DDA2FED9}"/>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76CAB20-952F-4316-9557-52C8925F20B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214F6C89-9048-42A2-AB13-79EC7B79780F}"/>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754D7F67-E4CD-4718-B9A9-E1C89BA24633}"/>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64348F8C-F19D-4F01-B2D4-C95021CEF1B5}"/>
              </a:ext>
            </a:extLst>
          </p:cNvPr>
          <p:cNvSpPr>
            <a:spLocks noGrp="1"/>
          </p:cNvSpPr>
          <p:nvPr>
            <p:ph type="sldNum" sz="quarter" idx="12"/>
          </p:nvPr>
        </p:nvSpPr>
        <p:spPr/>
        <p:txBody>
          <a:bodyPr/>
          <a:lstStyle>
            <a:lvl1pPr>
              <a:defRPr/>
            </a:lvl1pPr>
          </a:lstStyle>
          <a:p>
            <a:fld id="{FEA96B54-48F9-413A-AF98-D6CB1F60BF3E}" type="slidenum">
              <a:rPr lang="en-US" altLang="pt-BR"/>
              <a:pPr/>
              <a:t>‹nº›</a:t>
            </a:fld>
            <a:endParaRPr lang="en-US" altLang="pt-BR"/>
          </a:p>
        </p:txBody>
      </p:sp>
    </p:spTree>
    <p:extLst>
      <p:ext uri="{BB962C8B-B14F-4D97-AF65-F5344CB8AC3E}">
        <p14:creationId xmlns:p14="http://schemas.microsoft.com/office/powerpoint/2010/main" val="168830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DCBC24-498E-45FE-86A2-CF4ED403B7A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7F3A352-D9F9-4AD0-BFC4-038FC1A59480}"/>
              </a:ext>
            </a:extLst>
          </p:cNvPr>
          <p:cNvSpPr>
            <a:spLocks noGrp="1"/>
          </p:cNvSpPr>
          <p:nvPr>
            <p:ph sz="half" idx="1"/>
          </p:nvPr>
        </p:nvSpPr>
        <p:spPr>
          <a:xfrm>
            <a:off x="457200" y="1600200"/>
            <a:ext cx="4038600" cy="45259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F2A99DE-1F4B-46EA-931A-44BF30BA1A99}"/>
              </a:ext>
            </a:extLst>
          </p:cNvPr>
          <p:cNvSpPr>
            <a:spLocks noGrp="1"/>
          </p:cNvSpPr>
          <p:nvPr>
            <p:ph sz="half" idx="2"/>
          </p:nvPr>
        </p:nvSpPr>
        <p:spPr>
          <a:xfrm>
            <a:off x="4648200" y="1600200"/>
            <a:ext cx="4038600" cy="45259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2A817D6-84D1-4032-8909-8127C2CDEA39}"/>
              </a:ext>
            </a:extLst>
          </p:cNvPr>
          <p:cNvSpPr>
            <a:spLocks noGrp="1"/>
          </p:cNvSpPr>
          <p:nvPr>
            <p:ph type="dt" sz="half" idx="10"/>
          </p:nvPr>
        </p:nvSpPr>
        <p:spPr/>
        <p:txBody>
          <a:bodyPr/>
          <a:lstStyle>
            <a:lvl1pPr>
              <a:defRPr/>
            </a:lvl1pPr>
          </a:lstStyle>
          <a:p>
            <a:endParaRPr lang="en-US" altLang="pt-BR"/>
          </a:p>
        </p:txBody>
      </p:sp>
      <p:sp>
        <p:nvSpPr>
          <p:cNvPr id="6" name="Espaço Reservado para Rodapé 5">
            <a:extLst>
              <a:ext uri="{FF2B5EF4-FFF2-40B4-BE49-F238E27FC236}">
                <a16:creationId xmlns:a16="http://schemas.microsoft.com/office/drawing/2014/main" id="{A6417A5E-43D0-4C4D-9CB8-946D32DDAC60}"/>
              </a:ext>
            </a:extLst>
          </p:cNvPr>
          <p:cNvSpPr>
            <a:spLocks noGrp="1"/>
          </p:cNvSpPr>
          <p:nvPr>
            <p:ph type="ftr" sz="quarter" idx="11"/>
          </p:nvPr>
        </p:nvSpPr>
        <p:spPr/>
        <p:txBody>
          <a:bodyPr/>
          <a:lstStyle>
            <a:lvl1pPr>
              <a:defRPr/>
            </a:lvl1pPr>
          </a:lstStyle>
          <a:p>
            <a:endParaRPr lang="en-US" altLang="pt-BR"/>
          </a:p>
        </p:txBody>
      </p:sp>
      <p:sp>
        <p:nvSpPr>
          <p:cNvPr id="7" name="Espaço Reservado para Número de Slide 6">
            <a:extLst>
              <a:ext uri="{FF2B5EF4-FFF2-40B4-BE49-F238E27FC236}">
                <a16:creationId xmlns:a16="http://schemas.microsoft.com/office/drawing/2014/main" id="{80FD63FF-8E31-4272-A572-5F98DA66DC23}"/>
              </a:ext>
            </a:extLst>
          </p:cNvPr>
          <p:cNvSpPr>
            <a:spLocks noGrp="1"/>
          </p:cNvSpPr>
          <p:nvPr>
            <p:ph type="sldNum" sz="quarter" idx="12"/>
          </p:nvPr>
        </p:nvSpPr>
        <p:spPr/>
        <p:txBody>
          <a:bodyPr/>
          <a:lstStyle>
            <a:lvl1pPr>
              <a:defRPr/>
            </a:lvl1pPr>
          </a:lstStyle>
          <a:p>
            <a:fld id="{B6D4EADA-5728-43A1-9212-284643C90C85}" type="slidenum">
              <a:rPr lang="en-US" altLang="pt-BR"/>
              <a:pPr/>
              <a:t>‹nº›</a:t>
            </a:fld>
            <a:endParaRPr lang="en-US" altLang="pt-BR"/>
          </a:p>
        </p:txBody>
      </p:sp>
    </p:spTree>
    <p:extLst>
      <p:ext uri="{BB962C8B-B14F-4D97-AF65-F5344CB8AC3E}">
        <p14:creationId xmlns:p14="http://schemas.microsoft.com/office/powerpoint/2010/main" val="120784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70EC26-B5DA-48BF-9123-862C25F641E3}"/>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80DAF67-C767-4016-A42F-6046ABA4EF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FED794F-9DAA-4CFC-9B98-EA332371F1B5}"/>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FC66146-1202-4B0F-A4DF-C49946CD396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7F2AF56-DDDF-4CFE-9704-994439C17DDE}"/>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D1150FE-6B52-406F-BB65-4B45F2C3E3F9}"/>
              </a:ext>
            </a:extLst>
          </p:cNvPr>
          <p:cNvSpPr>
            <a:spLocks noGrp="1"/>
          </p:cNvSpPr>
          <p:nvPr>
            <p:ph type="dt" sz="half" idx="10"/>
          </p:nvPr>
        </p:nvSpPr>
        <p:spPr/>
        <p:txBody>
          <a:bodyPr/>
          <a:lstStyle>
            <a:lvl1pPr>
              <a:defRPr/>
            </a:lvl1pPr>
          </a:lstStyle>
          <a:p>
            <a:endParaRPr lang="en-US" altLang="pt-BR"/>
          </a:p>
        </p:txBody>
      </p:sp>
      <p:sp>
        <p:nvSpPr>
          <p:cNvPr id="8" name="Espaço Reservado para Rodapé 7">
            <a:extLst>
              <a:ext uri="{FF2B5EF4-FFF2-40B4-BE49-F238E27FC236}">
                <a16:creationId xmlns:a16="http://schemas.microsoft.com/office/drawing/2014/main" id="{0BB5C360-E286-44E8-8DE5-79DBCCC10607}"/>
              </a:ext>
            </a:extLst>
          </p:cNvPr>
          <p:cNvSpPr>
            <a:spLocks noGrp="1"/>
          </p:cNvSpPr>
          <p:nvPr>
            <p:ph type="ftr" sz="quarter" idx="11"/>
          </p:nvPr>
        </p:nvSpPr>
        <p:spPr/>
        <p:txBody>
          <a:bodyPr/>
          <a:lstStyle>
            <a:lvl1pPr>
              <a:defRPr/>
            </a:lvl1pPr>
          </a:lstStyle>
          <a:p>
            <a:endParaRPr lang="en-US" altLang="pt-BR"/>
          </a:p>
        </p:txBody>
      </p:sp>
      <p:sp>
        <p:nvSpPr>
          <p:cNvPr id="9" name="Espaço Reservado para Número de Slide 8">
            <a:extLst>
              <a:ext uri="{FF2B5EF4-FFF2-40B4-BE49-F238E27FC236}">
                <a16:creationId xmlns:a16="http://schemas.microsoft.com/office/drawing/2014/main" id="{27A43563-DE62-4624-AF4C-E16D30B03668}"/>
              </a:ext>
            </a:extLst>
          </p:cNvPr>
          <p:cNvSpPr>
            <a:spLocks noGrp="1"/>
          </p:cNvSpPr>
          <p:nvPr>
            <p:ph type="sldNum" sz="quarter" idx="12"/>
          </p:nvPr>
        </p:nvSpPr>
        <p:spPr/>
        <p:txBody>
          <a:bodyPr/>
          <a:lstStyle>
            <a:lvl1pPr>
              <a:defRPr/>
            </a:lvl1pPr>
          </a:lstStyle>
          <a:p>
            <a:fld id="{917E263F-AAF9-4D0D-BE78-3EA186532FA4}" type="slidenum">
              <a:rPr lang="en-US" altLang="pt-BR"/>
              <a:pPr/>
              <a:t>‹nº›</a:t>
            </a:fld>
            <a:endParaRPr lang="en-US" altLang="pt-BR"/>
          </a:p>
        </p:txBody>
      </p:sp>
    </p:spTree>
    <p:extLst>
      <p:ext uri="{BB962C8B-B14F-4D97-AF65-F5344CB8AC3E}">
        <p14:creationId xmlns:p14="http://schemas.microsoft.com/office/powerpoint/2010/main" val="341128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3A149-DC12-4FA0-8AB7-B9A795C6DDB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96A3231-884A-49D3-B94A-70CADEA2B850}"/>
              </a:ext>
            </a:extLst>
          </p:cNvPr>
          <p:cNvSpPr>
            <a:spLocks noGrp="1"/>
          </p:cNvSpPr>
          <p:nvPr>
            <p:ph type="dt" sz="half" idx="10"/>
          </p:nvPr>
        </p:nvSpPr>
        <p:spPr/>
        <p:txBody>
          <a:bodyPr/>
          <a:lstStyle>
            <a:lvl1pPr>
              <a:defRPr/>
            </a:lvl1pPr>
          </a:lstStyle>
          <a:p>
            <a:endParaRPr lang="en-US" altLang="pt-BR"/>
          </a:p>
        </p:txBody>
      </p:sp>
      <p:sp>
        <p:nvSpPr>
          <p:cNvPr id="4" name="Espaço Reservado para Rodapé 3">
            <a:extLst>
              <a:ext uri="{FF2B5EF4-FFF2-40B4-BE49-F238E27FC236}">
                <a16:creationId xmlns:a16="http://schemas.microsoft.com/office/drawing/2014/main" id="{13F89E32-B0C3-4AF4-9E94-44C390E02BBE}"/>
              </a:ext>
            </a:extLst>
          </p:cNvPr>
          <p:cNvSpPr>
            <a:spLocks noGrp="1"/>
          </p:cNvSpPr>
          <p:nvPr>
            <p:ph type="ftr" sz="quarter" idx="11"/>
          </p:nvPr>
        </p:nvSpPr>
        <p:spPr/>
        <p:txBody>
          <a:bodyPr/>
          <a:lstStyle>
            <a:lvl1pPr>
              <a:defRPr/>
            </a:lvl1pPr>
          </a:lstStyle>
          <a:p>
            <a:endParaRPr lang="en-US" altLang="pt-BR"/>
          </a:p>
        </p:txBody>
      </p:sp>
      <p:sp>
        <p:nvSpPr>
          <p:cNvPr id="5" name="Espaço Reservado para Número de Slide 4">
            <a:extLst>
              <a:ext uri="{FF2B5EF4-FFF2-40B4-BE49-F238E27FC236}">
                <a16:creationId xmlns:a16="http://schemas.microsoft.com/office/drawing/2014/main" id="{840C5DE3-841C-40DE-A5FD-5ECEA13FB7DD}"/>
              </a:ext>
            </a:extLst>
          </p:cNvPr>
          <p:cNvSpPr>
            <a:spLocks noGrp="1"/>
          </p:cNvSpPr>
          <p:nvPr>
            <p:ph type="sldNum" sz="quarter" idx="12"/>
          </p:nvPr>
        </p:nvSpPr>
        <p:spPr/>
        <p:txBody>
          <a:bodyPr/>
          <a:lstStyle>
            <a:lvl1pPr>
              <a:defRPr/>
            </a:lvl1pPr>
          </a:lstStyle>
          <a:p>
            <a:fld id="{70C6A701-55AB-4D2E-BF14-4F9C3A60018F}" type="slidenum">
              <a:rPr lang="en-US" altLang="pt-BR"/>
              <a:pPr/>
              <a:t>‹nº›</a:t>
            </a:fld>
            <a:endParaRPr lang="en-US" altLang="pt-BR"/>
          </a:p>
        </p:txBody>
      </p:sp>
    </p:spTree>
    <p:extLst>
      <p:ext uri="{BB962C8B-B14F-4D97-AF65-F5344CB8AC3E}">
        <p14:creationId xmlns:p14="http://schemas.microsoft.com/office/powerpoint/2010/main" val="1813639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8E396D0-3EE1-4DA9-95BB-BB529A6A51C3}"/>
              </a:ext>
            </a:extLst>
          </p:cNvPr>
          <p:cNvSpPr>
            <a:spLocks noGrp="1"/>
          </p:cNvSpPr>
          <p:nvPr>
            <p:ph type="dt" sz="half" idx="10"/>
          </p:nvPr>
        </p:nvSpPr>
        <p:spPr/>
        <p:txBody>
          <a:bodyPr/>
          <a:lstStyle>
            <a:lvl1pPr>
              <a:defRPr/>
            </a:lvl1pPr>
          </a:lstStyle>
          <a:p>
            <a:endParaRPr lang="en-US" altLang="pt-BR"/>
          </a:p>
        </p:txBody>
      </p:sp>
      <p:sp>
        <p:nvSpPr>
          <p:cNvPr id="3" name="Espaço Reservado para Rodapé 2">
            <a:extLst>
              <a:ext uri="{FF2B5EF4-FFF2-40B4-BE49-F238E27FC236}">
                <a16:creationId xmlns:a16="http://schemas.microsoft.com/office/drawing/2014/main" id="{70200B6D-940F-4828-84CB-BDACC340D15B}"/>
              </a:ext>
            </a:extLst>
          </p:cNvPr>
          <p:cNvSpPr>
            <a:spLocks noGrp="1"/>
          </p:cNvSpPr>
          <p:nvPr>
            <p:ph type="ftr" sz="quarter" idx="11"/>
          </p:nvPr>
        </p:nvSpPr>
        <p:spPr/>
        <p:txBody>
          <a:bodyPr/>
          <a:lstStyle>
            <a:lvl1pPr>
              <a:defRPr/>
            </a:lvl1pPr>
          </a:lstStyle>
          <a:p>
            <a:endParaRPr lang="en-US" altLang="pt-BR"/>
          </a:p>
        </p:txBody>
      </p:sp>
      <p:sp>
        <p:nvSpPr>
          <p:cNvPr id="4" name="Espaço Reservado para Número de Slide 3">
            <a:extLst>
              <a:ext uri="{FF2B5EF4-FFF2-40B4-BE49-F238E27FC236}">
                <a16:creationId xmlns:a16="http://schemas.microsoft.com/office/drawing/2014/main" id="{DBFED7D7-8DB9-44C0-B3D5-5135A497E317}"/>
              </a:ext>
            </a:extLst>
          </p:cNvPr>
          <p:cNvSpPr>
            <a:spLocks noGrp="1"/>
          </p:cNvSpPr>
          <p:nvPr>
            <p:ph type="sldNum" sz="quarter" idx="12"/>
          </p:nvPr>
        </p:nvSpPr>
        <p:spPr/>
        <p:txBody>
          <a:bodyPr/>
          <a:lstStyle>
            <a:lvl1pPr>
              <a:defRPr/>
            </a:lvl1pPr>
          </a:lstStyle>
          <a:p>
            <a:fld id="{BDF10891-3ABA-44E8-9FF5-2EA6155A3343}" type="slidenum">
              <a:rPr lang="en-US" altLang="pt-BR"/>
              <a:pPr/>
              <a:t>‹nº›</a:t>
            </a:fld>
            <a:endParaRPr lang="en-US" altLang="pt-BR"/>
          </a:p>
        </p:txBody>
      </p:sp>
    </p:spTree>
    <p:extLst>
      <p:ext uri="{BB962C8B-B14F-4D97-AF65-F5344CB8AC3E}">
        <p14:creationId xmlns:p14="http://schemas.microsoft.com/office/powerpoint/2010/main" val="53528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C10661-0D58-4B14-8B28-1D02B079EE2D}"/>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E1AAE14-4FBB-4EC1-8116-F754C2A95FF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8BF3A16-576F-447B-8E1C-B57AF929D7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1966F1C-5F7D-4104-BAA3-737190DA72E6}"/>
              </a:ext>
            </a:extLst>
          </p:cNvPr>
          <p:cNvSpPr>
            <a:spLocks noGrp="1"/>
          </p:cNvSpPr>
          <p:nvPr>
            <p:ph type="dt" sz="half" idx="10"/>
          </p:nvPr>
        </p:nvSpPr>
        <p:spPr/>
        <p:txBody>
          <a:bodyPr/>
          <a:lstStyle>
            <a:lvl1pPr>
              <a:defRPr/>
            </a:lvl1pPr>
          </a:lstStyle>
          <a:p>
            <a:endParaRPr lang="en-US" altLang="pt-BR"/>
          </a:p>
        </p:txBody>
      </p:sp>
      <p:sp>
        <p:nvSpPr>
          <p:cNvPr id="6" name="Espaço Reservado para Rodapé 5">
            <a:extLst>
              <a:ext uri="{FF2B5EF4-FFF2-40B4-BE49-F238E27FC236}">
                <a16:creationId xmlns:a16="http://schemas.microsoft.com/office/drawing/2014/main" id="{7C9E2F3C-C896-44FC-84F1-BED45114AB6E}"/>
              </a:ext>
            </a:extLst>
          </p:cNvPr>
          <p:cNvSpPr>
            <a:spLocks noGrp="1"/>
          </p:cNvSpPr>
          <p:nvPr>
            <p:ph type="ftr" sz="quarter" idx="11"/>
          </p:nvPr>
        </p:nvSpPr>
        <p:spPr/>
        <p:txBody>
          <a:bodyPr/>
          <a:lstStyle>
            <a:lvl1pPr>
              <a:defRPr/>
            </a:lvl1pPr>
          </a:lstStyle>
          <a:p>
            <a:endParaRPr lang="en-US" altLang="pt-BR"/>
          </a:p>
        </p:txBody>
      </p:sp>
      <p:sp>
        <p:nvSpPr>
          <p:cNvPr id="7" name="Espaço Reservado para Número de Slide 6">
            <a:extLst>
              <a:ext uri="{FF2B5EF4-FFF2-40B4-BE49-F238E27FC236}">
                <a16:creationId xmlns:a16="http://schemas.microsoft.com/office/drawing/2014/main" id="{613BE10D-6B20-4A35-ACAF-B8E33B8F0214}"/>
              </a:ext>
            </a:extLst>
          </p:cNvPr>
          <p:cNvSpPr>
            <a:spLocks noGrp="1"/>
          </p:cNvSpPr>
          <p:nvPr>
            <p:ph type="sldNum" sz="quarter" idx="12"/>
          </p:nvPr>
        </p:nvSpPr>
        <p:spPr/>
        <p:txBody>
          <a:bodyPr/>
          <a:lstStyle>
            <a:lvl1pPr>
              <a:defRPr/>
            </a:lvl1pPr>
          </a:lstStyle>
          <a:p>
            <a:fld id="{3DC7665F-65C3-4D6E-BA47-ED543BAC9441}" type="slidenum">
              <a:rPr lang="en-US" altLang="pt-BR"/>
              <a:pPr/>
              <a:t>‹nº›</a:t>
            </a:fld>
            <a:endParaRPr lang="en-US" altLang="pt-BR"/>
          </a:p>
        </p:txBody>
      </p:sp>
    </p:spTree>
    <p:extLst>
      <p:ext uri="{BB962C8B-B14F-4D97-AF65-F5344CB8AC3E}">
        <p14:creationId xmlns:p14="http://schemas.microsoft.com/office/powerpoint/2010/main" val="3398297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B2525-7711-4FE3-B482-BEC01BA2CFBF}"/>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405C75EA-6732-44DE-818C-70F2F2DDC41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DCDC52E-D914-4B7B-8BAA-CF2BB6CF8AD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5DEB049-DBA2-4F9C-A211-B307D49AAF9C}"/>
              </a:ext>
            </a:extLst>
          </p:cNvPr>
          <p:cNvSpPr>
            <a:spLocks noGrp="1"/>
          </p:cNvSpPr>
          <p:nvPr>
            <p:ph type="dt" sz="half" idx="10"/>
          </p:nvPr>
        </p:nvSpPr>
        <p:spPr/>
        <p:txBody>
          <a:bodyPr/>
          <a:lstStyle>
            <a:lvl1pPr>
              <a:defRPr/>
            </a:lvl1pPr>
          </a:lstStyle>
          <a:p>
            <a:endParaRPr lang="en-US" altLang="pt-BR"/>
          </a:p>
        </p:txBody>
      </p:sp>
      <p:sp>
        <p:nvSpPr>
          <p:cNvPr id="6" name="Espaço Reservado para Rodapé 5">
            <a:extLst>
              <a:ext uri="{FF2B5EF4-FFF2-40B4-BE49-F238E27FC236}">
                <a16:creationId xmlns:a16="http://schemas.microsoft.com/office/drawing/2014/main" id="{15CBD2D5-E1F7-44EB-BA87-6D0F860DC3CD}"/>
              </a:ext>
            </a:extLst>
          </p:cNvPr>
          <p:cNvSpPr>
            <a:spLocks noGrp="1"/>
          </p:cNvSpPr>
          <p:nvPr>
            <p:ph type="ftr" sz="quarter" idx="11"/>
          </p:nvPr>
        </p:nvSpPr>
        <p:spPr/>
        <p:txBody>
          <a:bodyPr/>
          <a:lstStyle>
            <a:lvl1pPr>
              <a:defRPr/>
            </a:lvl1pPr>
          </a:lstStyle>
          <a:p>
            <a:endParaRPr lang="en-US" altLang="pt-BR"/>
          </a:p>
        </p:txBody>
      </p:sp>
      <p:sp>
        <p:nvSpPr>
          <p:cNvPr id="7" name="Espaço Reservado para Número de Slide 6">
            <a:extLst>
              <a:ext uri="{FF2B5EF4-FFF2-40B4-BE49-F238E27FC236}">
                <a16:creationId xmlns:a16="http://schemas.microsoft.com/office/drawing/2014/main" id="{61F82576-F66B-47AD-B0AB-8FD04140EFA8}"/>
              </a:ext>
            </a:extLst>
          </p:cNvPr>
          <p:cNvSpPr>
            <a:spLocks noGrp="1"/>
          </p:cNvSpPr>
          <p:nvPr>
            <p:ph type="sldNum" sz="quarter" idx="12"/>
          </p:nvPr>
        </p:nvSpPr>
        <p:spPr/>
        <p:txBody>
          <a:bodyPr/>
          <a:lstStyle>
            <a:lvl1pPr>
              <a:defRPr/>
            </a:lvl1pPr>
          </a:lstStyle>
          <a:p>
            <a:fld id="{A49A5B93-3CAD-4E61-AA98-E82B7DBF1074}" type="slidenum">
              <a:rPr lang="en-US" altLang="pt-BR"/>
              <a:pPr/>
              <a:t>‹nº›</a:t>
            </a:fld>
            <a:endParaRPr lang="en-US" altLang="pt-BR"/>
          </a:p>
        </p:txBody>
      </p:sp>
    </p:spTree>
    <p:extLst>
      <p:ext uri="{BB962C8B-B14F-4D97-AF65-F5344CB8AC3E}">
        <p14:creationId xmlns:p14="http://schemas.microsoft.com/office/powerpoint/2010/main" val="42093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46DC20F-4F77-4BE1-8282-5A5AA652DDA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a:t>Clique para editar o estilo do título mestre</a:t>
            </a:r>
          </a:p>
        </p:txBody>
      </p:sp>
      <p:sp>
        <p:nvSpPr>
          <p:cNvPr id="1027" name="Rectangle 3">
            <a:extLst>
              <a:ext uri="{FF2B5EF4-FFF2-40B4-BE49-F238E27FC236}">
                <a16:creationId xmlns:a16="http://schemas.microsoft.com/office/drawing/2014/main" id="{D14B846D-E315-4CC1-8D50-FBF93F0D1A3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1028" name="Rectangle 4">
            <a:extLst>
              <a:ext uri="{FF2B5EF4-FFF2-40B4-BE49-F238E27FC236}">
                <a16:creationId xmlns:a16="http://schemas.microsoft.com/office/drawing/2014/main" id="{1F738798-6C9A-4E62-ABE4-6A4FAE0A1CFD}"/>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a:lvl1pPr>
          </a:lstStyle>
          <a:p>
            <a:endParaRPr lang="en-US" altLang="pt-BR"/>
          </a:p>
        </p:txBody>
      </p:sp>
      <p:sp>
        <p:nvSpPr>
          <p:cNvPr id="1029" name="Rectangle 5">
            <a:extLst>
              <a:ext uri="{FF2B5EF4-FFF2-40B4-BE49-F238E27FC236}">
                <a16:creationId xmlns:a16="http://schemas.microsoft.com/office/drawing/2014/main" id="{8777CFB9-42DC-480D-B4A5-1DE0291398E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i="0"/>
            </a:lvl1pPr>
          </a:lstStyle>
          <a:p>
            <a:endParaRPr lang="en-US" altLang="pt-BR"/>
          </a:p>
        </p:txBody>
      </p:sp>
      <p:sp>
        <p:nvSpPr>
          <p:cNvPr id="1030" name="Rectangle 6">
            <a:extLst>
              <a:ext uri="{FF2B5EF4-FFF2-40B4-BE49-F238E27FC236}">
                <a16:creationId xmlns:a16="http://schemas.microsoft.com/office/drawing/2014/main" id="{DA573951-F481-4E95-9511-B96132B5CD1B}"/>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a:lvl1pPr>
          </a:lstStyle>
          <a:p>
            <a:fld id="{22C079CC-4431-47EF-BDAC-612E0290052C}" type="slidenum">
              <a:rPr lang="en-US" altLang="pt-BR"/>
              <a:pPr/>
              <a:t>‹nº›</a:t>
            </a:fld>
            <a:endParaRPr lang="en-US"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2AAD758-2F40-4484-93E4-42252E968C8C}"/>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051" name="Rectangle 3">
            <a:extLst>
              <a:ext uri="{FF2B5EF4-FFF2-40B4-BE49-F238E27FC236}">
                <a16:creationId xmlns:a16="http://schemas.microsoft.com/office/drawing/2014/main" id="{956DAA82-3BD5-4387-B8F6-E99ACE5130DD}"/>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052" name="Object 4">
            <a:extLst>
              <a:ext uri="{FF2B5EF4-FFF2-40B4-BE49-F238E27FC236}">
                <a16:creationId xmlns:a16="http://schemas.microsoft.com/office/drawing/2014/main" id="{67723208-1298-4C72-8713-121AAFFD6666}"/>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54"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a:extLst>
              <a:ext uri="{FF2B5EF4-FFF2-40B4-BE49-F238E27FC236}">
                <a16:creationId xmlns:a16="http://schemas.microsoft.com/office/drawing/2014/main" id="{C80528E5-EE66-46E3-984B-AF0C19C3E25C}"/>
              </a:ext>
            </a:extLst>
          </p:cNvPr>
          <p:cNvSpPr txBox="1">
            <a:spLocks noChangeArrowheads="1"/>
          </p:cNvSpPr>
          <p:nvPr/>
        </p:nvSpPr>
        <p:spPr bwMode="auto">
          <a:xfrm>
            <a:off x="179388" y="333375"/>
            <a:ext cx="8785225"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5400" b="1" i="0">
                <a:solidFill>
                  <a:srgbClr val="000066"/>
                </a:solidFill>
                <a:effectLst>
                  <a:outerShdw blurRad="38100" dist="38100" dir="2700000" algn="tl">
                    <a:srgbClr val="C0C0C0"/>
                  </a:outerShdw>
                </a:effectLst>
              </a:rPr>
              <a:t>O</a:t>
            </a:r>
            <a:r>
              <a:rPr lang="pt-BR" altLang="pt-BR" sz="5400" b="1" i="0">
                <a:solidFill>
                  <a:srgbClr val="CC0000"/>
                </a:solidFill>
                <a:effectLst>
                  <a:outerShdw blurRad="38100" dist="38100" dir="2700000" algn="tl">
                    <a:srgbClr val="C0C0C0"/>
                  </a:outerShdw>
                </a:effectLst>
              </a:rPr>
              <a:t> </a:t>
            </a:r>
            <a:r>
              <a:rPr lang="pt-BR" altLang="pt-BR" sz="5400" b="1" i="0">
                <a:solidFill>
                  <a:srgbClr val="000066"/>
                </a:solidFill>
                <a:effectLst>
                  <a:outerShdw blurRad="38100" dist="38100" dir="2700000" algn="tl">
                    <a:srgbClr val="C0C0C0"/>
                  </a:outerShdw>
                </a:effectLst>
              </a:rPr>
              <a:t>USO DO DÍZIMO NA IGREJA ADVENTISTA DO SÉTIMO DIA</a:t>
            </a:r>
            <a:endParaRPr lang="en-US" altLang="pt-BR" sz="5400" b="1" i="0">
              <a:solidFill>
                <a:srgbClr val="000066"/>
              </a:solidFill>
              <a:effectLst>
                <a:outerShdw blurRad="38100" dist="38100" dir="2700000" algn="tl">
                  <a:srgbClr val="C0C0C0"/>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6F4DC24-463D-4302-8180-D44A4537D7EC}"/>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1267" name="Rectangle 3">
            <a:extLst>
              <a:ext uri="{FF2B5EF4-FFF2-40B4-BE49-F238E27FC236}">
                <a16:creationId xmlns:a16="http://schemas.microsoft.com/office/drawing/2014/main" id="{864CB6C5-8900-45FA-ACFB-636FF74BB5B9}"/>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1268" name="Object 4">
            <a:extLst>
              <a:ext uri="{FF2B5EF4-FFF2-40B4-BE49-F238E27FC236}">
                <a16:creationId xmlns:a16="http://schemas.microsoft.com/office/drawing/2014/main" id="{582D4FAF-03B5-4FAC-B57D-1D84F37A58B6}"/>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72"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9" name="Text Box 5">
            <a:extLst>
              <a:ext uri="{FF2B5EF4-FFF2-40B4-BE49-F238E27FC236}">
                <a16:creationId xmlns:a16="http://schemas.microsoft.com/office/drawing/2014/main" id="{98D067B1-3B36-4086-B090-DFEC2CC6A82F}"/>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O Plano da Beneficência Sistemática</a:t>
            </a:r>
            <a:endParaRPr lang="en-US" altLang="pt-BR" sz="3200" b="1" i="0">
              <a:solidFill>
                <a:srgbClr val="CC0000"/>
              </a:solidFill>
              <a:effectLst>
                <a:outerShdw blurRad="38100" dist="38100" dir="2700000" algn="tl">
                  <a:srgbClr val="C0C0C0"/>
                </a:outerShdw>
              </a:effectLst>
            </a:endParaRPr>
          </a:p>
        </p:txBody>
      </p:sp>
      <p:sp>
        <p:nvSpPr>
          <p:cNvPr id="11270" name="Text Box 6">
            <a:extLst>
              <a:ext uri="{FF2B5EF4-FFF2-40B4-BE49-F238E27FC236}">
                <a16:creationId xmlns:a16="http://schemas.microsoft.com/office/drawing/2014/main" id="{3B75BE21-273A-4D5E-9A85-A8B245CA2B52}"/>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1271" name="Text Box 7">
            <a:extLst>
              <a:ext uri="{FF2B5EF4-FFF2-40B4-BE49-F238E27FC236}">
                <a16:creationId xmlns:a16="http://schemas.microsoft.com/office/drawing/2014/main" id="{13602E1F-C2F4-474D-9872-DF857E98759C}"/>
              </a:ext>
            </a:extLst>
          </p:cNvPr>
          <p:cNvSpPr txBox="1">
            <a:spLocks noChangeArrowheads="1"/>
          </p:cNvSpPr>
          <p:nvPr/>
        </p:nvSpPr>
        <p:spPr bwMode="auto">
          <a:xfrm>
            <a:off x="0" y="981075"/>
            <a:ext cx="9144000"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effectLst>
                  <a:outerShdw blurRad="38100" dist="38100" dir="2700000" algn="tl">
                    <a:srgbClr val="C0C0C0"/>
                  </a:outerShdw>
                </a:effectLst>
              </a:rPr>
              <a:t>Esse plano proporcionou algumas entradas, mas não era muito justo com todos os irmãos e também era limitado. “...uma pessoa podia ter uma propriedade sem receber entradas, e outra podia ter uma entrada sem possuir propriedade de espécie alguma. Ao passo que (esse) plano baseava-se nas propriedades, o plano bíblico assentava nas rendas ou entradas”</a:t>
            </a:r>
            <a:r>
              <a:rPr lang="pt-BR" altLang="pt-BR" sz="3200" b="1" i="0">
                <a:effectLst>
                  <a:outerShdw blurRad="38100" dist="38100" dir="2700000" algn="tl">
                    <a:srgbClr val="C0C0C0"/>
                  </a:outerShdw>
                </a:effectLst>
              </a:rPr>
              <a:t> </a:t>
            </a:r>
            <a:r>
              <a:rPr lang="pt-BR" altLang="pt-BR" sz="2000" b="1" i="0">
                <a:effectLst>
                  <a:outerShdw blurRad="38100" dist="38100" dir="2700000" algn="tl">
                    <a:srgbClr val="C0C0C0"/>
                  </a:outerShdw>
                </a:effectLst>
              </a:rPr>
              <a:t>História da Nossa Igreja.</a:t>
            </a:r>
            <a:endParaRPr lang="en-US" altLang="pt-BR" sz="2000" b="1" i="0">
              <a:effectLst>
                <a:outerShdw blurRad="38100" dist="38100" dir="2700000" algn="tl">
                  <a:srgbClr val="C0C0C0"/>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056507A-43A0-459F-9A33-5991B7958B79}"/>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2291" name="Rectangle 3">
            <a:extLst>
              <a:ext uri="{FF2B5EF4-FFF2-40B4-BE49-F238E27FC236}">
                <a16:creationId xmlns:a16="http://schemas.microsoft.com/office/drawing/2014/main" id="{12B125E4-B0A1-4C54-AF23-880341E5CA4C}"/>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2292" name="Object 4">
            <a:extLst>
              <a:ext uri="{FF2B5EF4-FFF2-40B4-BE49-F238E27FC236}">
                <a16:creationId xmlns:a16="http://schemas.microsoft.com/office/drawing/2014/main" id="{77446E71-0E1C-4BA9-86B5-95DC5BDB3733}"/>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2298"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3" name="Text Box 5">
            <a:extLst>
              <a:ext uri="{FF2B5EF4-FFF2-40B4-BE49-F238E27FC236}">
                <a16:creationId xmlns:a16="http://schemas.microsoft.com/office/drawing/2014/main" id="{88012BBC-7F1B-4A58-9210-6056F1021320}"/>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O Dízimo é Instituído</a:t>
            </a:r>
            <a:endParaRPr lang="en-US" altLang="pt-BR" sz="3200" b="1" i="0">
              <a:solidFill>
                <a:srgbClr val="CC0000"/>
              </a:solidFill>
              <a:effectLst>
                <a:outerShdw blurRad="38100" dist="38100" dir="2700000" algn="tl">
                  <a:srgbClr val="C0C0C0"/>
                </a:outerShdw>
              </a:effectLst>
            </a:endParaRPr>
          </a:p>
        </p:txBody>
      </p:sp>
      <p:sp>
        <p:nvSpPr>
          <p:cNvPr id="12294" name="Text Box 6">
            <a:extLst>
              <a:ext uri="{FF2B5EF4-FFF2-40B4-BE49-F238E27FC236}">
                <a16:creationId xmlns:a16="http://schemas.microsoft.com/office/drawing/2014/main" id="{50E535BA-4E79-4D02-95F0-A1908B2C328F}"/>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2296" name="Text Box 8">
            <a:extLst>
              <a:ext uri="{FF2B5EF4-FFF2-40B4-BE49-F238E27FC236}">
                <a16:creationId xmlns:a16="http://schemas.microsoft.com/office/drawing/2014/main" id="{8F47BBDA-FB99-48C6-ADC0-1375065FC926}"/>
              </a:ext>
            </a:extLst>
          </p:cNvPr>
          <p:cNvSpPr txBox="1">
            <a:spLocks noChangeArrowheads="1"/>
          </p:cNvSpPr>
          <p:nvPr/>
        </p:nvSpPr>
        <p:spPr bwMode="auto">
          <a:xfrm>
            <a:off x="0" y="981075"/>
            <a:ext cx="91440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effectLst>
                  <a:outerShdw blurRad="38100" dist="38100" dir="2700000" algn="tl">
                    <a:srgbClr val="C0C0C0"/>
                  </a:outerShdw>
                </a:effectLst>
              </a:rPr>
              <a:t>Um estudo mais aprofundado foi feito por uma comissão nomeada em 1878, “a comissão achou que o plano do dízimo ordenava a entrega da décima parte das rendas a Deus, como método de financiamento de sua igreja”</a:t>
            </a:r>
            <a:r>
              <a:rPr lang="pt-BR" altLang="pt-BR" sz="2000" b="1" i="0">
                <a:effectLst>
                  <a:outerShdw blurRad="38100" dist="38100" dir="2700000" algn="tl">
                    <a:srgbClr val="C0C0C0"/>
                  </a:outerShdw>
                </a:effectLst>
              </a:rPr>
              <a:t> </a:t>
            </a:r>
            <a:r>
              <a:rPr lang="pt-BR" altLang="pt-BR" b="1" i="0">
                <a:effectLst>
                  <a:outerShdw blurRad="38100" dist="38100" dir="2700000" algn="tl">
                    <a:srgbClr val="C0C0C0"/>
                  </a:outerShdw>
                </a:effectLst>
              </a:rPr>
              <a:t>História da Nossa Igreja p.229</a:t>
            </a:r>
            <a:endParaRPr lang="en-US" altLang="pt-BR" b="1" i="0">
              <a:effectLst>
                <a:outerShdw blurRad="38100" dist="38100" dir="2700000" algn="tl">
                  <a:srgbClr val="C0C0C0"/>
                </a:outerShdw>
              </a:effectLst>
            </a:endParaRPr>
          </a:p>
        </p:txBody>
      </p:sp>
      <p:sp>
        <p:nvSpPr>
          <p:cNvPr id="12297" name="Text Box 9">
            <a:extLst>
              <a:ext uri="{FF2B5EF4-FFF2-40B4-BE49-F238E27FC236}">
                <a16:creationId xmlns:a16="http://schemas.microsoft.com/office/drawing/2014/main" id="{922CE555-55C3-45B6-94CF-8DD16BC8F025}"/>
              </a:ext>
            </a:extLst>
          </p:cNvPr>
          <p:cNvSpPr txBox="1">
            <a:spLocks noChangeArrowheads="1"/>
          </p:cNvSpPr>
          <p:nvPr/>
        </p:nvSpPr>
        <p:spPr bwMode="auto">
          <a:xfrm>
            <a:off x="0" y="4652963"/>
            <a:ext cx="9144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effectLst>
                  <a:outerShdw blurRad="38100" dist="38100" dir="2700000" algn="tl">
                    <a:srgbClr val="C0C0C0"/>
                  </a:outerShdw>
                </a:effectLst>
              </a:rPr>
              <a:t>Além disso, a comissão recomendou que cada membro desse ofertas voluntárias proporcionais.</a:t>
            </a:r>
            <a:r>
              <a:rPr lang="pt-BR" altLang="pt-BR" sz="3200" b="1" i="0">
                <a:effectLst>
                  <a:outerShdw blurRad="38100" dist="38100" dir="2700000" algn="tl">
                    <a:srgbClr val="C0C0C0"/>
                  </a:outerShdw>
                </a:effectLst>
              </a:rPr>
              <a:t> </a:t>
            </a:r>
            <a:r>
              <a:rPr lang="pt-BR" altLang="pt-BR" sz="2000" b="1" i="0">
                <a:effectLst>
                  <a:outerShdw blurRad="38100" dist="38100" dir="2700000" algn="tl">
                    <a:srgbClr val="C0C0C0"/>
                  </a:outerShdw>
                </a:effectLst>
              </a:rPr>
              <a:t>Idem p.230</a:t>
            </a:r>
            <a:endParaRPr lang="en-US" altLang="pt-BR" sz="3200" b="1" i="0">
              <a:effectLst>
                <a:outerShdw blurRad="38100" dist="38100" dir="2700000" algn="tl">
                  <a:srgbClr val="C0C0C0"/>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0FE4496-62D1-4499-9478-652DB6964D98}"/>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3315" name="Rectangle 3">
            <a:extLst>
              <a:ext uri="{FF2B5EF4-FFF2-40B4-BE49-F238E27FC236}">
                <a16:creationId xmlns:a16="http://schemas.microsoft.com/office/drawing/2014/main" id="{D65A1D66-768A-447B-928B-283B5AE90A4B}"/>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3316" name="Object 4">
            <a:extLst>
              <a:ext uri="{FF2B5EF4-FFF2-40B4-BE49-F238E27FC236}">
                <a16:creationId xmlns:a16="http://schemas.microsoft.com/office/drawing/2014/main" id="{DA3D5597-8D1C-4C63-A347-F04EC568B642}"/>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322"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7" name="Text Box 5">
            <a:extLst>
              <a:ext uri="{FF2B5EF4-FFF2-40B4-BE49-F238E27FC236}">
                <a16:creationId xmlns:a16="http://schemas.microsoft.com/office/drawing/2014/main" id="{44AD2E9C-6AC0-4746-89EB-0387865981E4}"/>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O Uso Dado ao Dízimo</a:t>
            </a:r>
            <a:endParaRPr lang="en-US" altLang="pt-BR" sz="3200" b="1" i="0">
              <a:solidFill>
                <a:srgbClr val="CC0000"/>
              </a:solidFill>
              <a:effectLst>
                <a:outerShdw blurRad="38100" dist="38100" dir="2700000" algn="tl">
                  <a:srgbClr val="C0C0C0"/>
                </a:outerShdw>
              </a:effectLst>
            </a:endParaRPr>
          </a:p>
        </p:txBody>
      </p:sp>
      <p:sp>
        <p:nvSpPr>
          <p:cNvPr id="13318" name="Text Box 6">
            <a:extLst>
              <a:ext uri="{FF2B5EF4-FFF2-40B4-BE49-F238E27FC236}">
                <a16:creationId xmlns:a16="http://schemas.microsoft.com/office/drawing/2014/main" id="{2169498C-44E6-40BA-ABB5-3B4968B011C7}"/>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3321" name="Text Box 9">
            <a:extLst>
              <a:ext uri="{FF2B5EF4-FFF2-40B4-BE49-F238E27FC236}">
                <a16:creationId xmlns:a16="http://schemas.microsoft.com/office/drawing/2014/main" id="{0C0CF05F-A7C1-49FE-8E22-FB5CC9B075D7}"/>
              </a:ext>
            </a:extLst>
          </p:cNvPr>
          <p:cNvSpPr txBox="1">
            <a:spLocks noChangeArrowheads="1"/>
          </p:cNvSpPr>
          <p:nvPr/>
        </p:nvSpPr>
        <p:spPr bwMode="auto">
          <a:xfrm>
            <a:off x="0" y="981075"/>
            <a:ext cx="9144000" cy="545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A princípio, pelo que alguns documentos e escritos de E.G.W indicam, não se usava o dízimo única e exclusivamente para o ministério. Por isso, a Associação Geral votou em 1880, “que nenhuma igreja dedique parte alguma do dízimo à edificação ou reparação de sua igreja, sem o livre consentimento da Mesa da Associação” Isso indica que já era pensamento geral de que o dízimo deveria ser dedicado exclusivamente para o sustento do ministério evangélico.</a:t>
            </a:r>
            <a:endParaRPr lang="en-US" altLang="pt-BR" sz="3200" b="1" i="0">
              <a:effectLst>
                <a:outerShdw blurRad="38100" dist="38100" dir="2700000" algn="tl">
                  <a:srgbClr val="C0C0C0"/>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1B66972-681A-4F81-90CD-747E973793B6}"/>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4339" name="Rectangle 3">
            <a:extLst>
              <a:ext uri="{FF2B5EF4-FFF2-40B4-BE49-F238E27FC236}">
                <a16:creationId xmlns:a16="http://schemas.microsoft.com/office/drawing/2014/main" id="{151E2E7F-FCC8-4CA5-8260-3107531BAA86}"/>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4340" name="Object 4">
            <a:extLst>
              <a:ext uri="{FF2B5EF4-FFF2-40B4-BE49-F238E27FC236}">
                <a16:creationId xmlns:a16="http://schemas.microsoft.com/office/drawing/2014/main" id="{8EA034BA-174C-4E19-9032-04371974E5C8}"/>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4345"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1" name="Text Box 5">
            <a:extLst>
              <a:ext uri="{FF2B5EF4-FFF2-40B4-BE49-F238E27FC236}">
                <a16:creationId xmlns:a16="http://schemas.microsoft.com/office/drawing/2014/main" id="{785E05DA-B84C-4BD9-8210-D7B68A99A009}"/>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Alguns Problemas</a:t>
            </a:r>
            <a:endParaRPr lang="en-US" altLang="pt-BR" sz="3200" b="1" i="0">
              <a:solidFill>
                <a:srgbClr val="CC0000"/>
              </a:solidFill>
              <a:effectLst>
                <a:outerShdw blurRad="38100" dist="38100" dir="2700000" algn="tl">
                  <a:srgbClr val="C0C0C0"/>
                </a:outerShdw>
              </a:effectLst>
            </a:endParaRPr>
          </a:p>
        </p:txBody>
      </p:sp>
      <p:sp>
        <p:nvSpPr>
          <p:cNvPr id="14342" name="Text Box 6">
            <a:extLst>
              <a:ext uri="{FF2B5EF4-FFF2-40B4-BE49-F238E27FC236}">
                <a16:creationId xmlns:a16="http://schemas.microsoft.com/office/drawing/2014/main" id="{17AF4504-6EE6-4C33-A123-0C09653FF3C6}"/>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4343" name="Text Box 7">
            <a:extLst>
              <a:ext uri="{FF2B5EF4-FFF2-40B4-BE49-F238E27FC236}">
                <a16:creationId xmlns:a16="http://schemas.microsoft.com/office/drawing/2014/main" id="{26486C6E-341E-4D49-BDCA-CB6E409AA892}"/>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14344" name="Text Box 8">
            <a:extLst>
              <a:ext uri="{FF2B5EF4-FFF2-40B4-BE49-F238E27FC236}">
                <a16:creationId xmlns:a16="http://schemas.microsoft.com/office/drawing/2014/main" id="{6EFAED2B-FB77-445D-81F9-6B4951F93706}"/>
              </a:ext>
            </a:extLst>
          </p:cNvPr>
          <p:cNvSpPr txBox="1">
            <a:spLocks noChangeArrowheads="1"/>
          </p:cNvSpPr>
          <p:nvPr/>
        </p:nvSpPr>
        <p:spPr bwMode="auto">
          <a:xfrm>
            <a:off x="0" y="765175"/>
            <a:ext cx="9144000"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effectLst>
                  <a:outerShdw blurRad="38100" dist="38100" dir="2700000" algn="tl">
                    <a:srgbClr val="C0C0C0"/>
                  </a:outerShdw>
                </a:effectLst>
              </a:rPr>
              <a:t>Alguns problemas surgiram e isso levou a Sra. E.G.White a escrever sobre o assunto, dando linhas claras para o uso do dízimo. ‘Um raciocina que o dízimo pode ser aplicado para fins escolares. Outros argumentam ainda que os colportores devem ser sustentados com o dízimo. Comete-se grande erro quando se retira o dízimo do fim em que deve ser empregado o o sustento dos ministros...”</a:t>
            </a:r>
            <a:r>
              <a:rPr lang="pt-BR" altLang="pt-BR" sz="3200" b="1" i="0">
                <a:effectLst>
                  <a:outerShdw blurRad="38100" dist="38100" dir="2700000" algn="tl">
                    <a:srgbClr val="C0C0C0"/>
                  </a:outerShdw>
                </a:effectLst>
              </a:rPr>
              <a:t> </a:t>
            </a:r>
            <a:r>
              <a:rPr lang="pt-BR" altLang="pt-BR" sz="1400" b="1" i="0">
                <a:effectLst>
                  <a:outerShdw blurRad="38100" dist="38100" dir="2700000" algn="tl">
                    <a:srgbClr val="C0C0C0"/>
                  </a:outerShdw>
                </a:effectLst>
              </a:rPr>
              <a:t>OE p. 226</a:t>
            </a:r>
            <a:endParaRPr lang="en-US" altLang="pt-BR" sz="1400" b="1" i="0">
              <a:effectLst>
                <a:outerShdw blurRad="38100" dist="38100" dir="2700000" algn="tl">
                  <a:srgbClr val="C0C0C0"/>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B853023-4ED4-47BD-9DB5-76B07A327446}"/>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5363" name="Rectangle 3">
            <a:extLst>
              <a:ext uri="{FF2B5EF4-FFF2-40B4-BE49-F238E27FC236}">
                <a16:creationId xmlns:a16="http://schemas.microsoft.com/office/drawing/2014/main" id="{677B8316-77EC-45CB-A890-A4F7DBA54B71}"/>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5364" name="Object 4">
            <a:extLst>
              <a:ext uri="{FF2B5EF4-FFF2-40B4-BE49-F238E27FC236}">
                <a16:creationId xmlns:a16="http://schemas.microsoft.com/office/drawing/2014/main" id="{92CB8426-8BB6-4604-B4D2-C5D73F058A7F}"/>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5369"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5">
            <a:extLst>
              <a:ext uri="{FF2B5EF4-FFF2-40B4-BE49-F238E27FC236}">
                <a16:creationId xmlns:a16="http://schemas.microsoft.com/office/drawing/2014/main" id="{372335EF-DA7B-4D7F-B625-AA92E0B77DA4}"/>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Alguns Problemas</a:t>
            </a:r>
            <a:endParaRPr lang="en-US" altLang="pt-BR" sz="3200" b="1" i="0">
              <a:solidFill>
                <a:srgbClr val="CC0000"/>
              </a:solidFill>
              <a:effectLst>
                <a:outerShdw blurRad="38100" dist="38100" dir="2700000" algn="tl">
                  <a:srgbClr val="C0C0C0"/>
                </a:outerShdw>
              </a:effectLst>
            </a:endParaRPr>
          </a:p>
        </p:txBody>
      </p:sp>
      <p:sp>
        <p:nvSpPr>
          <p:cNvPr id="15366" name="Text Box 6">
            <a:extLst>
              <a:ext uri="{FF2B5EF4-FFF2-40B4-BE49-F238E27FC236}">
                <a16:creationId xmlns:a16="http://schemas.microsoft.com/office/drawing/2014/main" id="{E3C6B054-E63F-4545-906F-D84E84F2BEDC}"/>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5367" name="Text Box 7">
            <a:extLst>
              <a:ext uri="{FF2B5EF4-FFF2-40B4-BE49-F238E27FC236}">
                <a16:creationId xmlns:a16="http://schemas.microsoft.com/office/drawing/2014/main" id="{5A7BAC77-F83F-45F8-A49D-AE06EE112C93}"/>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15368" name="Text Box 8">
            <a:extLst>
              <a:ext uri="{FF2B5EF4-FFF2-40B4-BE49-F238E27FC236}">
                <a16:creationId xmlns:a16="http://schemas.microsoft.com/office/drawing/2014/main" id="{D87538EA-F187-44EC-8959-D476858A89D3}"/>
              </a:ext>
            </a:extLst>
          </p:cNvPr>
          <p:cNvSpPr txBox="1">
            <a:spLocks noChangeArrowheads="1"/>
          </p:cNvSpPr>
          <p:nvPr/>
        </p:nvSpPr>
        <p:spPr bwMode="auto">
          <a:xfrm>
            <a:off x="0" y="765175"/>
            <a:ext cx="9144000" cy="569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effectLst>
                  <a:outerShdw blurRad="38100" dist="38100" dir="2700000" algn="tl">
                    <a:srgbClr val="C0C0C0"/>
                  </a:outerShdw>
                </a:effectLst>
              </a:rPr>
              <a:t>Não é fundo para os pobres</a:t>
            </a:r>
            <a:r>
              <a:rPr lang="pt-BR" altLang="pt-BR" sz="3200" b="1" i="0">
                <a:effectLst>
                  <a:outerShdw blurRad="38100" dist="38100" dir="2700000" algn="tl">
                    <a:srgbClr val="C0C0C0"/>
                  </a:outerShdw>
                </a:effectLst>
              </a:rPr>
              <a:t>. Havia pessoas que estavam defendendo a idéia de que o dízimo podia ser usado para auxiliar aos pobres, talvez baseados erroneamente em Deuteronômio 14:23-29, então E.G.White escreveu: “O dízimo é separado para um uso especial. Não deve ser considerado fundo para os pobres. Deve ser dedicado especialmente ao sustento dos que estão levando a mensagem de Deus ao mundo; e não deve ser desviado (desse) propósito.       </a:t>
            </a:r>
            <a:r>
              <a:rPr lang="pt-BR" altLang="pt-BR" sz="1600" b="1" i="0">
                <a:effectLst>
                  <a:outerShdw blurRad="38100" dist="38100" dir="2700000" algn="tl">
                    <a:srgbClr val="C0C0C0"/>
                  </a:outerShdw>
                </a:effectLst>
              </a:rPr>
              <a:t>MP p.103</a:t>
            </a:r>
            <a:endParaRPr lang="en-US" altLang="pt-BR" sz="1600" b="1" i="0">
              <a:effectLst>
                <a:outerShdw blurRad="38100" dist="38100" dir="2700000" algn="tl">
                  <a:srgbClr val="C0C0C0"/>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9E316F0-CE7F-4BFD-9ADB-2678F6299B30}"/>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6387" name="Rectangle 3">
            <a:extLst>
              <a:ext uri="{FF2B5EF4-FFF2-40B4-BE49-F238E27FC236}">
                <a16:creationId xmlns:a16="http://schemas.microsoft.com/office/drawing/2014/main" id="{621B2113-AAD1-4B61-8BDF-FA6BA80D7FD6}"/>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6388" name="Object 4">
            <a:extLst>
              <a:ext uri="{FF2B5EF4-FFF2-40B4-BE49-F238E27FC236}">
                <a16:creationId xmlns:a16="http://schemas.microsoft.com/office/drawing/2014/main" id="{7246B015-5958-4CED-90B7-75B621FC170D}"/>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6394"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5">
            <a:extLst>
              <a:ext uri="{FF2B5EF4-FFF2-40B4-BE49-F238E27FC236}">
                <a16:creationId xmlns:a16="http://schemas.microsoft.com/office/drawing/2014/main" id="{3B2AF6E6-FF96-4C60-A032-76EB4C923660}"/>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Alguns Problemas</a:t>
            </a:r>
            <a:endParaRPr lang="en-US" altLang="pt-BR" sz="3200" b="1" i="0">
              <a:solidFill>
                <a:srgbClr val="CC0000"/>
              </a:solidFill>
              <a:effectLst>
                <a:outerShdw blurRad="38100" dist="38100" dir="2700000" algn="tl">
                  <a:srgbClr val="C0C0C0"/>
                </a:outerShdw>
              </a:effectLst>
            </a:endParaRPr>
          </a:p>
        </p:txBody>
      </p:sp>
      <p:sp>
        <p:nvSpPr>
          <p:cNvPr id="16390" name="Text Box 6">
            <a:extLst>
              <a:ext uri="{FF2B5EF4-FFF2-40B4-BE49-F238E27FC236}">
                <a16:creationId xmlns:a16="http://schemas.microsoft.com/office/drawing/2014/main" id="{3A50CC29-1C40-4B4F-85BC-4B84260A47D3}"/>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6391" name="Text Box 7">
            <a:extLst>
              <a:ext uri="{FF2B5EF4-FFF2-40B4-BE49-F238E27FC236}">
                <a16:creationId xmlns:a16="http://schemas.microsoft.com/office/drawing/2014/main" id="{9C645959-E57B-48A5-B1E4-D4AA67510F70}"/>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16392" name="Text Box 8">
            <a:extLst>
              <a:ext uri="{FF2B5EF4-FFF2-40B4-BE49-F238E27FC236}">
                <a16:creationId xmlns:a16="http://schemas.microsoft.com/office/drawing/2014/main" id="{952B56C6-6044-4443-81BD-61F54A4D3078}"/>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16393" name="Text Box 9">
            <a:extLst>
              <a:ext uri="{FF2B5EF4-FFF2-40B4-BE49-F238E27FC236}">
                <a16:creationId xmlns:a16="http://schemas.microsoft.com/office/drawing/2014/main" id="{F36CB296-4C9F-43F1-809A-654E6706FCBA}"/>
              </a:ext>
            </a:extLst>
          </p:cNvPr>
          <p:cNvSpPr txBox="1">
            <a:spLocks noChangeArrowheads="1"/>
          </p:cNvSpPr>
          <p:nvPr/>
        </p:nvSpPr>
        <p:spPr bwMode="auto">
          <a:xfrm>
            <a:off x="0" y="981075"/>
            <a:ext cx="91440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4000" b="1" i="0"/>
              <a:t>Ainda nos dias de hoje existem membros que desejam defender essa idéia e que aplicam parte ou a totalidade dos dízimos para o socorro dos pobres. Embora seja uma obra que deve ser executada, os fundos não podem vir dos dízimos. Isso é deixado muito claro pela declaração acima.</a:t>
            </a:r>
            <a:endParaRPr lang="en-US" altLang="pt-BR" sz="4000" b="1" i="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7C9D716-A521-41B3-98EE-A98038FECAA5}"/>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7411" name="Rectangle 3">
            <a:extLst>
              <a:ext uri="{FF2B5EF4-FFF2-40B4-BE49-F238E27FC236}">
                <a16:creationId xmlns:a16="http://schemas.microsoft.com/office/drawing/2014/main" id="{991DF332-4F3B-4DCF-9070-25DCDC39DAE7}"/>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7412" name="Object 4">
            <a:extLst>
              <a:ext uri="{FF2B5EF4-FFF2-40B4-BE49-F238E27FC236}">
                <a16:creationId xmlns:a16="http://schemas.microsoft.com/office/drawing/2014/main" id="{079CCE5B-78FD-4A2F-8F56-4883EB7B5A15}"/>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7419"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3" name="Text Box 5">
            <a:extLst>
              <a:ext uri="{FF2B5EF4-FFF2-40B4-BE49-F238E27FC236}">
                <a16:creationId xmlns:a16="http://schemas.microsoft.com/office/drawing/2014/main" id="{1FBE999C-2E87-47CA-9686-1F4F31D3A564}"/>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Alguns Problemas</a:t>
            </a:r>
            <a:endParaRPr lang="en-US" altLang="pt-BR" sz="3200" b="1" i="0">
              <a:solidFill>
                <a:srgbClr val="CC0000"/>
              </a:solidFill>
              <a:effectLst>
                <a:outerShdw blurRad="38100" dist="38100" dir="2700000" algn="tl">
                  <a:srgbClr val="C0C0C0"/>
                </a:outerShdw>
              </a:effectLst>
            </a:endParaRPr>
          </a:p>
        </p:txBody>
      </p:sp>
      <p:sp>
        <p:nvSpPr>
          <p:cNvPr id="17414" name="Text Box 6">
            <a:extLst>
              <a:ext uri="{FF2B5EF4-FFF2-40B4-BE49-F238E27FC236}">
                <a16:creationId xmlns:a16="http://schemas.microsoft.com/office/drawing/2014/main" id="{8863A065-6C0B-49F4-87FC-33E5FBA01C4B}"/>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7415" name="Text Box 7">
            <a:extLst>
              <a:ext uri="{FF2B5EF4-FFF2-40B4-BE49-F238E27FC236}">
                <a16:creationId xmlns:a16="http://schemas.microsoft.com/office/drawing/2014/main" id="{28FB7F51-344A-4E3A-BC77-D0B26FB4CAE6}"/>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17416" name="Text Box 8">
            <a:extLst>
              <a:ext uri="{FF2B5EF4-FFF2-40B4-BE49-F238E27FC236}">
                <a16:creationId xmlns:a16="http://schemas.microsoft.com/office/drawing/2014/main" id="{D89810D2-E4BD-4DBC-8DC8-C3F5454E4146}"/>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17417" name="Text Box 9">
            <a:extLst>
              <a:ext uri="{FF2B5EF4-FFF2-40B4-BE49-F238E27FC236}">
                <a16:creationId xmlns:a16="http://schemas.microsoft.com/office/drawing/2014/main" id="{55ACDA2E-819A-4B8E-9FAD-F2DD701D4F5C}"/>
              </a:ext>
            </a:extLst>
          </p:cNvPr>
          <p:cNvSpPr txBox="1">
            <a:spLocks noChangeArrowheads="1"/>
          </p:cNvSpPr>
          <p:nvPr/>
        </p:nvSpPr>
        <p:spPr bwMode="auto">
          <a:xfrm>
            <a:off x="0" y="1052513"/>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Não é para as despesas da Igreja</a:t>
            </a:r>
            <a:endParaRPr lang="en-US" altLang="pt-BR" sz="3200" b="1" i="0">
              <a:solidFill>
                <a:srgbClr val="000066"/>
              </a:solidFill>
            </a:endParaRPr>
          </a:p>
        </p:txBody>
      </p:sp>
      <p:sp>
        <p:nvSpPr>
          <p:cNvPr id="17418" name="Text Box 10">
            <a:extLst>
              <a:ext uri="{FF2B5EF4-FFF2-40B4-BE49-F238E27FC236}">
                <a16:creationId xmlns:a16="http://schemas.microsoft.com/office/drawing/2014/main" id="{5737C483-00B9-4987-A9A4-D9389CD15FAD}"/>
              </a:ext>
            </a:extLst>
          </p:cNvPr>
          <p:cNvSpPr txBox="1">
            <a:spLocks noChangeArrowheads="1"/>
          </p:cNvSpPr>
          <p:nvPr/>
        </p:nvSpPr>
        <p:spPr bwMode="auto">
          <a:xfrm>
            <a:off x="0" y="1700213"/>
            <a:ext cx="91440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000" b="1" i="0">
                <a:effectLst>
                  <a:outerShdw blurRad="38100" dist="38100" dir="2700000" algn="tl">
                    <a:srgbClr val="C0C0C0"/>
                  </a:outerShdw>
                </a:effectLst>
              </a:rPr>
              <a:t>Como ainda existem hoje igrejas que pensam que podem e aplicam o dízimo para manutenção ou reformas e construções de igrejas, pelo que tudo indica no início do sistema de dízimos na Igreja Adventista havia igrejas que estavam usando o dízimo para as despesas ocasionais das mesmas, isso levou E.G.White a escrever: “Foi-me mostrado que é um (erro) usar o dízimo para atender a despesas ocasionais da igreja. Neste ponto, tem havido um desvio dos métodos corretos. Seria muito melhor vestir de ...</a:t>
            </a:r>
            <a:endParaRPr lang="en-US" altLang="pt-BR" sz="3000" b="1" i="0">
              <a:effectLst>
                <a:outerShdw blurRad="38100" dist="38100" dir="2700000" algn="tl">
                  <a:srgbClr val="C0C0C0"/>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0AF8C69-4E29-479A-A735-2510E0C6F33D}"/>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8435" name="Rectangle 3">
            <a:extLst>
              <a:ext uri="{FF2B5EF4-FFF2-40B4-BE49-F238E27FC236}">
                <a16:creationId xmlns:a16="http://schemas.microsoft.com/office/drawing/2014/main" id="{1E1A62EA-7E4C-4DF7-95B5-7408B2B67948}"/>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8436" name="Object 4">
            <a:extLst>
              <a:ext uri="{FF2B5EF4-FFF2-40B4-BE49-F238E27FC236}">
                <a16:creationId xmlns:a16="http://schemas.microsoft.com/office/drawing/2014/main" id="{3FB3E0AD-1074-46F1-942D-E09AD110E64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8443"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7" name="Text Box 5">
            <a:extLst>
              <a:ext uri="{FF2B5EF4-FFF2-40B4-BE49-F238E27FC236}">
                <a16:creationId xmlns:a16="http://schemas.microsoft.com/office/drawing/2014/main" id="{57B2D050-B79E-40DF-B0F0-56987CBF3492}"/>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Alguns Problemas</a:t>
            </a:r>
            <a:endParaRPr lang="en-US" altLang="pt-BR" sz="3200" b="1" i="0">
              <a:solidFill>
                <a:srgbClr val="CC0000"/>
              </a:solidFill>
              <a:effectLst>
                <a:outerShdw blurRad="38100" dist="38100" dir="2700000" algn="tl">
                  <a:srgbClr val="C0C0C0"/>
                </a:outerShdw>
              </a:effectLst>
            </a:endParaRPr>
          </a:p>
        </p:txBody>
      </p:sp>
      <p:sp>
        <p:nvSpPr>
          <p:cNvPr id="18438" name="Text Box 6">
            <a:extLst>
              <a:ext uri="{FF2B5EF4-FFF2-40B4-BE49-F238E27FC236}">
                <a16:creationId xmlns:a16="http://schemas.microsoft.com/office/drawing/2014/main" id="{9169C0AF-1E32-4B21-A1CA-6EB7749934F1}"/>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8439" name="Text Box 7">
            <a:extLst>
              <a:ext uri="{FF2B5EF4-FFF2-40B4-BE49-F238E27FC236}">
                <a16:creationId xmlns:a16="http://schemas.microsoft.com/office/drawing/2014/main" id="{489E0224-50BF-4125-A4B0-012EEC4AAD1A}"/>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18440" name="Text Box 8">
            <a:extLst>
              <a:ext uri="{FF2B5EF4-FFF2-40B4-BE49-F238E27FC236}">
                <a16:creationId xmlns:a16="http://schemas.microsoft.com/office/drawing/2014/main" id="{8818FEFC-4804-4C2C-B83B-C5BD18A04AE2}"/>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18441" name="Text Box 9">
            <a:extLst>
              <a:ext uri="{FF2B5EF4-FFF2-40B4-BE49-F238E27FC236}">
                <a16:creationId xmlns:a16="http://schemas.microsoft.com/office/drawing/2014/main" id="{1BFC5E05-8F26-4F11-8308-0F5B19C2532B}"/>
              </a:ext>
            </a:extLst>
          </p:cNvPr>
          <p:cNvSpPr txBox="1">
            <a:spLocks noChangeArrowheads="1"/>
          </p:cNvSpPr>
          <p:nvPr/>
        </p:nvSpPr>
        <p:spPr bwMode="auto">
          <a:xfrm>
            <a:off x="0" y="11969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Não é para as despesas da Igreja</a:t>
            </a:r>
            <a:endParaRPr lang="en-US" altLang="pt-BR" sz="3200" b="1" i="0">
              <a:solidFill>
                <a:srgbClr val="000066"/>
              </a:solidFill>
            </a:endParaRPr>
          </a:p>
        </p:txBody>
      </p:sp>
      <p:sp>
        <p:nvSpPr>
          <p:cNvPr id="18442" name="Text Box 10">
            <a:extLst>
              <a:ext uri="{FF2B5EF4-FFF2-40B4-BE49-F238E27FC236}">
                <a16:creationId xmlns:a16="http://schemas.microsoft.com/office/drawing/2014/main" id="{1772CFA3-692A-4E23-916C-FB202B84BDBF}"/>
              </a:ext>
            </a:extLst>
          </p:cNvPr>
          <p:cNvSpPr txBox="1">
            <a:spLocks noChangeArrowheads="1"/>
          </p:cNvSpPr>
          <p:nvPr/>
        </p:nvSpPr>
        <p:spPr bwMode="auto">
          <a:xfrm>
            <a:off x="0" y="1916113"/>
            <a:ext cx="91440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effectLst>
                  <a:outerShdw blurRad="38100" dist="38100" dir="2700000" algn="tl">
                    <a:srgbClr val="C0C0C0"/>
                  </a:outerShdw>
                </a:effectLst>
              </a:rPr>
              <a:t>...maneira menos dispendiosa, reduzir vossos desejos, praticar a abnegação e atender a essas despesas. Assim fazendo, tereis uma consciência limpa. Mas estais roubando a Deus cada vez que pondes a mão no tesouro a fim de tirar fundos para atender as despesas correntes da igreja.</a:t>
            </a:r>
            <a:r>
              <a:rPr lang="pt-BR" altLang="pt-BR" sz="3200" b="1" i="0">
                <a:effectLst>
                  <a:outerShdw blurRad="38100" dist="38100" dir="2700000" algn="tl">
                    <a:srgbClr val="C0C0C0"/>
                  </a:outerShdw>
                </a:effectLst>
              </a:rPr>
              <a:t> </a:t>
            </a:r>
            <a:r>
              <a:rPr lang="pt-BR" altLang="pt-BR" sz="2000" b="1" i="0">
                <a:effectLst>
                  <a:outerShdw blurRad="38100" dist="38100" dir="2700000" algn="tl">
                    <a:srgbClr val="C0C0C0"/>
                  </a:outerShdw>
                </a:effectLst>
              </a:rPr>
              <a:t>MP p. 103</a:t>
            </a:r>
            <a:endParaRPr lang="en-US" altLang="pt-BR" sz="2000" b="1" i="0">
              <a:effectLst>
                <a:outerShdw blurRad="38100" dist="38100" dir="2700000" algn="tl">
                  <a:srgbClr val="C0C0C0"/>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22BC02C-0923-43D0-BACF-E4ABBAB5E4C3}"/>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9459" name="Rectangle 3">
            <a:extLst>
              <a:ext uri="{FF2B5EF4-FFF2-40B4-BE49-F238E27FC236}">
                <a16:creationId xmlns:a16="http://schemas.microsoft.com/office/drawing/2014/main" id="{43175D80-092B-4CCC-9D46-4E8B04B0C24D}"/>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9460" name="Object 4">
            <a:extLst>
              <a:ext uri="{FF2B5EF4-FFF2-40B4-BE49-F238E27FC236}">
                <a16:creationId xmlns:a16="http://schemas.microsoft.com/office/drawing/2014/main" id="{B04B1039-714A-40D7-956E-4C1B61D90F1F}"/>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9468"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Text Box 5">
            <a:extLst>
              <a:ext uri="{FF2B5EF4-FFF2-40B4-BE49-F238E27FC236}">
                <a16:creationId xmlns:a16="http://schemas.microsoft.com/office/drawing/2014/main" id="{32200DA5-E9B0-46F3-830D-B259A7557AE5}"/>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Alguns Problemas</a:t>
            </a:r>
            <a:endParaRPr lang="en-US" altLang="pt-BR" sz="3200" b="1" i="0">
              <a:solidFill>
                <a:srgbClr val="CC0000"/>
              </a:solidFill>
              <a:effectLst>
                <a:outerShdw blurRad="38100" dist="38100" dir="2700000" algn="tl">
                  <a:srgbClr val="C0C0C0"/>
                </a:outerShdw>
              </a:effectLst>
            </a:endParaRPr>
          </a:p>
        </p:txBody>
      </p:sp>
      <p:sp>
        <p:nvSpPr>
          <p:cNvPr id="19462" name="Text Box 6">
            <a:extLst>
              <a:ext uri="{FF2B5EF4-FFF2-40B4-BE49-F238E27FC236}">
                <a16:creationId xmlns:a16="http://schemas.microsoft.com/office/drawing/2014/main" id="{4FDE1DDC-74D1-4188-AE7B-904118BB3D31}"/>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9463" name="Text Box 7">
            <a:extLst>
              <a:ext uri="{FF2B5EF4-FFF2-40B4-BE49-F238E27FC236}">
                <a16:creationId xmlns:a16="http://schemas.microsoft.com/office/drawing/2014/main" id="{AEE55BBE-4682-447D-B6BD-076E3749C1B1}"/>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19464" name="Text Box 8">
            <a:extLst>
              <a:ext uri="{FF2B5EF4-FFF2-40B4-BE49-F238E27FC236}">
                <a16:creationId xmlns:a16="http://schemas.microsoft.com/office/drawing/2014/main" id="{3860BBC0-CEFB-4C21-B23E-A99C5CEF4B75}"/>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19465" name="Text Box 9">
            <a:extLst>
              <a:ext uri="{FF2B5EF4-FFF2-40B4-BE49-F238E27FC236}">
                <a16:creationId xmlns:a16="http://schemas.microsoft.com/office/drawing/2014/main" id="{D67C8AAD-6D8D-4B52-8D89-98A6B4781FAE}"/>
              </a:ext>
            </a:extLst>
          </p:cNvPr>
          <p:cNvSpPr txBox="1">
            <a:spLocks noChangeArrowheads="1"/>
          </p:cNvSpPr>
          <p:nvPr/>
        </p:nvSpPr>
        <p:spPr bwMode="auto">
          <a:xfrm>
            <a:off x="0" y="11969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Não é Para Ofertas Voluntárias</a:t>
            </a:r>
            <a:endParaRPr lang="en-US" altLang="pt-BR" sz="3200" b="1" i="0">
              <a:solidFill>
                <a:srgbClr val="000066"/>
              </a:solidFill>
            </a:endParaRPr>
          </a:p>
        </p:txBody>
      </p:sp>
      <p:sp>
        <p:nvSpPr>
          <p:cNvPr id="19467" name="Text Box 11">
            <a:extLst>
              <a:ext uri="{FF2B5EF4-FFF2-40B4-BE49-F238E27FC236}">
                <a16:creationId xmlns:a16="http://schemas.microsoft.com/office/drawing/2014/main" id="{ED7CB027-F2B2-4A44-9EA2-77697C8B1BBE}"/>
              </a:ext>
            </a:extLst>
          </p:cNvPr>
          <p:cNvSpPr txBox="1">
            <a:spLocks noChangeArrowheads="1"/>
          </p:cNvSpPr>
          <p:nvPr/>
        </p:nvSpPr>
        <p:spPr bwMode="auto">
          <a:xfrm>
            <a:off x="0" y="1844675"/>
            <a:ext cx="91440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Existiam pessoas que pensavam que podiam transformar os dízimos em ofertas voluntárias, uma vez que, como diziam, “tudo é obra do Senhor e nenhum mal se pode haver nisso”; logo veio a orientação segura: “Deus deseja que todos os seus mordomos sejam exatos no seguir os planos divinos. Não tem que alterar os mesmos para praticar alguns atos de caridade, ou dar algum donativo ou oferta quando e como...</a:t>
            </a:r>
            <a:endParaRPr lang="en-US" altLang="pt-BR" sz="3200" b="1" i="0">
              <a:effectLst>
                <a:outerShdw blurRad="38100" dist="38100" dir="2700000" algn="tl">
                  <a:srgbClr val="C0C0C0"/>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8347062-5B12-4E29-9837-48A0BCBBED2E}"/>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0483" name="Rectangle 3">
            <a:extLst>
              <a:ext uri="{FF2B5EF4-FFF2-40B4-BE49-F238E27FC236}">
                <a16:creationId xmlns:a16="http://schemas.microsoft.com/office/drawing/2014/main" id="{FF247764-4E49-4A1F-A27F-AAFF3BB57F8A}"/>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0484" name="Object 4">
            <a:extLst>
              <a:ext uri="{FF2B5EF4-FFF2-40B4-BE49-F238E27FC236}">
                <a16:creationId xmlns:a16="http://schemas.microsoft.com/office/drawing/2014/main" id="{0641E507-DF2A-4A65-8A71-A71326277935}"/>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491"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5" name="Text Box 5">
            <a:extLst>
              <a:ext uri="{FF2B5EF4-FFF2-40B4-BE49-F238E27FC236}">
                <a16:creationId xmlns:a16="http://schemas.microsoft.com/office/drawing/2014/main" id="{C6CEFD71-AD72-4879-94DE-0D0A480163C2}"/>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Alguns Problemas</a:t>
            </a:r>
            <a:endParaRPr lang="en-US" altLang="pt-BR" sz="3200" b="1" i="0">
              <a:solidFill>
                <a:srgbClr val="CC0000"/>
              </a:solidFill>
              <a:effectLst>
                <a:outerShdw blurRad="38100" dist="38100" dir="2700000" algn="tl">
                  <a:srgbClr val="C0C0C0"/>
                </a:outerShdw>
              </a:effectLst>
            </a:endParaRPr>
          </a:p>
        </p:txBody>
      </p:sp>
      <p:sp>
        <p:nvSpPr>
          <p:cNvPr id="20486" name="Text Box 6">
            <a:extLst>
              <a:ext uri="{FF2B5EF4-FFF2-40B4-BE49-F238E27FC236}">
                <a16:creationId xmlns:a16="http://schemas.microsoft.com/office/drawing/2014/main" id="{08492E96-A476-4803-BF21-7BFBCF64165C}"/>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0487" name="Text Box 7">
            <a:extLst>
              <a:ext uri="{FF2B5EF4-FFF2-40B4-BE49-F238E27FC236}">
                <a16:creationId xmlns:a16="http://schemas.microsoft.com/office/drawing/2014/main" id="{25E9AF7D-8B13-4CE9-B372-5FA7ED0C4092}"/>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20488" name="Text Box 8">
            <a:extLst>
              <a:ext uri="{FF2B5EF4-FFF2-40B4-BE49-F238E27FC236}">
                <a16:creationId xmlns:a16="http://schemas.microsoft.com/office/drawing/2014/main" id="{E83485A7-5B8F-4CC4-BD88-EC6A9AF88669}"/>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20489" name="Text Box 9">
            <a:extLst>
              <a:ext uri="{FF2B5EF4-FFF2-40B4-BE49-F238E27FC236}">
                <a16:creationId xmlns:a16="http://schemas.microsoft.com/office/drawing/2014/main" id="{57DDF40E-B298-46FB-BFF8-520C1CFBF08D}"/>
              </a:ext>
            </a:extLst>
          </p:cNvPr>
          <p:cNvSpPr txBox="1">
            <a:spLocks noChangeArrowheads="1"/>
          </p:cNvSpPr>
          <p:nvPr/>
        </p:nvSpPr>
        <p:spPr bwMode="auto">
          <a:xfrm>
            <a:off x="0" y="11969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Não é Para Ofertas Voluntárias</a:t>
            </a:r>
            <a:endParaRPr lang="en-US" altLang="pt-BR" sz="3200" b="1" i="0">
              <a:solidFill>
                <a:srgbClr val="000066"/>
              </a:solidFill>
            </a:endParaRPr>
          </a:p>
        </p:txBody>
      </p:sp>
      <p:sp>
        <p:nvSpPr>
          <p:cNvPr id="20490" name="Text Box 10">
            <a:extLst>
              <a:ext uri="{FF2B5EF4-FFF2-40B4-BE49-F238E27FC236}">
                <a16:creationId xmlns:a16="http://schemas.microsoft.com/office/drawing/2014/main" id="{6A6A6EAD-CFB3-45B4-81D2-CFEA82A452EB}"/>
              </a:ext>
            </a:extLst>
          </p:cNvPr>
          <p:cNvSpPr txBox="1">
            <a:spLocks noChangeArrowheads="1"/>
          </p:cNvSpPr>
          <p:nvPr/>
        </p:nvSpPr>
        <p:spPr bwMode="auto">
          <a:xfrm>
            <a:off x="0" y="1844675"/>
            <a:ext cx="91440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effectLst>
                  <a:outerShdw blurRad="38100" dist="38100" dir="2700000" algn="tl">
                    <a:srgbClr val="C0C0C0"/>
                  </a:outerShdw>
                </a:effectLst>
              </a:rPr>
              <a:t>...os agentes humanos, acharem oportuno. É lamentável método da parte dos homens, procurarem melhorar os planos de Deus, substituindo as reivindicações do Senhor pelo conjunto de suas ofertas. Deus requer que todos ponham sua influência do lado de Seu próprio plano...”</a:t>
            </a:r>
            <a:r>
              <a:rPr lang="pt-BR" altLang="pt-BR" sz="3200" b="1" i="0">
                <a:effectLst>
                  <a:outerShdw blurRad="38100" dist="38100" dir="2700000" algn="tl">
                    <a:srgbClr val="C0C0C0"/>
                  </a:outerShdw>
                </a:effectLst>
              </a:rPr>
              <a:t> </a:t>
            </a:r>
            <a:r>
              <a:rPr lang="pt-BR" altLang="pt-BR" sz="2000" b="1" i="0">
                <a:effectLst>
                  <a:outerShdw blurRad="38100" dist="38100" dir="2700000" algn="tl">
                    <a:srgbClr val="C0C0C0"/>
                  </a:outerShdw>
                </a:effectLst>
              </a:rPr>
              <a:t>OE p. 225</a:t>
            </a:r>
            <a:endParaRPr lang="en-US" altLang="pt-BR" sz="2000" b="1" i="0">
              <a:effectLst>
                <a:outerShdw blurRad="38100" dist="38100" dir="2700000" algn="tl">
                  <a:srgbClr val="C0C0C0"/>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11F9170-FC8C-4592-8AF7-B25733B2955E}"/>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3075" name="Rectangle 3">
            <a:extLst>
              <a:ext uri="{FF2B5EF4-FFF2-40B4-BE49-F238E27FC236}">
                <a16:creationId xmlns:a16="http://schemas.microsoft.com/office/drawing/2014/main" id="{43294B50-68AB-4629-B578-819C37E50B2C}"/>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3076" name="Object 4">
            <a:extLst>
              <a:ext uri="{FF2B5EF4-FFF2-40B4-BE49-F238E27FC236}">
                <a16:creationId xmlns:a16="http://schemas.microsoft.com/office/drawing/2014/main" id="{BE3727F1-1804-403F-9991-DE6C8F850AEA}"/>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079"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5">
            <a:extLst>
              <a:ext uri="{FF2B5EF4-FFF2-40B4-BE49-F238E27FC236}">
                <a16:creationId xmlns:a16="http://schemas.microsoft.com/office/drawing/2014/main" id="{8240E92D-0449-487C-9A20-5C562C0380D7}"/>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 Manutenção dos Pregadores no Princípio</a:t>
            </a:r>
            <a:endParaRPr lang="en-US" altLang="pt-BR" sz="3200" b="1" i="0">
              <a:solidFill>
                <a:srgbClr val="CC0000"/>
              </a:solidFill>
              <a:effectLst>
                <a:outerShdw blurRad="38100" dist="38100" dir="2700000" algn="tl">
                  <a:srgbClr val="C0C0C0"/>
                </a:outerShdw>
              </a:effectLst>
            </a:endParaRPr>
          </a:p>
        </p:txBody>
      </p:sp>
      <p:sp>
        <p:nvSpPr>
          <p:cNvPr id="3078" name="Text Box 6">
            <a:extLst>
              <a:ext uri="{FF2B5EF4-FFF2-40B4-BE49-F238E27FC236}">
                <a16:creationId xmlns:a16="http://schemas.microsoft.com/office/drawing/2014/main" id="{3CD87732-33AD-4095-9D48-E9A99A3B13A9}"/>
              </a:ext>
            </a:extLst>
          </p:cNvPr>
          <p:cNvSpPr txBox="1">
            <a:spLocks noChangeArrowheads="1"/>
          </p:cNvSpPr>
          <p:nvPr/>
        </p:nvSpPr>
        <p:spPr bwMode="auto">
          <a:xfrm>
            <a:off x="250825" y="1052513"/>
            <a:ext cx="86423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solidFill>
                  <a:srgbClr val="000066"/>
                </a:solidFill>
                <a:effectLst>
                  <a:outerShdw blurRad="38100" dist="38100" dir="2700000" algn="tl">
                    <a:srgbClr val="C0C0C0"/>
                  </a:outerShdw>
                </a:effectLst>
              </a:rPr>
              <a:t>Como todas as doutrinas, o dízimo não foi estabelecido logo nos primórdios da Igreja </a:t>
            </a:r>
            <a:endParaRPr lang="en-US" altLang="pt-BR" sz="3600" b="1" i="0">
              <a:solidFill>
                <a:srgbClr val="000066"/>
              </a:solidFill>
              <a:effectLst>
                <a:outerShdw blurRad="38100" dist="38100" dir="2700000" algn="tl">
                  <a:srgbClr val="C0C0C0"/>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3B18C51-AC4E-4D85-9B56-579B66343920}"/>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1507" name="Rectangle 3">
            <a:extLst>
              <a:ext uri="{FF2B5EF4-FFF2-40B4-BE49-F238E27FC236}">
                <a16:creationId xmlns:a16="http://schemas.microsoft.com/office/drawing/2014/main" id="{9F932552-59D6-422C-B5BF-3A104E69E6AB}"/>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1508" name="Object 4">
            <a:extLst>
              <a:ext uri="{FF2B5EF4-FFF2-40B4-BE49-F238E27FC236}">
                <a16:creationId xmlns:a16="http://schemas.microsoft.com/office/drawing/2014/main" id="{A52E0950-A9F7-478E-85D5-960CE957451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516"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9" name="Text Box 5">
            <a:extLst>
              <a:ext uri="{FF2B5EF4-FFF2-40B4-BE49-F238E27FC236}">
                <a16:creationId xmlns:a16="http://schemas.microsoft.com/office/drawing/2014/main" id="{241CFB15-DA81-4A6E-B57B-3A3604DBE7CC}"/>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Alguns Problemas</a:t>
            </a:r>
            <a:endParaRPr lang="en-US" altLang="pt-BR" sz="3200" b="1" i="0">
              <a:solidFill>
                <a:srgbClr val="CC0000"/>
              </a:solidFill>
              <a:effectLst>
                <a:outerShdw blurRad="38100" dist="38100" dir="2700000" algn="tl">
                  <a:srgbClr val="C0C0C0"/>
                </a:outerShdw>
              </a:effectLst>
            </a:endParaRPr>
          </a:p>
        </p:txBody>
      </p:sp>
      <p:sp>
        <p:nvSpPr>
          <p:cNvPr id="21510" name="Text Box 6">
            <a:extLst>
              <a:ext uri="{FF2B5EF4-FFF2-40B4-BE49-F238E27FC236}">
                <a16:creationId xmlns:a16="http://schemas.microsoft.com/office/drawing/2014/main" id="{4A57D965-229B-46AA-B084-6CC7E322702A}"/>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1511" name="Text Box 7">
            <a:extLst>
              <a:ext uri="{FF2B5EF4-FFF2-40B4-BE49-F238E27FC236}">
                <a16:creationId xmlns:a16="http://schemas.microsoft.com/office/drawing/2014/main" id="{88390C90-520E-49E8-920A-A90A0D327EB6}"/>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21512" name="Text Box 8">
            <a:extLst>
              <a:ext uri="{FF2B5EF4-FFF2-40B4-BE49-F238E27FC236}">
                <a16:creationId xmlns:a16="http://schemas.microsoft.com/office/drawing/2014/main" id="{42F67473-2630-432F-9A01-7A5FDAF10E6E}"/>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21513" name="Text Box 9">
            <a:extLst>
              <a:ext uri="{FF2B5EF4-FFF2-40B4-BE49-F238E27FC236}">
                <a16:creationId xmlns:a16="http://schemas.microsoft.com/office/drawing/2014/main" id="{278E5EC3-426E-42F9-9AA4-11EF1605B9AD}"/>
              </a:ext>
            </a:extLst>
          </p:cNvPr>
          <p:cNvSpPr txBox="1">
            <a:spLocks noChangeArrowheads="1"/>
          </p:cNvSpPr>
          <p:nvPr/>
        </p:nvSpPr>
        <p:spPr bwMode="auto">
          <a:xfrm>
            <a:off x="0" y="11969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Outros Ramos Mantidos, Mas Não do Dízimo</a:t>
            </a:r>
            <a:endParaRPr lang="en-US" altLang="pt-BR" sz="3200" b="1" i="0">
              <a:solidFill>
                <a:srgbClr val="000066"/>
              </a:solidFill>
            </a:endParaRPr>
          </a:p>
        </p:txBody>
      </p:sp>
      <p:sp>
        <p:nvSpPr>
          <p:cNvPr id="21514" name="Text Box 10">
            <a:extLst>
              <a:ext uri="{FF2B5EF4-FFF2-40B4-BE49-F238E27FC236}">
                <a16:creationId xmlns:a16="http://schemas.microsoft.com/office/drawing/2014/main" id="{6CE49726-CD25-43F1-9011-6531C78F40F2}"/>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1515" name="Text Box 11">
            <a:extLst>
              <a:ext uri="{FF2B5EF4-FFF2-40B4-BE49-F238E27FC236}">
                <a16:creationId xmlns:a16="http://schemas.microsoft.com/office/drawing/2014/main" id="{C0071E72-1FD7-4969-B682-F32994210D30}"/>
              </a:ext>
            </a:extLst>
          </p:cNvPr>
          <p:cNvSpPr txBox="1">
            <a:spLocks noChangeArrowheads="1"/>
          </p:cNvSpPr>
          <p:nvPr/>
        </p:nvSpPr>
        <p:spPr bwMode="auto">
          <a:xfrm>
            <a:off x="0" y="1844675"/>
            <a:ext cx="91440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effectLst>
                  <a:outerShdw blurRad="38100" dist="38100" dir="2700000" algn="tl">
                    <a:srgbClr val="C0C0C0"/>
                  </a:outerShdw>
                </a:effectLst>
              </a:rPr>
              <a:t>Existem outras atividades na Igreja que devem ser mantidas. Construções devem ser executadas. Despesas de manutenção devem ser sanadas. Como fazer face a essas despesas então?  E.G.White tinha em mente que a obra tinha outras necessidades, elas deviam ser sanadas, mas ela afirma:</a:t>
            </a:r>
            <a:endParaRPr lang="en-US" altLang="pt-BR" sz="3600" b="1" i="0">
              <a:effectLst>
                <a:outerShdw blurRad="38100" dist="38100" dir="2700000" algn="tl">
                  <a:srgbClr val="C0C0C0"/>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F6A790-50D2-4778-8490-5541405E3762}"/>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2531" name="Rectangle 3">
            <a:extLst>
              <a:ext uri="{FF2B5EF4-FFF2-40B4-BE49-F238E27FC236}">
                <a16:creationId xmlns:a16="http://schemas.microsoft.com/office/drawing/2014/main" id="{96990F15-B771-49D6-B9B3-02C22E6C90CC}"/>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2532" name="Object 4">
            <a:extLst>
              <a:ext uri="{FF2B5EF4-FFF2-40B4-BE49-F238E27FC236}">
                <a16:creationId xmlns:a16="http://schemas.microsoft.com/office/drawing/2014/main" id="{9A7D168B-8DEF-426B-82B6-FA6EDB4C4763}"/>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2540"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4" name="Text Box 6">
            <a:extLst>
              <a:ext uri="{FF2B5EF4-FFF2-40B4-BE49-F238E27FC236}">
                <a16:creationId xmlns:a16="http://schemas.microsoft.com/office/drawing/2014/main" id="{E813D232-5E8C-4F07-B8A5-77026DD45992}"/>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2535" name="Text Box 7">
            <a:extLst>
              <a:ext uri="{FF2B5EF4-FFF2-40B4-BE49-F238E27FC236}">
                <a16:creationId xmlns:a16="http://schemas.microsoft.com/office/drawing/2014/main" id="{A55CDD78-D6B2-4BFC-86A7-D53B3793C98E}"/>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22536" name="Text Box 8">
            <a:extLst>
              <a:ext uri="{FF2B5EF4-FFF2-40B4-BE49-F238E27FC236}">
                <a16:creationId xmlns:a16="http://schemas.microsoft.com/office/drawing/2014/main" id="{2278D510-0049-47DC-ABE9-3F9CE3164450}"/>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22537" name="Text Box 9">
            <a:extLst>
              <a:ext uri="{FF2B5EF4-FFF2-40B4-BE49-F238E27FC236}">
                <a16:creationId xmlns:a16="http://schemas.microsoft.com/office/drawing/2014/main" id="{AFE93E60-212B-401E-917E-00D731E60943}"/>
              </a:ext>
            </a:extLst>
          </p:cNvPr>
          <p:cNvSpPr txBox="1">
            <a:spLocks noChangeArrowheads="1"/>
          </p:cNvSpPr>
          <p:nvPr/>
        </p:nvSpPr>
        <p:spPr bwMode="auto">
          <a:xfrm>
            <a:off x="0" y="26035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Outros Ramos Mantidos, Mas Não do Dízimo</a:t>
            </a:r>
            <a:endParaRPr lang="en-US" altLang="pt-BR" sz="3200" b="1" i="0">
              <a:solidFill>
                <a:srgbClr val="000066"/>
              </a:solidFill>
            </a:endParaRPr>
          </a:p>
        </p:txBody>
      </p:sp>
      <p:sp>
        <p:nvSpPr>
          <p:cNvPr id="22538" name="Text Box 10">
            <a:extLst>
              <a:ext uri="{FF2B5EF4-FFF2-40B4-BE49-F238E27FC236}">
                <a16:creationId xmlns:a16="http://schemas.microsoft.com/office/drawing/2014/main" id="{864FD323-252C-48EE-A34E-6301C73CC2B6}"/>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2539" name="Text Box 11">
            <a:extLst>
              <a:ext uri="{FF2B5EF4-FFF2-40B4-BE49-F238E27FC236}">
                <a16:creationId xmlns:a16="http://schemas.microsoft.com/office/drawing/2014/main" id="{8F9BC0F2-4C4B-4F65-8BFC-E9AE985091CB}"/>
              </a:ext>
            </a:extLst>
          </p:cNvPr>
          <p:cNvSpPr txBox="1">
            <a:spLocks noChangeArrowheads="1"/>
          </p:cNvSpPr>
          <p:nvPr/>
        </p:nvSpPr>
        <p:spPr bwMode="auto">
          <a:xfrm>
            <a:off x="0" y="1196975"/>
            <a:ext cx="9144000"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4400" b="1" i="0">
                <a:effectLst>
                  <a:outerShdw blurRad="38100" dist="38100" dir="2700000" algn="tl">
                    <a:srgbClr val="C0C0C0"/>
                  </a:outerShdw>
                </a:effectLst>
              </a:rPr>
              <a:t>“...Seu povo de hoje precisa lembrar que a casa de culto é propriedade do Senhor, e que deve ser escrupulosamente cuidada. Mas o fundo para essa obra não deve provir do dízimo” </a:t>
            </a:r>
            <a:r>
              <a:rPr lang="pt-BR" altLang="pt-BR" sz="2000" b="1" i="0">
                <a:effectLst>
                  <a:outerShdw blurRad="38100" dist="38100" dir="2700000" algn="tl">
                    <a:srgbClr val="C0C0C0"/>
                  </a:outerShdw>
                </a:effectLst>
              </a:rPr>
              <a:t>MP p. 102</a:t>
            </a:r>
            <a:endParaRPr lang="en-US" altLang="pt-BR" sz="2000" b="1" i="0">
              <a:effectLst>
                <a:outerShdw blurRad="38100" dist="38100" dir="2700000" algn="tl">
                  <a:srgbClr val="C0C0C0"/>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8D48E45-4C82-42D3-A2F5-69602A4A9E4C}"/>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3555" name="Rectangle 3">
            <a:extLst>
              <a:ext uri="{FF2B5EF4-FFF2-40B4-BE49-F238E27FC236}">
                <a16:creationId xmlns:a16="http://schemas.microsoft.com/office/drawing/2014/main" id="{D0A7FBF2-9BDA-47F3-B737-6419039AFC3B}"/>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3556" name="Object 4">
            <a:extLst>
              <a:ext uri="{FF2B5EF4-FFF2-40B4-BE49-F238E27FC236}">
                <a16:creationId xmlns:a16="http://schemas.microsoft.com/office/drawing/2014/main" id="{95408741-A791-424F-A7DC-EC7E42A45EC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3564"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Text Box 6">
            <a:extLst>
              <a:ext uri="{FF2B5EF4-FFF2-40B4-BE49-F238E27FC236}">
                <a16:creationId xmlns:a16="http://schemas.microsoft.com/office/drawing/2014/main" id="{C15C5279-E23E-4312-B33E-EBF6B6A6DC24}"/>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3559" name="Text Box 7">
            <a:extLst>
              <a:ext uri="{FF2B5EF4-FFF2-40B4-BE49-F238E27FC236}">
                <a16:creationId xmlns:a16="http://schemas.microsoft.com/office/drawing/2014/main" id="{B2FD8C1D-0F77-4B95-8F55-C3031D80F87D}"/>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23560" name="Text Box 8">
            <a:extLst>
              <a:ext uri="{FF2B5EF4-FFF2-40B4-BE49-F238E27FC236}">
                <a16:creationId xmlns:a16="http://schemas.microsoft.com/office/drawing/2014/main" id="{6320DA4C-EF4B-4BF9-BDE6-60B8FC1F565A}"/>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23561" name="Text Box 9">
            <a:extLst>
              <a:ext uri="{FF2B5EF4-FFF2-40B4-BE49-F238E27FC236}">
                <a16:creationId xmlns:a16="http://schemas.microsoft.com/office/drawing/2014/main" id="{E8C3C3D4-41C1-4E8A-BE6D-954A2262336F}"/>
              </a:ext>
            </a:extLst>
          </p:cNvPr>
          <p:cNvSpPr txBox="1">
            <a:spLocks noChangeArrowheads="1"/>
          </p:cNvSpPr>
          <p:nvPr/>
        </p:nvSpPr>
        <p:spPr bwMode="auto">
          <a:xfrm>
            <a:off x="0" y="404813"/>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Outros Ramos Mantidos, Mas Não do Dízimo</a:t>
            </a:r>
            <a:endParaRPr lang="en-US" altLang="pt-BR" sz="3200" b="1" i="0">
              <a:solidFill>
                <a:srgbClr val="000066"/>
              </a:solidFill>
            </a:endParaRPr>
          </a:p>
        </p:txBody>
      </p:sp>
      <p:sp>
        <p:nvSpPr>
          <p:cNvPr id="23562" name="Text Box 10">
            <a:extLst>
              <a:ext uri="{FF2B5EF4-FFF2-40B4-BE49-F238E27FC236}">
                <a16:creationId xmlns:a16="http://schemas.microsoft.com/office/drawing/2014/main" id="{DBCEABF0-81D9-4007-8A6E-9FAF528B4FA4}"/>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3563" name="Text Box 11">
            <a:extLst>
              <a:ext uri="{FF2B5EF4-FFF2-40B4-BE49-F238E27FC236}">
                <a16:creationId xmlns:a16="http://schemas.microsoft.com/office/drawing/2014/main" id="{8618DF22-9944-4D99-A5D1-8A0E145FA1E6}"/>
              </a:ext>
            </a:extLst>
          </p:cNvPr>
          <p:cNvSpPr txBox="1">
            <a:spLocks noChangeArrowheads="1"/>
          </p:cNvSpPr>
          <p:nvPr/>
        </p:nvSpPr>
        <p:spPr bwMode="auto">
          <a:xfrm>
            <a:off x="0" y="1125538"/>
            <a:ext cx="9144000"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effectLst>
                  <a:outerShdw blurRad="38100" dist="38100" dir="2700000" algn="tl">
                    <a:srgbClr val="C0C0C0"/>
                  </a:outerShdw>
                </a:effectLst>
              </a:rPr>
              <a:t>Então dá a fonte para a manutenção dessas outras despesas: “O Senhor instruiu a Moisés quanto a Israel: “Tu pois ordenarás aos filhos de Israel que te tragam azeite puro de oliveiras, batido para o candeeiro; para fazer arder as lâmpadas (continuamente) Êxodo 27:30. Isso devia ser uma oferta contínua, para que a casa de Deus (fosse) devidamente provida do que era necessário...</a:t>
            </a: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F70B572-00E8-4AB9-81C7-4C5C66F990B7}"/>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5603" name="Rectangle 3">
            <a:extLst>
              <a:ext uri="{FF2B5EF4-FFF2-40B4-BE49-F238E27FC236}">
                <a16:creationId xmlns:a16="http://schemas.microsoft.com/office/drawing/2014/main" id="{751E39DE-F6CD-493D-B426-8158F54E4370}"/>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5604" name="Object 4">
            <a:extLst>
              <a:ext uri="{FF2B5EF4-FFF2-40B4-BE49-F238E27FC236}">
                <a16:creationId xmlns:a16="http://schemas.microsoft.com/office/drawing/2014/main" id="{24D2CB2C-1500-4B5C-9AE3-5ADF31527D1F}"/>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5611"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5" name="Text Box 5">
            <a:extLst>
              <a:ext uri="{FF2B5EF4-FFF2-40B4-BE49-F238E27FC236}">
                <a16:creationId xmlns:a16="http://schemas.microsoft.com/office/drawing/2014/main" id="{A351DB76-0781-4205-A433-D046BBBFD16F}"/>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5606" name="Text Box 6">
            <a:extLst>
              <a:ext uri="{FF2B5EF4-FFF2-40B4-BE49-F238E27FC236}">
                <a16:creationId xmlns:a16="http://schemas.microsoft.com/office/drawing/2014/main" id="{FB986A02-9242-4B80-A676-869967EC2318}"/>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25607" name="Text Box 7">
            <a:extLst>
              <a:ext uri="{FF2B5EF4-FFF2-40B4-BE49-F238E27FC236}">
                <a16:creationId xmlns:a16="http://schemas.microsoft.com/office/drawing/2014/main" id="{CBE868D9-02B2-4EA8-93B1-9C5B46281071}"/>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25608" name="Text Box 8">
            <a:extLst>
              <a:ext uri="{FF2B5EF4-FFF2-40B4-BE49-F238E27FC236}">
                <a16:creationId xmlns:a16="http://schemas.microsoft.com/office/drawing/2014/main" id="{CCD16595-7F6B-4B60-8C57-4517BD79DBFA}"/>
              </a:ext>
            </a:extLst>
          </p:cNvPr>
          <p:cNvSpPr txBox="1">
            <a:spLocks noChangeArrowheads="1"/>
          </p:cNvSpPr>
          <p:nvPr/>
        </p:nvSpPr>
        <p:spPr bwMode="auto">
          <a:xfrm>
            <a:off x="0" y="404813"/>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Outros Ramos Mantidos, Mas Não do Dízimo</a:t>
            </a:r>
            <a:endParaRPr lang="en-US" altLang="pt-BR" sz="3200" b="1" i="0">
              <a:solidFill>
                <a:srgbClr val="000066"/>
              </a:solidFill>
            </a:endParaRPr>
          </a:p>
        </p:txBody>
      </p:sp>
      <p:sp>
        <p:nvSpPr>
          <p:cNvPr id="25609" name="Text Box 9">
            <a:extLst>
              <a:ext uri="{FF2B5EF4-FFF2-40B4-BE49-F238E27FC236}">
                <a16:creationId xmlns:a16="http://schemas.microsoft.com/office/drawing/2014/main" id="{270770AF-11EE-4CA1-B5A4-135CADA29D70}"/>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5610" name="Text Box 10">
            <a:extLst>
              <a:ext uri="{FF2B5EF4-FFF2-40B4-BE49-F238E27FC236}">
                <a16:creationId xmlns:a16="http://schemas.microsoft.com/office/drawing/2014/main" id="{9533B1C2-14BF-4FA1-837E-D12E1FCA05B7}"/>
              </a:ext>
            </a:extLst>
          </p:cNvPr>
          <p:cNvSpPr txBox="1">
            <a:spLocks noChangeArrowheads="1"/>
          </p:cNvSpPr>
          <p:nvPr/>
        </p:nvSpPr>
        <p:spPr bwMode="auto">
          <a:xfrm>
            <a:off x="0" y="1628775"/>
            <a:ext cx="91440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4000" b="1" i="0">
                <a:effectLst>
                  <a:outerShdw blurRad="38100" dist="38100" dir="2700000" algn="tl">
                    <a:srgbClr val="C0C0C0"/>
                  </a:outerShdw>
                </a:effectLst>
              </a:rPr>
              <a:t>...para Seu serviço. Seu povo de hoje precisa lembrar que a casa de culto é propriedade do Senhor, e que deve ser escrupulosamente cuidada. Mas o fundo para essa obra não deve provir do dízimo.” </a:t>
            </a:r>
            <a:r>
              <a:rPr lang="pt-BR" altLang="pt-BR" sz="2800" b="1" i="0">
                <a:effectLst>
                  <a:outerShdw blurRad="38100" dist="38100" dir="2700000" algn="tl">
                    <a:srgbClr val="C0C0C0"/>
                  </a:outerShdw>
                </a:effectLst>
              </a:rPr>
              <a:t>MP p. 102</a:t>
            </a:r>
            <a:endParaRPr lang="en-US" altLang="pt-BR" sz="2800" b="1" i="0">
              <a:effectLst>
                <a:outerShdw blurRad="38100" dist="38100" dir="2700000" algn="tl">
                  <a:srgbClr val="C0C0C0"/>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33B2C93-6324-4E18-ABDE-01BE1641D3B5}"/>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6627" name="Rectangle 3">
            <a:extLst>
              <a:ext uri="{FF2B5EF4-FFF2-40B4-BE49-F238E27FC236}">
                <a16:creationId xmlns:a16="http://schemas.microsoft.com/office/drawing/2014/main" id="{E0F33076-9BD4-4FDB-9F3C-0E20AC335B01}"/>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6628" name="Object 4">
            <a:extLst>
              <a:ext uri="{FF2B5EF4-FFF2-40B4-BE49-F238E27FC236}">
                <a16:creationId xmlns:a16="http://schemas.microsoft.com/office/drawing/2014/main" id="{099386BF-341C-4BF4-922D-9F88336863B7}"/>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6637"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9" name="Text Box 5">
            <a:extLst>
              <a:ext uri="{FF2B5EF4-FFF2-40B4-BE49-F238E27FC236}">
                <a16:creationId xmlns:a16="http://schemas.microsoft.com/office/drawing/2014/main" id="{018FE95D-D32D-44D5-B709-A8746AEE7D51}"/>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6630" name="Text Box 6">
            <a:extLst>
              <a:ext uri="{FF2B5EF4-FFF2-40B4-BE49-F238E27FC236}">
                <a16:creationId xmlns:a16="http://schemas.microsoft.com/office/drawing/2014/main" id="{5D8CAD3C-D8E9-4951-AC1F-D97357BEFD2A}"/>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26631" name="Text Box 7">
            <a:extLst>
              <a:ext uri="{FF2B5EF4-FFF2-40B4-BE49-F238E27FC236}">
                <a16:creationId xmlns:a16="http://schemas.microsoft.com/office/drawing/2014/main" id="{980A8493-B686-4E36-8988-FD089DAEE6E0}"/>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26632" name="Text Box 8">
            <a:extLst>
              <a:ext uri="{FF2B5EF4-FFF2-40B4-BE49-F238E27FC236}">
                <a16:creationId xmlns:a16="http://schemas.microsoft.com/office/drawing/2014/main" id="{A85E27DB-BA71-4CCC-832C-14AE3E078C05}"/>
              </a:ext>
            </a:extLst>
          </p:cNvPr>
          <p:cNvSpPr txBox="1">
            <a:spLocks noChangeArrowheads="1"/>
          </p:cNvSpPr>
          <p:nvPr/>
        </p:nvSpPr>
        <p:spPr bwMode="auto">
          <a:xfrm>
            <a:off x="0" y="404813"/>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USO ESPECÍFICO</a:t>
            </a:r>
            <a:endParaRPr lang="en-US" altLang="pt-BR" sz="3200" b="1" i="0">
              <a:solidFill>
                <a:srgbClr val="000066"/>
              </a:solidFill>
            </a:endParaRPr>
          </a:p>
        </p:txBody>
      </p:sp>
      <p:sp>
        <p:nvSpPr>
          <p:cNvPr id="26633" name="Text Box 9">
            <a:extLst>
              <a:ext uri="{FF2B5EF4-FFF2-40B4-BE49-F238E27FC236}">
                <a16:creationId xmlns:a16="http://schemas.microsoft.com/office/drawing/2014/main" id="{A87A9472-5D75-4103-8A0E-D216E1EB33A9}"/>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6635" name="Text Box 11">
            <a:extLst>
              <a:ext uri="{FF2B5EF4-FFF2-40B4-BE49-F238E27FC236}">
                <a16:creationId xmlns:a16="http://schemas.microsoft.com/office/drawing/2014/main" id="{B3F1F637-16CF-4D35-9445-5EFDC5042E23}"/>
              </a:ext>
            </a:extLst>
          </p:cNvPr>
          <p:cNvSpPr txBox="1">
            <a:spLocks noChangeArrowheads="1"/>
          </p:cNvSpPr>
          <p:nvPr/>
        </p:nvSpPr>
        <p:spPr bwMode="auto">
          <a:xfrm>
            <a:off x="0" y="981075"/>
            <a:ext cx="9144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Se o dízimo não deve ser usado para todas essas atividades, qual seria o uso específico do dízimo?</a:t>
            </a:r>
            <a:endParaRPr lang="en-US" altLang="pt-BR" sz="3200" b="1" i="0">
              <a:solidFill>
                <a:srgbClr val="CC0000"/>
              </a:solidFill>
              <a:effectLst>
                <a:outerShdw blurRad="38100" dist="38100" dir="2700000" algn="tl">
                  <a:srgbClr val="C0C0C0"/>
                </a:outerShdw>
              </a:effectLst>
            </a:endParaRPr>
          </a:p>
        </p:txBody>
      </p:sp>
      <p:sp>
        <p:nvSpPr>
          <p:cNvPr id="26636" name="Text Box 12">
            <a:extLst>
              <a:ext uri="{FF2B5EF4-FFF2-40B4-BE49-F238E27FC236}">
                <a16:creationId xmlns:a16="http://schemas.microsoft.com/office/drawing/2014/main" id="{2EA7B8AE-332C-4EC9-BE33-2AAD59985F66}"/>
              </a:ext>
            </a:extLst>
          </p:cNvPr>
          <p:cNvSpPr txBox="1">
            <a:spLocks noChangeArrowheads="1"/>
          </p:cNvSpPr>
          <p:nvPr/>
        </p:nvSpPr>
        <p:spPr bwMode="auto">
          <a:xfrm>
            <a:off x="0" y="2420938"/>
            <a:ext cx="9144000" cy="447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t>“… a porção que Deus reservou para Si, não deve ser desviada para nenhum outro desígnio que não (aquele) por (Ele) especificado. Ninguém se sinta na liberdade de reter o dízimo para empregá-lo seguindo seu próprio juízo. Não devem servir numa emergência, nem usá-lo segundo lhes pareça justo mesmo que possam considerar obra do Senhor. </a:t>
            </a:r>
            <a:r>
              <a:rPr lang="pt-BR" altLang="pt-BR" sz="2000" b="1" i="0"/>
              <a:t>MP 102</a:t>
            </a:r>
            <a:endParaRPr lang="en-US" altLang="pt-BR" sz="2000" b="1" i="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C80A238-85E8-4585-A13A-C8039C76A28A}"/>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7651" name="Rectangle 3">
            <a:extLst>
              <a:ext uri="{FF2B5EF4-FFF2-40B4-BE49-F238E27FC236}">
                <a16:creationId xmlns:a16="http://schemas.microsoft.com/office/drawing/2014/main" id="{0E6B15A7-78EC-4643-8745-37BF5F942957}"/>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7652" name="Object 4">
            <a:extLst>
              <a:ext uri="{FF2B5EF4-FFF2-40B4-BE49-F238E27FC236}">
                <a16:creationId xmlns:a16="http://schemas.microsoft.com/office/drawing/2014/main" id="{401AC84D-B69C-4D37-B3FF-4CBC9A6DDA34}"/>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7660"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3" name="Text Box 5">
            <a:extLst>
              <a:ext uri="{FF2B5EF4-FFF2-40B4-BE49-F238E27FC236}">
                <a16:creationId xmlns:a16="http://schemas.microsoft.com/office/drawing/2014/main" id="{A9CC8C64-115A-4501-B1EE-FF103AC97B70}"/>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7654" name="Text Box 6">
            <a:extLst>
              <a:ext uri="{FF2B5EF4-FFF2-40B4-BE49-F238E27FC236}">
                <a16:creationId xmlns:a16="http://schemas.microsoft.com/office/drawing/2014/main" id="{EA2AACF1-27B8-41D6-BF16-842401D51ED0}"/>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27655" name="Text Box 7">
            <a:extLst>
              <a:ext uri="{FF2B5EF4-FFF2-40B4-BE49-F238E27FC236}">
                <a16:creationId xmlns:a16="http://schemas.microsoft.com/office/drawing/2014/main" id="{81C4E6F2-8CE9-429F-AE29-0EEFC69312AD}"/>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27656" name="Text Box 8">
            <a:extLst>
              <a:ext uri="{FF2B5EF4-FFF2-40B4-BE49-F238E27FC236}">
                <a16:creationId xmlns:a16="http://schemas.microsoft.com/office/drawing/2014/main" id="{A6B478D1-814C-4925-A8E1-4F7BAE79D0FB}"/>
              </a:ext>
            </a:extLst>
          </p:cNvPr>
          <p:cNvSpPr txBox="1">
            <a:spLocks noChangeArrowheads="1"/>
          </p:cNvSpPr>
          <p:nvPr/>
        </p:nvSpPr>
        <p:spPr bwMode="auto">
          <a:xfrm>
            <a:off x="0" y="404813"/>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rPr>
              <a:t>USO ESPECÍFICO</a:t>
            </a:r>
            <a:endParaRPr lang="en-US" altLang="pt-BR" sz="3200" b="1" i="0">
              <a:solidFill>
                <a:srgbClr val="000066"/>
              </a:solidFill>
            </a:endParaRPr>
          </a:p>
        </p:txBody>
      </p:sp>
      <p:sp>
        <p:nvSpPr>
          <p:cNvPr id="27657" name="Text Box 9">
            <a:extLst>
              <a:ext uri="{FF2B5EF4-FFF2-40B4-BE49-F238E27FC236}">
                <a16:creationId xmlns:a16="http://schemas.microsoft.com/office/drawing/2014/main" id="{E27768C7-4ACE-45C1-918B-0B05408F80F1}"/>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7658" name="Text Box 10">
            <a:extLst>
              <a:ext uri="{FF2B5EF4-FFF2-40B4-BE49-F238E27FC236}">
                <a16:creationId xmlns:a16="http://schemas.microsoft.com/office/drawing/2014/main" id="{1F8C8222-84CD-4D1C-BA05-B6E6B8BB3B5C}"/>
              </a:ext>
            </a:extLst>
          </p:cNvPr>
          <p:cNvSpPr txBox="1">
            <a:spLocks noChangeArrowheads="1"/>
          </p:cNvSpPr>
          <p:nvPr/>
        </p:nvSpPr>
        <p:spPr bwMode="auto">
          <a:xfrm>
            <a:off x="0" y="981075"/>
            <a:ext cx="9144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Se o dízimo não deve ser usado para todas essas atividades, qual seria o uso específico do dízimo?</a:t>
            </a:r>
            <a:endParaRPr lang="en-US" altLang="pt-BR" sz="3200" b="1" i="0">
              <a:solidFill>
                <a:srgbClr val="CC0000"/>
              </a:solidFill>
              <a:effectLst>
                <a:outerShdw blurRad="38100" dist="38100" dir="2700000" algn="tl">
                  <a:srgbClr val="C0C0C0"/>
                </a:outerShdw>
              </a:effectLst>
            </a:endParaRPr>
          </a:p>
        </p:txBody>
      </p:sp>
      <p:sp>
        <p:nvSpPr>
          <p:cNvPr id="27659" name="Text Box 11">
            <a:extLst>
              <a:ext uri="{FF2B5EF4-FFF2-40B4-BE49-F238E27FC236}">
                <a16:creationId xmlns:a16="http://schemas.microsoft.com/office/drawing/2014/main" id="{5E9F6AFD-7930-46CC-B288-9D3FBBF30CD2}"/>
              </a:ext>
            </a:extLst>
          </p:cNvPr>
          <p:cNvSpPr txBox="1">
            <a:spLocks noChangeArrowheads="1"/>
          </p:cNvSpPr>
          <p:nvPr/>
        </p:nvSpPr>
        <p:spPr bwMode="auto">
          <a:xfrm>
            <a:off x="0" y="2420938"/>
            <a:ext cx="9144000"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t>“...Comete-se grande erro quando se retira o dízimo do fim em que deve ser empregado – o sustento dos ministros...O dízimo é sagrado, reservado por Deus para Si mesmo. Tem de ser trazido ao Seu tesouro, para ser empregado em manter os obreiros evangélicos em seu labor” </a:t>
            </a:r>
            <a:r>
              <a:rPr lang="pt-BR" altLang="pt-BR" sz="2000" b="1" i="0"/>
              <a:t>MP p 102</a:t>
            </a:r>
            <a:endParaRPr lang="en-US" altLang="pt-BR" sz="2000" b="1" i="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2FE6E18-4C08-4603-8F74-B75F8D37C126}"/>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8675" name="Rectangle 3">
            <a:extLst>
              <a:ext uri="{FF2B5EF4-FFF2-40B4-BE49-F238E27FC236}">
                <a16:creationId xmlns:a16="http://schemas.microsoft.com/office/drawing/2014/main" id="{884BEACC-00AD-4522-9983-6C51F9F96B50}"/>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8676" name="Object 4">
            <a:extLst>
              <a:ext uri="{FF2B5EF4-FFF2-40B4-BE49-F238E27FC236}">
                <a16:creationId xmlns:a16="http://schemas.microsoft.com/office/drawing/2014/main" id="{A1967738-D7D8-4666-996F-729E6804D766}"/>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8685"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Text Box 5">
            <a:extLst>
              <a:ext uri="{FF2B5EF4-FFF2-40B4-BE49-F238E27FC236}">
                <a16:creationId xmlns:a16="http://schemas.microsoft.com/office/drawing/2014/main" id="{3E7826B6-376E-4A31-8F5F-D329E4B821A8}"/>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8678" name="Text Box 6">
            <a:extLst>
              <a:ext uri="{FF2B5EF4-FFF2-40B4-BE49-F238E27FC236}">
                <a16:creationId xmlns:a16="http://schemas.microsoft.com/office/drawing/2014/main" id="{47330D42-98BD-485A-B42B-931E53AB8A85}"/>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28679" name="Text Box 7">
            <a:extLst>
              <a:ext uri="{FF2B5EF4-FFF2-40B4-BE49-F238E27FC236}">
                <a16:creationId xmlns:a16="http://schemas.microsoft.com/office/drawing/2014/main" id="{0B69F3D2-AE17-4879-8D09-B14BEC73A347}"/>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28680" name="Text Box 8">
            <a:extLst>
              <a:ext uri="{FF2B5EF4-FFF2-40B4-BE49-F238E27FC236}">
                <a16:creationId xmlns:a16="http://schemas.microsoft.com/office/drawing/2014/main" id="{4EF9D0E9-AB15-4973-A061-48CEDB3CD83B}"/>
              </a:ext>
            </a:extLst>
          </p:cNvPr>
          <p:cNvSpPr txBox="1">
            <a:spLocks noChangeArrowheads="1"/>
          </p:cNvSpPr>
          <p:nvPr/>
        </p:nvSpPr>
        <p:spPr bwMode="auto">
          <a:xfrm>
            <a:off x="0" y="404813"/>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5400" b="1" i="0">
                <a:solidFill>
                  <a:srgbClr val="CC0000"/>
                </a:solidFill>
              </a:rPr>
              <a:t>Deus Não Mudou</a:t>
            </a:r>
            <a:endParaRPr lang="en-US" altLang="pt-BR" sz="5400" b="1" i="0">
              <a:solidFill>
                <a:srgbClr val="CC0000"/>
              </a:solidFill>
            </a:endParaRPr>
          </a:p>
        </p:txBody>
      </p:sp>
      <p:sp>
        <p:nvSpPr>
          <p:cNvPr id="28681" name="Text Box 9">
            <a:extLst>
              <a:ext uri="{FF2B5EF4-FFF2-40B4-BE49-F238E27FC236}">
                <a16:creationId xmlns:a16="http://schemas.microsoft.com/office/drawing/2014/main" id="{B96F7EE0-5FE4-44FC-A883-CE185110F861}"/>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8684" name="Text Box 12">
            <a:extLst>
              <a:ext uri="{FF2B5EF4-FFF2-40B4-BE49-F238E27FC236}">
                <a16:creationId xmlns:a16="http://schemas.microsoft.com/office/drawing/2014/main" id="{3230060B-E957-4D76-8205-1CD0644709C6}"/>
              </a:ext>
            </a:extLst>
          </p:cNvPr>
          <p:cNvSpPr txBox="1">
            <a:spLocks noChangeArrowheads="1"/>
          </p:cNvSpPr>
          <p:nvPr/>
        </p:nvSpPr>
        <p:spPr bwMode="auto">
          <a:xfrm>
            <a:off x="0" y="1484313"/>
            <a:ext cx="91440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4000" b="1" i="0">
                <a:effectLst>
                  <a:outerShdw blurRad="38100" dist="38100" dir="2700000" algn="tl">
                    <a:srgbClr val="C0C0C0"/>
                  </a:outerShdw>
                </a:effectLst>
              </a:rPr>
              <a:t>Pode-se dizer ao concluir este capítulo que Deus orientou o Seu povo ao desenvolver o sistema de sustento da igreja. O mesmo que Deus pedia ao povo de Israel, pede aos cristãos hoje. Sua igreja deve ainda ser mantida com dízimos e ofertas, como foi no passado.</a:t>
            </a:r>
            <a:endParaRPr lang="en-US" altLang="pt-BR" sz="4000" b="1" i="0">
              <a:effectLst>
                <a:outerShdw blurRad="38100" dist="38100" dir="2700000" algn="tl">
                  <a:srgbClr val="C0C0C0"/>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91A1D7E-F209-4715-AE7C-8B131FD280D8}"/>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29699" name="Rectangle 3">
            <a:extLst>
              <a:ext uri="{FF2B5EF4-FFF2-40B4-BE49-F238E27FC236}">
                <a16:creationId xmlns:a16="http://schemas.microsoft.com/office/drawing/2014/main" id="{038EB5C2-6F2B-4129-856A-447B262F1223}"/>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29700" name="Object 4">
            <a:extLst>
              <a:ext uri="{FF2B5EF4-FFF2-40B4-BE49-F238E27FC236}">
                <a16:creationId xmlns:a16="http://schemas.microsoft.com/office/drawing/2014/main" id="{5FAB2EB0-0174-4B44-99C6-7789B4D38C77}"/>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9707"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1" name="Text Box 5">
            <a:extLst>
              <a:ext uri="{FF2B5EF4-FFF2-40B4-BE49-F238E27FC236}">
                <a16:creationId xmlns:a16="http://schemas.microsoft.com/office/drawing/2014/main" id="{81766D0E-A1B9-455A-9D21-F5BACF39C43D}"/>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9702" name="Text Box 6">
            <a:extLst>
              <a:ext uri="{FF2B5EF4-FFF2-40B4-BE49-F238E27FC236}">
                <a16:creationId xmlns:a16="http://schemas.microsoft.com/office/drawing/2014/main" id="{6166209D-15B2-4E2D-ACCB-2D6AC586EC76}"/>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29703" name="Text Box 7">
            <a:extLst>
              <a:ext uri="{FF2B5EF4-FFF2-40B4-BE49-F238E27FC236}">
                <a16:creationId xmlns:a16="http://schemas.microsoft.com/office/drawing/2014/main" id="{AAC6422D-8DC1-45C6-956F-0D713C93CAD3}"/>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29704" name="Text Box 8">
            <a:extLst>
              <a:ext uri="{FF2B5EF4-FFF2-40B4-BE49-F238E27FC236}">
                <a16:creationId xmlns:a16="http://schemas.microsoft.com/office/drawing/2014/main" id="{521EFFDD-963B-41C8-99EB-E4173AE0C0FE}"/>
              </a:ext>
            </a:extLst>
          </p:cNvPr>
          <p:cNvSpPr txBox="1">
            <a:spLocks noChangeArrowheads="1"/>
          </p:cNvSpPr>
          <p:nvPr/>
        </p:nvSpPr>
        <p:spPr bwMode="auto">
          <a:xfrm>
            <a:off x="0" y="404813"/>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5400" b="1" i="0">
                <a:solidFill>
                  <a:srgbClr val="CC0000"/>
                </a:solidFill>
              </a:rPr>
              <a:t>Deus Não Mudou</a:t>
            </a:r>
            <a:endParaRPr lang="en-US" altLang="pt-BR" sz="5400" b="1" i="0">
              <a:solidFill>
                <a:srgbClr val="CC0000"/>
              </a:solidFill>
            </a:endParaRPr>
          </a:p>
        </p:txBody>
      </p:sp>
      <p:sp>
        <p:nvSpPr>
          <p:cNvPr id="29705" name="Text Box 9">
            <a:extLst>
              <a:ext uri="{FF2B5EF4-FFF2-40B4-BE49-F238E27FC236}">
                <a16:creationId xmlns:a16="http://schemas.microsoft.com/office/drawing/2014/main" id="{D7969899-A9C6-4074-AFE2-B5244E2AD23C}"/>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29706" name="Text Box 10">
            <a:extLst>
              <a:ext uri="{FF2B5EF4-FFF2-40B4-BE49-F238E27FC236}">
                <a16:creationId xmlns:a16="http://schemas.microsoft.com/office/drawing/2014/main" id="{8B32BCAB-766A-4305-9DC6-62F05FAB9B26}"/>
              </a:ext>
            </a:extLst>
          </p:cNvPr>
          <p:cNvSpPr txBox="1">
            <a:spLocks noChangeArrowheads="1"/>
          </p:cNvSpPr>
          <p:nvPr/>
        </p:nvSpPr>
        <p:spPr bwMode="auto">
          <a:xfrm>
            <a:off x="0" y="1484313"/>
            <a:ext cx="91440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effectLst>
                  <a:outerShdw blurRad="38100" dist="38100" dir="2700000" algn="tl">
                    <a:srgbClr val="C0C0C0"/>
                  </a:outerShdw>
                </a:effectLst>
              </a:rPr>
              <a:t>O que Deus realmente pede de Seu povo hoje são as mesmas dádivas, mas maiores que em todos os tempos, pois o conhecimento é maior e as necessidades também o são, mas o sistema continua o mesmo: dízimos para a manutenção dos ministros e ofertas para as despesas com outras atividades na igreja.</a:t>
            </a:r>
            <a:endParaRPr lang="en-US" altLang="pt-BR" sz="3600" b="1" i="0">
              <a:effectLst>
                <a:outerShdw blurRad="38100" dist="38100" dir="2700000" algn="tl">
                  <a:srgbClr val="C0C0C0"/>
                </a:outerShd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F11894C-201A-4818-8A02-2F61338C0DDB}"/>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30723" name="Rectangle 3">
            <a:extLst>
              <a:ext uri="{FF2B5EF4-FFF2-40B4-BE49-F238E27FC236}">
                <a16:creationId xmlns:a16="http://schemas.microsoft.com/office/drawing/2014/main" id="{E1D4073B-67DD-4739-8F82-B2BE1F162957}"/>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30724" name="Object 4">
            <a:extLst>
              <a:ext uri="{FF2B5EF4-FFF2-40B4-BE49-F238E27FC236}">
                <a16:creationId xmlns:a16="http://schemas.microsoft.com/office/drawing/2014/main" id="{3E942164-88DB-4E0F-A387-B7E07EDD4363}"/>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0731"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5" name="Text Box 5">
            <a:extLst>
              <a:ext uri="{FF2B5EF4-FFF2-40B4-BE49-F238E27FC236}">
                <a16:creationId xmlns:a16="http://schemas.microsoft.com/office/drawing/2014/main" id="{5E7D1378-A64E-49CB-BD78-6C05D6EEED57}"/>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30726" name="Text Box 6">
            <a:extLst>
              <a:ext uri="{FF2B5EF4-FFF2-40B4-BE49-F238E27FC236}">
                <a16:creationId xmlns:a16="http://schemas.microsoft.com/office/drawing/2014/main" id="{F9088307-CAFC-48BF-979B-8C48E5EF4D1D}"/>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30727" name="Text Box 7">
            <a:extLst>
              <a:ext uri="{FF2B5EF4-FFF2-40B4-BE49-F238E27FC236}">
                <a16:creationId xmlns:a16="http://schemas.microsoft.com/office/drawing/2014/main" id="{639E0942-AC0D-4445-933D-ABF8EDA10787}"/>
              </a:ext>
            </a:extLst>
          </p:cNvPr>
          <p:cNvSpPr txBox="1">
            <a:spLocks noChangeArrowheads="1"/>
          </p:cNvSpPr>
          <p:nvPr/>
        </p:nvSpPr>
        <p:spPr bwMode="auto">
          <a:xfrm>
            <a:off x="0" y="9810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30728" name="Text Box 8">
            <a:extLst>
              <a:ext uri="{FF2B5EF4-FFF2-40B4-BE49-F238E27FC236}">
                <a16:creationId xmlns:a16="http://schemas.microsoft.com/office/drawing/2014/main" id="{CDC90AC4-724C-4BE7-9928-CDC7568B0D1D}"/>
              </a:ext>
            </a:extLst>
          </p:cNvPr>
          <p:cNvSpPr txBox="1">
            <a:spLocks noChangeArrowheads="1"/>
          </p:cNvSpPr>
          <p:nvPr/>
        </p:nvSpPr>
        <p:spPr bwMode="auto">
          <a:xfrm>
            <a:off x="0" y="404813"/>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5400" b="1" i="0">
                <a:solidFill>
                  <a:srgbClr val="CC0000"/>
                </a:solidFill>
              </a:rPr>
              <a:t>Deus Não Mudou</a:t>
            </a:r>
            <a:endParaRPr lang="en-US" altLang="pt-BR" sz="5400" b="1" i="0">
              <a:solidFill>
                <a:srgbClr val="CC0000"/>
              </a:solidFill>
            </a:endParaRPr>
          </a:p>
        </p:txBody>
      </p:sp>
      <p:sp>
        <p:nvSpPr>
          <p:cNvPr id="30729" name="Text Box 9">
            <a:extLst>
              <a:ext uri="{FF2B5EF4-FFF2-40B4-BE49-F238E27FC236}">
                <a16:creationId xmlns:a16="http://schemas.microsoft.com/office/drawing/2014/main" id="{6CD2E3AA-5A96-4ABE-9602-B8E7E695FC33}"/>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30730" name="Text Box 10">
            <a:extLst>
              <a:ext uri="{FF2B5EF4-FFF2-40B4-BE49-F238E27FC236}">
                <a16:creationId xmlns:a16="http://schemas.microsoft.com/office/drawing/2014/main" id="{72AF6740-7D0D-447C-8ED7-233255932413}"/>
              </a:ext>
            </a:extLst>
          </p:cNvPr>
          <p:cNvSpPr txBox="1">
            <a:spLocks noChangeArrowheads="1"/>
          </p:cNvSpPr>
          <p:nvPr/>
        </p:nvSpPr>
        <p:spPr bwMode="auto">
          <a:xfrm>
            <a:off x="0" y="1268413"/>
            <a:ext cx="9144000" cy="545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Ao dízimo, somente cabe um uso: o sustento do ministério. Evidentemente, isto inclui não apenas aos pastores ordenados, mas, obreiros bíblicos, professores de bíblia e o pessoal que trabalha diretamente com o ministério evangélico, incluindo os materiais usados pelos pastores. Isso é bíblico, uma vez que no tempo de Israel não apenas os sacerdotes recebiam os dízimos, mas, recebiam-no também, os levitas que trabalhavam no templo.</a:t>
            </a:r>
            <a:endParaRPr lang="en-US" altLang="pt-BR" sz="3200" b="1" i="0">
              <a:effectLst>
                <a:outerShdw blurRad="38100" dist="38100" dir="2700000" algn="tl">
                  <a:srgbClr val="C0C0C0"/>
                </a:outerShd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EE0720D-36FD-44AA-8F6D-825F074B430A}"/>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31747" name="Rectangle 3">
            <a:extLst>
              <a:ext uri="{FF2B5EF4-FFF2-40B4-BE49-F238E27FC236}">
                <a16:creationId xmlns:a16="http://schemas.microsoft.com/office/drawing/2014/main" id="{0B652C9E-1202-4D13-8A57-807015AF0DC2}"/>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31748" name="Object 4">
            <a:extLst>
              <a:ext uri="{FF2B5EF4-FFF2-40B4-BE49-F238E27FC236}">
                <a16:creationId xmlns:a16="http://schemas.microsoft.com/office/drawing/2014/main" id="{A0ABD654-D4F2-4165-A70E-ACC1C661CEF9}"/>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1755"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9" name="Text Box 5">
            <a:extLst>
              <a:ext uri="{FF2B5EF4-FFF2-40B4-BE49-F238E27FC236}">
                <a16:creationId xmlns:a16="http://schemas.microsoft.com/office/drawing/2014/main" id="{8BB9AB67-395C-4070-BD9A-438BFD102068}"/>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31750" name="Text Box 6">
            <a:extLst>
              <a:ext uri="{FF2B5EF4-FFF2-40B4-BE49-F238E27FC236}">
                <a16:creationId xmlns:a16="http://schemas.microsoft.com/office/drawing/2014/main" id="{FE69491C-E171-4950-A4AB-D9DA4F81428A}"/>
              </a:ext>
            </a:extLst>
          </p:cNvPr>
          <p:cNvSpPr txBox="1">
            <a:spLocks noChangeArrowheads="1"/>
          </p:cNvSpPr>
          <p:nvPr/>
        </p:nvSpPr>
        <p:spPr bwMode="auto">
          <a:xfrm>
            <a:off x="0" y="9810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effectLst>
                  <a:outerShdw blurRad="38100" dist="38100" dir="2700000" algn="tl">
                    <a:srgbClr val="C0C0C0"/>
                  </a:outerShdw>
                </a:effectLst>
              </a:rPr>
              <a:t> </a:t>
            </a:r>
            <a:endParaRPr lang="en-US" altLang="pt-BR" sz="3200" b="1" i="0">
              <a:effectLst>
                <a:outerShdw blurRad="38100" dist="38100" dir="2700000" algn="tl">
                  <a:srgbClr val="C0C0C0"/>
                </a:outerShdw>
              </a:effectLst>
            </a:endParaRPr>
          </a:p>
        </p:txBody>
      </p:sp>
      <p:sp>
        <p:nvSpPr>
          <p:cNvPr id="31751" name="Text Box 7">
            <a:extLst>
              <a:ext uri="{FF2B5EF4-FFF2-40B4-BE49-F238E27FC236}">
                <a16:creationId xmlns:a16="http://schemas.microsoft.com/office/drawing/2014/main" id="{FC6821C4-91B3-4864-9B01-D6DD034B013B}"/>
              </a:ext>
            </a:extLst>
          </p:cNvPr>
          <p:cNvSpPr txBox="1">
            <a:spLocks noChangeArrowheads="1"/>
          </p:cNvSpPr>
          <p:nvPr/>
        </p:nvSpPr>
        <p:spPr bwMode="auto">
          <a:xfrm flipV="1">
            <a:off x="0" y="889000"/>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p>
            <a:pPr algn="ctr">
              <a:spcBef>
                <a:spcPct val="50000"/>
              </a:spcBef>
            </a:pPr>
            <a:endParaRPr lang="pt-BR" altLang="pt-BR" sz="1600" b="1" i="0">
              <a:effectLst>
                <a:outerShdw blurRad="38100" dist="38100" dir="2700000" algn="tl">
                  <a:srgbClr val="C0C0C0"/>
                </a:outerShdw>
              </a:effectLst>
            </a:endParaRPr>
          </a:p>
        </p:txBody>
      </p:sp>
      <p:sp>
        <p:nvSpPr>
          <p:cNvPr id="31752" name="Text Box 8">
            <a:extLst>
              <a:ext uri="{FF2B5EF4-FFF2-40B4-BE49-F238E27FC236}">
                <a16:creationId xmlns:a16="http://schemas.microsoft.com/office/drawing/2014/main" id="{D7026987-1C1C-44FF-925F-CBD9EBA53D58}"/>
              </a:ext>
            </a:extLst>
          </p:cNvPr>
          <p:cNvSpPr txBox="1">
            <a:spLocks noChangeArrowheads="1"/>
          </p:cNvSpPr>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5400" b="1" i="0">
                <a:solidFill>
                  <a:srgbClr val="CC0000"/>
                </a:solidFill>
              </a:rPr>
              <a:t>Deus Não Mudou</a:t>
            </a:r>
            <a:endParaRPr lang="en-US" altLang="pt-BR" sz="5400" b="1" i="0">
              <a:solidFill>
                <a:srgbClr val="CC0000"/>
              </a:solidFill>
            </a:endParaRPr>
          </a:p>
        </p:txBody>
      </p:sp>
      <p:sp>
        <p:nvSpPr>
          <p:cNvPr id="31753" name="Text Box 9">
            <a:extLst>
              <a:ext uri="{FF2B5EF4-FFF2-40B4-BE49-F238E27FC236}">
                <a16:creationId xmlns:a16="http://schemas.microsoft.com/office/drawing/2014/main" id="{C3892684-EDB3-4961-A057-28565382286E}"/>
              </a:ext>
            </a:extLst>
          </p:cNvPr>
          <p:cNvSpPr txBox="1">
            <a:spLocks noChangeArrowheads="1"/>
          </p:cNvSpPr>
          <p:nvPr/>
        </p:nvSpPr>
        <p:spPr bwMode="auto">
          <a:xfrm>
            <a:off x="0" y="184467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31754" name="Text Box 10">
            <a:extLst>
              <a:ext uri="{FF2B5EF4-FFF2-40B4-BE49-F238E27FC236}">
                <a16:creationId xmlns:a16="http://schemas.microsoft.com/office/drawing/2014/main" id="{54F12428-F01B-4B61-971B-F9F6C83DF7E4}"/>
              </a:ext>
            </a:extLst>
          </p:cNvPr>
          <p:cNvSpPr txBox="1">
            <a:spLocks noChangeArrowheads="1"/>
          </p:cNvSpPr>
          <p:nvPr/>
        </p:nvSpPr>
        <p:spPr bwMode="auto">
          <a:xfrm>
            <a:off x="0" y="836613"/>
            <a:ext cx="914400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2900" b="1" i="0">
                <a:effectLst>
                  <a:outerShdw blurRad="38100" dist="38100" dir="2700000" algn="tl">
                    <a:srgbClr val="C0C0C0"/>
                  </a:outerShdw>
                </a:effectLst>
              </a:rPr>
              <a:t>“O plano de Deus com respeito ao dízimo é muito belo, e se todos o aceitarem haverá suficientes meios para o término da Obra de Deus na terra. O plano de Deus no sistema do dízimo é belo em sua simplicidade e igualdade. Todos podem lançar mão com fé e ânimo, pois é divino em sua origem... Todos podem sentir que está ao seu alcance tomar parte no levar avante a preciosa obra de salvação... Se todos aceitassem, cada um se tornaria vigilante e fiel...tesoureiro de Deus; e não haveria falta de meios com que levar avante a grande obra de proclamar a última mensagem de advertência ao mundo”  </a:t>
            </a:r>
            <a:r>
              <a:rPr lang="pt-BR" altLang="pt-BR" sz="2000" b="1" i="0">
                <a:effectLst>
                  <a:outerShdw blurRad="38100" dist="38100" dir="2700000" algn="tl">
                    <a:srgbClr val="C0C0C0"/>
                  </a:outerShdw>
                </a:effectLst>
              </a:rPr>
              <a:t>OE p. 223</a:t>
            </a:r>
            <a:endParaRPr lang="en-US" altLang="pt-BR" sz="2000" b="1" i="0">
              <a:effectLst>
                <a:outerShdw blurRad="38100" dist="38100" dir="2700000" algn="tl">
                  <a:srgbClr val="C0C0C0"/>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5897377-3A64-4708-A2B8-77481E5F3DD4}"/>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4099" name="Rectangle 3">
            <a:extLst>
              <a:ext uri="{FF2B5EF4-FFF2-40B4-BE49-F238E27FC236}">
                <a16:creationId xmlns:a16="http://schemas.microsoft.com/office/drawing/2014/main" id="{62A59ABA-C6F5-46B4-B040-83851C0ECA81}"/>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4100" name="Object 4">
            <a:extLst>
              <a:ext uri="{FF2B5EF4-FFF2-40B4-BE49-F238E27FC236}">
                <a16:creationId xmlns:a16="http://schemas.microsoft.com/office/drawing/2014/main" id="{11EC17C8-81DF-4972-8306-EA171F277F1B}"/>
              </a:ext>
            </a:extLst>
          </p:cNvPr>
          <p:cNvGraphicFramePr>
            <a:graphicFrameLocks noChangeAspect="1"/>
          </p:cNvGraphicFramePr>
          <p:nvPr/>
        </p:nvGraphicFramePr>
        <p:xfrm>
          <a:off x="0" y="-100013"/>
          <a:ext cx="9144000" cy="6858001"/>
        </p:xfrm>
        <a:graphic>
          <a:graphicData uri="http://schemas.openxmlformats.org/presentationml/2006/ole">
            <mc:AlternateContent xmlns:mc="http://schemas.openxmlformats.org/markup-compatibility/2006">
              <mc:Choice xmlns:v="urn:schemas-microsoft-com:vml" Requires="v">
                <p:oleObj spid="_x0000_s4103"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100013"/>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Text Box 5">
            <a:extLst>
              <a:ext uri="{FF2B5EF4-FFF2-40B4-BE49-F238E27FC236}">
                <a16:creationId xmlns:a16="http://schemas.microsoft.com/office/drawing/2014/main" id="{48B1D539-610B-4884-9C0E-07AFE3B1B8C2}"/>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 Manutenção dos Pregadores no Princípio</a:t>
            </a:r>
            <a:endParaRPr lang="en-US" altLang="pt-BR" sz="3200" b="1" i="0">
              <a:solidFill>
                <a:srgbClr val="CC0000"/>
              </a:solidFill>
              <a:effectLst>
                <a:outerShdw blurRad="38100" dist="38100" dir="2700000" algn="tl">
                  <a:srgbClr val="C0C0C0"/>
                </a:outerShdw>
              </a:effectLst>
            </a:endParaRPr>
          </a:p>
        </p:txBody>
      </p:sp>
      <p:sp>
        <p:nvSpPr>
          <p:cNvPr id="4102" name="Text Box 6">
            <a:extLst>
              <a:ext uri="{FF2B5EF4-FFF2-40B4-BE49-F238E27FC236}">
                <a16:creationId xmlns:a16="http://schemas.microsoft.com/office/drawing/2014/main" id="{9CE177D1-BDA2-4152-923A-98CE4DA2E9C5}"/>
              </a:ext>
            </a:extLst>
          </p:cNvPr>
          <p:cNvSpPr txBox="1">
            <a:spLocks noChangeArrowheads="1"/>
          </p:cNvSpPr>
          <p:nvPr/>
        </p:nvSpPr>
        <p:spPr bwMode="auto">
          <a:xfrm>
            <a:off x="250825" y="1052513"/>
            <a:ext cx="8642350"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4400" b="1" i="0">
                <a:solidFill>
                  <a:srgbClr val="000066"/>
                </a:solidFill>
                <a:effectLst>
                  <a:outerShdw blurRad="38100" dist="38100" dir="2700000" algn="tl">
                    <a:srgbClr val="C0C0C0"/>
                  </a:outerShdw>
                </a:effectLst>
              </a:rPr>
              <a:t>A principio não havia organização. Não havia distritos pastorais, associações, etc..., mas a mensagem era pregada por pastores e pessoas que mantinham-se com recursos próprios. </a:t>
            </a:r>
            <a:endParaRPr lang="en-US" altLang="pt-BR" sz="4400" b="1" i="0">
              <a:solidFill>
                <a:srgbClr val="000066"/>
              </a:solidFill>
              <a:effectLst>
                <a:outerShdw blurRad="38100" dist="38100" dir="2700000" algn="tl">
                  <a:srgbClr val="C0C0C0"/>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E2EDF76-BFA7-4444-BFDB-0DF3E6FAB936}"/>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5123" name="Rectangle 3">
            <a:extLst>
              <a:ext uri="{FF2B5EF4-FFF2-40B4-BE49-F238E27FC236}">
                <a16:creationId xmlns:a16="http://schemas.microsoft.com/office/drawing/2014/main" id="{9E1A3BDA-C442-4B45-9555-1529B869A298}"/>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5124" name="Object 4">
            <a:extLst>
              <a:ext uri="{FF2B5EF4-FFF2-40B4-BE49-F238E27FC236}">
                <a16:creationId xmlns:a16="http://schemas.microsoft.com/office/drawing/2014/main" id="{EB927BA3-7562-4B52-B1B5-197E77DEF9C5}"/>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127"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 Box 5">
            <a:extLst>
              <a:ext uri="{FF2B5EF4-FFF2-40B4-BE49-F238E27FC236}">
                <a16:creationId xmlns:a16="http://schemas.microsoft.com/office/drawing/2014/main" id="{77612FB4-0481-46BC-9B0E-0D61C429D3A5}"/>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 Manutenção dos Pregadores no Princípio</a:t>
            </a:r>
            <a:endParaRPr lang="en-US" altLang="pt-BR" sz="3200" b="1" i="0">
              <a:solidFill>
                <a:srgbClr val="CC0000"/>
              </a:solidFill>
              <a:effectLst>
                <a:outerShdw blurRad="38100" dist="38100" dir="2700000" algn="tl">
                  <a:srgbClr val="C0C0C0"/>
                </a:outerShdw>
              </a:effectLst>
            </a:endParaRPr>
          </a:p>
        </p:txBody>
      </p:sp>
      <p:sp>
        <p:nvSpPr>
          <p:cNvPr id="5126" name="Text Box 6">
            <a:extLst>
              <a:ext uri="{FF2B5EF4-FFF2-40B4-BE49-F238E27FC236}">
                <a16:creationId xmlns:a16="http://schemas.microsoft.com/office/drawing/2014/main" id="{D891CE27-B61D-41A3-A49D-FAAD86768785}"/>
              </a:ext>
            </a:extLst>
          </p:cNvPr>
          <p:cNvSpPr txBox="1">
            <a:spLocks noChangeArrowheads="1"/>
          </p:cNvSpPr>
          <p:nvPr/>
        </p:nvSpPr>
        <p:spPr bwMode="auto">
          <a:xfrm>
            <a:off x="250825" y="1052513"/>
            <a:ext cx="8642350" cy="521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4800" b="1" i="0">
                <a:solidFill>
                  <a:srgbClr val="000066"/>
                </a:solidFill>
                <a:effectLst>
                  <a:outerShdw blurRad="38100" dist="38100" dir="2700000" algn="tl">
                    <a:srgbClr val="C0C0C0"/>
                  </a:outerShdw>
                </a:effectLst>
              </a:rPr>
              <a:t>USANDO SEUS BENS - José Bates – Vendeu sua fazenda e mobília, acertou seus débitos e a seguir entregou virtualmente tudo o que restava de sua fortuna à Causa.</a:t>
            </a:r>
            <a:endParaRPr lang="en-US" altLang="pt-BR" sz="4800" b="1" i="0">
              <a:solidFill>
                <a:srgbClr val="000066"/>
              </a:solidFill>
              <a:effectLst>
                <a:outerShdw blurRad="38100" dist="38100" dir="2700000" algn="tl">
                  <a:srgbClr val="C0C0C0"/>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64B984E-A80A-43B2-B762-30C393A6E7E9}"/>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6147" name="Rectangle 3">
            <a:extLst>
              <a:ext uri="{FF2B5EF4-FFF2-40B4-BE49-F238E27FC236}">
                <a16:creationId xmlns:a16="http://schemas.microsoft.com/office/drawing/2014/main" id="{257C7520-C0D4-4EEA-9113-B1B05FCCDFAB}"/>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6148" name="Object 4">
            <a:extLst>
              <a:ext uri="{FF2B5EF4-FFF2-40B4-BE49-F238E27FC236}">
                <a16:creationId xmlns:a16="http://schemas.microsoft.com/office/drawing/2014/main" id="{F0235D29-0934-4079-B4D6-4402D7A45E5D}"/>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151"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Text Box 5">
            <a:extLst>
              <a:ext uri="{FF2B5EF4-FFF2-40B4-BE49-F238E27FC236}">
                <a16:creationId xmlns:a16="http://schemas.microsoft.com/office/drawing/2014/main" id="{CB6A6801-0A15-4921-A822-4D81DD52E4C7}"/>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 Manutenção dos Pregadores no Princípio</a:t>
            </a:r>
            <a:endParaRPr lang="en-US" altLang="pt-BR" sz="3200" b="1" i="0">
              <a:solidFill>
                <a:srgbClr val="CC0000"/>
              </a:solidFill>
              <a:effectLst>
                <a:outerShdw blurRad="38100" dist="38100" dir="2700000" algn="tl">
                  <a:srgbClr val="C0C0C0"/>
                </a:outerShdw>
              </a:effectLst>
            </a:endParaRPr>
          </a:p>
        </p:txBody>
      </p:sp>
      <p:sp>
        <p:nvSpPr>
          <p:cNvPr id="6150" name="Text Box 6">
            <a:extLst>
              <a:ext uri="{FF2B5EF4-FFF2-40B4-BE49-F238E27FC236}">
                <a16:creationId xmlns:a16="http://schemas.microsoft.com/office/drawing/2014/main" id="{1A00B9C2-0000-43EC-948F-8852204C5B07}"/>
              </a:ext>
            </a:extLst>
          </p:cNvPr>
          <p:cNvSpPr txBox="1">
            <a:spLocks noChangeArrowheads="1"/>
          </p:cNvSpPr>
          <p:nvPr/>
        </p:nvSpPr>
        <p:spPr bwMode="auto">
          <a:xfrm>
            <a:off x="250825" y="1052513"/>
            <a:ext cx="8642350" cy="521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 </a:t>
            </a:r>
            <a:r>
              <a:rPr lang="pt-BR" altLang="pt-BR" sz="4800" b="1" i="0">
                <a:solidFill>
                  <a:srgbClr val="000066"/>
                </a:solidFill>
                <a:effectLst>
                  <a:outerShdw blurRad="38100" dist="38100" dir="2700000" algn="tl">
                    <a:srgbClr val="C0C0C0"/>
                  </a:outerShdw>
                </a:effectLst>
              </a:rPr>
              <a:t>Que o trabalho dependia de ofertas esporádicas, no início da obra é deixado claro por literatura que conta como foi levada a propagação do evangelho pela Igreja Adventista</a:t>
            </a:r>
            <a:endParaRPr lang="en-US" altLang="pt-BR" sz="4800" b="1" i="0">
              <a:solidFill>
                <a:srgbClr val="000066"/>
              </a:solidFill>
              <a:effectLst>
                <a:outerShdw blurRad="38100" dist="38100" dir="2700000" algn="tl">
                  <a:srgbClr val="C0C0C0"/>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41FABCB-B3FC-48DC-81A2-721205B56382}"/>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7171" name="Rectangle 3">
            <a:extLst>
              <a:ext uri="{FF2B5EF4-FFF2-40B4-BE49-F238E27FC236}">
                <a16:creationId xmlns:a16="http://schemas.microsoft.com/office/drawing/2014/main" id="{791BD25F-E09A-43BF-9A77-2A03F1611CEC}"/>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7172" name="Object 4">
            <a:extLst>
              <a:ext uri="{FF2B5EF4-FFF2-40B4-BE49-F238E27FC236}">
                <a16:creationId xmlns:a16="http://schemas.microsoft.com/office/drawing/2014/main" id="{A7EC81CD-EE78-411E-AC04-C526219126DD}"/>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175"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3" name="Text Box 5">
            <a:extLst>
              <a:ext uri="{FF2B5EF4-FFF2-40B4-BE49-F238E27FC236}">
                <a16:creationId xmlns:a16="http://schemas.microsoft.com/office/drawing/2014/main" id="{122074AF-749C-4EAA-8A66-BE55A707D34B}"/>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 Manutenção dos Pregadores no Princípio</a:t>
            </a:r>
            <a:endParaRPr lang="en-US" altLang="pt-BR" sz="3200" b="1" i="0">
              <a:solidFill>
                <a:srgbClr val="CC0000"/>
              </a:solidFill>
              <a:effectLst>
                <a:outerShdw blurRad="38100" dist="38100" dir="2700000" algn="tl">
                  <a:srgbClr val="C0C0C0"/>
                </a:outerShdw>
              </a:effectLst>
            </a:endParaRPr>
          </a:p>
        </p:txBody>
      </p:sp>
      <p:sp>
        <p:nvSpPr>
          <p:cNvPr id="7174" name="Text Box 6">
            <a:extLst>
              <a:ext uri="{FF2B5EF4-FFF2-40B4-BE49-F238E27FC236}">
                <a16:creationId xmlns:a16="http://schemas.microsoft.com/office/drawing/2014/main" id="{141C6F49-43AB-44F8-B108-C1BDE0223778}"/>
              </a:ext>
            </a:extLst>
          </p:cNvPr>
          <p:cNvSpPr txBox="1">
            <a:spLocks noChangeArrowheads="1"/>
          </p:cNvSpPr>
          <p:nvPr/>
        </p:nvSpPr>
        <p:spPr bwMode="auto">
          <a:xfrm>
            <a:off x="250825" y="1052513"/>
            <a:ext cx="8642350" cy="531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i="0">
                <a:solidFill>
                  <a:srgbClr val="000066"/>
                </a:solidFill>
                <a:effectLst>
                  <a:outerShdw blurRad="38100" dist="38100" dir="2700000" algn="tl">
                    <a:srgbClr val="C0C0C0"/>
                  </a:outerShdw>
                </a:effectLst>
              </a:rPr>
              <a:t>Falando ainda sobre como José Bates dependia da fé para avançar, um escritor diz: “sentindo que o Senhor queria que ele fosse a certo lugar, tão forte era sua fé, que se assentou no carro de poltronas, sem dinheiro para o bilhete. Antes do trem partir, entrou um estranho que lhe entregou cinco dólares para o ajudar no trabalho.”</a:t>
            </a:r>
            <a:r>
              <a:rPr lang="pt-BR" altLang="pt-BR" b="1" i="0">
                <a:solidFill>
                  <a:srgbClr val="000066"/>
                </a:solidFill>
                <a:effectLst>
                  <a:outerShdw blurRad="38100" dist="38100" dir="2700000" algn="tl">
                    <a:srgbClr val="C0C0C0"/>
                  </a:outerShdw>
                </a:effectLst>
              </a:rPr>
              <a:t> Fundadores da Mensagem p. 100</a:t>
            </a:r>
            <a:endParaRPr lang="en-US" altLang="pt-BR" sz="3200" b="1" i="0">
              <a:solidFill>
                <a:srgbClr val="000066"/>
              </a:solidFill>
              <a:effectLst>
                <a:outerShdw blurRad="38100" dist="38100" dir="2700000" algn="tl">
                  <a:srgbClr val="C0C0C0"/>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32147B2-5D95-4277-9BCC-669353142B12}"/>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8195" name="Rectangle 3">
            <a:extLst>
              <a:ext uri="{FF2B5EF4-FFF2-40B4-BE49-F238E27FC236}">
                <a16:creationId xmlns:a16="http://schemas.microsoft.com/office/drawing/2014/main" id="{DAAD431E-ED43-4DB6-BF2A-8928B45A9EBB}"/>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8196" name="Object 4">
            <a:extLst>
              <a:ext uri="{FF2B5EF4-FFF2-40B4-BE49-F238E27FC236}">
                <a16:creationId xmlns:a16="http://schemas.microsoft.com/office/drawing/2014/main" id="{A001A309-92BD-4C89-8950-38AC7C4A1C7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200"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a:extLst>
              <a:ext uri="{FF2B5EF4-FFF2-40B4-BE49-F238E27FC236}">
                <a16:creationId xmlns:a16="http://schemas.microsoft.com/office/drawing/2014/main" id="{C2036A75-6783-445D-B218-5819F4B124F7}"/>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 Manutenção dos Pregadores no Princípio</a:t>
            </a:r>
            <a:endParaRPr lang="en-US" altLang="pt-BR" sz="3200" b="1" i="0">
              <a:solidFill>
                <a:srgbClr val="CC0000"/>
              </a:solidFill>
              <a:effectLst>
                <a:outerShdw blurRad="38100" dist="38100" dir="2700000" algn="tl">
                  <a:srgbClr val="C0C0C0"/>
                </a:outerShdw>
              </a:effectLst>
            </a:endParaRPr>
          </a:p>
        </p:txBody>
      </p:sp>
      <p:sp>
        <p:nvSpPr>
          <p:cNvPr id="8198" name="Text Box 6">
            <a:extLst>
              <a:ext uri="{FF2B5EF4-FFF2-40B4-BE49-F238E27FC236}">
                <a16:creationId xmlns:a16="http://schemas.microsoft.com/office/drawing/2014/main" id="{3B2A56F3-004D-4AE1-B531-C0C37AB735E0}"/>
              </a:ext>
            </a:extLst>
          </p:cNvPr>
          <p:cNvSpPr txBox="1">
            <a:spLocks noChangeArrowheads="1"/>
          </p:cNvSpPr>
          <p:nvPr/>
        </p:nvSpPr>
        <p:spPr bwMode="auto">
          <a:xfrm>
            <a:off x="250825" y="1052513"/>
            <a:ext cx="86423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4000" b="1" i="0">
                <a:solidFill>
                  <a:srgbClr val="000066"/>
                </a:solidFill>
                <a:effectLst>
                  <a:outerShdw blurRad="38100" dist="38100" dir="2700000" algn="tl">
                    <a:srgbClr val="C0C0C0"/>
                  </a:outerShdw>
                </a:effectLst>
              </a:rPr>
              <a:t>Trabalhando com as Mãos</a:t>
            </a:r>
            <a:endParaRPr lang="en-US" altLang="pt-BR" sz="4000" b="1" i="0">
              <a:solidFill>
                <a:srgbClr val="000066"/>
              </a:solidFill>
              <a:effectLst>
                <a:outerShdw blurRad="38100" dist="38100" dir="2700000" algn="tl">
                  <a:srgbClr val="C0C0C0"/>
                </a:outerShdw>
              </a:effectLst>
            </a:endParaRPr>
          </a:p>
        </p:txBody>
      </p:sp>
      <p:sp>
        <p:nvSpPr>
          <p:cNvPr id="8199" name="Text Box 7">
            <a:extLst>
              <a:ext uri="{FF2B5EF4-FFF2-40B4-BE49-F238E27FC236}">
                <a16:creationId xmlns:a16="http://schemas.microsoft.com/office/drawing/2014/main" id="{32B82E8A-3FEA-4010-92FB-868EC9A2CA96}"/>
              </a:ext>
            </a:extLst>
          </p:cNvPr>
          <p:cNvSpPr txBox="1">
            <a:spLocks noChangeArrowheads="1"/>
          </p:cNvSpPr>
          <p:nvPr/>
        </p:nvSpPr>
        <p:spPr bwMode="auto">
          <a:xfrm>
            <a:off x="0" y="1916113"/>
            <a:ext cx="91440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5400" b="1" i="0">
                <a:effectLst>
                  <a:outerShdw blurRad="38100" dist="38100" dir="2700000" algn="tl">
                    <a:srgbClr val="C0C0C0"/>
                  </a:outerShdw>
                </a:effectLst>
              </a:rPr>
              <a:t>Thiago White, trabalhava alguns dias da semana para se manter, e outros no trabalho de evangelização e pastoral.</a:t>
            </a:r>
            <a:endParaRPr lang="en-US" altLang="pt-BR" sz="5400" b="1" i="0">
              <a:effectLst>
                <a:outerShdw blurRad="38100" dist="38100" dir="2700000" algn="tl">
                  <a:srgbClr val="C0C0C0"/>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66D71A0-E012-41AC-94D1-4FE13FE95195}"/>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9219" name="Rectangle 3">
            <a:extLst>
              <a:ext uri="{FF2B5EF4-FFF2-40B4-BE49-F238E27FC236}">
                <a16:creationId xmlns:a16="http://schemas.microsoft.com/office/drawing/2014/main" id="{4E86EA68-994C-4BFE-9880-09F6B8BD662B}"/>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9220" name="Object 4">
            <a:extLst>
              <a:ext uri="{FF2B5EF4-FFF2-40B4-BE49-F238E27FC236}">
                <a16:creationId xmlns:a16="http://schemas.microsoft.com/office/drawing/2014/main" id="{CB05AD8C-E1B1-4E8A-BC81-6FD6FC66DA08}"/>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9226"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1" name="Text Box 5">
            <a:extLst>
              <a:ext uri="{FF2B5EF4-FFF2-40B4-BE49-F238E27FC236}">
                <a16:creationId xmlns:a16="http://schemas.microsoft.com/office/drawing/2014/main" id="{D93C83BF-9728-4CEA-A8E0-522CCC121F65}"/>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A Manutenção dos Pregadores no Princípio</a:t>
            </a:r>
            <a:endParaRPr lang="en-US" altLang="pt-BR" sz="3200" b="1" i="0">
              <a:solidFill>
                <a:srgbClr val="CC0000"/>
              </a:solidFill>
              <a:effectLst>
                <a:outerShdw blurRad="38100" dist="38100" dir="2700000" algn="tl">
                  <a:srgbClr val="C0C0C0"/>
                </a:outerShdw>
              </a:effectLst>
            </a:endParaRPr>
          </a:p>
        </p:txBody>
      </p:sp>
      <p:sp>
        <p:nvSpPr>
          <p:cNvPr id="9222" name="Text Box 6">
            <a:extLst>
              <a:ext uri="{FF2B5EF4-FFF2-40B4-BE49-F238E27FC236}">
                <a16:creationId xmlns:a16="http://schemas.microsoft.com/office/drawing/2014/main" id="{3BD8C876-9378-4F72-AA27-37F804A7EF71}"/>
              </a:ext>
            </a:extLst>
          </p:cNvPr>
          <p:cNvSpPr txBox="1">
            <a:spLocks noChangeArrowheads="1"/>
          </p:cNvSpPr>
          <p:nvPr/>
        </p:nvSpPr>
        <p:spPr bwMode="auto">
          <a:xfrm>
            <a:off x="250825" y="836613"/>
            <a:ext cx="86423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000066"/>
                </a:solidFill>
                <a:effectLst>
                  <a:outerShdw blurRad="38100" dist="38100" dir="2700000" algn="tl">
                    <a:srgbClr val="C0C0C0"/>
                  </a:outerShdw>
                </a:effectLst>
              </a:rPr>
              <a:t>Impossibilidade de se Continuar nesse Sistema</a:t>
            </a:r>
            <a:endParaRPr lang="en-US" altLang="pt-BR" sz="3200" b="1" i="0">
              <a:solidFill>
                <a:srgbClr val="000066"/>
              </a:solidFill>
              <a:effectLst>
                <a:outerShdw blurRad="38100" dist="38100" dir="2700000" algn="tl">
                  <a:srgbClr val="C0C0C0"/>
                </a:outerShdw>
              </a:effectLst>
            </a:endParaRPr>
          </a:p>
        </p:txBody>
      </p:sp>
      <p:sp>
        <p:nvSpPr>
          <p:cNvPr id="9224" name="Text Box 8">
            <a:extLst>
              <a:ext uri="{FF2B5EF4-FFF2-40B4-BE49-F238E27FC236}">
                <a16:creationId xmlns:a16="http://schemas.microsoft.com/office/drawing/2014/main" id="{5DAE7895-E322-4886-AFD0-29055FF6EBA8}"/>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9225" name="Text Box 9">
            <a:extLst>
              <a:ext uri="{FF2B5EF4-FFF2-40B4-BE49-F238E27FC236}">
                <a16:creationId xmlns:a16="http://schemas.microsoft.com/office/drawing/2014/main" id="{54655045-72E5-4646-BBDA-53D665599477}"/>
              </a:ext>
            </a:extLst>
          </p:cNvPr>
          <p:cNvSpPr txBox="1">
            <a:spLocks noChangeArrowheads="1"/>
          </p:cNvSpPr>
          <p:nvPr/>
        </p:nvSpPr>
        <p:spPr bwMode="auto">
          <a:xfrm>
            <a:off x="0" y="1700213"/>
            <a:ext cx="91440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000" b="1" i="0">
                <a:effectLst>
                  <a:outerShdw blurRad="38100" dist="38100" dir="2700000" algn="tl">
                    <a:srgbClr val="C0C0C0"/>
                  </a:outerShdw>
                </a:effectLst>
              </a:rPr>
              <a:t>Ao passar o tempo, líderes da igreja perceberam que não havia condições de avançar com o trabalho sem nenhum tipo ou sistema de manutenção para a obra e obreiros. Homens foram escolhidos para que descobrissem na Bíblia um plano para que o trabalho não dependesse apenas de ofertas voluntárias esporádicas, os bens dos obreiros e o trabalho dos mesmos em atividades seculares, aliás, o que lhes tirava o tempo em que podiam se envolver na evangelização.</a:t>
            </a:r>
            <a:endParaRPr lang="en-US" altLang="pt-BR" sz="3000" b="1" i="0">
              <a:effectLst>
                <a:outerShdw blurRad="38100" dist="38100" dir="2700000" algn="tl">
                  <a:srgbClr val="C0C0C0"/>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5E6301E-A419-4609-9D19-3BD58762F977}"/>
              </a:ext>
            </a:extLst>
          </p:cNvPr>
          <p:cNvSpPr>
            <a:spLocks noGrp="1" noChangeArrowheads="1"/>
          </p:cNvSpPr>
          <p:nvPr>
            <p:ph type="ctrTitle"/>
          </p:nvPr>
        </p:nvSpPr>
        <p:spPr>
          <a:xfrm>
            <a:off x="685800" y="2130425"/>
            <a:ext cx="7772400" cy="1470025"/>
          </a:xfrm>
        </p:spPr>
        <p:txBody>
          <a:bodyPr anchor="ctr"/>
          <a:lstStyle/>
          <a:p>
            <a:endParaRPr lang="pt-BR" altLang="pt-BR" sz="4400"/>
          </a:p>
        </p:txBody>
      </p:sp>
      <p:sp>
        <p:nvSpPr>
          <p:cNvPr id="10243" name="Rectangle 3">
            <a:extLst>
              <a:ext uri="{FF2B5EF4-FFF2-40B4-BE49-F238E27FC236}">
                <a16:creationId xmlns:a16="http://schemas.microsoft.com/office/drawing/2014/main" id="{AFAE10A3-37FC-4DC5-A406-14F00CC2A175}"/>
              </a:ext>
            </a:extLst>
          </p:cNvPr>
          <p:cNvSpPr>
            <a:spLocks noGrp="1" noChangeArrowheads="1"/>
          </p:cNvSpPr>
          <p:nvPr>
            <p:ph type="subTitle" idx="1"/>
          </p:nvPr>
        </p:nvSpPr>
        <p:spPr>
          <a:xfrm>
            <a:off x="1371600" y="3886200"/>
            <a:ext cx="6400800" cy="1752600"/>
          </a:xfrm>
        </p:spPr>
        <p:txBody>
          <a:bodyPr/>
          <a:lstStyle/>
          <a:p>
            <a:endParaRPr lang="pt-BR" altLang="pt-BR" sz="3200"/>
          </a:p>
        </p:txBody>
      </p:sp>
      <p:graphicFrame>
        <p:nvGraphicFramePr>
          <p:cNvPr id="10244" name="Object 4">
            <a:extLst>
              <a:ext uri="{FF2B5EF4-FFF2-40B4-BE49-F238E27FC236}">
                <a16:creationId xmlns:a16="http://schemas.microsoft.com/office/drawing/2014/main" id="{36C8598B-651D-4441-82D5-086B60DAFFA7}"/>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250" name="Foto do Photo Editor" r:id="rId3" imgW="6095238" imgH="4544059" progId="MSPhotoEd.3">
                  <p:embed/>
                </p:oleObj>
              </mc:Choice>
              <mc:Fallback>
                <p:oleObj name="Foto do Photo Editor" r:id="rId3" imgW="6095238" imgH="4544059" progId="MSPhotoEd.3">
                  <p:embed/>
                  <p:pic>
                    <p:nvPicPr>
                      <p:cNvPr id="0" name="Object 4"/>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Text Box 5">
            <a:extLst>
              <a:ext uri="{FF2B5EF4-FFF2-40B4-BE49-F238E27FC236}">
                <a16:creationId xmlns:a16="http://schemas.microsoft.com/office/drawing/2014/main" id="{57EF34D1-4700-46F4-9299-1468599AC06F}"/>
              </a:ext>
            </a:extLst>
          </p:cNvPr>
          <p:cNvSpPr txBox="1">
            <a:spLocks noChangeArrowheads="1"/>
          </p:cNvSpPr>
          <p:nvPr/>
        </p:nvSpPr>
        <p:spPr bwMode="auto">
          <a:xfrm>
            <a:off x="179388" y="333375"/>
            <a:ext cx="878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200" b="1" i="0">
                <a:solidFill>
                  <a:srgbClr val="CC0000"/>
                </a:solidFill>
                <a:effectLst>
                  <a:outerShdw blurRad="38100" dist="38100" dir="2700000" algn="tl">
                    <a:srgbClr val="C0C0C0"/>
                  </a:outerShdw>
                </a:effectLst>
              </a:rPr>
              <a:t>O Plano da Beneficência Sistemática</a:t>
            </a:r>
            <a:endParaRPr lang="en-US" altLang="pt-BR" sz="3200" b="1" i="0">
              <a:solidFill>
                <a:srgbClr val="CC0000"/>
              </a:solidFill>
              <a:effectLst>
                <a:outerShdw blurRad="38100" dist="38100" dir="2700000" algn="tl">
                  <a:srgbClr val="C0C0C0"/>
                </a:outerShdw>
              </a:effectLst>
            </a:endParaRPr>
          </a:p>
        </p:txBody>
      </p:sp>
      <p:sp>
        <p:nvSpPr>
          <p:cNvPr id="10247" name="Text Box 7">
            <a:extLst>
              <a:ext uri="{FF2B5EF4-FFF2-40B4-BE49-F238E27FC236}">
                <a16:creationId xmlns:a16="http://schemas.microsoft.com/office/drawing/2014/main" id="{56E414F5-DD4F-4DA3-8019-FBEC8CF2D5B9}"/>
              </a:ext>
            </a:extLst>
          </p:cNvPr>
          <p:cNvSpPr txBox="1">
            <a:spLocks noChangeArrowheads="1"/>
          </p:cNvSpPr>
          <p:nvPr/>
        </p:nvSpPr>
        <p:spPr bwMode="auto">
          <a:xfrm>
            <a:off x="250825" y="2420938"/>
            <a:ext cx="8713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pt-BR" altLang="pt-BR" sz="3200" b="1" i="0">
              <a:effectLst>
                <a:outerShdw blurRad="38100" dist="38100" dir="2700000" algn="tl">
                  <a:srgbClr val="C0C0C0"/>
                </a:outerShdw>
              </a:effectLst>
            </a:endParaRPr>
          </a:p>
        </p:txBody>
      </p:sp>
      <p:sp>
        <p:nvSpPr>
          <p:cNvPr id="10249" name="Text Box 9">
            <a:extLst>
              <a:ext uri="{FF2B5EF4-FFF2-40B4-BE49-F238E27FC236}">
                <a16:creationId xmlns:a16="http://schemas.microsoft.com/office/drawing/2014/main" id="{58181C6F-6CE2-446B-B67F-03507ED1F7AB}"/>
              </a:ext>
            </a:extLst>
          </p:cNvPr>
          <p:cNvSpPr txBox="1">
            <a:spLocks noChangeArrowheads="1"/>
          </p:cNvSpPr>
          <p:nvPr/>
        </p:nvSpPr>
        <p:spPr bwMode="auto">
          <a:xfrm>
            <a:off x="0" y="981075"/>
            <a:ext cx="9144000"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2800" b="1" i="0">
                <a:effectLst>
                  <a:outerShdw blurRad="38100" dist="38100" dir="2700000" algn="tl">
                    <a:srgbClr val="C0C0C0"/>
                  </a:outerShdw>
                </a:effectLst>
              </a:rPr>
              <a:t>Evidentemente, os líderes da Igreja Adventista conheciam o plano bíblico dos dízimos e ofertas, mas, a princípio não viam como aplicá-lo na Igreja Cristã. Como o sábado, as leis de saúde e outras doutrinas, o plano foi estudado com carinho, muito esforço e, principalmente oração, chegando-se a conclusão de que devia-se pedir a cada irmão que separasse uma certa quantia por semana. Aqueles que tinham propriedades, deviam separar cada ano “um por cento de seu valor, porque se calculava que a propriedade de um homem rendesse dez por cento ao ano, e a décima parte seria um por cento do total do valor da propriedade” </a:t>
            </a:r>
            <a:r>
              <a:rPr lang="pt-BR" altLang="pt-BR" b="1" i="0">
                <a:effectLst>
                  <a:outerShdw blurRad="38100" dist="38100" dir="2700000" algn="tl">
                    <a:srgbClr val="C0C0C0"/>
                  </a:outerShdw>
                </a:effectLst>
              </a:rPr>
              <a:t>Historia da Nossa Igreja.</a:t>
            </a:r>
            <a:r>
              <a:rPr lang="pt-BR" altLang="pt-BR" sz="2800" b="1" i="0">
                <a:effectLst>
                  <a:outerShdw blurRad="38100" dist="38100" dir="2700000" algn="tl">
                    <a:srgbClr val="C0C0C0"/>
                  </a:outerShdw>
                </a:effectLst>
              </a:rPr>
              <a:t> </a:t>
            </a:r>
            <a:endParaRPr lang="en-US" altLang="pt-BR" sz="2800" b="1" i="0">
              <a:effectLst>
                <a:outerShdw blurRad="38100" dist="38100" dir="2700000" algn="tl">
                  <a:srgbClr val="C0C0C0"/>
                </a:outerShdw>
              </a:effectLst>
            </a:endParaRPr>
          </a:p>
        </p:txBody>
      </p:sp>
    </p:spTree>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pt-BR" sz="1800" b="0" i="1"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pt-BR" sz="1800" b="0" i="1"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2015</Words>
  <Application>Microsoft Office PowerPoint</Application>
  <PresentationFormat>Apresentação na tela (4:3)</PresentationFormat>
  <Paragraphs>84</Paragraphs>
  <Slides>29</Slides>
  <Notes>0</Notes>
  <HiddenSlides>0</HiddenSlides>
  <MMClips>0</MMClips>
  <ScaleCrop>false</ScaleCrop>
  <HeadingPairs>
    <vt:vector size="8" baseType="variant">
      <vt:variant>
        <vt:lpstr>Fontes usadas</vt:lpstr>
      </vt:variant>
      <vt:variant>
        <vt:i4>1</vt:i4>
      </vt:variant>
      <vt:variant>
        <vt:lpstr>Tema</vt:lpstr>
      </vt:variant>
      <vt:variant>
        <vt:i4>1</vt:i4>
      </vt:variant>
      <vt:variant>
        <vt:lpstr>Servidores OLE inseridos</vt:lpstr>
      </vt:variant>
      <vt:variant>
        <vt:i4>1</vt:i4>
      </vt:variant>
      <vt:variant>
        <vt:lpstr>Títulos de slides</vt:lpstr>
      </vt:variant>
      <vt:variant>
        <vt:i4>29</vt:i4>
      </vt:variant>
    </vt:vector>
  </HeadingPairs>
  <TitlesOfParts>
    <vt:vector size="32" baseType="lpstr">
      <vt:lpstr>Arial</vt:lpstr>
      <vt:lpstr>Design padrão</vt:lpstr>
      <vt:lpstr>Foto do Microsoft Photo Editor 3.0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Associaçao Paulistana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SM-MORDOMIA</dc:subject>
  <dc:creator>Pr. MARCELO AUGUSTO DE CARVALHO</dc:creator>
  <cp:keywords>www.4tons.com.br</cp:keywords>
  <dc:description>COM[ERCIO PROIBIDO. USO PESSOAL</dc:description>
  <cp:lastModifiedBy>Pr. Marcelo Carvalho</cp:lastModifiedBy>
  <cp:revision>5</cp:revision>
  <dcterms:created xsi:type="dcterms:W3CDTF">2003-07-21T19:29:38Z</dcterms:created>
  <dcterms:modified xsi:type="dcterms:W3CDTF">2019-10-21T11:59:49Z</dcterms:modified>
  <cp:category>MORDOMIA</cp:category>
</cp:coreProperties>
</file>