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97C12-40CF-4A2E-B5F4-182D8D7EB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EAFE2E-E051-469B-999E-0AFB7F872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754E9E-41C9-4CDA-83F3-091B8F808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4BAD00-66D1-462B-9309-40E777E1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C04CA2-304C-4ABC-A72D-342A9D4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4F1D5-6966-42B7-B212-D95E3F596E4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7311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6B1F1-9EB2-42D5-8335-8EBCA6DA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6F98B80-2246-4579-811D-7E0FB18D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1DEED5-E740-4535-A626-44BF8D72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FEAAEB-BE92-4818-97FC-A65250EF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7A46F1-2602-4892-A2E4-EE423B06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3EB1-1B3E-4DA9-AC4A-02EDEA65954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3577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0FEC64-E402-4E07-8A1E-12E4E69E0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A7B079-B86C-42BA-A737-F09B7B9F3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AB71F5-9C3B-444E-A8A1-825C41E2F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8E6485-90EA-4F86-87C4-ABB19E37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0C95E3-0E22-401D-9F8F-4038AC1A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91694-F24C-4B98-9EB9-B9106DB61B7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7247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F3539-2801-404D-8206-188C4208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E8293A-5E87-4059-BCD6-5E74D06F1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29384F-624B-4C1B-985B-990C4C1AD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34B5A8-77D9-48F3-9C64-9E57308E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987E97-ECB3-41F8-86BA-CB67E25A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249E2-EBAA-49F0-BEE2-B6D98BC395C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6652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41037-9D82-4E2D-9653-0AF8510E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C6AD6F-2B11-4FAC-9DBB-FDC9648AC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668A16-5648-4805-A58B-75FAFA80E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890C24-81F6-44FB-8CB2-BBB44FE5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3665F5-B011-42AA-8FD9-FC9028E0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C6DE5-962A-4E06-A7D3-C29AA5D8F39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1908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CE571-409D-45CC-95E5-8404A25D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4BAAFE-2BA1-4B20-BF8C-7DB85C3D6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9BBFDF-6CBB-426C-BBE2-7FAC51CE7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18A9EF-3094-42DD-8A31-BC7A3E7B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DFFCB3-3382-4848-9258-B47923CB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E54609-9447-4ED4-B32C-8A96C73D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FB410-FCA5-4376-ABD0-9E2F10742ED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271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82276-5A5A-4BD9-A1FA-587FFD1E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2FBFB4-6860-4AE3-81CB-9ED3154A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86C8E9-3F60-437D-A69C-9B3666248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8D0E7F-CF27-4E5D-9E7C-26A80B4EE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52E7777-7E85-4F3F-B8A3-EF51405D0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CD5FFF9-52C0-48A3-ABE1-201830B1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1B565E7-B683-49BC-AA3E-287D10DF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76995C3-E2F7-44AC-9669-30E41656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74441-7750-4ED8-AA8A-13498AB888B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1817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46542-99DD-4943-8658-1D2DDAAA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60B995-0DEA-4EF2-9E9B-60F59211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B435AE-2AC7-4A61-9E38-C31AF82D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451189-11C3-4EE1-9A23-4D9CA223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5A03-1E32-45CD-91E9-322ECB0AB38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4345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EBB4A06-120B-452C-BEC0-8CD571D8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7736F9F-FD1D-49D1-A82D-0D3D9377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C7FFD8-0C47-4EB2-860F-6A1C3DE7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FA6F6-8D8C-4379-99F2-C28F5A34262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0267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1D10D-B697-4ACB-8DAF-7E65FE31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54383F-3F85-4130-9F4A-C440CB7A2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D58BFD-5361-481D-99D6-C1A18C793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9CE481-2BC6-4D7A-9B8F-2C43D744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ADD323-284F-47B3-947C-332DBC2E5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1AB48D-23A8-4ECF-AFC8-B8974E72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48DD4-4F41-412E-AB93-BE98B1405A3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2326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E72EB-678D-4403-A9C5-4EC22A24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6095403-C84B-455B-A7C5-96243F6B9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28AFA2-354A-4082-9111-953CF7678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558EE8-8EC1-4F9E-A956-5F4DCAEF9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4CEAF0-C834-4A38-8F10-3796423C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967CF5-C4C0-47DB-A26A-AFA7C84A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5C938-8410-4A95-BD4B-FF02E88D5C5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4769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D917DEE-70DD-4CDB-AC0B-B532D8514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8B2BA9-0408-4056-A968-7C10321D2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8AF5D7-8B2B-4F65-82F4-C7E5079D2E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26CF2F8-76BD-4639-8644-678347722C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2759AF7-5154-4281-85E0-183BD2C572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FC5624-0EF1-471F-8321-8CE2C16555DC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D4B4C9C-3A78-4278-BF8A-B7D3FA9C46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38A998C-5E1B-4DE1-8260-E921418F16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2052" name="Object 4">
            <a:extLst>
              <a:ext uri="{FF2B5EF4-FFF2-40B4-BE49-F238E27FC236}">
                <a16:creationId xmlns:a16="http://schemas.microsoft.com/office/drawing/2014/main" id="{6C668CC4-9DB5-4412-867E-AA23CA692A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WordArt 8">
            <a:extLst>
              <a:ext uri="{FF2B5EF4-FFF2-40B4-BE49-F238E27FC236}">
                <a16:creationId xmlns:a16="http://schemas.microsoft.com/office/drawing/2014/main" id="{4CAE48B2-1BF2-4A32-8003-57A003DEA4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730056">
            <a:off x="328613" y="933450"/>
            <a:ext cx="4075112" cy="5603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28569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pt-BR" sz="4000" kern="10">
                <a:ln w="9525">
                  <a:round/>
                  <a:headEnd/>
                  <a:tailEnd/>
                </a:ln>
                <a:solidFill>
                  <a:srgbClr val="FFFF00">
                    <a:alpha val="80000"/>
                  </a:srgbClr>
                </a:solidFill>
                <a:latin typeface="Arial Black" panose="020B0A04020102020204" pitchFamily="34" charset="0"/>
              </a:rPr>
              <a:t>Capítulo VI</a:t>
            </a:r>
          </a:p>
        </p:txBody>
      </p:sp>
      <p:sp>
        <p:nvSpPr>
          <p:cNvPr id="2058" name="WordArt 10">
            <a:extLst>
              <a:ext uri="{FF2B5EF4-FFF2-40B4-BE49-F238E27FC236}">
                <a16:creationId xmlns:a16="http://schemas.microsoft.com/office/drawing/2014/main" id="{205A1125-F4F2-4E99-92ED-DD2415BBA4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813" y="2636838"/>
            <a:ext cx="5184775" cy="32400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28569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pt-BR" sz="4000" kern="10">
                <a:ln w="9525">
                  <a:round/>
                  <a:headEnd/>
                  <a:tailEnd/>
                </a:ln>
                <a:solidFill>
                  <a:srgbClr val="FFFF00">
                    <a:alpha val="80000"/>
                  </a:srgbClr>
                </a:solidFill>
                <a:latin typeface="Arial Black" panose="020B0A04020102020204" pitchFamily="34" charset="0"/>
              </a:rPr>
              <a:t>Conclusão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673E214-DBAC-4FC6-B2B7-7A1D899F77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0C752E4-7674-4AF4-BC0A-06055439FA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1268" name="Object 4">
            <a:extLst>
              <a:ext uri="{FF2B5EF4-FFF2-40B4-BE49-F238E27FC236}">
                <a16:creationId xmlns:a16="http://schemas.microsoft.com/office/drawing/2014/main" id="{115998B7-9DDC-4471-9840-DD183FE0B9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>
            <a:extLst>
              <a:ext uri="{FF2B5EF4-FFF2-40B4-BE49-F238E27FC236}">
                <a16:creationId xmlns:a16="http://schemas.microsoft.com/office/drawing/2014/main" id="{33D9A1A0-F06D-4A56-ADB2-C4BBF41FC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A25F94FB-37D2-422F-B08B-61AF9133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8135938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600">
                <a:effectLst>
                  <a:outerShdw blurRad="38100" dist="38100" dir="2700000" algn="tl">
                    <a:srgbClr val="C0C0C0"/>
                  </a:outerShdw>
                </a:effectLst>
              </a:rPr>
              <a:t>Oportuno é repetir uma declaração do Espírito de Profecia já citada anteriormente “... Comete-se grande erro quando se retira o dízimo do fim em que deve ser empregado – o sustento dos ministros” </a:t>
            </a:r>
            <a:r>
              <a:rPr lang="pt-BR" altLang="pt-BR">
                <a:effectLst>
                  <a:outerShdw blurRad="38100" dist="38100" dir="2700000" algn="tl">
                    <a:srgbClr val="C0C0C0"/>
                  </a:outerShdw>
                </a:effectLst>
              </a:rPr>
              <a:t>OE p. 226</a:t>
            </a:r>
            <a:endParaRPr lang="en-US" altLang="pt-B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560DFF0-2A27-4A09-8C88-9B178565AC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08110E00-2652-4674-8B95-3B0BC0EE78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2292" name="Object 4">
            <a:extLst>
              <a:ext uri="{FF2B5EF4-FFF2-40B4-BE49-F238E27FC236}">
                <a16:creationId xmlns:a16="http://schemas.microsoft.com/office/drawing/2014/main" id="{321B630A-3611-450F-B44C-2DB335FB48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>
            <a:extLst>
              <a:ext uri="{FF2B5EF4-FFF2-40B4-BE49-F238E27FC236}">
                <a16:creationId xmlns:a16="http://schemas.microsoft.com/office/drawing/2014/main" id="{E2B1AA53-15FD-4C2B-A874-DF7C8D8EF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FCB24AF4-A23B-4258-8517-F0155A936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85800"/>
            <a:ext cx="8135938" cy="538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900" b="1">
                <a:effectLst>
                  <a:outerShdw blurRad="38100" dist="38100" dir="2700000" algn="tl">
                    <a:srgbClr val="C0C0C0"/>
                  </a:outerShdw>
                </a:effectLst>
              </a:rPr>
              <a:t>O homem não pode mudar os planos de Deus. “porque Eu, o Senhor não mudo; por isso, vós, ó filhos de Jacó, não sois consumidos.” Mal. 3:6 Os planos de Deus feitos para o povo de Israel, com respeito aos dízimos continuam os mesmos – Deus não mudou. “...o dízimo pertence ao Senhor, e todos que tocam, (nele) serão punidos com a perda de seu tesouro celestial, a menos que se arrependam...Deus não mudo; o dízimo tem de ser ainda empregado para a manutenção do ministério”</a:t>
            </a:r>
            <a:r>
              <a:rPr lang="pt-BR" altLang="pt-BR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pt-B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OE p. 227</a:t>
            </a:r>
            <a:r>
              <a:rPr lang="pt-BR" altLang="pt-BR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pt-BR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45501ED-2703-4915-9315-73DC0B5C98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6359671-BF61-4DF8-8AC5-7793364C51C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05025486-2DEA-45E4-872C-9BABC9D552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7">
            <a:extLst>
              <a:ext uri="{FF2B5EF4-FFF2-40B4-BE49-F238E27FC236}">
                <a16:creationId xmlns:a16="http://schemas.microsoft.com/office/drawing/2014/main" id="{B797F2F9-9EF8-4E87-897B-1282B657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8135938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Através deste estudo, conclui-se que o dízimo foi estabelecido por Deus para que o homem sempre se lembrasse de que Ele é o proprietário de todas as coisas. Deus reservou uma décima parte para Si de todas as coisas. O dízimo é santo.</a:t>
            </a:r>
          </a:p>
          <a:p>
            <a:pPr algn="ctr">
              <a:spcBef>
                <a:spcPct val="50000"/>
              </a:spcBef>
            </a:pPr>
            <a:r>
              <a:rPr lang="pt-BR" altLang="pt-BR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Lev. 27:30-32 </a:t>
            </a:r>
            <a:endParaRPr lang="en-US" altLang="pt-BR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1FD4888-97CF-445D-BCB5-F9024FDA02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8536C80-5D4D-4CA5-88C6-4FD8239709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E6595695-A625-438B-B628-0C7AC504B9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>
            <a:extLst>
              <a:ext uri="{FF2B5EF4-FFF2-40B4-BE49-F238E27FC236}">
                <a16:creationId xmlns:a16="http://schemas.microsoft.com/office/drawing/2014/main" id="{6D7BFEE0-497D-46E6-A369-F390B30E4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135938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Ele o deu para os sacerdotes e levitas para o seu sustento, pois não receberam herança na terra de Canaã:</a:t>
            </a:r>
          </a:p>
          <a:p>
            <a:pPr algn="ctr">
              <a:spcBef>
                <a:spcPct val="50000"/>
              </a:spcBef>
            </a:pPr>
            <a:r>
              <a:rPr lang="pt-BR" altLang="pt-BR" sz="4800" b="1">
                <a:effectLst>
                  <a:outerShdw blurRad="38100" dist="38100" dir="2700000" algn="tl">
                    <a:srgbClr val="C0C0C0"/>
                  </a:outerShdw>
                </a:effectLst>
              </a:rPr>
              <a:t>Num. 18:21 a 24</a:t>
            </a:r>
            <a:endParaRPr lang="en-US" altLang="pt-BR" sz="4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D72559-FC8B-43DD-BDF7-C3CBC481F7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DC3904F-7AD2-425D-B999-5F6066F117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5124" name="Object 4">
            <a:extLst>
              <a:ext uri="{FF2B5EF4-FFF2-40B4-BE49-F238E27FC236}">
                <a16:creationId xmlns:a16="http://schemas.microsoft.com/office/drawing/2014/main" id="{C70BFE69-BD30-4067-8E55-035A021234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5">
            <a:extLst>
              <a:ext uri="{FF2B5EF4-FFF2-40B4-BE49-F238E27FC236}">
                <a16:creationId xmlns:a16="http://schemas.microsoft.com/office/drawing/2014/main" id="{AFDF6CB8-5E2A-444B-911D-F6DA61140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A4F02339-CA7E-493D-82B8-1BA525DF6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135938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Quando o homem lançava mão dele para outra finalidade, estava fora dos planos de Deus, por isso vinham as maldições descritas em algumas partes do VT, como em Malaquias 3:7 a 12</a:t>
            </a:r>
            <a:endParaRPr lang="en-US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786FA1C-C508-45DF-9783-DB41B21C62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C557787-154E-4333-B59A-BFEE20B9593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id="{2E4B94EA-11BB-4736-9AE9-0B41DB702A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>
            <a:extLst>
              <a:ext uri="{FF2B5EF4-FFF2-40B4-BE49-F238E27FC236}">
                <a16:creationId xmlns:a16="http://schemas.microsoft.com/office/drawing/2014/main" id="{70788247-D991-4994-9B17-1B64D353B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B3A16D60-0DE8-46FD-89D9-856FEA9E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135938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O dízimo era “herança”dos levitas e sacerdotes. Para outras finalidades religiosas e caritativas eram pedidas ofertas voluntárias regulares e sistemáticas e algumas vezes ofertas especiais.</a:t>
            </a:r>
            <a:endParaRPr lang="en-US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1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640A75C-E733-4F6F-A670-D86FB9800F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821797E-7099-4336-B66E-378A591C3FE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7172" name="Object 4">
            <a:extLst>
              <a:ext uri="{FF2B5EF4-FFF2-40B4-BE49-F238E27FC236}">
                <a16:creationId xmlns:a16="http://schemas.microsoft.com/office/drawing/2014/main" id="{94E7464A-0381-44B0-8CCE-C6BCDBF4A4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>
            <a:extLst>
              <a:ext uri="{FF2B5EF4-FFF2-40B4-BE49-F238E27FC236}">
                <a16:creationId xmlns:a16="http://schemas.microsoft.com/office/drawing/2014/main" id="{B7EC6305-E8F2-441C-9C27-B51E2036A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16A2476B-1BA9-4C92-896F-7A9AC8589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9275"/>
            <a:ext cx="8135938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900" b="1">
                <a:effectLst>
                  <a:outerShdw blurRad="38100" dist="38100" dir="2700000" algn="tl">
                    <a:srgbClr val="C0C0C0"/>
                  </a:outerShdw>
                </a:effectLst>
              </a:rPr>
              <a:t>O NT não trás novamente a lei do dízimo, mas isso não significa que o mesmo foi abolido. Como o sábado o dízimo não precisava de nova lei. A lei era bem conhecida dos judeus que eram os primeiros cristãos em sua maioria a princípio. Como o sábado ele é “Santo ao Senhor”</a:t>
            </a:r>
            <a:endParaRPr lang="en-US" altLang="pt-BR" sz="39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A7E4A15-6635-486C-9B53-9FB5801A00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5776492-46D9-438F-98E5-E5CAEC83D5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8196" name="Object 4">
            <a:extLst>
              <a:ext uri="{FF2B5EF4-FFF2-40B4-BE49-F238E27FC236}">
                <a16:creationId xmlns:a16="http://schemas.microsoft.com/office/drawing/2014/main" id="{DBA0A19A-0FB6-4CEA-8D6E-B20692C292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>
            <a:extLst>
              <a:ext uri="{FF2B5EF4-FFF2-40B4-BE49-F238E27FC236}">
                <a16:creationId xmlns:a16="http://schemas.microsoft.com/office/drawing/2014/main" id="{D8CFAB6F-7A87-441F-AE21-C318F8F6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1D1BCD2B-EA74-425E-ADA3-60363FB2A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135938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200" b="1">
                <a:effectLst>
                  <a:outerShdw blurRad="38100" dist="38100" dir="2700000" algn="tl">
                    <a:srgbClr val="C0C0C0"/>
                  </a:outerShdw>
                </a:effectLst>
              </a:rPr>
              <a:t>Não há indicação segura que o dízimo no NT era usado para o sustento dos ministros, mas, como a igreja cristã apostólica era composta de judeus em sua maioria, a princípio, pode-se pensar que o sistema tenha sido usado.</a:t>
            </a:r>
            <a:endParaRPr lang="en-US" altLang="pt-BR" sz="4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A32B55B-AF6A-4241-9A94-82706E8135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45C0F52-4B8A-4118-90B8-DD19DEB922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A888FACD-B1EB-4919-BDC1-A40627A621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>
            <a:extLst>
              <a:ext uri="{FF2B5EF4-FFF2-40B4-BE49-F238E27FC236}">
                <a16:creationId xmlns:a16="http://schemas.microsoft.com/office/drawing/2014/main" id="{48539ED6-5017-4A32-BE37-37EEB00B8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A0B11A12-5EAA-47B6-A82F-A25B3CFA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75"/>
            <a:ext cx="8135938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600" b="1">
                <a:effectLst>
                  <a:outerShdw blurRad="38100" dist="38100" dir="2700000" algn="tl">
                    <a:srgbClr val="C0C0C0"/>
                  </a:outerShdw>
                </a:effectLst>
              </a:rPr>
              <a:t>A referência mais forte do NT sobre o possível uso do dízimo para o sustento do ministério está em I Cor. 9:13 e 14, quando Paulo afirma: “aos que anunciam o evangelho, que vivam do evangelho”</a:t>
            </a:r>
            <a:endParaRPr lang="en-US" altLang="pt-BR" sz="4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E7247E5-0CB9-4E8D-97AC-3750B1025B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FFD883A9-AA82-4997-B947-7EDF73A9A05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id="{A6A1E303-6B32-42DD-BE89-1BA5BF559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Foto do Photo Editor" r:id="rId3" imgW="6095238" imgH="4648849" progId="MSPhotoEd.3">
                  <p:embed/>
                </p:oleObj>
              </mc:Choice>
              <mc:Fallback>
                <p:oleObj name="Foto do Photo Editor" r:id="rId3" imgW="6095238" imgH="464884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8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>
            <a:extLst>
              <a:ext uri="{FF2B5EF4-FFF2-40B4-BE49-F238E27FC236}">
                <a16:creationId xmlns:a16="http://schemas.microsoft.com/office/drawing/2014/main" id="{12EE7B96-9748-4BBE-9EB8-99D0AB5E6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8135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F674CDD2-826A-4430-B187-36ED31533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135938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600" b="1">
                <a:effectLst>
                  <a:outerShdw blurRad="38100" dist="38100" dir="2700000" algn="tl">
                    <a:srgbClr val="C0C0C0"/>
                  </a:outerShdw>
                </a:effectLst>
              </a:rPr>
              <a:t>Já na IASD, não há dúvidas. Depois de um início vacilante, veio a decisão firme: o dízimo deve ser usado única e exclusivamente para o sustento dos ministros</a:t>
            </a:r>
            <a:endParaRPr lang="en-US" altLang="pt-BR" sz="4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471</Words>
  <Application>Microsoft Office PowerPoint</Application>
  <PresentationFormat>Apresentação na tela (4:3)</PresentationFormat>
  <Paragraphs>14</Paragraphs>
  <Slides>11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4" baseType="lpstr">
      <vt:lpstr>Arial</vt:lpstr>
      <vt:lpstr>Design padrão</vt:lpstr>
      <vt:lpstr>Foto do Microsoft Photo Editor 3.0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Associaçao Paulistana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SM-MORDOMIA</dc:subject>
  <dc:creator>Pr. MARCELO AUGUSTO DE CARVALHO</dc:creator>
  <cp:keywords>www.4tons.com.br</cp:keywords>
  <dc:description>COM[ERCIO PROIBIDO. USO PESSOAL</dc:description>
  <cp:lastModifiedBy>Pr. Marcelo Carvalho</cp:lastModifiedBy>
  <cp:revision>4</cp:revision>
  <dcterms:created xsi:type="dcterms:W3CDTF">2003-07-23T17:52:59Z</dcterms:created>
  <dcterms:modified xsi:type="dcterms:W3CDTF">2019-10-21T11:59:26Z</dcterms:modified>
  <cp:category>MORDOMIA</cp:category>
</cp:coreProperties>
</file>