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257" r:id="rId3"/>
    <p:sldId id="258" r:id="rId4"/>
    <p:sldId id="259" r:id="rId5"/>
    <p:sldId id="260" r:id="rId6"/>
    <p:sldId id="261" r:id="rId7"/>
    <p:sldId id="284" r:id="rId8"/>
    <p:sldId id="262" r:id="rId9"/>
    <p:sldId id="285" r:id="rId10"/>
    <p:sldId id="263" r:id="rId11"/>
    <p:sldId id="286" r:id="rId12"/>
    <p:sldId id="287" r:id="rId13"/>
    <p:sldId id="264" r:id="rId14"/>
    <p:sldId id="288" r:id="rId15"/>
    <p:sldId id="265" r:id="rId16"/>
    <p:sldId id="289" r:id="rId17"/>
    <p:sldId id="290" r:id="rId18"/>
    <p:sldId id="291" r:id="rId19"/>
    <p:sldId id="266" r:id="rId20"/>
    <p:sldId id="292" r:id="rId21"/>
    <p:sldId id="267" r:id="rId22"/>
    <p:sldId id="293" r:id="rId23"/>
    <p:sldId id="268" r:id="rId24"/>
    <p:sldId id="294" r:id="rId25"/>
    <p:sldId id="269" r:id="rId26"/>
    <p:sldId id="295" r:id="rId27"/>
    <p:sldId id="270" r:id="rId28"/>
    <p:sldId id="296" r:id="rId29"/>
    <p:sldId id="271" r:id="rId30"/>
    <p:sldId id="297" r:id="rId31"/>
    <p:sldId id="272" r:id="rId32"/>
    <p:sldId id="298" r:id="rId33"/>
    <p:sldId id="273" r:id="rId34"/>
    <p:sldId id="299" r:id="rId35"/>
    <p:sldId id="274" r:id="rId36"/>
    <p:sldId id="300" r:id="rId37"/>
    <p:sldId id="301" r:id="rId38"/>
    <p:sldId id="275" r:id="rId39"/>
    <p:sldId id="302" r:id="rId40"/>
    <p:sldId id="276" r:id="rId41"/>
    <p:sldId id="303" r:id="rId42"/>
    <p:sldId id="304" r:id="rId43"/>
    <p:sldId id="277" r:id="rId44"/>
    <p:sldId id="305" r:id="rId45"/>
    <p:sldId id="307" r:id="rId46"/>
    <p:sldId id="308" r:id="rId47"/>
    <p:sldId id="309" r:id="rId48"/>
    <p:sldId id="278" r:id="rId49"/>
    <p:sldId id="306" r:id="rId50"/>
    <p:sldId id="279" r:id="rId51"/>
    <p:sldId id="310" r:id="rId52"/>
    <p:sldId id="311" r:id="rId53"/>
    <p:sldId id="280" r:id="rId54"/>
    <p:sldId id="312" r:id="rId55"/>
    <p:sldId id="281" r:id="rId56"/>
    <p:sldId id="313" r:id="rId57"/>
    <p:sldId id="314" r:id="rId58"/>
    <p:sldId id="315" r:id="rId59"/>
    <p:sldId id="282" r:id="rId60"/>
    <p:sldId id="316" r:id="rId61"/>
    <p:sldId id="283" r:id="rId6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214" autoAdjust="0"/>
  </p:normalViewPr>
  <p:slideViewPr>
    <p:cSldViewPr>
      <p:cViewPr varScale="1">
        <p:scale>
          <a:sx n="58" d="100"/>
          <a:sy n="58" d="100"/>
        </p:scale>
        <p:origin x="152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039B73E0-7B37-4C2F-A6AD-282A7EDDE9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49E7F62D-2529-48DE-84E7-B62575C64E7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523A7EE-4A6B-4E06-AE16-06077364FE89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77AEB4FB-40DC-4BC5-B6D6-97F1DADCBCE7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id="{3B6D6138-AF1E-4551-BCC2-D411D4CD3B7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75782" name="Rectangle 6">
            <a:extLst>
              <a:ext uri="{FF2B5EF4-FFF2-40B4-BE49-F238E27FC236}">
                <a16:creationId xmlns:a16="http://schemas.microsoft.com/office/drawing/2014/main" id="{D7B82C54-A052-4C9E-A35A-56FB8BE22C0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5783" name="Rectangle 7">
            <a:extLst>
              <a:ext uri="{FF2B5EF4-FFF2-40B4-BE49-F238E27FC236}">
                <a16:creationId xmlns:a16="http://schemas.microsoft.com/office/drawing/2014/main" id="{45C0040B-D69F-4986-8297-FACB4FCC8C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ABD9A872-2567-4120-89E0-B34F6CDD722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8B354A65-F73F-4995-AA8D-79BCEEFAB52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706D99AA-3F8B-4BF9-A5F5-26DEAD5F2A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pt-BR" altLang="pt-BR" b="1">
                <a:solidFill>
                  <a:srgbClr val="FF0000"/>
                </a:solidFill>
                <a:latin typeface="Trebuchet MS" panose="020B0603020202020204" pitchFamily="34" charset="0"/>
              </a:rPr>
              <a:t>www.4tons.com</a:t>
            </a:r>
          </a:p>
          <a:p>
            <a:pPr algn="ctr" eaLnBrk="1" hangingPunct="1"/>
            <a:r>
              <a:rPr lang="pt-BR" altLang="pt-BR" b="1">
                <a:solidFill>
                  <a:srgbClr val="FF0000"/>
                </a:solidFill>
                <a:latin typeface="Trebuchet MS" panose="020B0603020202020204" pitchFamily="34" charset="0"/>
              </a:rPr>
              <a:t>Pr. Marcelo Augusto de Carvalho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AD9F1C94-C90F-4155-8911-2D8FFB6895A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CFEDE1C1-A164-4D2B-BBF9-373F54F121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11C732B6-5624-4230-9E71-DE302E84D6A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0B04CC60-93D6-4D2B-93B3-7998572292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33A94432-3392-44B1-8CA7-8BF182E5132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7D19754E-66FB-4A0A-A2FA-C8D301BD15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CCF95256-2EA4-436B-BC42-18E0B7BE181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4C9ECF69-FF77-4A11-B3C4-B9BAFE2187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D06F9483-C159-4E8C-825E-7C26FF9490E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BEF16530-53F0-4338-BF9C-35EF106DEA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82DF7A91-6747-43F5-A37E-C2788B6130D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55B0CDA2-A596-4935-AD60-CD232B2C7E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2B6B339F-7CAC-44F3-935F-B6D067C69F4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4FDFC516-A72E-48F5-9A75-6753C28D14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A3561FFB-8417-48AC-857F-543DB5EF2A4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089492E0-F582-414E-9948-CE57737AA8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925F3BA6-74B8-4C51-87B3-7808A0FC7BD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DBD341EA-CBA4-43A0-9365-D3244C7F58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11164C43-927C-45E7-A890-86ADE40D386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DD9CD133-4609-4843-AE9C-19CAE25420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4AE74F3-A01F-463F-8E4D-1431D8E2278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B10E24D4-0DCA-4720-A0F2-9434E03F1A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2A80FB-9054-40F1-9C3A-1CE5193FD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9DC2B-4796-4D8F-AEF3-08EC66AAC774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294799-F5B2-4C44-8CBD-9E5556E86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F94085-C055-4FA9-8034-7538857E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82C3D-F50C-49DC-A8CD-47FAA5C0C78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49124844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7B77F3-EC43-43FE-AC1F-A0323318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EAA25-B0F2-42DA-A97D-5FE10F3CDDEB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D160AD-0222-47A4-997E-5C221F85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10124A-F297-4E69-9453-B9A29563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32746-7BAA-4102-8FF2-8931E4F4416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84490095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07FA57-81DD-489C-A984-97FBE9BC3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EB3B4-964E-462E-9344-07B7ECC4CE14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4D2887-CE72-4EAF-ADA6-24BDA9CC8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5FE824-FD3C-4934-BD78-2000E12A8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24727-5B87-4E63-A96A-289F1143ED5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99479507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A19C1E-69A0-4627-B6B0-B5371D3F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2A02A-C2DE-48D7-95F3-EF1CC241B6CA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1704C8-B3A2-476E-889F-AB2AE0FB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B042A8-4E00-43DD-BA79-4C8F19333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3FB0C-AB4B-4FD2-B7A7-7BE73F39CC8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32976744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62600D-414D-46BA-8F04-B9171C81F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5AFB3-2838-4C11-A87B-C05A0B91CB32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1A2A1F-EB59-4E78-9FB3-CDDBB6CE6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5F9143-9895-4890-94F6-A012A57D1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1A4F1-0924-473B-B4A4-B30C3EE26DC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7839513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97C0E0A0-54E6-45FB-AA2B-29FE4EDE3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4BB6D-B130-438E-9109-52DB0BE82864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8D8DBE05-638D-4AAD-B458-DB1AB31F7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DEB96FF3-1CFF-4C00-A772-3D3731599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2E43C-A8B4-458B-97B7-CAF972BC40F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73271106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EF43E32E-C3BE-4095-9DE4-A088C5B79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C5DF1-41B5-44D9-99AC-899E068DC621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46DFB648-1D13-4923-8363-3F7A6CE00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F26FC6B8-B07D-4213-8D81-847549B71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BC9A8-498F-445B-9FC0-EC20AA12EB5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7054253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6A35ACB1-66A6-40B4-A369-50430E2A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6AA08-D14A-446F-970D-C087B3610E2E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EBDCF261-5CC1-4CA4-8823-2F6C01B27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7DD3181C-FE0B-4122-A624-9C0BE2EDA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0B268-F5BE-4ADD-A20C-8EB2C3F6969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5144967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684A7B93-499A-4A4C-95E8-F9549C3D1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7EFA-42DC-4706-A8FD-5FFEC88C79B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C3DEF226-30AC-47EA-92EA-6CF203CBA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E7F6FD62-E3DB-49F3-AF9D-A81F278A1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BB7DD-85D0-4676-A0A6-ECA199D7114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73168633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754FC92D-4D39-4E38-ABFA-722781114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250A3-D15E-4570-B8A7-758FC5278F29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E5F96CC5-114D-482B-BE57-766AC6778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E3E27902-825F-4AE7-8024-778868F51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14F96-4FEF-4505-8C82-74C5254415F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88118212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1C979EFF-9627-4B2A-9C33-0CAF244C4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6C3EF-2B21-4E06-8582-1DCE62F0DBFD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27A8DED3-E297-4DF0-A402-A28EF22B5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BE391B72-39C1-4CFF-AB51-A2C2517E2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69A7A-E52C-4ABF-AC1C-2D81F530C11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88728290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A483B89C-592F-409A-B44B-CB2C084C992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BE6192D4-0865-4DCE-B47E-CCA1CF1F20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28CEC6-2C68-4636-870C-E8FEAD44B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B4F33-C52E-491F-AED8-1DA69BDDBF75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03B9EE-9785-4079-9DAE-0811E5468F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4A7B1E-23D0-454F-8903-002A0DFF2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5BD2212-9855-409D-8E3B-A4A6E82EC92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D204AF8-E87B-4B55-B310-390E6A5941CF}"/>
              </a:ext>
            </a:extLst>
          </p:cNvPr>
          <p:cNvSpPr txBox="1"/>
          <p:nvPr/>
        </p:nvSpPr>
        <p:spPr>
          <a:xfrm>
            <a:off x="428596" y="2000240"/>
            <a:ext cx="464347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comer e o beber na base </a:t>
            </a:r>
          </a:p>
        </p:txBody>
      </p: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>
            <a:extLst>
              <a:ext uri="{FF2B5EF4-FFF2-40B4-BE49-F238E27FC236}">
                <a16:creationId xmlns:a16="http://schemas.microsoft.com/office/drawing/2014/main" id="{39DE52DA-1677-4387-AFAC-1A0BF325D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357313"/>
            <a:ext cx="47863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 assunto do comer e do beber encabeça a lista, porque “hábitos errôneos no comer e no beber levam a erros de pensamento e de ação.”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 CSRA, pág. 62. </a:t>
            </a: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1">
            <a:extLst>
              <a:ext uri="{FF2B5EF4-FFF2-40B4-BE49-F238E27FC236}">
                <a16:creationId xmlns:a16="http://schemas.microsoft.com/office/drawing/2014/main" id="{81F7AA5B-C701-4B2F-B113-67575E667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500188"/>
            <a:ext cx="478631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Mas, a questão é muito mais ampla: 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600" b="1">
                <a:cs typeface="Arial" panose="020B0604020202020204" pitchFamily="34" charset="0"/>
              </a:rPr>
              <a:t>“Fazei </a:t>
            </a:r>
            <a:r>
              <a:rPr lang="pt-BR" altLang="pt-BR" sz="3600" b="1">
                <a:solidFill>
                  <a:srgbClr val="FFFF00"/>
                </a:solidFill>
                <a:cs typeface="Arial" panose="020B0604020202020204" pitchFamily="34" charset="0"/>
              </a:rPr>
              <a:t>TUDO</a:t>
            </a:r>
            <a:r>
              <a:rPr lang="pt-BR" altLang="pt-BR" sz="3600" b="1">
                <a:cs typeface="Arial" panose="020B0604020202020204" pitchFamily="34" charset="0"/>
              </a:rPr>
              <a:t> para a gloria de Deus.”</a:t>
            </a: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C17B664-2EA0-4D47-AB89-002E745C758B}"/>
              </a:ext>
            </a:extLst>
          </p:cNvPr>
          <p:cNvSpPr txBox="1"/>
          <p:nvPr/>
        </p:nvSpPr>
        <p:spPr>
          <a:xfrm>
            <a:off x="4143372" y="2285992"/>
            <a:ext cx="4643470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 w="19050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Perguntas relevantes – reflexão</a:t>
            </a:r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1">
            <a:extLst>
              <a:ext uri="{FF2B5EF4-FFF2-40B4-BE49-F238E27FC236}">
                <a16:creationId xmlns:a16="http://schemas.microsoft.com/office/drawing/2014/main" id="{B1D8DFF5-B4DC-4D7A-A869-5FF6CA8BF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1357313"/>
            <a:ext cx="41433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Isto lhe preocupa? Como viver para glória de Deus a cada dia? Como fazer disto um estilo de vida? É essencial entender três questões básicas: </a:t>
            </a: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5A79798-2D15-4AD5-AF7E-2A03A8A4008A}"/>
              </a:ext>
            </a:extLst>
          </p:cNvPr>
          <p:cNvSpPr txBox="1"/>
          <p:nvPr/>
        </p:nvSpPr>
        <p:spPr>
          <a:xfrm>
            <a:off x="571472" y="2285992"/>
            <a:ext cx="5572164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1ª - É impossível obedecer por mim mesmo</a:t>
            </a:r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2">
            <a:extLst>
              <a:ext uri="{FF2B5EF4-FFF2-40B4-BE49-F238E27FC236}">
                <a16:creationId xmlns:a16="http://schemas.microsoft.com/office/drawing/2014/main" id="{7EA68C0A-D0F3-4A19-9403-7B6837265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785938"/>
            <a:ext cx="478631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“em mim não habita bem nenhum... é Deus quem opera em mim tanto o querer como o efetuar.”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Rom. 7:18 e Fil. 2:13</a:t>
            </a:r>
          </a:p>
        </p:txBody>
      </p: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2">
            <a:extLst>
              <a:ext uri="{FF2B5EF4-FFF2-40B4-BE49-F238E27FC236}">
                <a16:creationId xmlns:a16="http://schemas.microsoft.com/office/drawing/2014/main" id="{641396BD-F190-4DCC-A973-ACDEB259A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0125"/>
            <a:ext cx="62865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"Todas as nossas justiças" são "como trapo da imundícia.“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Isa. 64:6. 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Tudo que podemos fazer de nós mesmos está contaminado pelo pecado.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Exalta-O mm, 1992, pág. 164.</a:t>
            </a: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2">
            <a:extLst>
              <a:ext uri="{FF2B5EF4-FFF2-40B4-BE49-F238E27FC236}">
                <a16:creationId xmlns:a16="http://schemas.microsoft.com/office/drawing/2014/main" id="{BD23B0F0-377F-4B9D-9460-D86382458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57250"/>
            <a:ext cx="62865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“Desventurado (miserável) homem que sou! quem me livrará do corpo desta morte?”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Romanos 7:24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"...</a:t>
            </a:r>
            <a:r>
              <a:rPr lang="pt-BR" altLang="pt-BR" sz="3200" b="1">
                <a:solidFill>
                  <a:srgbClr val="FF0000"/>
                </a:solidFill>
                <a:cs typeface="Arial" panose="020B0604020202020204" pitchFamily="34" charset="0"/>
              </a:rPr>
              <a:t>sem</a:t>
            </a:r>
            <a:r>
              <a:rPr lang="pt-BR" altLang="pt-BR" sz="3200" b="1">
                <a:cs typeface="Arial" panose="020B0604020202020204" pitchFamily="34" charset="0"/>
              </a:rPr>
              <a:t> mim </a:t>
            </a:r>
            <a:r>
              <a:rPr lang="pt-BR" altLang="pt-BR" sz="3200" b="1">
                <a:solidFill>
                  <a:srgbClr val="FF0000"/>
                </a:solidFill>
                <a:cs typeface="Arial" panose="020B0604020202020204" pitchFamily="34" charset="0"/>
              </a:rPr>
              <a:t>nada podeis </a:t>
            </a:r>
            <a:r>
              <a:rPr lang="pt-BR" altLang="pt-BR" sz="3200" b="1">
                <a:cs typeface="Arial" panose="020B0604020202020204" pitchFamily="34" charset="0"/>
              </a:rPr>
              <a:t>fazer.“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João 15:5</a:t>
            </a: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58A81BF-B1F7-488D-AAF5-C4FF25A4CCA9}"/>
              </a:ext>
            </a:extLst>
          </p:cNvPr>
          <p:cNvSpPr txBox="1"/>
          <p:nvPr/>
        </p:nvSpPr>
        <p:spPr>
          <a:xfrm>
            <a:off x="4500562" y="2214554"/>
            <a:ext cx="435771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obediência que vale </a:t>
            </a: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1">
            <a:extLst>
              <a:ext uri="{FF2B5EF4-FFF2-40B4-BE49-F238E27FC236}">
                <a16:creationId xmlns:a16="http://schemas.microsoft.com/office/drawing/2014/main" id="{89EE9FBD-F96F-42C4-80FB-F450EF715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1428750"/>
            <a:ext cx="4572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 obediência aos mandamentos (amplos) sagrados não está baseada em meus valores humanos, mas naquilo que permito que Deus faça em mim.</a:t>
            </a: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7AFE317-CF0F-4B71-8C53-A3DA4A7DD6B8}"/>
              </a:ext>
            </a:extLst>
          </p:cNvPr>
          <p:cNvSpPr txBox="1"/>
          <p:nvPr/>
        </p:nvSpPr>
        <p:spPr>
          <a:xfrm>
            <a:off x="4143372" y="2214554"/>
            <a:ext cx="4857784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2ª - Boas obras resultam da ação de Deus</a:t>
            </a:r>
          </a:p>
        </p:txBody>
      </p: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2">
            <a:extLst>
              <a:ext uri="{FF2B5EF4-FFF2-40B4-BE49-F238E27FC236}">
                <a16:creationId xmlns:a16="http://schemas.microsoft.com/office/drawing/2014/main" id="{2717B0C2-49E5-4206-BCCE-D69074136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2214563"/>
            <a:ext cx="45720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“Senhor concede-nos a paz, porque todas as nossas obras, Tu as fazes por nós”.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Isaias 26:12 </a:t>
            </a: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7AB131D-88B8-4DA1-A16A-D6B24227E4DA}"/>
              </a:ext>
            </a:extLst>
          </p:cNvPr>
          <p:cNvSpPr txBox="1"/>
          <p:nvPr/>
        </p:nvSpPr>
        <p:spPr>
          <a:xfrm>
            <a:off x="428596" y="2143116"/>
            <a:ext cx="5715040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3ª – Obediência somente por Cristo </a:t>
            </a:r>
          </a:p>
        </p:txBody>
      </p:sp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1">
            <a:extLst>
              <a:ext uri="{FF2B5EF4-FFF2-40B4-BE49-F238E27FC236}">
                <a16:creationId xmlns:a16="http://schemas.microsoft.com/office/drawing/2014/main" id="{A5C6A75A-30A3-4B0B-816A-761422BE1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500188"/>
            <a:ext cx="55721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“Pois somos feitura d’Ele, criados em Cristo Jesus para boas obras, as quais Deus de antemão preparou para que andássemos nelas”.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 Ef. 2: 10.</a:t>
            </a:r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5071A39-4678-4903-B55B-7E77FCC28AAE}"/>
              </a:ext>
            </a:extLst>
          </p:cNvPr>
          <p:cNvSpPr txBox="1"/>
          <p:nvPr/>
        </p:nvSpPr>
        <p:spPr>
          <a:xfrm>
            <a:off x="3714744" y="2143116"/>
            <a:ext cx="5286412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Segredo para uma vida de glorificação</a:t>
            </a:r>
          </a:p>
        </p:txBody>
      </p:sp>
    </p:spTree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1">
            <a:extLst>
              <a:ext uri="{FF2B5EF4-FFF2-40B4-BE49-F238E27FC236}">
                <a16:creationId xmlns:a16="http://schemas.microsoft.com/office/drawing/2014/main" id="{296C965E-06CB-4FB7-B234-8BD77DE23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928688"/>
            <a:ext cx="557212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Ser recriado diariamente em Cristo para boas obras.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Entrega incondicional – domínio pleno do Espírito Santo com poder santificador, renovador, energizante e vivificante para deter o domínio da maldade inerente no ser humano. </a:t>
            </a:r>
          </a:p>
        </p:txBody>
      </p:sp>
    </p:spTree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BAEADD2-31BD-490A-8764-4B19ED89F290}"/>
              </a:ext>
            </a:extLst>
          </p:cNvPr>
          <p:cNvSpPr txBox="1"/>
          <p:nvPr/>
        </p:nvSpPr>
        <p:spPr>
          <a:xfrm>
            <a:off x="3714744" y="2143116"/>
            <a:ext cx="5286412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Afeta todos os aspectos da vida</a:t>
            </a:r>
          </a:p>
        </p:txBody>
      </p:sp>
    </p:spTree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1">
            <a:extLst>
              <a:ext uri="{FF2B5EF4-FFF2-40B4-BE49-F238E27FC236}">
                <a16:creationId xmlns:a16="http://schemas.microsoft.com/office/drawing/2014/main" id="{ECA3D5CD-6ABC-4DB9-A7C3-B39A7E604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357313"/>
            <a:ext cx="55721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Familiar, profissional, emocional, social, ambiental... Tudo para glória de Deus. 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Esse estilo de vida se manifesta de forma mais intensa em duas áreas: Ministério e Missão.</a:t>
            </a:r>
          </a:p>
        </p:txBody>
      </p:sp>
    </p:spTree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3503CB-3B69-44FA-894E-A5DBF10431EF}"/>
              </a:ext>
            </a:extLst>
          </p:cNvPr>
          <p:cNvSpPr txBox="1"/>
          <p:nvPr/>
        </p:nvSpPr>
        <p:spPr>
          <a:xfrm>
            <a:off x="285720" y="2000240"/>
            <a:ext cx="5286412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que é ministério?</a:t>
            </a: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1E409FC-F4B9-4084-83BC-F212C1DD856B}"/>
              </a:ext>
            </a:extLst>
          </p:cNvPr>
          <p:cNvSpPr txBox="1"/>
          <p:nvPr/>
        </p:nvSpPr>
        <p:spPr>
          <a:xfrm>
            <a:off x="214282" y="1071546"/>
            <a:ext cx="642942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Três pontos fundamentais: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FABAA71-5CE0-4F50-8A75-C8E5B1006AFA}"/>
              </a:ext>
            </a:extLst>
          </p:cNvPr>
          <p:cNvSpPr txBox="1"/>
          <p:nvPr/>
        </p:nvSpPr>
        <p:spPr>
          <a:xfrm>
            <a:off x="214282" y="1928802"/>
            <a:ext cx="6500858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ln>
                  <a:solidFill>
                    <a:schemeClr val="tx1"/>
                  </a:solidFill>
                </a:ln>
                <a:cs typeface="Arial" pitchFamily="34" charset="0"/>
              </a:rPr>
              <a:t>1º: Fomos criados para glorificar à Deus;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dirty="0">
              <a:ln>
                <a:solidFill>
                  <a:schemeClr val="tx1"/>
                </a:solidFill>
              </a:ln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ln>
                  <a:solidFill>
                    <a:schemeClr val="tx1"/>
                  </a:solidFill>
                </a:ln>
                <a:cs typeface="Arial" pitchFamily="34" charset="0"/>
              </a:rPr>
              <a:t>2º: Fomos criados para cumprir o ministério e a missão;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ln>
                  <a:solidFill>
                    <a:schemeClr val="tx1"/>
                  </a:solidFill>
                </a:ln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ln>
                  <a:solidFill>
                    <a:schemeClr val="tx1"/>
                  </a:solidFill>
                </a:ln>
                <a:cs typeface="Arial" pitchFamily="34" charset="0"/>
              </a:rPr>
              <a:t>3º: Fomos criados para desfrutar uma vida cheia de significado. </a:t>
            </a:r>
          </a:p>
        </p:txBody>
      </p:sp>
    </p:spTree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1">
            <a:extLst>
              <a:ext uri="{FF2B5EF4-FFF2-40B4-BE49-F238E27FC236}">
                <a16:creationId xmlns:a16="http://schemas.microsoft.com/office/drawing/2014/main" id="{398572ED-06F9-4546-908C-9B2B31CCF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1285875"/>
            <a:ext cx="55721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 i="1" u="sng">
                <a:cs typeface="Arial" panose="020B0604020202020204" pitchFamily="34" charset="0"/>
              </a:rPr>
              <a:t>Ministério</a:t>
            </a:r>
            <a:r>
              <a:rPr lang="pt-BR" altLang="pt-BR" sz="3200" b="1">
                <a:cs typeface="Arial" panose="020B0604020202020204" pitchFamily="34" charset="0"/>
              </a:rPr>
              <a:t> - É tudo que eu faço para o crescimento daqueles que já são membros da igreja. Como membro da igreja, eu devo fazer o possível para que minha igreja cresça, para que a minha igreja se desenvolva.</a:t>
            </a:r>
          </a:p>
        </p:txBody>
      </p:sp>
    </p:spTree>
  </p:cSld>
  <p:clrMapOvr>
    <a:masterClrMapping/>
  </p:clrMapOvr>
  <p:transition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02CC7BC-A6CC-4F99-A55D-2A917D10D1DD}"/>
              </a:ext>
            </a:extLst>
          </p:cNvPr>
          <p:cNvSpPr txBox="1"/>
          <p:nvPr/>
        </p:nvSpPr>
        <p:spPr>
          <a:xfrm>
            <a:off x="3500430" y="2214554"/>
            <a:ext cx="5286412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 w="19050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 pergunta para uma auto-reflexão:</a:t>
            </a:r>
          </a:p>
        </p:txBody>
      </p:sp>
    </p:spTree>
  </p:cSld>
  <p:clrMapOvr>
    <a:masterClrMapping/>
  </p:clrMapOvr>
  <p:transition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1">
            <a:extLst>
              <a:ext uri="{FF2B5EF4-FFF2-40B4-BE49-F238E27FC236}">
                <a16:creationId xmlns:a16="http://schemas.microsoft.com/office/drawing/2014/main" id="{C688148F-206F-4EE6-A796-5F2E90E14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1571625"/>
            <a:ext cx="55721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Depois que me tornei membro, a igreja melhorou ou piorou?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 que tenho feito para melhorar a minha comunidade de fé?</a:t>
            </a:r>
          </a:p>
        </p:txBody>
      </p:sp>
    </p:spTree>
  </p:cSld>
  <p:clrMapOvr>
    <a:masterClrMapping/>
  </p:clrMapOvr>
  <p:transition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8F62C16-D0E1-427D-BE6C-22AAC70B6FE3}"/>
              </a:ext>
            </a:extLst>
          </p:cNvPr>
          <p:cNvSpPr txBox="1"/>
          <p:nvPr/>
        </p:nvSpPr>
        <p:spPr>
          <a:xfrm>
            <a:off x="3571868" y="2071678"/>
            <a:ext cx="5286412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que vem a ser Missão?</a:t>
            </a:r>
          </a:p>
        </p:txBody>
      </p:sp>
    </p:spTree>
  </p:cSld>
  <p:clrMapOvr>
    <a:masterClrMapping/>
  </p:clrMapOvr>
  <p:transition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ixaDeTexto 1">
            <a:extLst>
              <a:ext uri="{FF2B5EF4-FFF2-40B4-BE49-F238E27FC236}">
                <a16:creationId xmlns:a16="http://schemas.microsoft.com/office/drawing/2014/main" id="{EDAD729A-2E94-4C52-93EA-A094D5ED7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2071688"/>
            <a:ext cx="450056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É tudo que eu realizo para pagar o passivo (débito) com aqueles que ainda não são membros da igreja.</a:t>
            </a:r>
          </a:p>
        </p:txBody>
      </p:sp>
    </p:spTree>
  </p:cSld>
  <p:clrMapOvr>
    <a:masterClrMapping/>
  </p:clrMapOvr>
  <p:transition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B7C91B5-79F3-41B8-99F0-A38B5E183C25}"/>
              </a:ext>
            </a:extLst>
          </p:cNvPr>
          <p:cNvSpPr txBox="1"/>
          <p:nvPr/>
        </p:nvSpPr>
        <p:spPr>
          <a:xfrm>
            <a:off x="4643438" y="2071678"/>
            <a:ext cx="4214842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 débito a ser pago</a:t>
            </a:r>
          </a:p>
        </p:txBody>
      </p:sp>
    </p:spTree>
  </p:cSld>
  <p:clrMapOvr>
    <a:masterClrMapping/>
  </p:clrMapOvr>
  <p:transition>
    <p:randomBa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ixaDeTexto 1">
            <a:extLst>
              <a:ext uri="{FF2B5EF4-FFF2-40B4-BE49-F238E27FC236}">
                <a16:creationId xmlns:a16="http://schemas.microsoft.com/office/drawing/2014/main" id="{6627918F-0F4D-45F6-9239-AEC06FA16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1714500"/>
            <a:ext cx="464343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"Eu sou devedor, tanto a gregos como a bárbaros, tanto a sábios como a ignorantes.“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Romanos 1:14</a:t>
            </a:r>
          </a:p>
        </p:txBody>
      </p:sp>
    </p:spTree>
  </p:cSld>
  <p:clrMapOvr>
    <a:masterClrMapping/>
  </p:clrMapOvr>
  <p:transition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aixaDeTexto 1">
            <a:extLst>
              <a:ext uri="{FF2B5EF4-FFF2-40B4-BE49-F238E27FC236}">
                <a16:creationId xmlns:a16="http://schemas.microsoft.com/office/drawing/2014/main" id="{CC92B994-6ECD-4C7B-856A-B91CFA595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1285875"/>
            <a:ext cx="4572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Porque você conheceu a Cristo: as pessoas (especialmente as mais próximas) passam a ter direitos espirituais e matérias.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Rom. 15:27  </a:t>
            </a:r>
          </a:p>
        </p:txBody>
      </p:sp>
    </p:spTree>
  </p:cSld>
  <p:clrMapOvr>
    <a:masterClrMapping/>
  </p:clrMapOvr>
  <p:transition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4F644F3-F4ED-449B-AEAE-A5BEE622CE56}"/>
              </a:ext>
            </a:extLst>
          </p:cNvPr>
          <p:cNvSpPr txBox="1"/>
          <p:nvPr/>
        </p:nvSpPr>
        <p:spPr>
          <a:xfrm>
            <a:off x="3428992" y="2571744"/>
            <a:ext cx="521497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 mensageiro da bênção</a:t>
            </a:r>
          </a:p>
        </p:txBody>
      </p:sp>
    </p:spTree>
  </p:cSld>
  <p:clrMapOvr>
    <a:masterClrMapping/>
  </p:clrMapOvr>
  <p:transition>
    <p:randomBa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aixaDeTexto 1">
            <a:extLst>
              <a:ext uri="{FF2B5EF4-FFF2-40B4-BE49-F238E27FC236}">
                <a16:creationId xmlns:a16="http://schemas.microsoft.com/office/drawing/2014/main" id="{8409E193-62F3-4DA6-B6C1-452A18896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1214438"/>
            <a:ext cx="4572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Prioridade: Familiares, vizinhos, amigos, colegas de trabalho e a todos até os confins da terra.  Ser membro do corpo de Cristo implica em assumir essa responsabilidade até que exale o último suspiro. </a:t>
            </a:r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717B9AD-9805-4672-AE29-44935A8B677D}"/>
              </a:ext>
            </a:extLst>
          </p:cNvPr>
          <p:cNvSpPr txBox="1"/>
          <p:nvPr/>
        </p:nvSpPr>
        <p:spPr>
          <a:xfrm>
            <a:off x="428596" y="1214422"/>
            <a:ext cx="821537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Criados para glorificar a Deus </a:t>
            </a:r>
          </a:p>
        </p:txBody>
      </p:sp>
    </p:spTree>
  </p:cSld>
  <p:clrMapOvr>
    <a:masterClrMapping/>
  </p:clrMapOvr>
  <p:transition>
    <p:randomBa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2B04FE5-81EC-4BE4-AE12-35A39EEB6B18}"/>
              </a:ext>
            </a:extLst>
          </p:cNvPr>
          <p:cNvSpPr txBox="1"/>
          <p:nvPr/>
        </p:nvSpPr>
        <p:spPr>
          <a:xfrm>
            <a:off x="3571868" y="2071678"/>
            <a:ext cx="521497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 vida cheia de significado</a:t>
            </a:r>
          </a:p>
        </p:txBody>
      </p:sp>
    </p:spTree>
  </p:cSld>
  <p:clrMapOvr>
    <a:masterClrMapping/>
  </p:clrMapOvr>
  <p:transition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aixaDeTexto 1">
            <a:extLst>
              <a:ext uri="{FF2B5EF4-FFF2-40B4-BE49-F238E27FC236}">
                <a16:creationId xmlns:a16="http://schemas.microsoft.com/office/drawing/2014/main" id="{3CF7AA22-E1EB-4436-98BD-ACE264330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1214438"/>
            <a:ext cx="50720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Quando nos deixamos ser usados por Deus- vale a pena viver. 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Somente o autor da vida pode dar sentido a nossa existência.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aixaDeTexto 1">
            <a:extLst>
              <a:ext uri="{FF2B5EF4-FFF2-40B4-BE49-F238E27FC236}">
                <a16:creationId xmlns:a16="http://schemas.microsoft.com/office/drawing/2014/main" id="{19715699-45B8-47BB-8C2F-DF46F2968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1214438"/>
            <a:ext cx="50720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Não há experiência mais emocionante do que ser usado por Deus.</a:t>
            </a:r>
          </a:p>
        </p:txBody>
      </p:sp>
    </p:spTree>
  </p:cSld>
  <p:clrMapOvr>
    <a:masterClrMapping/>
  </p:clrMapOvr>
  <p:transition>
    <p:randomBa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0713228-A81A-4EA9-82CC-9801D99F5603}"/>
              </a:ext>
            </a:extLst>
          </p:cNvPr>
          <p:cNvSpPr txBox="1"/>
          <p:nvPr/>
        </p:nvSpPr>
        <p:spPr>
          <a:xfrm>
            <a:off x="500034" y="1857364"/>
            <a:ext cx="521497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Bênção e alegria </a:t>
            </a:r>
          </a:p>
        </p:txBody>
      </p:sp>
    </p:spTree>
  </p:cSld>
  <p:clrMapOvr>
    <a:masterClrMapping/>
  </p:clrMapOvr>
  <p:transition>
    <p:randomBa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aixaDeTexto 1">
            <a:extLst>
              <a:ext uri="{FF2B5EF4-FFF2-40B4-BE49-F238E27FC236}">
                <a16:creationId xmlns:a16="http://schemas.microsoft.com/office/drawing/2014/main" id="{B66D9D65-A781-4176-9D09-34E38FB8B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857375"/>
            <a:ext cx="507206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De que maneira podemos tê-las continuamente segundo a visão de Deus?   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aixaDeTexto 1">
            <a:extLst>
              <a:ext uri="{FF2B5EF4-FFF2-40B4-BE49-F238E27FC236}">
                <a16:creationId xmlns:a16="http://schemas.microsoft.com/office/drawing/2014/main" id="{8F3148AE-CC46-4A00-989A-A9AD97DCE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143000"/>
            <a:ext cx="5715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 palavra profética responde: “Deus poderia ter confiado aos anjos celestiais a mensagem do evangelho e toda a obra de amoroso ministério. Poderia ter empregado outros meios para realizar o Seu propósito...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aixaDeTexto 1">
            <a:extLst>
              <a:ext uri="{FF2B5EF4-FFF2-40B4-BE49-F238E27FC236}">
                <a16:creationId xmlns:a16="http://schemas.microsoft.com/office/drawing/2014/main" id="{48975252-D66B-4561-84A6-D68F18F82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857375"/>
            <a:ext cx="507206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...Mas em Seu infinito amor preferiu tornar-nos cooperadores Seus, de Cristo e dos anjos, a fim de que pudéssemos participar da bênção... 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aixaDeTexto 1">
            <a:extLst>
              <a:ext uri="{FF2B5EF4-FFF2-40B4-BE49-F238E27FC236}">
                <a16:creationId xmlns:a16="http://schemas.microsoft.com/office/drawing/2014/main" id="{345142AD-DEA0-43B2-AC62-96AC7AE3A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857375"/>
            <a:ext cx="50720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...da alegria e do reerguimento espiritual que resultam desse abnegado ministério.”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 Caminho Para Cristo, pág. 79.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4F996A1-E5DF-44D8-B353-195A2357D689}"/>
              </a:ext>
            </a:extLst>
          </p:cNvPr>
          <p:cNvSpPr txBox="1"/>
          <p:nvPr/>
        </p:nvSpPr>
        <p:spPr>
          <a:xfrm>
            <a:off x="1071538" y="1857364"/>
            <a:ext cx="4286280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 w="19050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Ministério e missão – auto-reflexão</a:t>
            </a:r>
          </a:p>
        </p:txBody>
      </p:sp>
    </p:spTree>
  </p:cSld>
  <p:clrMapOvr>
    <a:masterClrMapping/>
  </p:clrMapOvr>
  <p:transition>
    <p:randomBa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aixaDeTexto 1">
            <a:extLst>
              <a:ext uri="{FF2B5EF4-FFF2-40B4-BE49-F238E27FC236}">
                <a16:creationId xmlns:a16="http://schemas.microsoft.com/office/drawing/2014/main" id="{FC0265C6-4AB3-45C6-9D75-8CC1F30DF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857375"/>
            <a:ext cx="507206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Depois que você se tornou um Adventista do Sétimo Dia, a igreja melhorou ou piorou no cumprimento do Ministério e da Missão?</a:t>
            </a:r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90F840B-43C3-4F1F-A915-0523635E5B55}"/>
              </a:ext>
            </a:extLst>
          </p:cNvPr>
          <p:cNvSpPr txBox="1"/>
          <p:nvPr/>
        </p:nvSpPr>
        <p:spPr>
          <a:xfrm>
            <a:off x="928662" y="2071678"/>
            <a:ext cx="7286676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cs typeface="Arial" pitchFamily="34" charset="0"/>
              </a:rPr>
              <a:t>“A todos os que são chamados pelo meu nome, e os que criei para minha glória e que formei, e fiz.”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cs typeface="Arial" pitchFamily="34" charset="0"/>
              </a:rPr>
              <a:t>Isaías 43:7</a:t>
            </a:r>
            <a:endParaRPr lang="pt-BR" sz="3200" b="1" dirty="0">
              <a:ln>
                <a:solidFill>
                  <a:schemeClr val="tx1"/>
                </a:solidFill>
              </a:ln>
              <a:cs typeface="Arial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E166BF5-7A3C-425D-955C-CA0AEF1D4C75}"/>
              </a:ext>
            </a:extLst>
          </p:cNvPr>
          <p:cNvSpPr txBox="1"/>
          <p:nvPr/>
        </p:nvSpPr>
        <p:spPr>
          <a:xfrm>
            <a:off x="500034" y="1857364"/>
            <a:ext cx="5214974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 w="19050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Solução ou problema – auto-reflexão</a:t>
            </a:r>
          </a:p>
        </p:txBody>
      </p:sp>
    </p:spTree>
  </p:cSld>
  <p:clrMapOvr>
    <a:masterClrMapping/>
  </p:clrMapOvr>
  <p:transition>
    <p:randomBa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aixaDeTexto 2">
            <a:extLst>
              <a:ext uri="{FF2B5EF4-FFF2-40B4-BE49-F238E27FC236}">
                <a16:creationId xmlns:a16="http://schemas.microsoft.com/office/drawing/2014/main" id="{51C46B46-5B55-4F63-9BE9-F69D9626A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857375"/>
            <a:ext cx="507206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Você se apresenta como a solução dos problemas da igreja, ou é o problema?</a:t>
            </a:r>
          </a:p>
        </p:txBody>
      </p:sp>
    </p:spTree>
  </p:cSld>
  <p:clrMapOvr>
    <a:masterClrMapping/>
  </p:clrMapOvr>
  <p:transition>
    <p:randomBar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aixaDeTexto 2">
            <a:extLst>
              <a:ext uri="{FF2B5EF4-FFF2-40B4-BE49-F238E27FC236}">
                <a16:creationId xmlns:a16="http://schemas.microsoft.com/office/drawing/2014/main" id="{3D68C5A6-283B-496C-B5EF-13C1A7B8F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857375"/>
            <a:ext cx="507206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Depois que entrou para a igreja, em sua família, na rua, no bairro na cidade... como as pessoas o vêem? como problema ou solução?</a:t>
            </a:r>
          </a:p>
        </p:txBody>
      </p:sp>
    </p:spTree>
  </p:cSld>
  <p:clrMapOvr>
    <a:masterClrMapping/>
  </p:clrMapOvr>
  <p:transition>
    <p:randomBar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A341FBF-6562-462D-83F6-43AFF8E19D79}"/>
              </a:ext>
            </a:extLst>
          </p:cNvPr>
          <p:cNvSpPr txBox="1"/>
          <p:nvPr/>
        </p:nvSpPr>
        <p:spPr>
          <a:xfrm>
            <a:off x="500034" y="1857364"/>
            <a:ext cx="521497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Agora é o momento</a:t>
            </a:r>
          </a:p>
        </p:txBody>
      </p:sp>
    </p:spTree>
  </p:cSld>
  <p:clrMapOvr>
    <a:masterClrMapping/>
  </p:clrMapOvr>
  <p:transition>
    <p:randomBar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aixaDeTexto 1">
            <a:extLst>
              <a:ext uri="{FF2B5EF4-FFF2-40B4-BE49-F238E27FC236}">
                <a16:creationId xmlns:a16="http://schemas.microsoft.com/office/drawing/2014/main" id="{D6810056-925B-446C-8DBA-94EEA065D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714500"/>
            <a:ext cx="507206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Não importa como tenha vivido até aqui, o que conta é que o Espírito Santo vai operar em sua vida, por meio deste movimento.  </a:t>
            </a:r>
          </a:p>
        </p:txBody>
      </p:sp>
    </p:spTree>
  </p:cSld>
  <p:clrMapOvr>
    <a:masterClrMapping/>
  </p:clrMapOvr>
  <p:transition>
    <p:randomBar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8D734FE-E465-4426-81A4-95041F48663B}"/>
              </a:ext>
            </a:extLst>
          </p:cNvPr>
          <p:cNvSpPr txBox="1"/>
          <p:nvPr/>
        </p:nvSpPr>
        <p:spPr>
          <a:xfrm>
            <a:off x="3214678" y="2143116"/>
            <a:ext cx="521497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Melhorar ou piorar</a:t>
            </a:r>
          </a:p>
        </p:txBody>
      </p:sp>
    </p:spTree>
  </p:cSld>
  <p:clrMapOvr>
    <a:masterClrMapping/>
  </p:clrMapOvr>
  <p:transition>
    <p:randomBar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aixaDeTexto 1">
            <a:extLst>
              <a:ext uri="{FF2B5EF4-FFF2-40B4-BE49-F238E27FC236}">
                <a16:creationId xmlns:a16="http://schemas.microsoft.com/office/drawing/2014/main" id="{32A2BDFA-E8E2-4F79-BA06-47BC0AFC8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2214563"/>
            <a:ext cx="507206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Dependendo de sua atitude nos próximos 220 dias você vai melhorar ou piorar.</a:t>
            </a:r>
          </a:p>
        </p:txBody>
      </p:sp>
    </p:spTree>
  </p:cSld>
  <p:clrMapOvr>
    <a:masterClrMapping/>
  </p:clrMapOvr>
  <p:transition>
    <p:randomBar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aixaDeTexto 1">
            <a:extLst>
              <a:ext uri="{FF2B5EF4-FFF2-40B4-BE49-F238E27FC236}">
                <a16:creationId xmlns:a16="http://schemas.microsoft.com/office/drawing/2014/main" id="{3EBD8E98-4434-47FD-9EC8-367DD2360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1785938"/>
            <a:ext cx="5072062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Serão 40 dias para desenvolver o hábito de buscar a Deus na primeira hora de cada manhã e 180 dias para consolidar. </a:t>
            </a:r>
          </a:p>
        </p:txBody>
      </p:sp>
    </p:spTree>
  </p:cSld>
  <p:clrMapOvr>
    <a:masterClrMapping/>
  </p:clrMapOvr>
  <p:transition>
    <p:randomBar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aixaDeTexto 1">
            <a:extLst>
              <a:ext uri="{FF2B5EF4-FFF2-40B4-BE49-F238E27FC236}">
                <a16:creationId xmlns:a16="http://schemas.microsoft.com/office/drawing/2014/main" id="{8BB6CBAF-9D1E-4929-A44E-D1BCB1DE7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1714500"/>
            <a:ext cx="507206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Somos prisioneiros dos bons ou dos maus hábitos.  Deseja de coração essa bênção para a sua vida, está disposto a pagar o preço?</a:t>
            </a:r>
          </a:p>
        </p:txBody>
      </p:sp>
    </p:spTree>
  </p:cSld>
  <p:clrMapOvr>
    <a:masterClrMapping/>
  </p:clrMapOvr>
  <p:transition>
    <p:randomBar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7F6821E-A2C2-43A5-893D-69124E4A84C2}"/>
              </a:ext>
            </a:extLst>
          </p:cNvPr>
          <p:cNvSpPr txBox="1"/>
          <p:nvPr/>
        </p:nvSpPr>
        <p:spPr>
          <a:xfrm>
            <a:off x="500034" y="2143116"/>
            <a:ext cx="521497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Oração de despedida</a:t>
            </a:r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F016946-1A3F-4100-AF2E-C2471EC3F826}"/>
              </a:ext>
            </a:extLst>
          </p:cNvPr>
          <p:cNvSpPr txBox="1"/>
          <p:nvPr/>
        </p:nvSpPr>
        <p:spPr>
          <a:xfrm>
            <a:off x="4143372" y="2357430"/>
            <a:ext cx="464347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 missão individual</a:t>
            </a:r>
          </a:p>
        </p:txBody>
      </p:sp>
    </p:spTree>
  </p:cSld>
  <p:clrMapOvr>
    <a:masterClrMapping/>
  </p:clrMapOvr>
  <p:transition>
    <p:randomBar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aixaDeTexto 1">
            <a:extLst>
              <a:ext uri="{FF2B5EF4-FFF2-40B4-BE49-F238E27FC236}">
                <a16:creationId xmlns:a16="http://schemas.microsoft.com/office/drawing/2014/main" id="{EC6AF341-BBBA-4CA2-B9AF-BE49938A5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214438"/>
            <a:ext cx="507206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Vamos agora nos despedir do crente que fomos até o momento, pois, a partir de agora, iremos melhor ou piorar. Falemos com o Espírito Santo sobre essa nossa despedida do “velho” crente.</a:t>
            </a:r>
          </a:p>
        </p:txBody>
      </p:sp>
    </p:spTree>
  </p:cSld>
  <p:clrMapOvr>
    <a:masterClrMapping/>
  </p:clrMapOvr>
  <p:transition>
    <p:randomBar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2">
            <a:extLst>
              <a:ext uri="{FF2B5EF4-FFF2-40B4-BE49-F238E27FC236}">
                <a16:creationId xmlns:a16="http://schemas.microsoft.com/office/drawing/2014/main" id="{576AC64E-E989-44BD-A3AF-A3EBF27E5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1143000"/>
            <a:ext cx="5357812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 “a cada um foi distribuída sua obra, e ninguém pode substituir a outro. Cada um tem uma missão de admirável importância, a qual ele não pode negligenciar ou passar por alto...”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 Serviço Cristão, Pág. 10. </a:t>
            </a: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07DB7ED-5602-44FA-8E14-CBE5CF692D0E}"/>
              </a:ext>
            </a:extLst>
          </p:cNvPr>
          <p:cNvSpPr txBox="1"/>
          <p:nvPr/>
        </p:nvSpPr>
        <p:spPr>
          <a:xfrm>
            <a:off x="500034" y="2285992"/>
            <a:ext cx="464347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Objetivo final</a:t>
            </a:r>
          </a:p>
        </p:txBody>
      </p: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1">
            <a:extLst>
              <a:ext uri="{FF2B5EF4-FFF2-40B4-BE49-F238E27FC236}">
                <a16:creationId xmlns:a16="http://schemas.microsoft.com/office/drawing/2014/main" id="{E33DA928-B7E6-420A-BBE7-53A8A5322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643063"/>
            <a:ext cx="478631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 “Portanto, quer comais, quer bebais ou façais qualquer outra coisa, fazei tudo para a glória de Deus”.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I Cor. 10:31 </a:t>
            </a: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1093</Words>
  <Application>Microsoft Office PowerPoint</Application>
  <PresentationFormat>Apresentação na tela (4:3)</PresentationFormat>
  <Paragraphs>105</Paragraphs>
  <Slides>61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61</vt:i4>
      </vt:variant>
    </vt:vector>
  </HeadingPairs>
  <TitlesOfParts>
    <vt:vector size="65" baseType="lpstr">
      <vt:lpstr>Arial</vt:lpstr>
      <vt:lpstr>Calibri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Pr. MARCELO AUGUSTO DE CARVALHO</dc:creator>
  <cp:keywords>www.4tons.com</cp:keywords>
  <cp:lastModifiedBy>Pr. Marcelo Carvalho</cp:lastModifiedBy>
  <cp:revision>3</cp:revision>
  <dcterms:created xsi:type="dcterms:W3CDTF">2009-06-08T09:04:30Z</dcterms:created>
  <dcterms:modified xsi:type="dcterms:W3CDTF">2019-10-21T11:59:08Z</dcterms:modified>
</cp:coreProperties>
</file>