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94" r:id="rId20"/>
    <p:sldId id="274" r:id="rId21"/>
    <p:sldId id="275" r:id="rId22"/>
    <p:sldId id="276" r:id="rId23"/>
    <p:sldId id="277" r:id="rId24"/>
    <p:sldId id="278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87" r:id="rId34"/>
    <p:sldId id="290" r:id="rId35"/>
    <p:sldId id="289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825" autoAdjust="0"/>
  </p:normalViewPr>
  <p:slideViewPr>
    <p:cSldViewPr>
      <p:cViewPr varScale="1">
        <p:scale>
          <a:sx n="57" d="100"/>
          <a:sy n="57" d="100"/>
        </p:scale>
        <p:origin x="154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98A7D68F-F70E-477A-ABB1-0E2B7042DC5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171ADCFD-3B2C-4BFF-9CB2-BA2A1B4BF2D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3002969-0AA8-46A1-B1A0-89F20138E1BD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4348A23A-9C88-4406-B42D-6F53B4496E7A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9" name="Rectangle 5">
            <a:extLst>
              <a:ext uri="{FF2B5EF4-FFF2-40B4-BE49-F238E27FC236}">
                <a16:creationId xmlns:a16="http://schemas.microsoft.com/office/drawing/2014/main" id="{23B528A6-8FE6-4849-B711-C60A310534E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52230" name="Rectangle 6">
            <a:extLst>
              <a:ext uri="{FF2B5EF4-FFF2-40B4-BE49-F238E27FC236}">
                <a16:creationId xmlns:a16="http://schemas.microsoft.com/office/drawing/2014/main" id="{5BA21AE6-599C-4B16-AAD8-56D07435B2C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2231" name="Rectangle 7">
            <a:extLst>
              <a:ext uri="{FF2B5EF4-FFF2-40B4-BE49-F238E27FC236}">
                <a16:creationId xmlns:a16="http://schemas.microsoft.com/office/drawing/2014/main" id="{24FAA615-F46A-49CE-8439-7ACB0E589A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505A135-8538-4B8F-8256-32C71212F307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0E023106-D0E2-44BB-B4D7-7BA17EAF66E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60924184-8488-401E-A023-B2BB2669A0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pt-BR" altLang="pt-BR" b="1">
                <a:solidFill>
                  <a:srgbClr val="FF0000"/>
                </a:solidFill>
                <a:latin typeface="Trebuchet MS" panose="020B0603020202020204" pitchFamily="34" charset="0"/>
              </a:rPr>
              <a:t>www.4tons.com</a:t>
            </a:r>
          </a:p>
          <a:p>
            <a:pPr algn="ctr" eaLnBrk="1" hangingPunct="1"/>
            <a:r>
              <a:rPr lang="pt-BR" altLang="pt-BR" b="1">
                <a:solidFill>
                  <a:srgbClr val="FF0000"/>
                </a:solidFill>
                <a:latin typeface="Trebuchet MS" panose="020B0603020202020204" pitchFamily="34" charset="0"/>
              </a:rPr>
              <a:t>Pr. Marcelo Augusto de Carvalho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86EB7018-6022-4F0A-9122-9F3E054A569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434A09F9-D994-42C7-B7B3-2E8A72D459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48668DCE-3864-4821-AC28-E8298294C81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724C1F1B-D7F7-4747-91C7-ADA06AC7ED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4298B577-4804-4DB3-A2E0-E751ACECF4A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E77A04F3-95E2-458E-86CA-EE4782A9D5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A023C2DB-1E71-424D-BA9C-E9CCB906BA5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FE316B36-9815-4898-BE97-B964B402A1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CB9F9734-C5F8-41EE-9732-07ACC0E9AF1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76C6311E-9762-4402-A6D0-32126750E3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19199F85-86C6-4297-8A5F-987B26CFD23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83C278BD-5144-4F14-9368-0E711D3B5D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78C329B2-8159-4116-BCD9-4132FDBD3EC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7C3D8127-2E74-4E72-AC5E-6EF6B84D04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0781244A-6475-4E7A-9540-84C5908D155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7E3F3C57-C124-4B0E-B383-0CA1600D7B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BFC469DC-2B37-4844-8FC5-7C738FD81A7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2E4BB70C-C68C-4E9D-89A9-D6F4C482A4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30DAE419-86D0-474B-86F3-35169D3C9B6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541462B7-FD4C-4ED5-BA97-41908A977C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33C996AA-4A4E-4061-89BD-95963035BE0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6FF84DA4-A453-476A-9EC8-A50F268AC0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57CCBBB6-9AC2-4E12-A3E5-6C4F1B60F2E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17F2A409-5F23-4E3B-A948-83BB3BBCBD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BB2D7533-C659-4224-A418-8E3AC2FA4F2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49806D2A-4D4A-42E4-9A2F-66B9FF3C5A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BD8595E1-6125-4081-9B6E-3E0C96CB59E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2D5035D2-F63D-4E3F-815E-E3A9FA1633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2DAD28D1-117D-49B5-A4EE-33A2C853DDD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983AE2CE-8707-4097-81C1-1133AA1F89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156EEA01-CF60-4B19-A46A-A0BE9304C13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576D949E-4D38-4D32-9383-4E370579F4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21437221-60A6-4D49-8367-A0DA8E434C6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A23C457F-3D80-4B45-9C8A-EAD5356930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62702961-9781-4FA8-BE3D-74CE7CA06B8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3D4EBD7D-DD12-404D-BBC4-20840CEA82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6F7ED61A-63EA-402D-8B58-11DF06B7632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C313D8AA-49A3-40AF-973D-050F052E2E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F3EE5C37-5EE9-420C-AB80-7C18642D38E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4360061C-4862-41F9-8342-BA1B440B71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E3B57C13-EA23-4305-A062-002A71E1AB6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53FB7E7A-E00D-48B1-810C-C992C3EF8A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33C8673B-016A-4884-96FE-88F20851291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E659DB82-3DA8-4A74-B5DB-149F7ECB8F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C62ED143-2AB4-43E5-8A5E-9F3266E0C90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953CDB78-DB35-4401-980D-10EFB147E8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8EAAC4E9-9EF1-44F0-A098-487C8E21041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A1043CEE-CF75-4976-B4DB-ABA341D561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80B564D5-52F4-40B2-9848-1E364B42B37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2D10EA27-9A1F-49CD-8467-FDAA889C90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FEB920A3-BEE1-4AB8-A180-359C5282604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CA00D7CE-0EC8-4537-9A47-48D9C778C8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6C264C2E-71AA-4737-9880-B23CD39FA38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CE9606AF-7C88-474A-B7D6-64B9E44759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27A11F3F-2FE6-4026-A591-B0224F7D19D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10100C08-1F8E-4000-A57C-A569371366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CDF35082-4293-4BAA-811C-5A82A945AEF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9E42EA53-DCF4-4544-A937-E73FE00682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9E532C11-A5FF-48F7-8DAF-6A61A25B031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FC90B43C-1F85-4BB8-9219-251813BB15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DBBAEA4F-ECFC-40C8-A862-9EC164C16FD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FEDB3080-DEB3-4B4A-AE46-7751B38CDD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7F16074A-FBE5-447A-94CB-9933B934835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66FC806C-3AC3-4AD2-AE6A-0CA8930135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095E16FF-F97B-4136-8322-07569DF0EE5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321C049D-F227-4A90-A907-DEA06796B7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EE029DD9-1A8A-4DCA-9C8C-6D0CD39676F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B7B768F1-D30D-4CA9-8253-F70E53B6F1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916170AE-7DBD-480D-929A-34CCDDAFBE9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D70517DE-8113-4EE9-81FC-A94C547800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F53590DB-43CB-46FF-9966-15EDAE6D4BD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44C7EBFC-4251-467D-9464-6AFCABEDD2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52EBE33C-6BA7-42CB-8B95-448E6C72139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C603C184-1A03-4F1E-8D05-D7C2263452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D63A162-979E-476D-A2D0-9E134542D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3B9D7-46D6-4842-A325-7CA053CD48A2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A81B20D-5A11-4DF0-BAB8-23B3E85B1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6A7822C-AE0F-4FB7-9D7F-C9B8CD3BA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84603-32A8-4D3A-9070-13FA593D342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12033080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0F0F6E5-E547-4706-A3C2-174937AF8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737CC-1B2D-4B91-A458-203F5423E0DA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1FE8332-E282-4F8E-8776-61D922D63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176A96-6A84-43AE-975C-0C60A848D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F69FB0-1F9A-47A8-8194-50446046977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75887302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89739D0-3389-47E7-85A2-36C370564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BAECD-1D13-477B-855A-88FA7A8EEA92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B729B41-D627-4A7D-B994-D496270D4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ED81EE7-3D57-486D-8658-91FD3265A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C1AE2E-6B5E-4E8D-BD8C-33FFEB7D470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04324776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965D657-5467-4F9D-876D-3A2356074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DBACD-1838-4EEF-8AE2-39DE354D0618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497B045-473A-47F5-8AC7-28491EF86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B84C13-B049-4FF8-A236-DABE3132A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65E71-8E15-445C-A973-1E0027D64AD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73891412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9854BA3-8321-48B1-9118-C09947DBA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F6AED-8B8E-421C-8FE5-B2A6E4B703A2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BA69790-6646-495A-9D90-6814BD918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7D7CBC-0CDE-463C-9F19-FAE5325B4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8A1CA-04B9-4A4A-8A13-CEC6CC39C94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55308326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93E7FF9A-23C5-4659-9A5F-B810E1DCC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5CC5C-C699-4367-885C-CF561C3A4037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98353EBF-7320-4509-B21C-B8AC0170D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F5F2C835-8E3B-45E9-B1DE-4B112B1BF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B6D17D-2A75-4E28-B4CE-5F61DFA46B9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20662832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F247E55C-843F-47DC-A740-00A147ED8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276A9-4314-414E-8951-BE0D168F4421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922CBACE-85E4-406C-BD8B-DD2A46A58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874AA72C-C35F-43D4-9326-84FE569F6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FDF6C-D88E-4983-8EF6-FC0E2359858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77099005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3B9B7BF1-7495-4025-8B22-7B45149B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04778-3408-487D-B4D3-FC80F27B14EF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D379CC29-D517-40C1-8337-66E64B8E5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2285B8F0-08C0-47CF-96CD-487B13E05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1D810-F682-479B-B77A-A9B648A30B9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8080444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2AA74E65-A161-4386-AE0B-920650B24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C2646-CD02-4F10-B22C-A590ED0C9729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1D9B19D4-8787-473B-A2AD-1A6BF203E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59696F0E-B732-4E2D-BFBB-D7C9B41EF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C5A410-9252-4D10-8531-84F2697FBCD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35352140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2A355549-B7C4-4F51-9358-E2E9259AB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6FA79-75AD-41AA-BC80-36846ABF610D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BB0E58BD-BE4F-4630-9A88-36DA9A7CA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9F28E709-F3C4-46BE-A236-467CB2B3C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2B09F-41AD-4A57-A808-6BA87394DE5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2295763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B66ADB1B-3888-4D0F-9A85-7B20F16C1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E49E7-2719-4E6A-9067-68CF2AAC043E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175CAAA9-3A73-463C-ABE9-A0DB5A77F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2F31844B-7009-41DC-A6EB-7BEFB9AF4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834AC-F421-4B6A-8C4E-E0217433149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7389954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C2A9C71F-3D1A-4AEE-A072-B6512950661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CEEEE69D-2D5B-4225-A538-86571D0DA9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B09A378-3C09-43B3-9772-039AA50480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DB95578-0830-486B-945D-74440502C228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C6B85DE-1F45-4B0D-8D33-8F9A2DC2B7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40E671-6FBB-44F9-A4E8-04507C5BB7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CCC6FDE-F617-4F36-81D1-2C2F1AFB1CA6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2">
            <a:extLst>
              <a:ext uri="{FF2B5EF4-FFF2-40B4-BE49-F238E27FC236}">
                <a16:creationId xmlns:a16="http://schemas.microsoft.com/office/drawing/2014/main" id="{DF4F7AE7-AA9A-4FB7-8723-8B35A4E49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13" y="1214438"/>
            <a:ext cx="52863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“Como suspira a corsa pelas correntes das águas, assim, por ti ó Deus suspira a minha alma. A minha alma tem sede de Deus, do Deus vivo; quando irei e me verei perante a tua face?” Sal. 42:1-2</a:t>
            </a:r>
          </a:p>
        </p:txBody>
      </p:sp>
    </p:spTree>
  </p:cSld>
  <p:clrMapOvr>
    <a:masterClrMapping/>
  </p:clrMapOvr>
  <p:transition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2">
            <a:extLst>
              <a:ext uri="{FF2B5EF4-FFF2-40B4-BE49-F238E27FC236}">
                <a16:creationId xmlns:a16="http://schemas.microsoft.com/office/drawing/2014/main" id="{5C3B1423-52EC-48E1-B5C4-483C4B906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1285875"/>
            <a:ext cx="52863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“Achadas as tuas palavras logo as comi; as tuas palavras me foram gozo e alegria para o coração, pois pelo teu nome sou chamado, Ó Senhor, Deus dos Exércitos”.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Jeremias 15:16 </a:t>
            </a:r>
          </a:p>
        </p:txBody>
      </p:sp>
    </p:spTree>
  </p:cSld>
  <p:clrMapOvr>
    <a:masterClrMapping/>
  </p:clrMapOvr>
  <p:transition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AA06032-5017-47BB-A338-E6910C9C6E98}"/>
              </a:ext>
            </a:extLst>
          </p:cNvPr>
          <p:cNvSpPr txBox="1"/>
          <p:nvPr/>
        </p:nvSpPr>
        <p:spPr>
          <a:xfrm>
            <a:off x="3571868" y="1000108"/>
            <a:ext cx="5143536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 questões para se atentar:</a:t>
            </a:r>
          </a:p>
        </p:txBody>
      </p:sp>
      <p:sp>
        <p:nvSpPr>
          <p:cNvPr id="12291" name="CaixaDeTexto 2">
            <a:extLst>
              <a:ext uri="{FF2B5EF4-FFF2-40B4-BE49-F238E27FC236}">
                <a16:creationId xmlns:a16="http://schemas.microsoft.com/office/drawing/2014/main" id="{CC775B16-B167-4EC9-9BDD-6743D6B56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2500313"/>
            <a:ext cx="52863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3200" b="1">
                <a:cs typeface="Arial" panose="020B0604020202020204" pitchFamily="34" charset="0"/>
              </a:rPr>
              <a:t>Achadas as tuas palavras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pt-BR" altLang="pt-BR" sz="3200" b="1"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3200" b="1">
                <a:cs typeface="Arial" panose="020B0604020202020204" pitchFamily="34" charset="0"/>
              </a:rPr>
              <a:t>Logo as comi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pt-BR" altLang="pt-BR" sz="3200" b="1"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3200" b="1">
                <a:cs typeface="Arial" panose="020B0604020202020204" pitchFamily="34" charset="0"/>
              </a:rPr>
              <a:t>As tuas palavras me foram gozo e alegria para o coração</a:t>
            </a:r>
          </a:p>
        </p:txBody>
      </p:sp>
    </p:spTree>
  </p:cSld>
  <p:clrMapOvr>
    <a:masterClrMapping/>
  </p:clrMapOvr>
  <p:transition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663BF198-55BF-4248-AF5D-EEA21953CDA8}"/>
              </a:ext>
            </a:extLst>
          </p:cNvPr>
          <p:cNvSpPr txBox="1"/>
          <p:nvPr/>
        </p:nvSpPr>
        <p:spPr>
          <a:xfrm>
            <a:off x="1785918" y="2500306"/>
            <a:ext cx="5572164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COMO ARMA CONTRA O PECADO</a:t>
            </a:r>
          </a:p>
        </p:txBody>
      </p:sp>
    </p:spTree>
  </p:cSld>
  <p:clrMapOvr>
    <a:masterClrMapping/>
  </p:clrMapOvr>
  <p:transition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ixaDeTexto 2">
            <a:extLst>
              <a:ext uri="{FF2B5EF4-FFF2-40B4-BE49-F238E27FC236}">
                <a16:creationId xmlns:a16="http://schemas.microsoft.com/office/drawing/2014/main" id="{5C06E2ED-2B7C-41FF-A252-5BD979361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13" y="1500188"/>
            <a:ext cx="528637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“De que maneira poderá o jovem guardar puro o seu caminho?”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“Guardo no coração as tuas palavras, para não pecar contra ti.”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Sal. 119:9,11</a:t>
            </a:r>
          </a:p>
        </p:txBody>
      </p:sp>
    </p:spTree>
  </p:cSld>
  <p:clrMapOvr>
    <a:masterClrMapping/>
  </p:clrMapOvr>
  <p:transition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446354E-CDB9-4A2D-9BB6-EB6CE3291724}"/>
              </a:ext>
            </a:extLst>
          </p:cNvPr>
          <p:cNvSpPr txBox="1"/>
          <p:nvPr/>
        </p:nvSpPr>
        <p:spPr>
          <a:xfrm>
            <a:off x="2928894" y="928670"/>
            <a:ext cx="621510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Efeitos do pecado:</a:t>
            </a:r>
          </a:p>
        </p:txBody>
      </p:sp>
      <p:sp>
        <p:nvSpPr>
          <p:cNvPr id="15363" name="CaixaDeTexto 2">
            <a:extLst>
              <a:ext uri="{FF2B5EF4-FFF2-40B4-BE49-F238E27FC236}">
                <a16:creationId xmlns:a16="http://schemas.microsoft.com/office/drawing/2014/main" id="{4F7570E9-8386-4AD2-95BB-AD77ACA4A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1714500"/>
            <a:ext cx="58578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3200" b="1">
                <a:cs typeface="Arial" panose="020B0604020202020204" pitchFamily="34" charset="0"/>
              </a:rPr>
              <a:t> Inimizade e separação de Deus – pecado é iniqüidade (anomia: 100% contra Deus);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pt-BR" altLang="pt-BR" sz="3200" b="1"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3200" b="1">
                <a:cs typeface="Arial" panose="020B0604020202020204" pitchFamily="34" charset="0"/>
              </a:rPr>
              <a:t> Excluir-se da vida de Deus;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pt-BR" altLang="pt-BR" sz="3200" b="1"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3200" b="1">
                <a:cs typeface="Arial" panose="020B0604020202020204" pitchFamily="34" charset="0"/>
              </a:rPr>
              <a:t> Permitir que a alma seja paralisada pelas armadilhas do Diabo;</a:t>
            </a:r>
          </a:p>
        </p:txBody>
      </p:sp>
    </p:spTree>
  </p:cSld>
  <p:clrMapOvr>
    <a:masterClrMapping/>
  </p:clrMapOvr>
  <p:transition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2">
            <a:extLst>
              <a:ext uri="{FF2B5EF4-FFF2-40B4-BE49-F238E27FC236}">
                <a16:creationId xmlns:a16="http://schemas.microsoft.com/office/drawing/2014/main" id="{14A18471-AE4E-420F-B827-0F86D544A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1928813"/>
            <a:ext cx="6143625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3200" b="1">
                <a:cs typeface="Arial" panose="020B0604020202020204" pitchFamily="34" charset="0"/>
              </a:rPr>
              <a:t> Ser dominado pelo poder enfeitiçante de Satanás;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pt-BR" altLang="pt-BR" sz="3200" b="1"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3200" b="1">
                <a:cs typeface="Arial" panose="020B0604020202020204" pitchFamily="34" charset="0"/>
              </a:rPr>
              <a:t> Indiferença e incredulidade nos ensinos da Bíblia;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pt-BR" altLang="pt-BR" sz="3200" b="1"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3200" b="1">
                <a:cs typeface="Arial" panose="020B0604020202020204" pitchFamily="34" charset="0"/>
              </a:rPr>
              <a:t> Usar as bênçãos de Deus para glorificar o inimigo;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3B8C603-2A3A-442C-80AF-6D74FEAFA9D5}"/>
              </a:ext>
            </a:extLst>
          </p:cNvPr>
          <p:cNvSpPr txBox="1"/>
          <p:nvPr/>
        </p:nvSpPr>
        <p:spPr>
          <a:xfrm>
            <a:off x="2928894" y="928670"/>
            <a:ext cx="621510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Efeitos do pecado:</a:t>
            </a:r>
          </a:p>
        </p:txBody>
      </p:sp>
    </p:spTree>
  </p:cSld>
  <p:clrMapOvr>
    <a:masterClrMapping/>
  </p:clrMapOvr>
  <p:transition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ixaDeTexto 2">
            <a:extLst>
              <a:ext uri="{FF2B5EF4-FFF2-40B4-BE49-F238E27FC236}">
                <a16:creationId xmlns:a16="http://schemas.microsoft.com/office/drawing/2014/main" id="{9ED5AD22-ED44-49F5-9507-97A7275E9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2714625"/>
            <a:ext cx="5929312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3200" b="1">
                <a:cs typeface="Arial" panose="020B0604020202020204" pitchFamily="34" charset="0"/>
              </a:rPr>
              <a:t> Excluir da alma todo bom senso e discernimento;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pt-BR" altLang="pt-BR" sz="3200" b="1"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3200" b="1">
                <a:cs typeface="Arial" panose="020B0604020202020204" pitchFamily="34" charset="0"/>
              </a:rPr>
              <a:t> Morte eterna.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C7E66DD-609E-4EF8-9BBD-95D4B3F66212}"/>
              </a:ext>
            </a:extLst>
          </p:cNvPr>
          <p:cNvSpPr txBox="1"/>
          <p:nvPr/>
        </p:nvSpPr>
        <p:spPr>
          <a:xfrm>
            <a:off x="2928894" y="928670"/>
            <a:ext cx="621510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Efeitos do pecado:</a:t>
            </a:r>
          </a:p>
        </p:txBody>
      </p:sp>
    </p:spTree>
  </p:cSld>
  <p:clrMapOvr>
    <a:masterClrMapping/>
  </p:clrMapOvr>
  <p:transition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51790992-6087-46BE-B311-F54B638A57D5}"/>
              </a:ext>
            </a:extLst>
          </p:cNvPr>
          <p:cNvSpPr txBox="1"/>
          <p:nvPr/>
        </p:nvSpPr>
        <p:spPr>
          <a:xfrm>
            <a:off x="0" y="785794"/>
            <a:ext cx="6215106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Única saída para vencer o pecado:</a:t>
            </a:r>
          </a:p>
        </p:txBody>
      </p:sp>
      <p:sp>
        <p:nvSpPr>
          <p:cNvPr id="18435" name="CaixaDeTexto 2">
            <a:extLst>
              <a:ext uri="{FF2B5EF4-FFF2-40B4-BE49-F238E27FC236}">
                <a16:creationId xmlns:a16="http://schemas.microsoft.com/office/drawing/2014/main" id="{DD09E97B-CEAF-4A6F-A675-14B37A5EF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3286125"/>
            <a:ext cx="56435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3200" b="1">
                <a:cs typeface="Arial" panose="020B0604020202020204" pitchFamily="34" charset="0"/>
              </a:rPr>
              <a:t>O filho veio desfazer as obras do Diabo;</a:t>
            </a:r>
          </a:p>
        </p:txBody>
      </p:sp>
    </p:spTree>
  </p:cSld>
  <p:clrMapOvr>
    <a:masterClrMapping/>
  </p:clrMapOvr>
  <p:transition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aixaDeTexto 2">
            <a:extLst>
              <a:ext uri="{FF2B5EF4-FFF2-40B4-BE49-F238E27FC236}">
                <a16:creationId xmlns:a16="http://schemas.microsoft.com/office/drawing/2014/main" id="{C3D058A0-B8B7-4D93-A843-546351FE0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2071688"/>
            <a:ext cx="58578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endParaRPr lang="pt-BR" altLang="pt-BR" sz="2800" b="1"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 b="1">
                <a:cs typeface="Arial" panose="020B0604020202020204" pitchFamily="34" charset="0"/>
              </a:rPr>
              <a:t>Assumiu a forma e a natureza humana, foram combinadas a humanidade e a divindade de forma que Ele pudesse resgatar o homem das garras de Satanás. (maiores informações consulte M.E. vol.1, pág. 340.)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1ABD971-967D-4372-9ABC-E57A1F3FC1A5}"/>
              </a:ext>
            </a:extLst>
          </p:cNvPr>
          <p:cNvSpPr txBox="1"/>
          <p:nvPr/>
        </p:nvSpPr>
        <p:spPr>
          <a:xfrm>
            <a:off x="0" y="785794"/>
            <a:ext cx="6215106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Única saída para vencer o pecado:</a:t>
            </a:r>
          </a:p>
        </p:txBody>
      </p:sp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7EABF22-5B99-4534-B2C3-3781AD861525}"/>
              </a:ext>
            </a:extLst>
          </p:cNvPr>
          <p:cNvSpPr txBox="1"/>
          <p:nvPr/>
        </p:nvSpPr>
        <p:spPr>
          <a:xfrm>
            <a:off x="214282" y="785794"/>
            <a:ext cx="5143536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 pontos fundamentais:</a:t>
            </a:r>
          </a:p>
        </p:txBody>
      </p:sp>
      <p:sp>
        <p:nvSpPr>
          <p:cNvPr id="2051" name="CaixaDeTexto 2">
            <a:extLst>
              <a:ext uri="{FF2B5EF4-FFF2-40B4-BE49-F238E27FC236}">
                <a16:creationId xmlns:a16="http://schemas.microsoft.com/office/drawing/2014/main" id="{E08236C3-6EB1-409B-8A53-D0E597EC9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2286000"/>
            <a:ext cx="52863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3200" b="1">
                <a:cs typeface="Arial" panose="020B0604020202020204" pitchFamily="34" charset="0"/>
              </a:rPr>
              <a:t>O poder que vem da Palavra de Deus para satisfazer as necessidades da alma.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pt-BR" altLang="pt-BR" sz="3200" b="1"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3200" b="1">
                <a:cs typeface="Arial" panose="020B0604020202020204" pitchFamily="34" charset="0"/>
              </a:rPr>
              <a:t>E esse poder como arma contra o pecado.</a:t>
            </a:r>
          </a:p>
        </p:txBody>
      </p:sp>
    </p:spTree>
  </p:cSld>
  <p:clrMapOvr>
    <a:masterClrMapping/>
  </p:clrMapOvr>
  <p:transition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aixaDeTexto 2">
            <a:extLst>
              <a:ext uri="{FF2B5EF4-FFF2-40B4-BE49-F238E27FC236}">
                <a16:creationId xmlns:a16="http://schemas.microsoft.com/office/drawing/2014/main" id="{9AC98410-94D7-43D7-ABA9-1CD01B1FC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2928938"/>
            <a:ext cx="4572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3200" b="1">
                <a:cs typeface="Arial" panose="020B0604020202020204" pitchFamily="34" charset="0"/>
              </a:rPr>
              <a:t> Preço final: a cruz do calvário;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4D6B784-A311-477F-89A7-31AE7850412E}"/>
              </a:ext>
            </a:extLst>
          </p:cNvPr>
          <p:cNvSpPr txBox="1"/>
          <p:nvPr/>
        </p:nvSpPr>
        <p:spPr>
          <a:xfrm>
            <a:off x="0" y="785794"/>
            <a:ext cx="6215106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Única saída para vencer o pecado:</a:t>
            </a:r>
          </a:p>
        </p:txBody>
      </p:sp>
    </p:spTree>
  </p:cSld>
  <p:clrMapOvr>
    <a:masterClrMapping/>
  </p:clrMapOvr>
  <p:transition>
    <p:randomBa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F796518-5569-4F06-B99C-FA82A7B709CB}"/>
              </a:ext>
            </a:extLst>
          </p:cNvPr>
          <p:cNvSpPr txBox="1"/>
          <p:nvPr/>
        </p:nvSpPr>
        <p:spPr>
          <a:xfrm>
            <a:off x="1571604" y="1714488"/>
            <a:ext cx="6215106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poder da Bíblia na luta contra o pecado</a:t>
            </a:r>
          </a:p>
        </p:txBody>
      </p:sp>
    </p:spTree>
  </p:cSld>
  <p:clrMapOvr>
    <a:masterClrMapping/>
  </p:clrMapOvr>
  <p:transition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aixaDeTexto 2">
            <a:extLst>
              <a:ext uri="{FF2B5EF4-FFF2-40B4-BE49-F238E27FC236}">
                <a16:creationId xmlns:a16="http://schemas.microsoft.com/office/drawing/2014/main" id="{CDFD5FAD-56EC-4521-A98F-948E2930E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25" y="1000125"/>
            <a:ext cx="4429125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"Está escrito: Ao Senhor, teu Deus, adorarás, e só a Ele darás culto.“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Mat. 4:10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Com o poder da Palavra seremos vitoriosos, o inimigo fugirá surdo e abatido.</a:t>
            </a:r>
          </a:p>
        </p:txBody>
      </p:sp>
    </p:spTree>
  </p:cSld>
  <p:clrMapOvr>
    <a:masterClrMapping/>
  </p:clrMapOvr>
  <p:transition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aixaDeTexto 2">
            <a:extLst>
              <a:ext uri="{FF2B5EF4-FFF2-40B4-BE49-F238E27FC236}">
                <a16:creationId xmlns:a16="http://schemas.microsoft.com/office/drawing/2014/main" id="{50D87E39-4B01-43DC-8BBF-8732D4AF3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1785938"/>
            <a:ext cx="5286375" cy="350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Com a fé como armadura e a Palavra como arma de guerra, supriremos nosso íntimo com poder que nos capacitará a rechaçar os ataques do inimigo.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AA, pg.307.</a:t>
            </a:r>
          </a:p>
        </p:txBody>
      </p:sp>
    </p:spTree>
  </p:cSld>
  <p:clrMapOvr>
    <a:masterClrMapping/>
  </p:clrMapOvr>
  <p:transition>
    <p:randomBa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aixaDeTexto 2">
            <a:extLst>
              <a:ext uri="{FF2B5EF4-FFF2-40B4-BE49-F238E27FC236}">
                <a16:creationId xmlns:a16="http://schemas.microsoft.com/office/drawing/2014/main" id="{8CA5D5E9-701D-4EA6-9A74-F3ACD1484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1643063"/>
            <a:ext cx="5357813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A obediência à Palavra de Deus é nossa única salvaguarda contra os males que estão assolando o mundo para destruição.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Orientação da Criança, pág. 556.</a:t>
            </a:r>
          </a:p>
        </p:txBody>
      </p:sp>
    </p:spTree>
  </p:cSld>
  <p:clrMapOvr>
    <a:masterClrMapping/>
  </p:clrMapOvr>
  <p:transition>
    <p:randomBa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4018B28-48D0-43CE-BB9C-F78EBD705657}"/>
              </a:ext>
            </a:extLst>
          </p:cNvPr>
          <p:cNvSpPr txBox="1"/>
          <p:nvPr/>
        </p:nvSpPr>
        <p:spPr>
          <a:xfrm>
            <a:off x="428596" y="1785926"/>
            <a:ext cx="4929222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que Jesus fez quando esteve aqui?</a:t>
            </a:r>
          </a:p>
        </p:txBody>
      </p:sp>
    </p:spTree>
  </p:cSld>
  <p:clrMapOvr>
    <a:masterClrMapping/>
  </p:clrMapOvr>
  <p:transition>
    <p:randomBa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aixaDeTexto 2">
            <a:extLst>
              <a:ext uri="{FF2B5EF4-FFF2-40B4-BE49-F238E27FC236}">
                <a16:creationId xmlns:a16="http://schemas.microsoft.com/office/drawing/2014/main" id="{AA71E70A-D0AC-4885-8A3A-A11C7850A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1214438"/>
            <a:ext cx="5072062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“Jesus estudou as Escrituras na infância, na juventude e na fase adulta. Como criança, aos joelhos de Sua mãe, do rolo dos profetas recebia diariamente instruções. Em Sua juventude, na madrugada e no crepúsculo vespertino, muitas vezes...</a:t>
            </a:r>
          </a:p>
        </p:txBody>
      </p:sp>
    </p:spTree>
  </p:cSld>
  <p:clrMapOvr>
    <a:masterClrMapping/>
  </p:clrMapOvr>
  <p:transition>
    <p:randomBa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ixaDeTexto 2">
            <a:extLst>
              <a:ext uri="{FF2B5EF4-FFF2-40B4-BE49-F238E27FC236}">
                <a16:creationId xmlns:a16="http://schemas.microsoft.com/office/drawing/2014/main" id="{9AE1E18E-8476-433B-ABCC-ADBEEBC04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813" y="1285875"/>
            <a:ext cx="4500562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...O encontravam sozinho ao lado da montanha ou entre as árvores da floresta, passando uma hora silenciosa de oração e estudo da Palavra de Deus. Durante Seu ministério, a grande familiaridade com as Escrituras...</a:t>
            </a:r>
          </a:p>
        </p:txBody>
      </p:sp>
    </p:spTree>
  </p:cSld>
  <p:clrMapOvr>
    <a:masterClrMapping/>
  </p:clrMapOvr>
  <p:transition>
    <p:randomBa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aixaDeTexto 2">
            <a:extLst>
              <a:ext uri="{FF2B5EF4-FFF2-40B4-BE49-F238E27FC236}">
                <a16:creationId xmlns:a16="http://schemas.microsoft.com/office/drawing/2014/main" id="{BE621DB8-9D3B-4BCC-A292-D5D8F4A9D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25" y="1143000"/>
            <a:ext cx="5072063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...testifica de Sua diligência no estudo da mesma. E visto que Ele adquiriu conhecimento como nós o podemos também, Seu maravilhoso poder, não somente mental, mas também espiritual, é um testemunho do valor da Bíblia como meio de educação.”</a:t>
            </a:r>
          </a:p>
          <a:p>
            <a:pPr algn="ctr" eaLnBrk="1" hangingPunct="1"/>
            <a:r>
              <a:rPr lang="pt-BR" altLang="pt-BR" sz="2400" b="1">
                <a:cs typeface="Arial" panose="020B0604020202020204" pitchFamily="34" charset="0"/>
              </a:rPr>
              <a:t>Educação, pág. 185.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aixaDeTexto 2">
            <a:extLst>
              <a:ext uri="{FF2B5EF4-FFF2-40B4-BE49-F238E27FC236}">
                <a16:creationId xmlns:a16="http://schemas.microsoft.com/office/drawing/2014/main" id="{DC54BE59-4555-403E-9C3D-001A365EC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1071563"/>
            <a:ext cx="4714875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Jesus declarou: “Na verdade, na verdade vos digo que aquele que crê em mim também fará as obras que eu faço, e as fará maiores do que estas, porque eu vou para meu Pai.”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João 14:12</a:t>
            </a:r>
          </a:p>
        </p:txBody>
      </p:sp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B427220-21A7-4B89-9685-6425E1C54330}"/>
              </a:ext>
            </a:extLst>
          </p:cNvPr>
          <p:cNvSpPr txBox="1"/>
          <p:nvPr/>
        </p:nvSpPr>
        <p:spPr>
          <a:xfrm>
            <a:off x="1857356" y="2143116"/>
            <a:ext cx="5143536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PARA SATISFAZER AS NECESSIDADES DA ALMA</a:t>
            </a:r>
          </a:p>
        </p:txBody>
      </p:sp>
    </p:spTree>
  </p:cSld>
  <p:clrMapOvr>
    <a:masterClrMapping/>
  </p:clrMapOvr>
  <p:transition>
    <p:randomBa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69E824CD-7908-49CE-A8DB-6AECFD012B58}"/>
              </a:ext>
            </a:extLst>
          </p:cNvPr>
          <p:cNvSpPr txBox="1"/>
          <p:nvPr/>
        </p:nvSpPr>
        <p:spPr>
          <a:xfrm>
            <a:off x="428596" y="2071678"/>
            <a:ext cx="4857784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Ele venceu, eu também posso vencer!</a:t>
            </a:r>
          </a:p>
        </p:txBody>
      </p:sp>
    </p:spTree>
  </p:cSld>
  <p:clrMapOvr>
    <a:masterClrMapping/>
  </p:clrMapOvr>
  <p:transition>
    <p:randomBa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aixaDeTexto 2">
            <a:extLst>
              <a:ext uri="{FF2B5EF4-FFF2-40B4-BE49-F238E27FC236}">
                <a16:creationId xmlns:a16="http://schemas.microsoft.com/office/drawing/2014/main" id="{84C451BE-C26D-4D8D-8439-29B74E83D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1785938"/>
            <a:ext cx="4929188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“Mas em todas estas coisas somos mais do que vencedores, por aquele que nos amou.” Romanos 8:37</a:t>
            </a:r>
          </a:p>
        </p:txBody>
      </p:sp>
    </p:spTree>
  </p:cSld>
  <p:clrMapOvr>
    <a:masterClrMapping/>
  </p:clrMapOvr>
  <p:transition>
    <p:randomBa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D817176-6B76-40EE-9F60-DEEE5A09D070}"/>
              </a:ext>
            </a:extLst>
          </p:cNvPr>
          <p:cNvSpPr txBox="1"/>
          <p:nvPr/>
        </p:nvSpPr>
        <p:spPr>
          <a:xfrm>
            <a:off x="1428728" y="2643182"/>
            <a:ext cx="621510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Tarefa – Reflexão:</a:t>
            </a:r>
          </a:p>
        </p:txBody>
      </p:sp>
    </p:spTree>
  </p:cSld>
  <p:clrMapOvr>
    <a:masterClrMapping/>
  </p:clrMapOvr>
  <p:transition>
    <p:randomBa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aixaDeTexto 2">
            <a:extLst>
              <a:ext uri="{FF2B5EF4-FFF2-40B4-BE49-F238E27FC236}">
                <a16:creationId xmlns:a16="http://schemas.microsoft.com/office/drawing/2014/main" id="{F0840C07-E7CC-41CE-A82A-CE3AEEAB6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1857375"/>
            <a:ext cx="4929187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Ficar na presença do Senhor por cinco ou dez minutos é suficiente para viver com poder durante 24 horas?</a:t>
            </a:r>
          </a:p>
        </p:txBody>
      </p:sp>
    </p:spTree>
  </p:cSld>
  <p:clrMapOvr>
    <a:masterClrMapping/>
  </p:clrMapOvr>
  <p:transition>
    <p:randomBa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A3FFB55-A6B0-4801-95E4-6BE1375B3620}"/>
              </a:ext>
            </a:extLst>
          </p:cNvPr>
          <p:cNvSpPr txBox="1"/>
          <p:nvPr/>
        </p:nvSpPr>
        <p:spPr>
          <a:xfrm>
            <a:off x="1071538" y="2357430"/>
            <a:ext cx="6215106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que é insanidade espiritual?</a:t>
            </a:r>
          </a:p>
        </p:txBody>
      </p:sp>
    </p:spTree>
  </p:cSld>
  <p:clrMapOvr>
    <a:masterClrMapping/>
  </p:clrMapOvr>
  <p:transition>
    <p:randomBa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aixaDeTexto 2">
            <a:extLst>
              <a:ext uri="{FF2B5EF4-FFF2-40B4-BE49-F238E27FC236}">
                <a16:creationId xmlns:a16="http://schemas.microsoft.com/office/drawing/2014/main" id="{EB502066-FA02-411E-960F-140571701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9063" y="2071688"/>
            <a:ext cx="4929187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Uma pessoa que dá o primeiro comando a mente dizendo que a comunhão com Deus estará em segundo plano, tem são juízo?</a:t>
            </a:r>
          </a:p>
        </p:txBody>
      </p:sp>
    </p:spTree>
  </p:cSld>
  <p:clrMapOvr>
    <a:masterClrMapping/>
  </p:clrMapOvr>
  <p:transition>
    <p:randomBa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aixaDeTexto 2">
            <a:extLst>
              <a:ext uri="{FF2B5EF4-FFF2-40B4-BE49-F238E27FC236}">
                <a16:creationId xmlns:a16="http://schemas.microsoft.com/office/drawing/2014/main" id="{0A39F954-8FAA-4E01-9A2E-B4EE53BA7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8" y="2143125"/>
            <a:ext cx="542925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Colocar qualquer trabalho ou atividade no lugar do encontro com Deus é uma atitude coerente?</a:t>
            </a:r>
          </a:p>
        </p:txBody>
      </p:sp>
    </p:spTree>
  </p:cSld>
  <p:clrMapOvr>
    <a:masterClrMapping/>
  </p:clrMapOvr>
  <p:transition>
    <p:randomBa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aixaDeTexto 2">
            <a:extLst>
              <a:ext uri="{FF2B5EF4-FFF2-40B4-BE49-F238E27FC236}">
                <a16:creationId xmlns:a16="http://schemas.microsoft.com/office/drawing/2014/main" id="{E970F210-764D-4746-9921-C0DB2FDC5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13" y="1428750"/>
            <a:ext cx="535781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“A primeira obra que todos os cristãos devem fazer é examinar as Escrituras, com oração muito fervorosa, para que possuam aquela fé que opera por amor e purifica a alma de todo resquício de egoísmo...</a:t>
            </a:r>
          </a:p>
        </p:txBody>
      </p:sp>
    </p:spTree>
  </p:cSld>
  <p:clrMapOvr>
    <a:masterClrMapping/>
  </p:clrMapOvr>
  <p:transition>
    <p:randomBa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aixaDeTexto 2">
            <a:extLst>
              <a:ext uri="{FF2B5EF4-FFF2-40B4-BE49-F238E27FC236}">
                <a16:creationId xmlns:a16="http://schemas.microsoft.com/office/drawing/2014/main" id="{B0B7D8CC-3108-4205-BF5E-25D391248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25" y="1000125"/>
            <a:ext cx="5643563" cy="484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... Recebida no coração, a verdade atua qual fermento bom, até que todas as faculdades sejam levadas em submissão à vontade de Deus. Então não podereis deixar de brilhar, da mesma forma que o Sol não pode deixar de fazê-lo...”.</a:t>
            </a:r>
          </a:p>
          <a:p>
            <a:pPr algn="ctr" eaLnBrk="1" hangingPunct="1"/>
            <a:r>
              <a:rPr lang="pt-BR" altLang="pt-BR" sz="2400" b="1">
                <a:cs typeface="Arial" panose="020B0604020202020204" pitchFamily="34" charset="0"/>
              </a:rPr>
              <a:t>Para Conhecê-Lo, mm, 1965, pg. 327.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2">
            <a:extLst>
              <a:ext uri="{FF2B5EF4-FFF2-40B4-BE49-F238E27FC236}">
                <a16:creationId xmlns:a16="http://schemas.microsoft.com/office/drawing/2014/main" id="{D3D6D544-498B-43D8-9473-4F73D9C26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1714500"/>
            <a:ext cx="528637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Somente a Palavra de Deus pode suprir as necessidades essenciais da alma.</a:t>
            </a:r>
          </a:p>
        </p:txBody>
      </p:sp>
    </p:spTree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19D21E9-06AA-4769-B588-2B651B97F8A8}"/>
              </a:ext>
            </a:extLst>
          </p:cNvPr>
          <p:cNvSpPr txBox="1"/>
          <p:nvPr/>
        </p:nvSpPr>
        <p:spPr>
          <a:xfrm>
            <a:off x="500034" y="1142984"/>
            <a:ext cx="507209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Devemos buscar:</a:t>
            </a:r>
          </a:p>
        </p:txBody>
      </p:sp>
      <p:sp>
        <p:nvSpPr>
          <p:cNvPr id="5123" name="CaixaDeTexto 2">
            <a:extLst>
              <a:ext uri="{FF2B5EF4-FFF2-40B4-BE49-F238E27FC236}">
                <a16:creationId xmlns:a16="http://schemas.microsoft.com/office/drawing/2014/main" id="{7D39F51F-7B08-447F-9DBA-A4E4B6FD7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2571750"/>
            <a:ext cx="52863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3200" b="1">
                <a:cs typeface="Arial" panose="020B0604020202020204" pitchFamily="34" charset="0"/>
              </a:rPr>
              <a:t>Devoção pessoal;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pt-BR" altLang="pt-BR" sz="3200" b="1"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3200" b="1">
                <a:cs typeface="Arial" panose="020B0604020202020204" pitchFamily="34" charset="0"/>
              </a:rPr>
              <a:t>Ter atitudes diferentes.</a:t>
            </a:r>
          </a:p>
        </p:txBody>
      </p:sp>
    </p:spTree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aixaDeTexto 2">
            <a:extLst>
              <a:ext uri="{FF2B5EF4-FFF2-40B4-BE49-F238E27FC236}">
                <a16:creationId xmlns:a16="http://schemas.microsoft.com/office/drawing/2014/main" id="{D66E415F-7389-4B04-BA6C-68E462C08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1214438"/>
            <a:ext cx="52863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Algumas pessoas pensam que é utopia viver pela fé em nossa realidade. Devemos lembrar que viver com fome e sede da Palavra a todo o momento deveria ser um estilo de vida, da pessoa salva pela graça mediante a fé.</a:t>
            </a:r>
          </a:p>
        </p:txBody>
      </p:sp>
    </p:spTree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011BD3E-67E8-44D0-89BE-A709C90F762B}"/>
              </a:ext>
            </a:extLst>
          </p:cNvPr>
          <p:cNvSpPr txBox="1"/>
          <p:nvPr/>
        </p:nvSpPr>
        <p:spPr>
          <a:xfrm>
            <a:off x="3786182" y="1142984"/>
            <a:ext cx="5143536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É utópico comer e beber?</a:t>
            </a:r>
          </a:p>
        </p:txBody>
      </p:sp>
      <p:sp>
        <p:nvSpPr>
          <p:cNvPr id="7171" name="CaixaDeTexto 2">
            <a:extLst>
              <a:ext uri="{FF2B5EF4-FFF2-40B4-BE49-F238E27FC236}">
                <a16:creationId xmlns:a16="http://schemas.microsoft.com/office/drawing/2014/main" id="{73665732-F6E5-4A2F-BE7F-4FB8A694D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2500313"/>
            <a:ext cx="52863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Não é, porque essas coisas são essenciais para a nossa saúde física. E como lutamos quase todo tempo em busca da satisfação dessas necessidades!</a:t>
            </a:r>
          </a:p>
        </p:txBody>
      </p:sp>
    </p:spTree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1388C81-F40D-4EFC-8CEF-61970756FC3D}"/>
              </a:ext>
            </a:extLst>
          </p:cNvPr>
          <p:cNvSpPr txBox="1"/>
          <p:nvPr/>
        </p:nvSpPr>
        <p:spPr>
          <a:xfrm>
            <a:off x="2071670" y="2714620"/>
            <a:ext cx="514353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DESAFIO:</a:t>
            </a:r>
          </a:p>
        </p:txBody>
      </p:sp>
    </p:spTree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ixaDeTexto 2">
            <a:extLst>
              <a:ext uri="{FF2B5EF4-FFF2-40B4-BE49-F238E27FC236}">
                <a16:creationId xmlns:a16="http://schemas.microsoft.com/office/drawing/2014/main" id="{5F105FC2-286F-4A7D-BD44-FE2052C77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1357313"/>
            <a:ext cx="4572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Aprender a viver cada dia verdadeiramente apaixonados por Cristo e Sua Palavra, e que estejamos diariamente dispostos a pagar o preço para mantermos acesa a paixão.</a:t>
            </a:r>
          </a:p>
        </p:txBody>
      </p:sp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980</Words>
  <Application>Microsoft Office PowerPoint</Application>
  <PresentationFormat>Apresentação na tela (4:3)</PresentationFormat>
  <Paragraphs>80</Paragraphs>
  <Slides>38</Slides>
  <Notes>38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2" baseType="lpstr">
      <vt:lpstr>Arial</vt:lpstr>
      <vt:lpstr>Calibri</vt:lpstr>
      <vt:lpstr>Trebuchet MS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BergamoseiferT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Pr. MARCELO AUGUSTO DE CARVALHO</dc:creator>
  <cp:keywords>www.4tons.com</cp:keywords>
  <cp:lastModifiedBy>Pr. Marcelo Carvalho</cp:lastModifiedBy>
  <cp:revision>8</cp:revision>
  <dcterms:created xsi:type="dcterms:W3CDTF">2009-06-11T15:18:53Z</dcterms:created>
  <dcterms:modified xsi:type="dcterms:W3CDTF">2019-10-21T11:57:44Z</dcterms:modified>
</cp:coreProperties>
</file>