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3" autoAdjust="0"/>
  </p:normalViewPr>
  <p:slideViewPr>
    <p:cSldViewPr>
      <p:cViewPr varScale="1">
        <p:scale>
          <a:sx n="59" d="100"/>
          <a:sy n="59" d="100"/>
        </p:scale>
        <p:origin x="15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09D88BC-5658-49BA-8E53-18B943437B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F0F968F-E63B-45CE-A6A9-6F577B992D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850348-D96E-4653-8E4A-5EAF3914532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5A671FD-9DC6-4ADF-A31B-03ECC35BF6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7349ED92-6BB6-49FD-86EB-15B4A465D5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85BDD540-F39B-4EEE-BE2E-0641D29AFF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5EA5ECF5-1572-4260-A087-AD2672554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2B366-DD1F-40D5-B7D9-BA5B4BA53F7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B82CFAA-4990-4BBA-97C5-335AA29A9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5E39F9F-2A9B-48B6-B208-A946328D6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2512B74-767E-4411-965F-2D272DC24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0A68AF9-330A-4D1A-919C-72E742092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CF9B834-B8EA-448F-A091-44E4F0235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452B96B-78E7-43E1-BB4B-D1693DF5D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AAE6AA-49CF-46FE-ADB4-C2D0EE76F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6FEDBED-B774-43EA-B9B4-7EF4CFD23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EE58BB1-D1DA-4420-9E11-E6BB12BA3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46A324C-79F5-4E00-8D4F-79A4F063B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941F989-F6C6-4543-93B5-011AB26DA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17820BD-8D9A-49F8-9DCC-E76DE7B25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BF546AD-C9EE-4F28-B995-EE32FFDEF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15C44FB-1F50-448D-B270-6FD0A09D7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4026E92-9AFB-4A2E-9DF7-DC0834502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418369F-19FF-439B-9F53-A21881A95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052CA59-DEF4-42E7-B220-3D4630884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153CACD-47E8-43F3-995E-9D6AB503F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48E16AB-45CB-44C0-8BC4-A75958D52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D54F4AE-1E0C-4C36-A436-114858BD1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C17E8C3-8D10-4B34-823B-CE1F9D29A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E39AEDF-8724-4B47-B9C3-5EFCC1B00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820FBC4-9852-4721-A6BE-D04ACB7C2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8686541-31D6-4349-BBDE-EB570EAC7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E18F4AB-3345-41CF-BA41-A9C7A9263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3065CAA-57C9-4459-BACC-EE30B2D1E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3D990F3-E8EE-4DA7-8E75-E8B215CB3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19F1C82-FF99-4F4F-9F03-173CACBB0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747E3B1-55F1-4573-AADD-00141664C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415032F-00C9-4C50-8312-203BC9CD9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7C668CA-1E7E-486F-92BE-93AB9D7E8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3B5036A-9674-4105-9227-5C903E562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E8C6A4D-DDB1-4D10-BAED-14912784C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94BF939-BF8C-49C9-B5D9-4AD4B6DC6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72AEF63-817A-41AB-9B6D-CC24E869B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666E2E6-B61A-48BC-97D7-EA3C55E06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E1B6A29-FAC5-495B-840C-8EA24D55E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0E5F195-359F-4F31-A64B-DDB8B212B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A59882C-5946-4E10-90FE-43E97B731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F4B887D-A3E8-4A48-B0E3-99A8AFE7C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5470530-65C0-4F1A-BC81-30C0C045D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FFC4E56-4386-4C3C-96F3-BA9E55F75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C83606A-F901-4053-A5B3-1D16E6F1D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087BC0D-3C59-4DDD-9266-137CF14CC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EDAD199-92DE-42E8-BC09-60FD5E67A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D5A73F1-BBEC-4D46-A505-29A3CB510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6DFE077-DB9A-45E6-AF06-F368DBA62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CA523D5-5974-44B5-BB1F-91E78B97C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27AC43A-CD71-43B2-9B63-2793C145C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9FAB2A3-FFE0-4F99-983B-C98EEF98B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F89D83B-CA44-4978-B458-9EE22B0ABB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C6D4C9A-E3C6-4BA1-8040-B04BAA1E7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0AF9A03-AC5A-4327-B256-74BEC4230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3D18526-5FF6-4456-A489-B3FAB8849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380824E-80F5-48A9-9BAF-8FC3FE54A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2C47628-8693-4F70-9A78-1263D937B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F239E6F-C79D-4EFB-A1AD-418D70DD8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5769943-CA4B-4C81-A7C0-09345D6EE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9C9C391-36AB-42D0-A9F4-D491D1970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9DC6D74-7E16-4ECF-979E-78EA9FC91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A13541D-680B-4D74-9D24-4D196E07A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3ABDE06-DE32-4AD4-AD8D-61F9A0DE5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1FF7A31-676C-49A0-8D05-E56838FAA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EB82BAA-64EA-4DE2-8E86-03B8DB9E9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EADF1DB-33EE-4CFB-9228-BA77CA8B1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5820B36-2BDD-449C-97EA-B4C03EE55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3F8141D-3D67-4973-AD63-AA1CA809A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4F4B18F-66A5-4DEB-8BEC-BB28CF994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06B161B-3E59-4A28-B98F-9547980A8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AC2CDE7-9C43-4BF4-98F2-B2C05F02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AD445DC-9EB2-4E89-AC2B-DA67DF841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882969C-FE0F-49F1-B7F6-EED09509C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36C54D5-8403-43AC-92A2-4C261EDA0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443ACA0-FC29-4C63-9651-8DBC462AB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2B46A62-501A-4088-972B-D70A0A411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568797B-1D9C-4E32-9FBD-82520C537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9B822A22-C15A-4B15-ADD7-C87E9F8D5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C3FE8D4-4476-4D1F-87D5-2A2227D05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407C774-71AD-4273-8726-3A227DFEC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AA20BBD-783F-4CD5-B422-9315CC8A5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338ECD8-BB0D-434E-9D55-0508C65BD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3D6AD2F-F1C8-4271-BC94-1B5654F24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E42EFEF-C868-4E97-BB07-7F869877B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EEBCDE1-3BCC-4FA0-A609-B2E830700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DA53452-8BAF-416F-A21F-32A571822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34ACA58-23BC-49D4-8720-3A6B96818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4D7E8D6-5829-4323-83B7-DA1CDCB5D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08E1632-5F2E-4F10-AB2B-D61FD2AA4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0D0DBF-49DF-4601-A9BE-00983779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EA2A-7FDD-4A49-9909-9B1351BA967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7C3FA2-0F8C-424B-BEA5-F87C0F0F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C322C9-9631-4755-964B-4CC4ED08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6E880-11BB-4EE8-9997-4E83CA244B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4278556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B9D18-28C7-49CB-9869-F9CE3E3F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083C-9ACC-4742-A114-757CCF8D44D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A4004A-A8F4-4933-9DF2-DF7A5B6B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ED6A62-F07E-4DDD-97D2-EED3847B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EC868-5F1D-4775-BCC1-B37887CD6D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0585978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8E0350-A611-48B9-8E74-E2154C0F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D936-70BA-4750-8700-362FB0B091D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3F9F68-702A-4B77-9B28-24DE7B84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567FC2-9D89-4FBC-AE74-DCE554A0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DF723-67DE-4D34-95D1-544721319A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4300510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C44C7C-DD48-41C5-9450-A81BDADC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3EF2-F867-4904-86C5-A8540CB660A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23D910-0CAA-4F30-AA6D-F714D9B0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6A695E-4D1A-436A-934B-EC500BF8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32E92-25D2-4251-ABD3-01919627E1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4043895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2CCE9-9362-4FD2-AB90-527074B3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8FDB-05FD-46BF-A5A6-B1DA5509B53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E892D8-B0F5-4299-9154-CA2EAFBD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82D063-F69A-4AE3-9E60-03870255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EB99C-C27F-4055-B74E-00629BDE47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83948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34E9336-D7A6-4C4A-805D-6A8F8FD7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DC77-BA89-44D9-A817-67FD6A6AB48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035822E-90E8-416A-8492-1997BF35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440A9F9-2F24-4DC2-86E7-CF7D84C0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DADAE-6FB8-4BA7-9D75-0E88F4426E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1675500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46F08B7-AEE9-4A65-814B-E0EA2A0F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2BF-2F05-462C-84F3-031ECE5FCAB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9E4BFEB-1ADF-4EB6-BF87-B1B80FF7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56D6244-7A7A-46D6-8C7A-9DF16340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C4CE7-4A6F-473A-9F14-EF31C241C2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691889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4641AD00-1420-4434-AF71-F544C54E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8A24-809D-41F7-9E28-F39DCAC953E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AB504504-2B5E-4791-9ABA-BF0BFE8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79A1DC1-CA81-48CB-8A70-E8FA2460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FE747-4F08-4976-9879-ACB7D56601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559460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55029A33-8011-44D5-A53A-158ED4C7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DC1A-DE8D-4441-B120-A4CA5E5B4E5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9B754D8-2F64-4C8B-B4DC-C445D52B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2B82E26-5CBB-4645-9F26-E1897E9D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435A-04BC-48B1-AC98-0F09B7B6A0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7753544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D243966-56C8-49E1-B592-DDBC076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845E-B9FD-442D-8B5F-E780DB6630A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388A5D8-9638-4C3A-AFF4-E8811BA8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5FDE355-E338-4FA8-9836-8D004E7C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436C4-1165-41D5-AF2C-A9E795E03A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0490298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3E65D9F-642D-4ED1-9A8B-D0B4DC07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5B9B-E3A6-4A35-8D93-4574C028ADD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429C596-E998-47F9-9A67-BEAF5B1A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65D93BC-80DA-4EC9-9991-8ACBF178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555FF-61EF-47B4-91CB-0ABF7FC510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4488037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C1305C80-8BFC-4999-8E7C-CD459BB5D1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F43EBAE-505D-4504-A6C1-9D71A02AC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C2013E-6C81-4CA2-9334-C79698B74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F9C70-9EEE-4FCA-9B86-8BF93EE909A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91D55-7A38-44AB-8C09-BEE75D63E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1D3F59-A5B2-4A70-8804-5D7D93C36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6AA7CD5-C719-4F8B-8826-9400D1BAC36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530518D-A810-4EC8-94B5-D1BEBE6B55BB}"/>
              </a:ext>
            </a:extLst>
          </p:cNvPr>
          <p:cNvSpPr txBox="1"/>
          <p:nvPr/>
        </p:nvSpPr>
        <p:spPr>
          <a:xfrm>
            <a:off x="285720" y="928670"/>
            <a:ext cx="49292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Aspectos importantes: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219" name="CaixaDeTexto 2">
            <a:extLst>
              <a:ext uri="{FF2B5EF4-FFF2-40B4-BE49-F238E27FC236}">
                <a16:creationId xmlns:a16="http://schemas.microsoft.com/office/drawing/2014/main" id="{DFB6B12A-FC16-4CE9-B77D-4F31E3C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714625"/>
            <a:ext cx="4714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Planejamento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Orçamento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Controle de Despesas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2F74C6A-1E5A-499A-8573-D7C420F68072}"/>
              </a:ext>
            </a:extLst>
          </p:cNvPr>
          <p:cNvSpPr txBox="1"/>
          <p:nvPr/>
        </p:nvSpPr>
        <p:spPr>
          <a:xfrm>
            <a:off x="214282" y="928670"/>
            <a:ext cx="49292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3 Tipos de Planejamento: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243" name="CaixaDeTexto 2">
            <a:extLst>
              <a:ext uri="{FF2B5EF4-FFF2-40B4-BE49-F238E27FC236}">
                <a16:creationId xmlns:a16="http://schemas.microsoft.com/office/drawing/2014/main" id="{D8F5BD0A-21FA-4ED3-A985-FB4BA746B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714625"/>
            <a:ext cx="4714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Curto Prazo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Médio Prazo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Longo Prazo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C3D4A1C-AD32-45C9-8930-1202F2B5BE3D}"/>
              </a:ext>
            </a:extLst>
          </p:cNvPr>
          <p:cNvSpPr txBox="1"/>
          <p:nvPr/>
        </p:nvSpPr>
        <p:spPr>
          <a:xfrm>
            <a:off x="214282" y="928670"/>
            <a:ext cx="49292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Planejamento de Curto Prazo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267" name="CaixaDeTexto 2">
            <a:extLst>
              <a:ext uri="{FF2B5EF4-FFF2-40B4-BE49-F238E27FC236}">
                <a16:creationId xmlns:a16="http://schemas.microsoft.com/office/drawing/2014/main" id="{6BF5D16C-2058-4502-9B60-C11A4F4BB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714625"/>
            <a:ext cx="4714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Férias de fim de ano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Compra de Móveis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E638BF-127B-4FCE-B9F5-5A702E50C8BA}"/>
              </a:ext>
            </a:extLst>
          </p:cNvPr>
          <p:cNvSpPr txBox="1"/>
          <p:nvPr/>
        </p:nvSpPr>
        <p:spPr>
          <a:xfrm>
            <a:off x="214282" y="928670"/>
            <a:ext cx="49292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Planejamento de Médio Prazo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291" name="CaixaDeTexto 2">
            <a:extLst>
              <a:ext uri="{FF2B5EF4-FFF2-40B4-BE49-F238E27FC236}">
                <a16:creationId xmlns:a16="http://schemas.microsoft.com/office/drawing/2014/main" id="{C2BFCAE9-BB8F-4FBA-AC3D-953A93438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714625"/>
            <a:ext cx="37861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Compra ou troca de um carro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Compra de um terreno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B62795-0529-4862-9B76-2908F911A84C}"/>
              </a:ext>
            </a:extLst>
          </p:cNvPr>
          <p:cNvSpPr txBox="1"/>
          <p:nvPr/>
        </p:nvSpPr>
        <p:spPr>
          <a:xfrm>
            <a:off x="214282" y="928670"/>
            <a:ext cx="49292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Planejamento de Longo Prazo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315" name="CaixaDeTexto 2">
            <a:extLst>
              <a:ext uri="{FF2B5EF4-FFF2-40B4-BE49-F238E27FC236}">
                <a16:creationId xmlns:a16="http://schemas.microsoft.com/office/drawing/2014/main" id="{695D3F7E-3444-44AB-BC9E-EB533D84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714625"/>
            <a:ext cx="4071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Aquisição ou construção da casa própria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Faculdade dos filhos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18513542-BCE4-4966-B5CD-8975DDC3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143125"/>
            <a:ext cx="4714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O planejamento eficaz envolver toda a família. Para que o planejamento se concretize é preciso à criação de um Fundo de Reserva (poupança).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E05A746-4DEB-4C74-A15D-E2EC29C7C8B7}"/>
              </a:ext>
            </a:extLst>
          </p:cNvPr>
          <p:cNvSpPr txBox="1"/>
          <p:nvPr/>
        </p:nvSpPr>
        <p:spPr>
          <a:xfrm>
            <a:off x="3786182" y="1214422"/>
            <a:ext cx="500066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Para adquirir algo defina: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O que vai ser comprado;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Quanto custará;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Quando vai ser comprado;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Como vai ser pago;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/>
              <a:t>De onde sairão os recursos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 para pagar.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BF83EF4-FF65-4E79-A7B4-52898871FD28}"/>
              </a:ext>
            </a:extLst>
          </p:cNvPr>
          <p:cNvSpPr txBox="1"/>
          <p:nvPr/>
        </p:nvSpPr>
        <p:spPr>
          <a:xfrm>
            <a:off x="1357290" y="2357430"/>
            <a:ext cx="650085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III - ORÇAMENTO FAMILIAR</a:t>
            </a:r>
            <a:endParaRPr lang="pt-BR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491FD274-92DB-44DC-8416-D885218B8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857375"/>
            <a:ext cx="46434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O orçamento é a principal ferramenta para o sucesso e a felicidade na vida financeira. Nele estarão incluídas as metas planejadas e como fazer para alcançá-las.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6C18A72-5049-4452-B938-1CE15F3E4C92}"/>
              </a:ext>
            </a:extLst>
          </p:cNvPr>
          <p:cNvSpPr txBox="1"/>
          <p:nvPr/>
        </p:nvSpPr>
        <p:spPr>
          <a:xfrm>
            <a:off x="1357290" y="2285992"/>
            <a:ext cx="664373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Montagem Básica de Um Orçamento Mensal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E9723C5-5051-44B5-A365-282B9D819131}"/>
              </a:ext>
            </a:extLst>
          </p:cNvPr>
          <p:cNvGraphicFramePr>
            <a:graphicFrameLocks noGrp="1"/>
          </p:cNvGraphicFramePr>
          <p:nvPr/>
        </p:nvGraphicFramePr>
        <p:xfrm>
          <a:off x="1500166" y="1857364"/>
          <a:ext cx="6096000" cy="2555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2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RECEITAS</a:t>
                      </a:r>
                      <a:endParaRPr lang="pt-BR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Salário líquido do casal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Aposentadoria do casal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Receitas patrimoniais (aluguéis)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Outros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pt-BR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52A1DB5-7FBC-47A2-8302-59F3316C13A4}"/>
              </a:ext>
            </a:extLst>
          </p:cNvPr>
          <p:cNvGraphicFramePr>
            <a:graphicFrameLocks noGrp="1"/>
          </p:cNvGraphicFramePr>
          <p:nvPr/>
        </p:nvGraphicFramePr>
        <p:xfrm>
          <a:off x="1714480" y="1285860"/>
          <a:ext cx="6096000" cy="44998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8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DESPESAS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Dízimo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Ofertas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Moradia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Luz/Água/Gás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Telefone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Alimentação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Alimentação fora de casa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Vestuário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Transporte/locomoção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Despesas com veículo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Escola dos filhos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8E25890-14AD-46B5-8ACC-363E416AF357}"/>
              </a:ext>
            </a:extLst>
          </p:cNvPr>
          <p:cNvGraphicFramePr>
            <a:graphicFrameLocks noGrp="1"/>
          </p:cNvGraphicFramePr>
          <p:nvPr/>
        </p:nvGraphicFramePr>
        <p:xfrm>
          <a:off x="1643042" y="1428736"/>
          <a:ext cx="6096000" cy="338734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DESPESAS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Saúde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Empregada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Mesada dos filhos/esposa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Lazer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Despesas Bancárias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Seguros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Outros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F95AEE-6264-4D90-A755-83D0560F2FC0}"/>
              </a:ext>
            </a:extLst>
          </p:cNvPr>
          <p:cNvSpPr txBox="1"/>
          <p:nvPr/>
        </p:nvSpPr>
        <p:spPr>
          <a:xfrm>
            <a:off x="1714480" y="1000108"/>
            <a:ext cx="49292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Fundo de Reserva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2531" name="CaixaDeTexto 2">
            <a:extLst>
              <a:ext uri="{FF2B5EF4-FFF2-40B4-BE49-F238E27FC236}">
                <a16:creationId xmlns:a16="http://schemas.microsoft.com/office/drawing/2014/main" id="{98C6CF97-1358-4808-9A17-D4596F14E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214563"/>
            <a:ext cx="5286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Será calculado tendo como base a diferença entre o total das receitas e despesas.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C81FFD3-13C0-4382-BEC8-F3FE632B94DC}"/>
              </a:ext>
            </a:extLst>
          </p:cNvPr>
          <p:cNvGraphicFramePr>
            <a:graphicFrameLocks noGrp="1"/>
          </p:cNvGraphicFramePr>
          <p:nvPr/>
        </p:nvGraphicFramePr>
        <p:xfrm>
          <a:off x="1357313" y="4357688"/>
          <a:ext cx="6096000" cy="10112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R$ _________,____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R$ _________,____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R$ _________,____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+mn-lt"/>
                          <a:ea typeface="Calibri"/>
                          <a:cs typeface="Arial"/>
                        </a:rPr>
                        <a:t>O que ganha-Receita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+mn-lt"/>
                          <a:ea typeface="Calibri"/>
                          <a:cs typeface="Arial"/>
                        </a:rPr>
                        <a:t>O que gasta-Despesa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+mn-lt"/>
                          <a:ea typeface="Calibri"/>
                          <a:cs typeface="Arial"/>
                        </a:rPr>
                        <a:t>O que guarda- Reserva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98A6FAB-887C-492B-A017-8601F26B2498}"/>
              </a:ext>
            </a:extLst>
          </p:cNvPr>
          <p:cNvSpPr txBox="1"/>
          <p:nvPr/>
        </p:nvSpPr>
        <p:spPr>
          <a:xfrm>
            <a:off x="1214414" y="2500306"/>
            <a:ext cx="657229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IV - CONTROLE DE DESPESAS</a:t>
            </a:r>
            <a:endParaRPr lang="pt-BR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098AE716-0A75-4522-A4A7-923628B56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071563"/>
            <a:ext cx="52863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É necessário fazer planejamento e orçamento. Todos devem aprender a tomar notas de suas despesas. Alguns o negligenciam como não sendo coisa essencial; é um erro, porém. Todas as despesas devem ser anotadas com exatidão.” O Lar Adventista, pág. 374.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DA30D07E-77A3-40E0-A510-F52F90ED0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928688"/>
            <a:ext cx="52863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2800" b="1"/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“Cuide para que suas despesas não vão além de sua renda. Contenha seus desejos... Os pais devem aprender a viver dentro de seus recursos”. O Lar Adventista, págs. 375 e 376.</a:t>
            </a:r>
          </a:p>
          <a:p>
            <a:pPr algn="ctr" eaLnBrk="1" hangingPunct="1"/>
            <a:endParaRPr lang="pt-BR" altLang="pt-BR" sz="2800" b="1"/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0A51EB-CAA3-45C9-AEF6-BC084E46D3ED}"/>
              </a:ext>
            </a:extLst>
          </p:cNvPr>
          <p:cNvSpPr txBox="1"/>
          <p:nvPr/>
        </p:nvSpPr>
        <p:spPr>
          <a:xfrm>
            <a:off x="571472" y="1000108"/>
            <a:ext cx="564360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Método Sugestivo para Controle das Despesas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6627" name="CaixaDeTexto 2">
            <a:extLst>
              <a:ext uri="{FF2B5EF4-FFF2-40B4-BE49-F238E27FC236}">
                <a16:creationId xmlns:a16="http://schemas.microsoft.com/office/drawing/2014/main" id="{3AE36FD4-52F5-4944-96A6-A1D205302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428875"/>
            <a:ext cx="5286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Pelo menos uma vez a cada seis meses as despesas mensais  da família devem ser anotadas com precisão.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Para facilitar esse trabalho, uma pequena caderneta deve estar sempre à mão. 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ADB438-518F-4687-95FC-1367E140E13B}"/>
              </a:ext>
            </a:extLst>
          </p:cNvPr>
          <p:cNvSpPr txBox="1"/>
          <p:nvPr/>
        </p:nvSpPr>
        <p:spPr>
          <a:xfrm>
            <a:off x="571472" y="1000108"/>
            <a:ext cx="564360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Método Sugestivo para Controle das Despesas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7651" name="CaixaDeTexto 2">
            <a:extLst>
              <a:ext uri="{FF2B5EF4-FFF2-40B4-BE49-F238E27FC236}">
                <a16:creationId xmlns:a16="http://schemas.microsoft.com/office/drawing/2014/main" id="{B09DD687-AEFD-44D3-858C-B86C19E63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500313"/>
            <a:ext cx="5286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No fim do mês as despesas devem ser agrupadas conforme os itens identificados no orçamento.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Comparar os gastos realizados com o orçado.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F6D9C0-F1F7-4559-ADD5-0E2C83C29EA9}"/>
              </a:ext>
            </a:extLst>
          </p:cNvPr>
          <p:cNvSpPr txBox="1"/>
          <p:nvPr/>
        </p:nvSpPr>
        <p:spPr>
          <a:xfrm>
            <a:off x="571472" y="1000108"/>
            <a:ext cx="564360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Método Sugestivo para Controle das Despesas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8675" name="CaixaDeTexto 2">
            <a:extLst>
              <a:ext uri="{FF2B5EF4-FFF2-40B4-BE49-F238E27FC236}">
                <a16:creationId xmlns:a16="http://schemas.microsoft.com/office/drawing/2014/main" id="{35718F30-91D4-4CD6-BD16-F24E17CE5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643188"/>
            <a:ext cx="47148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Fazer os ajustes necessários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29F97A6-7D5F-4908-9ADA-47204975C35B}"/>
              </a:ext>
            </a:extLst>
          </p:cNvPr>
          <p:cNvSpPr txBox="1"/>
          <p:nvPr/>
        </p:nvSpPr>
        <p:spPr>
          <a:xfrm>
            <a:off x="1643042" y="2428868"/>
            <a:ext cx="592935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I - O PERIGO DO CONSUMISMO</a:t>
            </a:r>
            <a:endParaRPr lang="pt-BR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68CEFF-DFBE-4789-A0E3-B9359D5CC241}"/>
              </a:ext>
            </a:extLst>
          </p:cNvPr>
          <p:cNvSpPr txBox="1"/>
          <p:nvPr/>
        </p:nvSpPr>
        <p:spPr>
          <a:xfrm>
            <a:off x="428596" y="2285992"/>
            <a:ext cx="835824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V - DICAS PARA AJUDAR NO CONTROLE FINANCEIRO</a:t>
            </a:r>
            <a:endParaRPr lang="pt-BR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6E1312CA-1AC7-4B81-A37A-86B2786ED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214563"/>
            <a:ext cx="5286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“Saber gastar é tão importante quanto saber ganhar”.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0CD3C5B2-E249-4380-864F-DA3887AC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357313"/>
            <a:ext cx="5715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/>
              <a:t>Não faça crediário. Comprar à vista ainda é a melhor maneira de efetuar o negócio.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/>
              <a:t>Examine bem a qualidade daquilo que se está adquirindo, seja um produto perecível ou durável.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/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E3017A39-661F-419E-A6B2-7B7FA972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071563"/>
            <a:ext cx="5715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pt-BR" altLang="pt-BR" sz="2800" b="1"/>
              <a:t>Compre produtos da estação, que sempre estão mais baratos.</a:t>
            </a:r>
          </a:p>
          <a:p>
            <a:pPr eaLnBrk="1" hangingPunct="1">
              <a:buFontTx/>
              <a:buAutoNum type="arabicPeriod" startAt="3"/>
            </a:pPr>
            <a:endParaRPr lang="pt-BR" altLang="pt-BR" sz="2800" b="1"/>
          </a:p>
          <a:p>
            <a:pPr eaLnBrk="1" hangingPunct="1">
              <a:buFontTx/>
              <a:buAutoNum type="arabicPeriod" startAt="3"/>
            </a:pPr>
            <a:r>
              <a:rPr lang="pt-BR" altLang="pt-BR" sz="2800" b="1"/>
              <a:t>Ao comprar alimentos, examine o seu valor nutricional. Faça-o cuidadosamente. Não compre apenas pelo peso ou volume, e sim pelo que representa como alimento.</a:t>
            </a:r>
          </a:p>
          <a:p>
            <a:pPr eaLnBrk="1" hangingPunct="1">
              <a:buFontTx/>
              <a:buAutoNum type="arabicPeriod" startAt="3"/>
            </a:pPr>
            <a:endParaRPr lang="pt-BR" altLang="pt-BR" sz="2800" b="1"/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564AAF3F-2B34-44A5-89E2-39073B3F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214438"/>
            <a:ext cx="5715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5"/>
            </a:pPr>
            <a:r>
              <a:rPr lang="pt-BR" altLang="pt-BR" sz="2800" b="1"/>
              <a:t>Nunca compre sob o impacto da propaganda.</a:t>
            </a:r>
          </a:p>
          <a:p>
            <a:pPr eaLnBrk="1" hangingPunct="1">
              <a:buFontTx/>
              <a:buAutoNum type="arabicPeriod" startAt="5"/>
            </a:pPr>
            <a:endParaRPr lang="pt-BR" altLang="pt-BR" sz="2800" b="1"/>
          </a:p>
          <a:p>
            <a:pPr eaLnBrk="1" hangingPunct="1">
              <a:buFontTx/>
              <a:buAutoNum type="arabicPeriod" startAt="5"/>
            </a:pPr>
            <a:r>
              <a:rPr lang="pt-BR" altLang="pt-BR" sz="2800" b="1"/>
              <a:t>É importante ter a lista básica para a compra de alimentos e produtos de mercado. Isto facilita o cálculo do orçamento e evita gastos supérfluos.</a:t>
            </a:r>
          </a:p>
          <a:p>
            <a:pPr eaLnBrk="1" hangingPunct="1">
              <a:buFontTx/>
              <a:buAutoNum type="arabicPeriod" startAt="5"/>
            </a:pPr>
            <a:endParaRPr lang="pt-BR" altLang="pt-BR" sz="2800" b="1"/>
          </a:p>
          <a:p>
            <a:pPr eaLnBrk="1" hangingPunct="1">
              <a:buFontTx/>
              <a:buAutoNum type="arabicPeriod" startAt="3"/>
            </a:pPr>
            <a:endParaRPr lang="pt-BR" altLang="pt-BR" sz="2800" b="1"/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A9924895-0669-4990-ABBE-EEEC251D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357313"/>
            <a:ext cx="5715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/>
              <a:t>7.  Evite levar crianças ao mercado.</a:t>
            </a:r>
          </a:p>
          <a:p>
            <a:pPr eaLnBrk="1" hangingPunct="1"/>
            <a:endParaRPr lang="pt-BR" altLang="pt-BR" sz="2800" b="1"/>
          </a:p>
          <a:p>
            <a:pPr eaLnBrk="1" hangingPunct="1"/>
            <a:r>
              <a:rPr lang="pt-BR" altLang="pt-BR" sz="2800" b="1"/>
              <a:t>8.  Uma dica para a compra de roupas é aproveitar as promoções de fim de estação.</a:t>
            </a:r>
          </a:p>
          <a:p>
            <a:pPr eaLnBrk="1" hangingPunct="1">
              <a:buFontTx/>
              <a:buAutoNum type="arabicPeriod" startAt="5"/>
            </a:pPr>
            <a:endParaRPr lang="pt-BR" altLang="pt-BR" sz="2800" b="1"/>
          </a:p>
          <a:p>
            <a:pPr eaLnBrk="1" hangingPunct="1">
              <a:buFontTx/>
              <a:buAutoNum type="arabicPeriod" startAt="3"/>
            </a:pPr>
            <a:endParaRPr lang="pt-BR" altLang="pt-BR" sz="2800" b="1"/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7530C9ED-3FFF-4F6D-A29B-99A2BC949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143000"/>
            <a:ext cx="5715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9"/>
            </a:pPr>
            <a:r>
              <a:rPr lang="pt-BR" altLang="pt-BR" sz="2800" b="1"/>
              <a:t>Quem tem vínculo empregatício, cuide para não usar o décimo terceiro salário antecipadamente.</a:t>
            </a:r>
          </a:p>
          <a:p>
            <a:pPr eaLnBrk="1" hangingPunct="1">
              <a:buFontTx/>
              <a:buAutoNum type="arabicPeriod" startAt="9"/>
            </a:pPr>
            <a:endParaRPr lang="pt-BR" altLang="pt-BR" sz="2800" b="1"/>
          </a:p>
          <a:p>
            <a:pPr eaLnBrk="1" hangingPunct="1"/>
            <a:r>
              <a:rPr lang="pt-BR" altLang="pt-BR" sz="2800" b="1"/>
              <a:t>10.Cuidado com os “cartões preferenciais” oferecidos principalmente por lojas de departamentos e grandes lojas de vestuários.</a:t>
            </a:r>
          </a:p>
          <a:p>
            <a:pPr eaLnBrk="1" hangingPunct="1">
              <a:buFontTx/>
              <a:buAutoNum type="arabicPeriod" startAt="5"/>
            </a:pPr>
            <a:endParaRPr lang="pt-BR" altLang="pt-BR" sz="2800" b="1"/>
          </a:p>
          <a:p>
            <a:pPr eaLnBrk="1" hangingPunct="1">
              <a:buFontTx/>
              <a:buAutoNum type="arabicPeriod" startAt="3"/>
            </a:pPr>
            <a:endParaRPr lang="pt-BR" altLang="pt-BR" sz="2800" b="1"/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24D40DA-BBCA-4115-8E99-E4D4394D94DB}"/>
              </a:ext>
            </a:extLst>
          </p:cNvPr>
          <p:cNvSpPr txBox="1"/>
          <p:nvPr/>
        </p:nvSpPr>
        <p:spPr>
          <a:xfrm>
            <a:off x="1071538" y="1857364"/>
            <a:ext cx="7000924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VI - AS FINANÇAS DA FAMÍLIA E O RELACIONAMENTO COM DEUS</a:t>
            </a:r>
            <a:endParaRPr lang="pt-BR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12971B-3084-4BBA-8A45-F4653AD4224B}"/>
              </a:ext>
            </a:extLst>
          </p:cNvPr>
          <p:cNvSpPr txBox="1"/>
          <p:nvPr/>
        </p:nvSpPr>
        <p:spPr>
          <a:xfrm>
            <a:off x="357188" y="1857375"/>
            <a:ext cx="55721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Faça da fidelidade a Deus uma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prioridade em sua escala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valores.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endParaRPr lang="pt-BR" sz="2800" b="1" dirty="0"/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9580F5-61B0-4BDA-9B14-C0E72E15B46B}"/>
              </a:ext>
            </a:extLst>
          </p:cNvPr>
          <p:cNvSpPr txBox="1"/>
          <p:nvPr/>
        </p:nvSpPr>
        <p:spPr>
          <a:xfrm>
            <a:off x="357158" y="1000108"/>
            <a:ext cx="564360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Fidelidade nos dízimos – obediência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8915" name="CaixaDeTexto 2">
            <a:extLst>
              <a:ext uri="{FF2B5EF4-FFF2-40B4-BE49-F238E27FC236}">
                <a16:creationId xmlns:a16="http://schemas.microsoft.com/office/drawing/2014/main" id="{A733776C-C401-447F-9943-EF714B02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714625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/>
              <a:t>10% da renda bruta da família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475B6A2B-4769-4AF6-B810-C75A048B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71563"/>
            <a:ext cx="52149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Cuidados para não ser contaminado pela doença do consumismo.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Reconhecer que esta é uma estratégia de Satanás para destruir os filhos de Deus.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O consumismo pode destruir a felicidade do lar e sua unidade.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998BEF-5635-4EED-84A6-BF13C0725EDB}"/>
              </a:ext>
            </a:extLst>
          </p:cNvPr>
          <p:cNvSpPr txBox="1"/>
          <p:nvPr/>
        </p:nvSpPr>
        <p:spPr>
          <a:xfrm>
            <a:off x="428596" y="1000108"/>
            <a:ext cx="564360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Fidelidade nas ofertas – gratidão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9939" name="CaixaDeTexto 2">
            <a:extLst>
              <a:ext uri="{FF2B5EF4-FFF2-40B4-BE49-F238E27FC236}">
                <a16:creationId xmlns:a16="http://schemas.microsoft.com/office/drawing/2014/main" id="{4CE1054C-6D2F-4572-BFFB-6B186AD2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714625"/>
            <a:ext cx="5786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Voluntária (separada em casa)</a:t>
            </a:r>
          </a:p>
          <a:p>
            <a:pPr algn="ctr" eaLnBrk="1" hangingPunct="1"/>
            <a:r>
              <a:rPr lang="pt-BR" altLang="pt-BR" sz="2800" b="1"/>
              <a:t>Proporcional às rendas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0A4FAD2F-3976-426A-8D22-BFEF9C3B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000250"/>
            <a:ext cx="46434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Ensine seus filhos a serem dizimistas e ofertantes.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FC3C7E07-6479-4CC5-88B4-64AB1AD0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571625"/>
            <a:ext cx="45005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“Se nos compenetramos de que Deus é o doador de todo o bem, que o dinheiro Lhe pertence, então exerceremos sabedoria no gastá-lo, de conformidade com Sua Santa vontade...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>
            <a:extLst>
              <a:ext uri="{FF2B5EF4-FFF2-40B4-BE49-F238E27FC236}">
                <a16:creationId xmlns:a16="http://schemas.microsoft.com/office/drawing/2014/main" id="{03E6EF63-C040-4D4E-B70D-2BEA332A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428750"/>
            <a:ext cx="4714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...O mundo, seus costumes, suas modas, não serão nossa norma. Não teremos o desejo de conformar-nos com suas práticas; não permitiremos que nossa própria inclinação nos controle”. – O Lar Adventista, pág. 368.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D4EDB2F-B763-43A2-90F6-1E9B40968136}"/>
              </a:ext>
            </a:extLst>
          </p:cNvPr>
          <p:cNvSpPr txBox="1"/>
          <p:nvPr/>
        </p:nvSpPr>
        <p:spPr>
          <a:xfrm>
            <a:off x="1142976" y="2357430"/>
            <a:ext cx="650085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II - ESTABILIDADE FINANCEIRA</a:t>
            </a:r>
            <a:endParaRPr lang="pt-BR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F8DA46F9-26E3-442C-92B1-1FF625991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000375"/>
            <a:ext cx="4714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Uma Responsabilidade de Toda a Família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F97463C9-B2A4-425B-B935-02F44ED8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571625"/>
            <a:ext cx="47148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A palavra-chave uma estabilidade financeira na família é “compartilhar”, porque quem participa, colabora. Todos os membros da família – pai, mãe e filhos – devem cooperar para o êxito nas finanças do lar.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91870B-2125-4069-9934-664BCAC3DD3E}"/>
              </a:ext>
            </a:extLst>
          </p:cNvPr>
          <p:cNvSpPr txBox="1"/>
          <p:nvPr/>
        </p:nvSpPr>
        <p:spPr>
          <a:xfrm>
            <a:off x="4000496" y="1071546"/>
            <a:ext cx="4714908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O que cada pessoa pode fazer para colaborar na família: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Os cônjuges devem administrar juntos. Mesmo que um deles tenha mais habilidades para lidar com o dinheiro, isto não lhe dá o direito de usá-lo como lhe apraz.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60F266-9C36-4DE2-9426-AB24DADDD009}"/>
              </a:ext>
            </a:extLst>
          </p:cNvPr>
          <p:cNvSpPr txBox="1"/>
          <p:nvPr/>
        </p:nvSpPr>
        <p:spPr>
          <a:xfrm>
            <a:off x="642910" y="1285860"/>
            <a:ext cx="4714908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O que cada pessoa pode fazer para colaborar na família: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As crianças podem não ajudar a ganhar, mas podem ajudar a economizar e devem aprender a gastar.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966</Words>
  <Application>Microsoft Office PowerPoint</Application>
  <PresentationFormat>Apresentação na tela (4:3)</PresentationFormat>
  <Paragraphs>153</Paragraphs>
  <Slides>44</Slides>
  <Notes>44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</cp:keywords>
  <cp:lastModifiedBy>Pr. Marcelo Carvalho</cp:lastModifiedBy>
  <cp:revision>7</cp:revision>
  <dcterms:created xsi:type="dcterms:W3CDTF">2009-06-16T01:30:18Z</dcterms:created>
  <dcterms:modified xsi:type="dcterms:W3CDTF">2019-10-21T12:04:29Z</dcterms:modified>
</cp:coreProperties>
</file>