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95" r:id="rId9"/>
    <p:sldId id="263" r:id="rId10"/>
    <p:sldId id="296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94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Humanst521 BT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21" autoAdjust="0"/>
    <p:restoredTop sz="94660"/>
  </p:normalViewPr>
  <p:slideViewPr>
    <p:cSldViewPr>
      <p:cViewPr varScale="1">
        <p:scale>
          <a:sx n="67" d="100"/>
          <a:sy n="67" d="100"/>
        </p:scale>
        <p:origin x="102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B81E318-F165-40EE-9BA5-31F7C92C02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7EF47E-3706-4593-8C80-68C113BF2FA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369B10-473B-467C-9F80-92B5C2C468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05BB8-165D-4B09-A3AA-0AB3D256829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15692881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9434728-7136-4170-AE05-B4B7DF7D1E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D82BFC-8589-4562-9944-BA7C44D143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5E1753-9B62-45C6-80DD-A1412BE308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389ABE-6712-441A-BB24-A93A5D0D22E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54518277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2DB544-CC06-4F26-A5E8-BCDA09DB94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9A2912-92E0-4055-9876-7DEC0D8E2E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AE45BD4-03B8-43D4-AB5F-5ADADA7A87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330688-2210-4D1C-A8EF-339785BD302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99154933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5B57E0-C9A5-4BBA-9595-51A73988CA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006BEF7-603E-496C-9697-0B6F46C1F8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B418477-751B-4606-A3FD-553A29F17F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637A61-E7FC-477B-B729-5A35BF68664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03208587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925C16E-7A93-4D16-9487-B7BCEE0D91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1FE1A38-A611-47BA-9107-B2E12D3102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E3E2490-DCFD-475C-9684-AF9983DC27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5D3F71-C2B3-48A6-850B-E384DB71388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076663059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6B648A-9338-48A6-99C9-ECF7215042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8D0DDA-C34C-4DEC-A609-8A8BCD2E3F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D7F9E7-DF00-4D7B-842F-E3F7DD9ADB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354F8C-28B2-4CBF-B54D-EFE35138A46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35919692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2104DAC-BD52-45B9-A315-F9FD215420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3595137-953F-4481-A4AF-65D775CA70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1B9F0E9-503C-4D25-A3DE-4096311F3F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C2EF53-CF7B-4B93-ADB3-0268CF2C422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81791781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23666A7-C57F-4639-BE5D-639FC44307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8B59964-F941-486F-BC90-CE820D115E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DFD81EC-82BB-4FB7-92AF-E448F1EAB7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3C47BC-68FE-416D-B497-C701DF7B456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60798893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0E9C7AC-D1A8-498B-BE28-543FF4ECC8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EADE7B8-9E04-49FC-B0F4-90D9E4D506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D19D58F-1B7D-4E20-B1FC-9EDC12E087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76B378-CA87-4E4A-90D9-7DF4803B360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43221920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A9998B-873C-467A-8492-7E892D8A92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B88515-0DBC-40D6-BD6C-3E23E5A024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713885-E00F-48D8-9FE0-93651A5EAB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9CB3C3-BE39-40D9-8CD1-3A77FB54780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48381018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9E1A95-A11E-47D5-8C68-01C4FD2B33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3966E3-5F28-47F3-B064-3336ED3D92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E43686-84BF-4D69-B04C-817CEA227F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268909-E804-4AC4-A289-74C5F828B98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0628290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7F83ABE-0663-4FE0-B1EA-58CDECA35C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70F2856-79A5-4D58-9458-FCBE55F21B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29C43D4-E886-4169-85F7-1DB0ADF9580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2D2BC06-1790-4C63-8F24-7D5653B0183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20E16E1-EF4C-4616-AE58-EB0F8404D1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anose="020B0604020202020204" pitchFamily="34" charset="0"/>
              </a:defRPr>
            </a:lvl1pPr>
          </a:lstStyle>
          <a:p>
            <a:fld id="{640D5D31-EE4D-425A-B97D-779A254BD69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>
            <a:extLst>
              <a:ext uri="{FF2B5EF4-FFF2-40B4-BE49-F238E27FC236}">
                <a16:creationId xmlns:a16="http://schemas.microsoft.com/office/drawing/2014/main" id="{62B3448A-626B-493C-B363-535B96B40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196975"/>
            <a:ext cx="3597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1. Estar enfermo</a:t>
            </a:r>
          </a:p>
        </p:txBody>
      </p:sp>
      <p:sp>
        <p:nvSpPr>
          <p:cNvPr id="10243" name="Text Box 5">
            <a:extLst>
              <a:ext uri="{FF2B5EF4-FFF2-40B4-BE49-F238E27FC236}">
                <a16:creationId xmlns:a16="http://schemas.microsoft.com/office/drawing/2014/main" id="{A9404042-9BD5-41B7-9815-77B9AD0B8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166938"/>
            <a:ext cx="73453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Quando está melhor não toma mais remédios e nem muda hábitos ruins. </a:t>
            </a:r>
          </a:p>
        </p:txBody>
      </p:sp>
      <p:sp>
        <p:nvSpPr>
          <p:cNvPr id="10244" name="Text Box 6">
            <a:extLst>
              <a:ext uri="{FF2B5EF4-FFF2-40B4-BE49-F238E27FC236}">
                <a16:creationId xmlns:a16="http://schemas.microsoft.com/office/drawing/2014/main" id="{03BE60D1-3670-4D44-9581-E47E8D64D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3716338"/>
            <a:ext cx="77057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- Não acredita na medicina preventiva.</a:t>
            </a:r>
          </a:p>
        </p:txBody>
      </p:sp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>
            <a:extLst>
              <a:ext uri="{FF2B5EF4-FFF2-40B4-BE49-F238E27FC236}">
                <a16:creationId xmlns:a16="http://schemas.microsoft.com/office/drawing/2014/main" id="{027464EE-7AAB-4370-A91B-3367D5CE95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268413"/>
            <a:ext cx="3781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2. Saúde perdida </a:t>
            </a:r>
          </a:p>
        </p:txBody>
      </p:sp>
      <p:sp>
        <p:nvSpPr>
          <p:cNvPr id="11267" name="Text Box 5">
            <a:extLst>
              <a:ext uri="{FF2B5EF4-FFF2-40B4-BE49-F238E27FC236}">
                <a16:creationId xmlns:a16="http://schemas.microsoft.com/office/drawing/2014/main" id="{CE77F42C-3D74-4766-80C4-F96200C56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060575"/>
            <a:ext cx="7345363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- A pessoa dá mais ênfase ao tratamento. O que é preciso fazer para me curar.</a:t>
            </a:r>
          </a:p>
        </p:txBody>
      </p:sp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>
            <a:extLst>
              <a:ext uri="{FF2B5EF4-FFF2-40B4-BE49-F238E27FC236}">
                <a16:creationId xmlns:a16="http://schemas.microsoft.com/office/drawing/2014/main" id="{AF905566-8F45-4D6B-82BB-359FBEA57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162175"/>
            <a:ext cx="7920037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- Logo procura um médico para um tratamento adequado. Segue todas as orientações do especialista.</a:t>
            </a:r>
          </a:p>
        </p:txBody>
      </p:sp>
      <p:sp>
        <p:nvSpPr>
          <p:cNvPr id="12291" name="Rectangle 5">
            <a:extLst>
              <a:ext uri="{FF2B5EF4-FFF2-40B4-BE49-F238E27FC236}">
                <a16:creationId xmlns:a16="http://schemas.microsoft.com/office/drawing/2014/main" id="{8A2322D5-8D60-443D-9527-B88632637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268413"/>
            <a:ext cx="3781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2. Saúde perdida </a:t>
            </a:r>
          </a:p>
        </p:txBody>
      </p:sp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>
            <a:extLst>
              <a:ext uri="{FF2B5EF4-FFF2-40B4-BE49-F238E27FC236}">
                <a16:creationId xmlns:a16="http://schemas.microsoft.com/office/drawing/2014/main" id="{CED6072C-308D-498E-8C1C-7C047BE50E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162175"/>
            <a:ext cx="7920037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- Logo procura um médico para um tratamento adequado. Segue todas as orientações do especialista.</a:t>
            </a:r>
          </a:p>
        </p:txBody>
      </p:sp>
      <p:sp>
        <p:nvSpPr>
          <p:cNvPr id="13315" name="Rectangle 5">
            <a:extLst>
              <a:ext uri="{FF2B5EF4-FFF2-40B4-BE49-F238E27FC236}">
                <a16:creationId xmlns:a16="http://schemas.microsoft.com/office/drawing/2014/main" id="{CCEEA1C9-3D8E-4690-9736-4F8493416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268413"/>
            <a:ext cx="3781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2. Saúde perdida </a:t>
            </a:r>
          </a:p>
        </p:txBody>
      </p:sp>
      <p:sp>
        <p:nvSpPr>
          <p:cNvPr id="13316" name="Text Box 6">
            <a:extLst>
              <a:ext uri="{FF2B5EF4-FFF2-40B4-BE49-F238E27FC236}">
                <a16:creationId xmlns:a16="http://schemas.microsoft.com/office/drawing/2014/main" id="{325D1980-7CE4-4D58-930B-BC92D06B8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789363"/>
            <a:ext cx="741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- Não acredita na medicina preventiva. </a:t>
            </a:r>
          </a:p>
        </p:txBody>
      </p:sp>
    </p:spTree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>
            <a:extLst>
              <a:ext uri="{FF2B5EF4-FFF2-40B4-BE49-F238E27FC236}">
                <a16:creationId xmlns:a16="http://schemas.microsoft.com/office/drawing/2014/main" id="{0CBFEDA3-829F-4A87-B37E-6660F406E4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196975"/>
            <a:ext cx="3736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3 . Estar em risco</a:t>
            </a:r>
          </a:p>
        </p:txBody>
      </p:sp>
    </p:spTree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>
            <a:extLst>
              <a:ext uri="{FF2B5EF4-FFF2-40B4-BE49-F238E27FC236}">
                <a16:creationId xmlns:a16="http://schemas.microsoft.com/office/drawing/2014/main" id="{2E5504B8-4397-4D28-A9EE-29A8114BEE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196975"/>
            <a:ext cx="3736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3 . Estar em risco</a:t>
            </a:r>
          </a:p>
        </p:txBody>
      </p:sp>
      <p:sp>
        <p:nvSpPr>
          <p:cNvPr id="15363" name="Text Box 5">
            <a:extLst>
              <a:ext uri="{FF2B5EF4-FFF2-40B4-BE49-F238E27FC236}">
                <a16:creationId xmlns:a16="http://schemas.microsoft.com/office/drawing/2014/main" id="{E11CE3EB-9778-41DB-AF4E-0A171B16D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060575"/>
            <a:ext cx="72009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- O estilo de vida dessa pessoa é baseado em controlar os fatores ameaçadores. </a:t>
            </a:r>
          </a:p>
        </p:txBody>
      </p:sp>
    </p:spTree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>
            <a:extLst>
              <a:ext uri="{FF2B5EF4-FFF2-40B4-BE49-F238E27FC236}">
                <a16:creationId xmlns:a16="http://schemas.microsoft.com/office/drawing/2014/main" id="{20FE41B3-060A-4104-8F11-C99E8510D1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196975"/>
            <a:ext cx="3736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3 . Estar em risco</a:t>
            </a:r>
          </a:p>
        </p:txBody>
      </p:sp>
      <p:sp>
        <p:nvSpPr>
          <p:cNvPr id="16387" name="Text Box 6">
            <a:extLst>
              <a:ext uri="{FF2B5EF4-FFF2-40B4-BE49-F238E27FC236}">
                <a16:creationId xmlns:a16="http://schemas.microsoft.com/office/drawing/2014/main" id="{34837E4D-C1BB-435F-A988-54E12E6CE7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3746500"/>
            <a:ext cx="7705725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- Sente que precisa fazer um check-up porque a mãe e/ou o pai sofreram problemas do coração</a:t>
            </a:r>
          </a:p>
        </p:txBody>
      </p:sp>
      <p:sp>
        <p:nvSpPr>
          <p:cNvPr id="16388" name="Text Box 7">
            <a:extLst>
              <a:ext uri="{FF2B5EF4-FFF2-40B4-BE49-F238E27FC236}">
                <a16:creationId xmlns:a16="http://schemas.microsoft.com/office/drawing/2014/main" id="{8CB8038A-3FDA-4282-8896-ADC7FD03C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060575"/>
            <a:ext cx="72009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- O estilo de vida dessa pessoa é baseado em controlar os fatores ameaçadores. </a:t>
            </a:r>
          </a:p>
        </p:txBody>
      </p:sp>
    </p:spTree>
  </p:cSld>
  <p:clrMapOvr>
    <a:masterClrMapping/>
  </p:clrMapOvr>
  <p:transition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4">
            <a:extLst>
              <a:ext uri="{FF2B5EF4-FFF2-40B4-BE49-F238E27FC236}">
                <a16:creationId xmlns:a16="http://schemas.microsoft.com/office/drawing/2014/main" id="{57E995A8-F618-4FE6-B034-218E59ECAD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060575"/>
            <a:ext cx="7272337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Come tudo o que quer. Precisa ir ao médico para ver como está o seu estômago. </a:t>
            </a:r>
          </a:p>
        </p:txBody>
      </p:sp>
      <p:sp>
        <p:nvSpPr>
          <p:cNvPr id="17411" name="Rectangle 5">
            <a:extLst>
              <a:ext uri="{FF2B5EF4-FFF2-40B4-BE49-F238E27FC236}">
                <a16:creationId xmlns:a16="http://schemas.microsoft.com/office/drawing/2014/main" id="{7E745863-C9C2-4028-80E2-3A58A6FC83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196975"/>
            <a:ext cx="3736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3 . Estar em risco</a:t>
            </a:r>
          </a:p>
        </p:txBody>
      </p:sp>
    </p:spTree>
  </p:cSld>
  <p:clrMapOvr>
    <a:masterClrMapping/>
  </p:clrMapOvr>
  <p:transition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DE1D1137-8674-4DE0-8424-EC5430B929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196975"/>
            <a:ext cx="3736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3 . Estar em risco</a:t>
            </a:r>
          </a:p>
        </p:txBody>
      </p:sp>
      <p:sp>
        <p:nvSpPr>
          <p:cNvPr id="18435" name="Text Box 5">
            <a:extLst>
              <a:ext uri="{FF2B5EF4-FFF2-40B4-BE49-F238E27FC236}">
                <a16:creationId xmlns:a16="http://schemas.microsoft.com/office/drawing/2014/main" id="{60CFD01E-DCE4-42A1-95C7-23A38D7C8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205038"/>
            <a:ext cx="77041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- Se puder, faz um curso de medicina preventiva</a:t>
            </a:r>
          </a:p>
        </p:txBody>
      </p:sp>
    </p:spTree>
  </p:cSld>
  <p:clrMapOvr>
    <a:masterClrMapping/>
  </p:clrMapOvr>
  <p:transition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>
            <a:extLst>
              <a:ext uri="{FF2B5EF4-FFF2-40B4-BE49-F238E27FC236}">
                <a16:creationId xmlns:a16="http://schemas.microsoft.com/office/drawing/2014/main" id="{8314BA7A-A621-48E7-9FDD-F001B04352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341438"/>
            <a:ext cx="61928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4. Saúde preventiva</a:t>
            </a:r>
          </a:p>
        </p:txBody>
      </p:sp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>
            <a:extLst>
              <a:ext uri="{FF2B5EF4-FFF2-40B4-BE49-F238E27FC236}">
                <a16:creationId xmlns:a16="http://schemas.microsoft.com/office/drawing/2014/main" id="{C8DD1411-3490-4270-A88F-9E5F046C3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268413"/>
            <a:ext cx="7561262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- A forma como entendemos saúde está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relacionada aos nossos costumes, valores, cultura e educação. </a:t>
            </a:r>
          </a:p>
        </p:txBody>
      </p:sp>
    </p:spTree>
  </p:cSld>
  <p:clrMapOvr>
    <a:masterClrMapping/>
  </p:clrMapOvr>
  <p:transition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>
            <a:extLst>
              <a:ext uri="{FF2B5EF4-FFF2-40B4-BE49-F238E27FC236}">
                <a16:creationId xmlns:a16="http://schemas.microsoft.com/office/drawing/2014/main" id="{88C4BA13-73FA-4447-B775-09BB1749C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341438"/>
            <a:ext cx="61928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4. Saúde preventiva</a:t>
            </a:r>
          </a:p>
        </p:txBody>
      </p:sp>
      <p:sp>
        <p:nvSpPr>
          <p:cNvPr id="20483" name="Rectangle 5">
            <a:extLst>
              <a:ext uri="{FF2B5EF4-FFF2-40B4-BE49-F238E27FC236}">
                <a16:creationId xmlns:a16="http://schemas.microsoft.com/office/drawing/2014/main" id="{BA8AD4A7-B7B8-415D-8C49-AD77115B3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133600"/>
            <a:ext cx="61547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A prioridade é manter a saúde </a:t>
            </a:r>
          </a:p>
        </p:txBody>
      </p:sp>
    </p:spTree>
  </p:cSld>
  <p:clrMapOvr>
    <a:masterClrMapping/>
  </p:clrMapOvr>
  <p:transition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>
            <a:extLst>
              <a:ext uri="{FF2B5EF4-FFF2-40B4-BE49-F238E27FC236}">
                <a16:creationId xmlns:a16="http://schemas.microsoft.com/office/drawing/2014/main" id="{65891BE8-826A-46CF-BA48-3635A6D6F3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886075"/>
            <a:ext cx="7704137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Para prevenir doenças futuras faz check-up regularmente</a:t>
            </a:r>
          </a:p>
        </p:txBody>
      </p:sp>
      <p:sp>
        <p:nvSpPr>
          <p:cNvPr id="21507" name="Text Box 5">
            <a:extLst>
              <a:ext uri="{FF2B5EF4-FFF2-40B4-BE49-F238E27FC236}">
                <a16:creationId xmlns:a16="http://schemas.microsoft.com/office/drawing/2014/main" id="{466C417B-A19D-4868-A60F-CBD737421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341438"/>
            <a:ext cx="61928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4. Saúde preventiva</a:t>
            </a:r>
          </a:p>
        </p:txBody>
      </p:sp>
      <p:sp>
        <p:nvSpPr>
          <p:cNvPr id="21508" name="Rectangle 6">
            <a:extLst>
              <a:ext uri="{FF2B5EF4-FFF2-40B4-BE49-F238E27FC236}">
                <a16:creationId xmlns:a16="http://schemas.microsoft.com/office/drawing/2014/main" id="{A202F69F-203E-4E6E-BF5F-77C50D0839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2133600"/>
            <a:ext cx="61547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A prioridade é manter a saúde </a:t>
            </a:r>
          </a:p>
        </p:txBody>
      </p:sp>
    </p:spTree>
  </p:cSld>
  <p:clrMapOvr>
    <a:masterClrMapping/>
  </p:clrMapOvr>
  <p:transition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>
            <a:extLst>
              <a:ext uri="{FF2B5EF4-FFF2-40B4-BE49-F238E27FC236}">
                <a16:creationId xmlns:a16="http://schemas.microsoft.com/office/drawing/2014/main" id="{44BC39D9-D6AD-41D7-B538-60ADF255FD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349500"/>
            <a:ext cx="7632700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- Prefere gastar em prevenção do que sofrer com alguma enfermidade, por isso, participa de cursos de medicina preventiva. </a:t>
            </a:r>
          </a:p>
        </p:txBody>
      </p:sp>
      <p:sp>
        <p:nvSpPr>
          <p:cNvPr id="22531" name="Text Box 5">
            <a:extLst>
              <a:ext uri="{FF2B5EF4-FFF2-40B4-BE49-F238E27FC236}">
                <a16:creationId xmlns:a16="http://schemas.microsoft.com/office/drawing/2014/main" id="{41F6ADB6-3E58-4557-9C95-4546C4FA6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341438"/>
            <a:ext cx="61928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4. Saúde preventiva</a:t>
            </a:r>
          </a:p>
        </p:txBody>
      </p:sp>
    </p:spTree>
  </p:cSld>
  <p:clrMapOvr>
    <a:masterClrMapping/>
  </p:clrMapOvr>
  <p:transition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>
            <a:extLst>
              <a:ext uri="{FF2B5EF4-FFF2-40B4-BE49-F238E27FC236}">
                <a16:creationId xmlns:a16="http://schemas.microsoft.com/office/drawing/2014/main" id="{29FD566F-2563-43B5-8B6E-016FE1F84C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052513"/>
            <a:ext cx="2836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5. Bem-estar</a:t>
            </a:r>
          </a:p>
        </p:txBody>
      </p:sp>
    </p:spTree>
  </p:cSld>
  <p:clrMapOvr>
    <a:masterClrMapping/>
  </p:clrMapOvr>
  <p:transition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>
            <a:extLst>
              <a:ext uri="{FF2B5EF4-FFF2-40B4-BE49-F238E27FC236}">
                <a16:creationId xmlns:a16="http://schemas.microsoft.com/office/drawing/2014/main" id="{7E105DE1-9C4A-43D6-BB0A-626EBBDC65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052513"/>
            <a:ext cx="2836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5. Bem-estar</a:t>
            </a:r>
          </a:p>
        </p:txBody>
      </p:sp>
      <p:sp>
        <p:nvSpPr>
          <p:cNvPr id="24579" name="Text Box 5">
            <a:extLst>
              <a:ext uri="{FF2B5EF4-FFF2-40B4-BE49-F238E27FC236}">
                <a16:creationId xmlns:a16="http://schemas.microsoft.com/office/drawing/2014/main" id="{61A9F11B-925D-47B7-9648-3E54F1195C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844675"/>
            <a:ext cx="73453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- O indivíduo tem consciência que o bem-estar depende da saúde integral.</a:t>
            </a:r>
          </a:p>
        </p:txBody>
      </p:sp>
    </p:spTree>
  </p:cSld>
  <p:clrMapOvr>
    <a:masterClrMapping/>
  </p:clrMapOvr>
  <p:transition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>
            <a:extLst>
              <a:ext uri="{FF2B5EF4-FFF2-40B4-BE49-F238E27FC236}">
                <a16:creationId xmlns:a16="http://schemas.microsoft.com/office/drawing/2014/main" id="{6D5802FE-8177-4EDB-A409-C6F47B336D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052513"/>
            <a:ext cx="2836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5. Bem-estar</a:t>
            </a:r>
          </a:p>
        </p:txBody>
      </p:sp>
      <p:sp>
        <p:nvSpPr>
          <p:cNvPr id="25603" name="Text Box 5">
            <a:extLst>
              <a:ext uri="{FF2B5EF4-FFF2-40B4-BE49-F238E27FC236}">
                <a16:creationId xmlns:a16="http://schemas.microsoft.com/office/drawing/2014/main" id="{7296ED15-93D8-4144-A5AF-AC2311202B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844675"/>
            <a:ext cx="734536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- O indivíduo tem consciência que o bem-estar depende da saúde integral.</a:t>
            </a:r>
          </a:p>
        </p:txBody>
      </p:sp>
      <p:sp>
        <p:nvSpPr>
          <p:cNvPr id="25604" name="Text Box 6">
            <a:extLst>
              <a:ext uri="{FF2B5EF4-FFF2-40B4-BE49-F238E27FC236}">
                <a16:creationId xmlns:a16="http://schemas.microsoft.com/office/drawing/2014/main" id="{F7BC2F11-D0B9-4C89-9D09-AD404E70A7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3241675"/>
            <a:ext cx="7416800" cy="14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- Gosta de desfrutar a vida, por isso, pratica tudo que permite viver com saúde.</a:t>
            </a:r>
          </a:p>
        </p:txBody>
      </p:sp>
    </p:spTree>
  </p:cSld>
  <p:clrMapOvr>
    <a:masterClrMapping/>
  </p:clrMapOvr>
  <p:transition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>
            <a:extLst>
              <a:ext uri="{FF2B5EF4-FFF2-40B4-BE49-F238E27FC236}">
                <a16:creationId xmlns:a16="http://schemas.microsoft.com/office/drawing/2014/main" id="{8966E600-FECF-4BE3-AD8B-E2AAAA60EA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052513"/>
            <a:ext cx="2836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5. Bem-estar</a:t>
            </a:r>
          </a:p>
        </p:txBody>
      </p:sp>
      <p:sp>
        <p:nvSpPr>
          <p:cNvPr id="26627" name="Text Box 7">
            <a:extLst>
              <a:ext uri="{FF2B5EF4-FFF2-40B4-BE49-F238E27FC236}">
                <a16:creationId xmlns:a16="http://schemas.microsoft.com/office/drawing/2014/main" id="{1D124258-0134-453F-AF6C-55E000451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916113"/>
            <a:ext cx="7632700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- Não exita em mudar um hábito ruim se for para prolongar mais a vida e viver com qualidade de vida.</a:t>
            </a:r>
          </a:p>
        </p:txBody>
      </p:sp>
    </p:spTree>
  </p:cSld>
  <p:clrMapOvr>
    <a:masterClrMapping/>
  </p:clrMapOvr>
  <p:transition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>
            <a:extLst>
              <a:ext uri="{FF2B5EF4-FFF2-40B4-BE49-F238E27FC236}">
                <a16:creationId xmlns:a16="http://schemas.microsoft.com/office/drawing/2014/main" id="{4D32ABED-8EEE-4E41-A07A-56A4C70A3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052513"/>
            <a:ext cx="2836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5. Bem-estar</a:t>
            </a:r>
          </a:p>
        </p:txBody>
      </p:sp>
      <p:sp>
        <p:nvSpPr>
          <p:cNvPr id="27651" name="Text Box 5">
            <a:extLst>
              <a:ext uri="{FF2B5EF4-FFF2-40B4-BE49-F238E27FC236}">
                <a16:creationId xmlns:a16="http://schemas.microsoft.com/office/drawing/2014/main" id="{FBE51A6F-D620-4BE0-B364-C9D28036F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1916113"/>
            <a:ext cx="7632700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- Não exita em mudar um hábito ruim se for para prolongar mais a vida e viver com qualidade de vida.</a:t>
            </a:r>
          </a:p>
        </p:txBody>
      </p:sp>
      <p:sp>
        <p:nvSpPr>
          <p:cNvPr id="27652" name="Text Box 6">
            <a:extLst>
              <a:ext uri="{FF2B5EF4-FFF2-40B4-BE49-F238E27FC236}">
                <a16:creationId xmlns:a16="http://schemas.microsoft.com/office/drawing/2014/main" id="{AA8AD4AC-9FDF-40AD-AD06-E5F8DB0D94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3644900"/>
            <a:ext cx="7704137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- Usa remédios somente em último caso. Prefere usar suplementos naturais, fazer controle do estresse e tomar alguns cuidados pessoais.</a:t>
            </a:r>
          </a:p>
        </p:txBody>
      </p:sp>
    </p:spTree>
  </p:cSld>
  <p:clrMapOvr>
    <a:masterClrMapping/>
  </p:clrMapOvr>
  <p:transition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>
            <a:extLst>
              <a:ext uri="{FF2B5EF4-FFF2-40B4-BE49-F238E27FC236}">
                <a16:creationId xmlns:a16="http://schemas.microsoft.com/office/drawing/2014/main" id="{27E56B45-6B4A-448B-A3C6-055CC88B2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916113"/>
            <a:ext cx="77771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Pensa em organizar um curso de medicina preventiva.</a:t>
            </a:r>
          </a:p>
        </p:txBody>
      </p:sp>
      <p:sp>
        <p:nvSpPr>
          <p:cNvPr id="28675" name="Rectangle 5">
            <a:extLst>
              <a:ext uri="{FF2B5EF4-FFF2-40B4-BE49-F238E27FC236}">
                <a16:creationId xmlns:a16="http://schemas.microsoft.com/office/drawing/2014/main" id="{1100EB2D-7063-4693-91FE-96E4D6190F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052513"/>
            <a:ext cx="2836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5. Bem-estar</a:t>
            </a:r>
          </a:p>
        </p:txBody>
      </p:sp>
    </p:spTree>
  </p:cSld>
  <p:clrMapOvr>
    <a:masterClrMapping/>
  </p:clrMapOvr>
  <p:transition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>
            <a:extLst>
              <a:ext uri="{FF2B5EF4-FFF2-40B4-BE49-F238E27FC236}">
                <a16:creationId xmlns:a16="http://schemas.microsoft.com/office/drawing/2014/main" id="{E1150109-7E67-4E98-B771-4382DCE738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125538"/>
            <a:ext cx="4727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6. Vital transcendente</a:t>
            </a:r>
          </a:p>
        </p:txBody>
      </p:sp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>
            <a:extLst>
              <a:ext uri="{FF2B5EF4-FFF2-40B4-BE49-F238E27FC236}">
                <a16:creationId xmlns:a16="http://schemas.microsoft.com/office/drawing/2014/main" id="{E2C2FC4B-15AF-4B54-9E02-6BC3A510C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1268413"/>
            <a:ext cx="7561262" cy="141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- A forma como entendemos saúde está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relacionada aos nossos costumes, valores, cultura e educação. </a:t>
            </a:r>
          </a:p>
        </p:txBody>
      </p:sp>
      <p:sp>
        <p:nvSpPr>
          <p:cNvPr id="3075" name="Text Box 5">
            <a:extLst>
              <a:ext uri="{FF2B5EF4-FFF2-40B4-BE49-F238E27FC236}">
                <a16:creationId xmlns:a16="http://schemas.microsoft.com/office/drawing/2014/main" id="{429C4C35-B064-4196-90B9-AC9282973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852738"/>
            <a:ext cx="77057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Um estilo de vida saudável depende dos nossos hábitos. </a:t>
            </a:r>
          </a:p>
        </p:txBody>
      </p:sp>
    </p:spTree>
  </p:cSld>
  <p:clrMapOvr>
    <a:masterClrMapping/>
  </p:clrMapOvr>
  <p:transition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>
            <a:extLst>
              <a:ext uri="{FF2B5EF4-FFF2-40B4-BE49-F238E27FC236}">
                <a16:creationId xmlns:a16="http://schemas.microsoft.com/office/drawing/2014/main" id="{D171E2C5-6F8D-4BF9-B90B-042533757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125538"/>
            <a:ext cx="4727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6. Vital transcendente</a:t>
            </a:r>
          </a:p>
        </p:txBody>
      </p:sp>
      <p:sp>
        <p:nvSpPr>
          <p:cNvPr id="30723" name="Text Box 5">
            <a:extLst>
              <a:ext uri="{FF2B5EF4-FFF2-40B4-BE49-F238E27FC236}">
                <a16:creationId xmlns:a16="http://schemas.microsoft.com/office/drawing/2014/main" id="{4DFB5E12-2766-4A9F-A0D8-8306E9B72C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133600"/>
            <a:ext cx="7561262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Nesse nível, o indivíduo vê que a saúde e o bem-estar autênticos e duradouros somente serão possíveis se a base de sustentação for a dimensão espiritual. </a:t>
            </a:r>
          </a:p>
        </p:txBody>
      </p:sp>
    </p:spTree>
  </p:cSld>
  <p:clrMapOvr>
    <a:masterClrMapping/>
  </p:clrMapOvr>
  <p:transition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>
            <a:extLst>
              <a:ext uri="{FF2B5EF4-FFF2-40B4-BE49-F238E27FC236}">
                <a16:creationId xmlns:a16="http://schemas.microsoft.com/office/drawing/2014/main" id="{2B406AA2-08AD-46D6-8723-522037A922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125538"/>
            <a:ext cx="4727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6. Vital transcendente</a:t>
            </a:r>
          </a:p>
        </p:txBody>
      </p:sp>
      <p:sp>
        <p:nvSpPr>
          <p:cNvPr id="31747" name="Text Box 5">
            <a:extLst>
              <a:ext uri="{FF2B5EF4-FFF2-40B4-BE49-F238E27FC236}">
                <a16:creationId xmlns:a16="http://schemas.microsoft.com/office/drawing/2014/main" id="{2FB281AB-BEEF-4FB8-84AD-06428C150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060575"/>
            <a:ext cx="7343775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O indivíduo praticamente não se preocupa com a saúde. Privilegia muito mais a relação com Deus.</a:t>
            </a:r>
          </a:p>
        </p:txBody>
      </p:sp>
    </p:spTree>
  </p:cSld>
  <p:clrMapOvr>
    <a:masterClrMapping/>
  </p:clrMapOvr>
  <p:transition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>
            <a:extLst>
              <a:ext uri="{FF2B5EF4-FFF2-40B4-BE49-F238E27FC236}">
                <a16:creationId xmlns:a16="http://schemas.microsoft.com/office/drawing/2014/main" id="{A3632298-256F-4512-9FE1-71707EFBD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125538"/>
            <a:ext cx="4727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6. Vital transcendente</a:t>
            </a:r>
          </a:p>
        </p:txBody>
      </p:sp>
      <p:sp>
        <p:nvSpPr>
          <p:cNvPr id="32771" name="Text Box 5">
            <a:extLst>
              <a:ext uri="{FF2B5EF4-FFF2-40B4-BE49-F238E27FC236}">
                <a16:creationId xmlns:a16="http://schemas.microsoft.com/office/drawing/2014/main" id="{8FF2ABFD-DFB1-4341-A02B-C649B4D1C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276475"/>
            <a:ext cx="7272338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A saúde é considerada uma das muitas conseqüências dessa forma de viver não o objetivo principal.</a:t>
            </a:r>
          </a:p>
        </p:txBody>
      </p:sp>
    </p:spTree>
  </p:cSld>
  <p:clrMapOvr>
    <a:masterClrMapping/>
  </p:clrMapOvr>
  <p:transition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>
            <a:extLst>
              <a:ext uri="{FF2B5EF4-FFF2-40B4-BE49-F238E27FC236}">
                <a16:creationId xmlns:a16="http://schemas.microsoft.com/office/drawing/2014/main" id="{839718C6-FE79-48A3-9250-D3A0D4502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125538"/>
            <a:ext cx="4727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6. Vital transcendente</a:t>
            </a:r>
          </a:p>
        </p:txBody>
      </p:sp>
      <p:sp>
        <p:nvSpPr>
          <p:cNvPr id="33795" name="Text Box 5">
            <a:extLst>
              <a:ext uri="{FF2B5EF4-FFF2-40B4-BE49-F238E27FC236}">
                <a16:creationId xmlns:a16="http://schemas.microsoft.com/office/drawing/2014/main" id="{6C070AA4-3765-4308-ADE6-072123CFB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2133600"/>
            <a:ext cx="74882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- Deixa hábitos maléficos por pura gratidão a Deus.</a:t>
            </a:r>
          </a:p>
        </p:txBody>
      </p:sp>
    </p:spTree>
  </p:cSld>
  <p:clrMapOvr>
    <a:masterClrMapping/>
  </p:clrMapOvr>
  <p:transition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>
            <a:extLst>
              <a:ext uri="{FF2B5EF4-FFF2-40B4-BE49-F238E27FC236}">
                <a16:creationId xmlns:a16="http://schemas.microsoft.com/office/drawing/2014/main" id="{9F489A72-826E-4846-99F6-24A11DCD17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1125538"/>
            <a:ext cx="4727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6. Vital transcendente</a:t>
            </a:r>
          </a:p>
        </p:txBody>
      </p:sp>
      <p:sp>
        <p:nvSpPr>
          <p:cNvPr id="34819" name="Text Box 5">
            <a:extLst>
              <a:ext uri="{FF2B5EF4-FFF2-40B4-BE49-F238E27FC236}">
                <a16:creationId xmlns:a16="http://schemas.microsoft.com/office/drawing/2014/main" id="{3A40658B-CFE3-4900-B1B9-45E3286E6B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076450"/>
            <a:ext cx="7561262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Se for necessário, usa a medicina, porém, pede a Deus que guie os médicos, para que sejam instrumentos </a:t>
            </a:r>
          </a:p>
          <a:p>
            <a:pPr eaLnBrk="1" hangingPunct="1"/>
            <a:r>
              <a:rPr lang="pt-BR" altLang="pt-BR"/>
              <a:t>em Suas mãos.</a:t>
            </a:r>
          </a:p>
        </p:txBody>
      </p:sp>
    </p:spTree>
  </p:cSld>
  <p:clrMapOvr>
    <a:masterClrMapping/>
  </p:clrMapOvr>
  <p:transition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>
            <a:extLst>
              <a:ext uri="{FF2B5EF4-FFF2-40B4-BE49-F238E27FC236}">
                <a16:creationId xmlns:a16="http://schemas.microsoft.com/office/drawing/2014/main" id="{942AE3E5-A64A-4E6F-966D-99AA3B417A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1341438"/>
            <a:ext cx="5472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Perguntas para reflexão:</a:t>
            </a:r>
          </a:p>
        </p:txBody>
      </p:sp>
    </p:spTree>
  </p:cSld>
  <p:clrMapOvr>
    <a:masterClrMapping/>
  </p:clrMapOvr>
  <p:transition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>
            <a:extLst>
              <a:ext uri="{FF2B5EF4-FFF2-40B4-BE49-F238E27FC236}">
                <a16:creationId xmlns:a16="http://schemas.microsoft.com/office/drawing/2014/main" id="{44E1FBF0-5422-4502-BE18-845F5D3C2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1341438"/>
            <a:ext cx="5472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Perguntas para reflexão:</a:t>
            </a:r>
          </a:p>
        </p:txBody>
      </p:sp>
      <p:sp>
        <p:nvSpPr>
          <p:cNvPr id="36867" name="Text Box 5">
            <a:extLst>
              <a:ext uri="{FF2B5EF4-FFF2-40B4-BE49-F238E27FC236}">
                <a16:creationId xmlns:a16="http://schemas.microsoft.com/office/drawing/2014/main" id="{E9F381D5-DA60-4AA0-8792-8405DA9A4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525713"/>
            <a:ext cx="53292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Em qual desses estágios você se encontra?</a:t>
            </a:r>
          </a:p>
        </p:txBody>
      </p:sp>
    </p:spTree>
  </p:cSld>
  <p:clrMapOvr>
    <a:masterClrMapping/>
  </p:clrMapOvr>
  <p:transition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4">
            <a:extLst>
              <a:ext uri="{FF2B5EF4-FFF2-40B4-BE49-F238E27FC236}">
                <a16:creationId xmlns:a16="http://schemas.microsoft.com/office/drawing/2014/main" id="{F8E9A51A-3FAC-4BE7-988A-A8D9A482B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1341438"/>
            <a:ext cx="5472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Perguntas para reflexão:</a:t>
            </a:r>
          </a:p>
        </p:txBody>
      </p:sp>
      <p:sp>
        <p:nvSpPr>
          <p:cNvPr id="37891" name="Text Box 5">
            <a:extLst>
              <a:ext uri="{FF2B5EF4-FFF2-40B4-BE49-F238E27FC236}">
                <a16:creationId xmlns:a16="http://schemas.microsoft.com/office/drawing/2014/main" id="{4B2CBF78-9C18-495B-B954-ECD043EB44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525713"/>
            <a:ext cx="53292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Em qual desses estágios você se encontra?</a:t>
            </a:r>
          </a:p>
        </p:txBody>
      </p:sp>
    </p:spTree>
  </p:cSld>
  <p:clrMapOvr>
    <a:masterClrMapping/>
  </p:clrMapOvr>
  <p:transition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>
            <a:extLst>
              <a:ext uri="{FF2B5EF4-FFF2-40B4-BE49-F238E27FC236}">
                <a16:creationId xmlns:a16="http://schemas.microsoft.com/office/drawing/2014/main" id="{72A88D43-7E07-4B1E-9724-F3982DD04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1341438"/>
            <a:ext cx="5472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Perguntas para reflexão:</a:t>
            </a:r>
          </a:p>
        </p:txBody>
      </p:sp>
      <p:sp>
        <p:nvSpPr>
          <p:cNvPr id="38915" name="Text Box 5">
            <a:extLst>
              <a:ext uri="{FF2B5EF4-FFF2-40B4-BE49-F238E27FC236}">
                <a16:creationId xmlns:a16="http://schemas.microsoft.com/office/drawing/2014/main" id="{033811C6-B916-4FC6-BF94-052644D07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2454275"/>
            <a:ext cx="5329238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Em qual desses estágios você se encontra?</a:t>
            </a:r>
          </a:p>
        </p:txBody>
      </p:sp>
      <p:sp>
        <p:nvSpPr>
          <p:cNvPr id="38916" name="Text Box 6">
            <a:extLst>
              <a:ext uri="{FF2B5EF4-FFF2-40B4-BE49-F238E27FC236}">
                <a16:creationId xmlns:a16="http://schemas.microsoft.com/office/drawing/2014/main" id="{5D2A915D-D58A-4A7F-A771-7495479680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3678238"/>
            <a:ext cx="47529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/>
              <a:t>Em que grupo você se encaixa melhor?</a:t>
            </a:r>
          </a:p>
        </p:txBody>
      </p:sp>
    </p:spTree>
  </p:cSld>
  <p:clrMapOvr>
    <a:masterClrMapping/>
  </p:clrMapOvr>
  <p:transition>
    <p:randomBa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>
            <a:extLst>
              <a:ext uri="{FF2B5EF4-FFF2-40B4-BE49-F238E27FC236}">
                <a16:creationId xmlns:a16="http://schemas.microsoft.com/office/drawing/2014/main" id="{3F68F851-1182-46C3-8CE0-C85DBA3B7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1341438"/>
            <a:ext cx="54721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b="1"/>
              <a:t>Perguntas para reflexão:</a:t>
            </a:r>
          </a:p>
        </p:txBody>
      </p:sp>
      <p:sp>
        <p:nvSpPr>
          <p:cNvPr id="39939" name="Text Box 5">
            <a:extLst>
              <a:ext uri="{FF2B5EF4-FFF2-40B4-BE49-F238E27FC236}">
                <a16:creationId xmlns:a16="http://schemas.microsoft.com/office/drawing/2014/main" id="{5D4DDE94-A9CE-4FA3-8E31-D5DD7E4C6D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2138" y="2492375"/>
            <a:ext cx="51117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O que pretende fazer? Crescer e chegar a um nível mais elevado?</a:t>
            </a:r>
          </a:p>
        </p:txBody>
      </p:sp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199CD3FD-C45B-46C1-BF07-71106E6E1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844675"/>
            <a:ext cx="7704138" cy="229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pt-BR" altLang="pt-BR"/>
              <a:t>- Kolbe, um estudioso da área da saúde, </a:t>
            </a:r>
          </a:p>
          <a:p>
            <a:pPr eaLnBrk="1" hangingPunct="1">
              <a:lnSpc>
                <a:spcPct val="80000"/>
              </a:lnSpc>
            </a:pPr>
            <a:r>
              <a:rPr lang="pt-BR" altLang="pt-BR"/>
              <a:t>explica bem como a conduta de saúde de uma pessoa é refletida no estilo de vida. Para ele, as condutas de saúde têm seis estágios.</a:t>
            </a:r>
          </a:p>
        </p:txBody>
      </p:sp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8AA97A42-FABC-41BF-ACB0-EB9FD9F8D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196975"/>
            <a:ext cx="3597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1. Estar enfermo</a:t>
            </a:r>
          </a:p>
        </p:txBody>
      </p:sp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57F52722-68CB-4C86-B4BF-C25A7C4B3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196975"/>
            <a:ext cx="3597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1. Estar enfermo</a:t>
            </a:r>
          </a:p>
        </p:txBody>
      </p:sp>
      <p:sp>
        <p:nvSpPr>
          <p:cNvPr id="6147" name="Text Box 5">
            <a:extLst>
              <a:ext uri="{FF2B5EF4-FFF2-40B4-BE49-F238E27FC236}">
                <a16:creationId xmlns:a16="http://schemas.microsoft.com/office/drawing/2014/main" id="{6CAE3AB4-98AA-4803-8320-8466EFD582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989138"/>
            <a:ext cx="7489825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Ser um doente é uma questão de status e privilégio. </a:t>
            </a:r>
          </a:p>
          <a:p>
            <a:pPr eaLnBrk="1" hangingPunct="1"/>
            <a:r>
              <a:rPr lang="pt-BR" altLang="pt-BR"/>
              <a:t>Preciso ser tratado bem porque estou doente.</a:t>
            </a:r>
          </a:p>
        </p:txBody>
      </p:sp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>
            <a:extLst>
              <a:ext uri="{FF2B5EF4-FFF2-40B4-BE49-F238E27FC236}">
                <a16:creationId xmlns:a16="http://schemas.microsoft.com/office/drawing/2014/main" id="{A077FE5A-318B-4F53-90BC-DD979E938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196975"/>
            <a:ext cx="3597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1. Estar enfermo</a:t>
            </a:r>
          </a:p>
        </p:txBody>
      </p:sp>
      <p:sp>
        <p:nvSpPr>
          <p:cNvPr id="7171" name="Text Box 5">
            <a:extLst>
              <a:ext uri="{FF2B5EF4-FFF2-40B4-BE49-F238E27FC236}">
                <a16:creationId xmlns:a16="http://schemas.microsoft.com/office/drawing/2014/main" id="{787CB20D-1396-417E-80DD-4B0071DE0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205038"/>
            <a:ext cx="712946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Só toma providencias com relação à saúde quando não consegue mais desempenhar suas funções.</a:t>
            </a:r>
          </a:p>
        </p:txBody>
      </p:sp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>
            <a:extLst>
              <a:ext uri="{FF2B5EF4-FFF2-40B4-BE49-F238E27FC236}">
                <a16:creationId xmlns:a16="http://schemas.microsoft.com/office/drawing/2014/main" id="{FBDD990F-41E8-4030-A280-1C1CAD961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196975"/>
            <a:ext cx="3597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1. Estar enfermo</a:t>
            </a:r>
          </a:p>
        </p:txBody>
      </p:sp>
      <p:sp>
        <p:nvSpPr>
          <p:cNvPr id="8195" name="Text Box 5">
            <a:extLst>
              <a:ext uri="{FF2B5EF4-FFF2-40B4-BE49-F238E27FC236}">
                <a16:creationId xmlns:a16="http://schemas.microsoft.com/office/drawing/2014/main" id="{2F2A0098-F9A0-4E36-9C6E-3BED45518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1844675"/>
            <a:ext cx="7129462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Só toma providencias com relação à saúde quando não consegue mais desempenhar suas funções.</a:t>
            </a:r>
          </a:p>
        </p:txBody>
      </p:sp>
      <p:sp>
        <p:nvSpPr>
          <p:cNvPr id="8196" name="Text Box 6">
            <a:extLst>
              <a:ext uri="{FF2B5EF4-FFF2-40B4-BE49-F238E27FC236}">
                <a16:creationId xmlns:a16="http://schemas.microsoft.com/office/drawing/2014/main" id="{97E76F6E-6E4D-47FF-A6F2-A26E378E6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4005263"/>
            <a:ext cx="734536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Quando está melhor não toma mais remédios e nem muda hábitos ruins. </a:t>
            </a:r>
          </a:p>
        </p:txBody>
      </p:sp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>
            <a:extLst>
              <a:ext uri="{FF2B5EF4-FFF2-40B4-BE49-F238E27FC236}">
                <a16:creationId xmlns:a16="http://schemas.microsoft.com/office/drawing/2014/main" id="{AC039379-BDCB-4F63-97D6-4D0C49D090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1196975"/>
            <a:ext cx="35972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 b="1"/>
              <a:t>1. Estar enfermo</a:t>
            </a:r>
          </a:p>
        </p:txBody>
      </p:sp>
      <p:sp>
        <p:nvSpPr>
          <p:cNvPr id="9219" name="Text Box 5">
            <a:extLst>
              <a:ext uri="{FF2B5EF4-FFF2-40B4-BE49-F238E27FC236}">
                <a16:creationId xmlns:a16="http://schemas.microsoft.com/office/drawing/2014/main" id="{D220B848-D424-4A49-9FC9-6D07589F1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988" y="2166938"/>
            <a:ext cx="73453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Humanst521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Humanst521 BT" pitchFamily="34" charset="0"/>
              </a:defRPr>
            </a:lvl9pPr>
          </a:lstStyle>
          <a:p>
            <a:pPr eaLnBrk="1" hangingPunct="1"/>
            <a:r>
              <a:rPr lang="pt-BR" altLang="pt-BR"/>
              <a:t>- Quando está melhor não toma mais remédios e nem muda hábitos ruins. </a:t>
            </a:r>
          </a:p>
        </p:txBody>
      </p:sp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776</Words>
  <Application>Microsoft Office PowerPoint</Application>
  <PresentationFormat>Apresentação na tela (4:3)</PresentationFormat>
  <Paragraphs>81</Paragraphs>
  <Slides>39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3" baseType="lpstr">
      <vt:lpstr>Humanst521 BT</vt:lpstr>
      <vt:lpstr>Arial</vt:lpstr>
      <vt:lpstr>Calibri</vt:lpstr>
      <vt:lpstr>Design padrão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www.4tons.com</dc:subject>
  <dc:creator>Pr. MARCELO AUGUSTO DE CARVALHO;Americo de Brito</dc:creator>
  <cp:keywords>www.4tons.com</cp:keywords>
  <dc:description>COMERCIO PROIBIDO. USO PESSOAL</dc:description>
  <cp:lastModifiedBy>Pr. Marcelo Carvalho</cp:lastModifiedBy>
  <cp:revision>8</cp:revision>
  <dcterms:created xsi:type="dcterms:W3CDTF">2007-09-19T06:27:39Z</dcterms:created>
  <dcterms:modified xsi:type="dcterms:W3CDTF">2019-10-21T12:18:34Z</dcterms:modified>
</cp:coreProperties>
</file>