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6856D-5E38-4E2A-AB47-903298A25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491EC-352C-4B32-B745-694507723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9184D8-B3D1-4083-8760-C1B116B69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E42F0-3B7D-44A0-97E3-8858685EC3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2940894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49AFFF-F793-4968-A817-96424DB1B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3C5A1-DF88-4F70-953C-051F68EF7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099FB-CB35-45B0-A755-A3091CF25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1172C-E890-4DE0-AE51-FB15034400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548843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CE8B1-A3C4-4DA9-A571-0E09DDD5A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4F1AFC-3AEC-4B04-B4C9-C978FB5DB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9CF66-CB7E-427E-AA9A-FFD7B50D5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C9CD9-F979-47C5-94B1-72E46B4287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731344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7E73A-848B-4831-98DE-53B1AB23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5D689E-3B40-49C5-B1CD-607A9E637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A03478-E07D-4048-A8C6-4D2D60D20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3F1BF-9C8B-4362-ABA8-5E086C5EDB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168958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B5BAA-B878-4E66-8640-3E2AD784A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E3C460-FA71-425C-8A4E-49885CA1D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CBE523-322F-4864-8CA0-35978F865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0D02F-368A-4E54-B4CE-4B46FC7EAB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5884928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DF3B2-B4C5-4D41-80DB-E6E1EA4EF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623D1-B328-4BD7-BB92-E63AF6651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0C492-37E9-42D5-AEF5-55AD186B1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D7CC0-2FDE-4DC6-B1A4-E2299082D1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9001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283F3A-28E7-48BD-8FC8-7E20B8369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473E53-4EDF-4504-BA7F-AB32A0621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08402B-6F18-4A06-937D-B4C665407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24085-BA52-47A0-B5BF-9AC296F0BC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369554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663673-26F8-4C07-878D-ACF74B7C8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EAA3D5-950D-4967-B6B8-07B12993B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F6F8E1-E4B5-493B-96DE-2FA182C95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FC859-B38D-49A0-BF55-EE1E6575B0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9339441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42BDE2-C964-4260-BB8C-0BED391AB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05D98C-FBFA-47F3-B53B-C03966801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4B6386-2555-412F-B7DA-B548BF348C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3ECCD-B2B5-4B39-9A91-3B7DED7F8C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352916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1311A-FA06-457F-A14A-C8E7B7F24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F78BE-A230-49B3-9FC6-A840496AB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3E991-EA9C-4C9C-A100-6809E328C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9C6E7-882B-4016-B309-627A6D98A2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861725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9DB55-E2B8-45EE-BD24-C9D3F423C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7DD04-5BB7-4FF0-8B38-F2CEBA02E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1A028-404A-4F6E-92AB-99DB128B1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46549-6A2D-4964-92A7-5BA7D4BC21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6808470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D37D83-131F-43D5-9DF7-730180001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3799C9-42D2-4D06-B914-5984A20A5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C15DD0-6789-432D-A130-21A447917A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CBB833-CAA6-4569-B23F-16019DA095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B9D9A6-9BCF-4B2A-925D-091C8FD51B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7BD71210-00D7-4ED1-819B-F2F8513868F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9EF4528C-41D0-4203-9BF4-0F2E46A77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44650"/>
            <a:ext cx="7416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3.</a:t>
            </a:r>
            <a:r>
              <a:rPr lang="pt-BR" altLang="pt-BR"/>
              <a:t> Declarações que parecem ser resumo ou </a:t>
            </a:r>
            <a:r>
              <a:rPr lang="pt-BR" altLang="pt-BR" b="1"/>
              <a:t>conclusão</a:t>
            </a:r>
            <a:r>
              <a:rPr lang="pt-BR" altLang="pt-BR"/>
              <a:t> da matéria. O princípio que está envolvido nesse assunto.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A399741-D482-43A6-8FB1-FC69517BF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052513"/>
            <a:ext cx="6696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Falsos princípios de reforma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F56AE55-70AA-4CD2-B0E7-D5F1B14F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79600"/>
            <a:ext cx="76327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A mudança alimentar não pode ser considerada o único aspecto da reforma de saúde. É preciso considerar o todo. Dormir suficiente, beber a quantidade necessária de água, fazer atividades físicas também são tão importantes como à mudança alimentar.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7B0F914C-6925-4D73-A6C3-F90ADCE2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46213"/>
            <a:ext cx="74882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Pensamentos equivocados sobre a mudança alimentar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74C32404-B597-467F-B942-71942C2B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46438"/>
            <a:ext cx="72723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Mudar de uma alimentação rica para uma alimentação pobre.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3DD63F6-770F-40F5-A069-09C52115C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46213"/>
            <a:ext cx="74882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Pensamentos equivocados sobre a mudança alimentar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EE6E3E3A-F751-4A63-AE51-4FA7C14F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924175"/>
            <a:ext cx="7343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Mudar de uma alimentação barata para uma alimentação dispendiosa.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D15366A-AC79-45AB-9310-FF3953AC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924175"/>
            <a:ext cx="75612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Mudar de uma alimentação saborosa para uma alimentação sem sabor, sem tempero e mal preparada.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611A2708-7550-4666-AB47-4966495A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46213"/>
            <a:ext cx="74882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Pensamentos equivocados sobre a mudança alimentar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C15A021-675C-4957-8ED3-D6201CF0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44675"/>
            <a:ext cx="72723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Uma alimentação saudável deve ser muito saborosa. Por mais saudável que seja, caso esteja desagradável </a:t>
            </a:r>
          </a:p>
          <a:p>
            <a:pPr eaLnBrk="1" hangingPunct="1"/>
            <a:r>
              <a:rPr lang="pt-BR" altLang="pt-BR"/>
              <a:t>aos olhos e ao paladar, não está apropriada para se comer.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139A8236-3D7B-4762-BBC9-A8AFA0644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416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“É dever religioso dos que cozinham, aprenderem como preparar alimento saudável, de diversas maneiras... ao mesmo tempo gostoso e saudável.” </a:t>
            </a:r>
          </a:p>
          <a:p>
            <a:pPr eaLnBrk="1" hangingPunct="1"/>
            <a:r>
              <a:rPr lang="pt-BR" altLang="pt-BR" sz="3000"/>
              <a:t>– Conselhos Sobre Saúde, págs. 116 e 117.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62437600-5801-494E-9174-9DCBF8F1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33600"/>
            <a:ext cx="6985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dieta orientada por Deus a seu povo é a dieta ovo-lacto vegetariana. Simples, equilibrada e balanceada. 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0DE3C345-AA2C-459F-B7C4-02435D4AD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09700"/>
            <a:ext cx="70564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 o que é uma dieta ovo-lacto-vegetariana?</a:t>
            </a:r>
            <a:r>
              <a:rPr lang="pt-BR" altLang="pt-BR"/>
              <a:t> A pessoa que segue essa forma de alimentação faz uso do leite e seus derivados. Permite também o uso de ovos e apenas se abstém de carnes.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D44F4E80-9631-4A25-BAC1-6F360F762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Cuidado com os modismos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8A7AAB30-4DB5-46B4-9AB2-952A8D8C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05038"/>
            <a:ext cx="78501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Deus não recomendou a dieta vegetariana estrita, nem macrobiótica ou naturista. Não proíbe o glúten,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exceto em caso de enfermidades que restrinjam seu uso. Não proíbe os carboidratos ou qualquer elemento nutricionalmente importante.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C3135F5-2970-49AB-93A4-B8E5A70EE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1196975"/>
            <a:ext cx="679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Princípios que regem a reforma </a:t>
            </a:r>
          </a:p>
          <a:p>
            <a:pPr eaLnBrk="1" hangingPunct="1"/>
            <a:r>
              <a:rPr lang="pt-BR" altLang="pt-BR" b="1"/>
              <a:t>de saúde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16A4CACB-F9EB-4198-8585-5E9F72CB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565400"/>
            <a:ext cx="72739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A verdadeira reforma de saúde tem como base grandes princípios. É um jeito de viver, que envolve tudo o que eu faço – desde a hora em que me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levanto, até a hora em que me deito. </a:t>
            </a:r>
            <a:endParaRPr lang="pt-BR" altLang="pt-BR" sz="3000"/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21F89DC1-1FD2-46FC-B30E-2E34A299E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73238"/>
            <a:ext cx="72723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Um dos maiores erros das pessoas e até mesmo daqueles que seguem a reforma de saúde é o comer em excesso e o comer nos intervalos.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E9D0484-92BA-4974-A772-797EC01A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14513"/>
            <a:ext cx="70564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Os conselhos de Ellen White são veementes quanto a esse aspecto:</a:t>
            </a:r>
          </a:p>
          <a:p>
            <a:pPr eaLnBrk="1" hangingPunct="1"/>
            <a:r>
              <a:rPr lang="pt-BR" altLang="pt-BR"/>
              <a:t>“Os hábitos errôneos no comer e beber levam a erros em pensar e agir.” – </a:t>
            </a:r>
            <a:r>
              <a:rPr lang="pt-BR" altLang="pt-BR" sz="3000"/>
              <a:t>Temperança, pág. 18.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315CE8B5-114A-4A5F-B716-294003739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70050"/>
            <a:ext cx="7127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Atenção para os falsos ensinos e idéias equivocadas que não se encontram nem nos escritos de </a:t>
            </a:r>
          </a:p>
          <a:p>
            <a:pPr eaLnBrk="1" hangingPunct="1"/>
            <a:r>
              <a:rPr lang="pt-BR" altLang="pt-BR"/>
              <a:t>Ellen White nem na Ciência da Nutrição.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95AE3D-0B5B-443A-8637-675DF117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25538"/>
            <a:ext cx="496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Somente integrais.</a:t>
            </a: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3D9BEF7A-D20B-4E82-8F7F-37846263C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00213"/>
            <a:ext cx="77755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crença de que devemos ingerir somente alimentos integrais ou crus é um erro. Cada refeição deve ter uma quantidade apropriada de fibras, mas, o excesso delas prejudica a absorção dos nutrientes e causa doenças.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AF6E40BB-8966-49D8-A0AC-5305CA2E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052513"/>
            <a:ext cx="75612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Dicas:</a:t>
            </a:r>
            <a:r>
              <a:rPr lang="pt-BR" altLang="pt-BR"/>
              <a:t> Adote um cereal integral em cada refeição, como por exemplo, pão integral, aveia, milho, arroz, triguilho, etc. Esses, juntamente com frutas e saladas cruas, proporcionarão uma alimentação saudável e uma quantidade apropriada de fibras.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35419D8-2079-47FA-A3ED-E26F28A5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338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- Muita soja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E2098F41-EF7C-47DF-B7EF-2158DA14F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14525"/>
            <a:ext cx="70580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Realmente, a soja é um excelente alimento, mas deve ser utilizada com moderação, pois o seu uso em excesso pode trazer descalcificação óssea em adultos, raquitismo em crianças e outros transtornos nutricionais. 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07A50C96-AEE9-404B-BF3E-87917382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777163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Cuidado mulheres!</a:t>
            </a:r>
            <a:r>
              <a:rPr lang="pt-BR" altLang="pt-BR"/>
              <a:t> </a:t>
            </a:r>
          </a:p>
          <a:p>
            <a:pPr eaLnBrk="1" hangingPunct="1"/>
            <a:r>
              <a:rPr lang="pt-BR" altLang="pt-BR"/>
              <a:t>Os fitoestrógenos (hormônios femininos) da soja tem fraco poder hormonal, mas, mesmo assim, podem predispor ao câncer em mulheres após a menopausa, se utilizados em excesso ou concentrados.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B5D9806-4A7F-4764-BCCD-8DD82020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975"/>
            <a:ext cx="5770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Combinação de alimentos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795156EE-896E-4B2B-B11F-AC86B14B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60575"/>
            <a:ext cx="74882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Não é fácil estabelecer uma regra fixa para regular os hábitos de cada um. Nem todos podem comer as mesmas coisas. Como regra geral, temos a seguinte declaração: 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7FD5B054-8434-4F1A-8885-83BEC004B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35150"/>
            <a:ext cx="72009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“Não tenhais à mesa, numa mesma refeição, variedade muito grande de alimentos; três ou quatro pratos são o bastante.” </a:t>
            </a:r>
            <a:r>
              <a:rPr lang="pt-BR" altLang="pt-BR" sz="3000"/>
              <a:t>– Conselhos Sobre o Regime Alimentar, pág. 109.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1A67D99-3626-44D2-8F3F-86182CDA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52513"/>
            <a:ext cx="191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Açúcar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27D4FC31-FAE2-42BA-8887-8CBD0F0E0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89138"/>
            <a:ext cx="7416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Não adianta evitar alimentos cárneos e usar o açúcar livremente. Também é preciso cuidado com o uso em excesso de  mel, açúcar mascavo, melado, rapadura.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C1F16BC-79D2-47CC-A9DA-D0214BAC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412875"/>
            <a:ext cx="638968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Seu grande e balisador princípio é a busca de Deus nas primeiras horas de cada manhã. Outro importante princípio é a temperança no comer, beber, vestir, e no trabalhar </a:t>
            </a:r>
            <a:r>
              <a:rPr lang="pt-BR" altLang="pt-BR" sz="3000"/>
              <a:t>(Temperança, pág. 139)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54B7C3EB-4E06-437C-BB6A-67993537D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4013"/>
            <a:ext cx="72723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Os conselhos da Bíblia, de Ellen White e da Ciência, são de que seu uso deve ser muito moderado: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– “Comer muito mel não é bom...” </a:t>
            </a:r>
            <a:r>
              <a:rPr lang="pt-BR" altLang="pt-BR" sz="3000"/>
              <a:t>(Prov. 25:27).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– “O livre uso de açúcar em qualquer forma tende a obstruir o organismo.” </a:t>
            </a:r>
            <a:r>
              <a:rPr lang="pt-BR" altLang="pt-BR" sz="3000"/>
              <a:t>– Conselhos Sobre Saúde, pág. 154.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4DDF680-4A84-4647-ADE8-0B8839BC0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975"/>
            <a:ext cx="3309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Açúcar e leite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66622D6A-392A-4CC7-A205-32401521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989138"/>
            <a:ext cx="7200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Grandes quantidades de leite e açúcar ingeridos juntos são prejudiciais à saúde.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1EC1891-269F-4E4A-9A43-E860DA55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933825"/>
            <a:ext cx="7345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Exemplos:</a:t>
            </a:r>
            <a:r>
              <a:rPr lang="pt-BR" altLang="pt-BR"/>
              <a:t> pudins, sorvetes, doces de leite, leite condensado, chocolates.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5619111A-A23E-4CDA-9536-F812A82E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25538"/>
            <a:ext cx="78486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Um conselho aos pais:</a:t>
            </a:r>
            <a:r>
              <a:rPr lang="pt-BR" altLang="pt-BR"/>
              <a:t> Crianças que os ingerem com freqüência acabam por perder o gosto por alimentos mais simples e saudáveis. Porém, os alimentos que contêm pouco açúcar e pouco leite seriam aceitáveis se usados com moderação.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FAC695AC-B126-4E2D-AB4A-7F02B944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14513"/>
            <a:ext cx="72009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Adoçantes podem ser usados para tornar o alimento mais palatável. Mas, sempre que possível, dê preferência aos alimentos em sua condição natural. 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6E71CA20-83B1-4FDD-B09C-2AD90BAA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76475"/>
            <a:ext cx="75612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palavra de ordem é a moderação. Ellen White escreveu:</a:t>
            </a:r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FF0C722-82C6-4A62-9AC5-C2C56ED7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345362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“Temos usado sempre um pouco de leite e algum açúcar. Isto nunca reprovamos, seja em nossos </a:t>
            </a:r>
          </a:p>
          <a:p>
            <a:pPr eaLnBrk="1" hangingPunct="1"/>
            <a:r>
              <a:rPr lang="pt-BR" altLang="pt-BR"/>
              <a:t>escritos, seja em nossa pregação. Cremos que o gado se tornará tão doente que essas coisas ainda </a:t>
            </a:r>
          </a:p>
          <a:p>
            <a:pPr eaLnBrk="1" hangingPunct="1"/>
            <a:r>
              <a:rPr lang="pt-BR" altLang="pt-BR"/>
              <a:t>virão a ser rejeitadas...” </a:t>
            </a:r>
            <a:r>
              <a:rPr lang="pt-BR" altLang="pt-BR" sz="3000"/>
              <a:t>Conselhos Sobre o Regime Alimentar, pág. 330</a:t>
            </a:r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0C59447-1582-4FCD-8FFA-14AD838A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052513"/>
            <a:ext cx="3024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Leite e Ovos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9FEEAE2A-2C8B-49A7-A5C9-4DFCCF8B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16113"/>
            <a:ext cx="74898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Devem ser usados com cautela. Atualmente, os animais estão muito enfermos e seus criadores aplicam-lhes abusivamente drogas, antibióticos e hormônios que passam para o ser humano principalmente pela carne, mas também pelo leite e ovos. </a:t>
            </a:r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6ABEFCAC-CF63-4160-967A-16EF2245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5600"/>
            <a:ext cx="72723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Dicas:</a:t>
            </a:r>
            <a:r>
              <a:rPr lang="pt-BR" altLang="pt-BR"/>
              <a:t> Fever bem o leite e tirando-lhe a nata (usar leite desnatado), procurando, se possível, saber a origem dos ovos e, ao mesmo tempo, aprendendo a substituí-los progressivamente. </a:t>
            </a: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E03051B-968A-40A9-A7B8-C842C288D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268413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Sobremesas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10414EEC-8BC3-4243-BE54-D97AD39A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60575"/>
            <a:ext cx="72739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Use apenas em ocasiões especiais. Dê preferências as frutas como sobremesa.</a:t>
            </a: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DB072B9B-FFA2-4519-8801-1E586D55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73213"/>
            <a:ext cx="73453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“As sobremesas ingeridas em forma de cremes  tendem a causar mais mal que bem. Frutas, caso possam ser obtidas, são o melhor artigo de </a:t>
            </a:r>
          </a:p>
          <a:p>
            <a:pPr eaLnBrk="1" hangingPunct="1"/>
            <a:r>
              <a:rPr lang="pt-BR" altLang="pt-BR"/>
              <a:t>alimentação.” </a:t>
            </a:r>
            <a:r>
              <a:rPr lang="pt-BR" altLang="pt-BR" sz="3000"/>
              <a:t>– Conselhos Sobre o Regime Alimentar, pág. 333.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921485E8-3D33-405D-B35D-35A3FB1E5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565400"/>
            <a:ext cx="7489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Como entender os escritos de Ellen White</a:t>
            </a:r>
          </a:p>
        </p:txBody>
      </p:sp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9A016BD-C868-4F04-AFF3-39E3DD8E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052513"/>
            <a:ext cx="459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Líquido às Refeições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867DA28E-70B8-4288-A26A-EA0B8E2D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72723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uso de bebidas juntamente com as refeições desacerela o processo de digestão do alimento.  </a:t>
            </a:r>
          </a:p>
          <a:p>
            <a:pPr eaLnBrk="1" hangingPunct="1"/>
            <a:r>
              <a:rPr lang="pt-BR" altLang="pt-BR"/>
              <a:t>De preferência, não tome antes para não diluir os sucos digestivos e nem depois para não paralisar a digestão.</a:t>
            </a:r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B7834C43-4534-49E9-9E83-49029BB4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43075"/>
            <a:ext cx="7127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Porém, em regiões muito quentes, a necessidade de água pode ser maior. Portanto, não use mais de um copo de líquido às refeições, quando este </a:t>
            </a:r>
          </a:p>
          <a:p>
            <a:pPr eaLnBrk="1" hangingPunct="1"/>
            <a:r>
              <a:rPr lang="pt-BR" altLang="pt-BR"/>
              <a:t>for necessário.</a:t>
            </a:r>
          </a:p>
        </p:txBody>
      </p:sp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D0AFFBFF-0DE4-4211-8BE7-0111A239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382838"/>
            <a:ext cx="7343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As bebidas mais recomendadas são aquelas feitas com frutas.</a:t>
            </a:r>
          </a:p>
        </p:txBody>
      </p:sp>
    </p:spTree>
  </p:cSld>
  <p:clrMapOvr>
    <a:masterClrMapping/>
  </p:clrMapOvr>
  <p:transition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4F7D9F3-1067-48B1-9391-80CAD09E2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25538"/>
            <a:ext cx="3684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Vegetarianismo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19158DF6-0218-4C09-B453-1F542F83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73238"/>
            <a:ext cx="77041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cada dia cresce o número de pessoas que optam por tirar a carne do cardápio. Porém, é preciso </a:t>
            </a:r>
          </a:p>
          <a:p>
            <a:pPr eaLnBrk="1" hangingPunct="1"/>
            <a:r>
              <a:rPr lang="pt-BR" altLang="pt-BR"/>
              <a:t>prestar atenção na dieta para garantir a quantidade e também a qualidade dos nutrientes que o corpo precisa. </a:t>
            </a:r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75CBFA1F-C007-4500-B19F-CB86D3593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7771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“Entre os que estão aguardando a vinda do Senhor, o comer carne será afinal abandonado. ...Devemos ter sempre isto em vista, e esforçar-nos por trabalhar firmemente nessa direção.” </a:t>
            </a:r>
          </a:p>
          <a:p>
            <a:pPr eaLnBrk="1" hangingPunct="1"/>
            <a:r>
              <a:rPr lang="pt-BR" altLang="pt-BR" sz="3000"/>
              <a:t>– Conselhos Sobre o Regime Alimentar, págs. 380 e 381.</a:t>
            </a:r>
          </a:p>
        </p:txBody>
      </p:sp>
    </p:spTree>
  </p:cSld>
  <p:clrMapOvr>
    <a:masterClrMapping/>
  </p:clrMapOvr>
  <p:transition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A3E9AFD5-5994-405D-A14B-13A333F5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2513"/>
            <a:ext cx="7632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Em regiões muito carentes, Ellen White orienta que a reforma alimentar não deve ser apresentada com tanto rigor, pois assim causaria mais mal do que bem. Aqueles, no entanto que podem ter alimentos </a:t>
            </a:r>
          </a:p>
          <a:p>
            <a:pPr eaLnBrk="1" hangingPunct="1"/>
            <a:r>
              <a:rPr lang="pt-BR" altLang="pt-BR"/>
              <a:t>saudáveis e nutritivos devem empenhar-se nessa mudança.</a:t>
            </a:r>
          </a:p>
        </p:txBody>
      </p:sp>
    </p:spTree>
  </p:cSld>
  <p:clrMapOvr>
    <a:masterClrMapping/>
  </p:clrMapOvr>
  <p:transition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3428C42D-398A-4575-B845-A3542451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52625"/>
            <a:ext cx="7416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“Quando prego o evangelho aos pobres, sou instruída a dizer-lhes que tomem os alimentos mais nutritivos.” </a:t>
            </a:r>
          </a:p>
          <a:p>
            <a:pPr eaLnBrk="1" hangingPunct="1"/>
            <a:r>
              <a:rPr lang="pt-BR" altLang="pt-BR" sz="3000"/>
              <a:t>– Conselhos Sobre Saúde, pág. 137.</a:t>
            </a:r>
          </a:p>
        </p:txBody>
      </p:sp>
    </p:spTree>
  </p:cSld>
  <p:clrMapOvr>
    <a:masterClrMapping/>
  </p:clrMapOvr>
  <p:transition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75F5DEFC-112E-4510-A620-ACE1CE11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8863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- Como mudar?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18F27CFE-96D2-442D-BD6E-399D72DA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00213"/>
            <a:ext cx="705643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“As mudanças devem ser feitas com grande cuidado... cautelosa e sabiamente.” </a:t>
            </a:r>
            <a:r>
              <a:rPr lang="pt-BR" altLang="pt-BR" sz="3000"/>
              <a:t>– Conselhos Sobre o Regime Alimentar, pág. 330.</a:t>
            </a:r>
          </a:p>
          <a:p>
            <a:pPr eaLnBrk="1" hangingPunct="1"/>
            <a:r>
              <a:rPr lang="pt-BR" altLang="pt-BR"/>
              <a:t>“Ninguém deve ser solicitado a fazer abruptamente a mudança.” </a:t>
            </a:r>
          </a:p>
          <a:p>
            <a:pPr eaLnBrk="1" hangingPunct="1"/>
            <a:r>
              <a:rPr lang="pt-BR" altLang="pt-BR" sz="3000"/>
              <a:t>– Ibidem, pág. 398.</a:t>
            </a:r>
          </a:p>
        </p:txBody>
      </p:sp>
    </p:spTree>
  </p:cSld>
  <p:clrMapOvr>
    <a:masterClrMapping/>
  </p:clrMapOvr>
  <p:transition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B71BCD94-4C98-43C8-A24F-C8F6CA8C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676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- Então, por onde começar?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5E601EC-65B1-45C4-A095-9223A02E1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73238"/>
            <a:ext cx="78486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Corrija os principais erros alimentares e controle o excesso de trabalho.</a:t>
            </a:r>
          </a:p>
          <a:p>
            <a:pPr eaLnBrk="1" hangingPunct="1"/>
            <a:r>
              <a:rPr lang="pt-BR" altLang="pt-BR"/>
              <a:t>“Os que comem e trabalham intemperantemente, ...falam e procedem irracionalmente.” </a:t>
            </a:r>
          </a:p>
          <a:p>
            <a:pPr eaLnBrk="1" hangingPunct="1"/>
            <a:r>
              <a:rPr lang="pt-BR" altLang="pt-BR" sz="3000"/>
              <a:t>– Temperança, pág. 138.</a:t>
            </a:r>
          </a:p>
        </p:txBody>
      </p:sp>
    </p:spTree>
  </p:cSld>
  <p:clrMapOvr>
    <a:masterClrMapping/>
  </p:clrMapOvr>
  <p:transition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18CE3054-2E18-4B9B-8AD7-27326608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2513"/>
            <a:ext cx="7489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Inicie ou retome um programa de exercícios físicos. A falta de exercícios pode ser tão perigosa para o coração quanto fumar um maço de cigarros por dia (Federação Mundial do Coração – New Scientist, </a:t>
            </a:r>
          </a:p>
          <a:p>
            <a:pPr eaLnBrk="1" hangingPunct="1"/>
            <a:r>
              <a:rPr lang="pt-BR" altLang="pt-BR"/>
              <a:t>25/09/2002).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657F3F48-4AE2-433E-A3D8-25710D35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63663"/>
            <a:ext cx="75612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escritora deixou quase 3.000 páginas, após três visões, sobre o assunto da saúde. O livro A Ciência </a:t>
            </a:r>
          </a:p>
          <a:p>
            <a:pPr eaLnBrk="1" hangingPunct="1"/>
            <a:r>
              <a:rPr lang="pt-BR" altLang="pt-BR"/>
              <a:t>do Bom Viver é a obra-prima. Os demais livros são compilações de seus escritos, textos e cartas – muitas vezes de caráter pessoal.</a:t>
            </a:r>
          </a:p>
        </p:txBody>
      </p:sp>
    </p:spTree>
  </p:cSld>
  <p:clrMapOvr>
    <a:masterClrMapping/>
  </p:clrMapOvr>
  <p:transition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F6F9D06C-996E-4EDF-92C9-5F4F1809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2513"/>
            <a:ext cx="77057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Elimine as drogas que afetam a mente. Caso use alguma droga que afeta a mente (álcool, cafeína e outras) busque, pela graça de Deus, </a:t>
            </a:r>
          </a:p>
          <a:p>
            <a:pPr eaLnBrk="1" hangingPunct="1"/>
            <a:r>
              <a:rPr lang="pt-BR" altLang="pt-BR"/>
              <a:t>modificar esse hábito, que afeta sutilmente a saúde física e o crescimento espiritual. Em lugar delas, use bebidas saudáveis.</a:t>
            </a:r>
          </a:p>
        </p:txBody>
      </p:sp>
    </p:spTree>
  </p:cSld>
  <p:clrMapOvr>
    <a:masterClrMapping/>
  </p:clrMapOvr>
  <p:transition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592804BB-1674-4504-B70B-0EC3A16E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1484313"/>
            <a:ext cx="70564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Obs:</a:t>
            </a:r>
            <a:r>
              <a:rPr lang="pt-BR" altLang="pt-BR"/>
              <a:t> Se necessário, procure um médico para orientar essa mudança. Por vezes, esse hábito esconde um transtorno na esfera psicoemocional </a:t>
            </a:r>
          </a:p>
          <a:p>
            <a:pPr eaLnBrk="1" hangingPunct="1"/>
            <a:r>
              <a:rPr lang="pt-BR" altLang="pt-BR"/>
              <a:t>que precisa de tratamento especializado. </a:t>
            </a:r>
          </a:p>
        </p:txBody>
      </p:sp>
    </p:spTree>
  </p:cSld>
  <p:clrMapOvr>
    <a:masterClrMapping/>
  </p:clrMapOvr>
  <p:transition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8F9E133-9E65-4E2C-9978-5D27948DA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268413"/>
            <a:ext cx="2613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Lembre-se: 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3B6E9152-049C-4F2C-9F13-A38529A5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76475"/>
            <a:ext cx="73437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A reforma de saúde precisa começar por dentro. </a:t>
            </a:r>
          </a:p>
          <a:p>
            <a:pPr eaLnBrk="1" hangingPunct="1"/>
            <a:r>
              <a:rPr lang="pt-BR" altLang="pt-BR"/>
              <a:t>Mude primeiro o coração. O plano de se iniciar pelo exterior tem falhado e falhará sempre.</a:t>
            </a:r>
          </a:p>
        </p:txBody>
      </p:sp>
    </p:spTree>
  </p:cSld>
  <p:clrMapOvr>
    <a:masterClrMapping/>
  </p:clrMapOvr>
  <p:transition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CD76B70F-ED8C-4CAA-B0AD-6FF894C2C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6055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Não permita que esse assunto traga desunião ou discórdia. Cada um tem o seu próprio tempo para ouvir a voz de Deus e se dispor a mudar. 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C5FCE4DC-88E4-4FB0-A3AB-E588CC88D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03425"/>
            <a:ext cx="7416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Por isso, atenção:</a:t>
            </a:r>
            <a:r>
              <a:rPr lang="pt-BR" altLang="pt-BR"/>
              <a:t> é preciso ficar atento ao contexto da época e a circunstância em que foram escritos para não gerar mal entendimento.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C9F4FA2F-852D-4E9C-9DBC-73D84B3DF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20900"/>
            <a:ext cx="7200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Podemos classificar os escritos de Ellen White sobre saúde em três estilos de instrução: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2EDCDDAB-B6B9-40EC-BC2F-525764C1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3437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</a:t>
            </a:r>
            <a:r>
              <a:rPr lang="pt-BR" altLang="pt-BR"/>
              <a:t> Instruções que apresentam um </a:t>
            </a:r>
            <a:r>
              <a:rPr lang="pt-BR" altLang="pt-BR" b="1"/>
              <a:t>ideal </a:t>
            </a:r>
            <a:r>
              <a:rPr lang="pt-BR" altLang="pt-BR"/>
              <a:t>– aquilo que é mais positivo, mais restrito, mais desejável;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5FA6A762-491F-4E6F-A697-205D6B42F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3437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</a:t>
            </a:r>
            <a:r>
              <a:rPr lang="pt-BR" altLang="pt-BR"/>
              <a:t> Instruções que apresentam um </a:t>
            </a:r>
            <a:r>
              <a:rPr lang="pt-BR" altLang="pt-BR" b="1"/>
              <a:t>ideal </a:t>
            </a:r>
            <a:r>
              <a:rPr lang="pt-BR" altLang="pt-BR"/>
              <a:t>– aquilo que é mais positivo, mais restrito, mais desejável;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F8E3C7D7-34EC-4742-BE07-CDC7ED19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57563"/>
            <a:ext cx="74168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2.</a:t>
            </a:r>
            <a:r>
              <a:rPr lang="pt-BR" altLang="pt-BR"/>
              <a:t> Instruções que reconhecem as </a:t>
            </a:r>
            <a:r>
              <a:rPr lang="pt-BR" altLang="pt-BR" b="1"/>
              <a:t>exceções</a:t>
            </a:r>
            <a:r>
              <a:rPr lang="pt-BR" altLang="pt-BR"/>
              <a:t> – o melhor que a pessoa pode fazer, em algumas circunstâncias;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1767</Words>
  <Application>Microsoft Office PowerPoint</Application>
  <PresentationFormat>Apresentação na tela (4:3)</PresentationFormat>
  <Paragraphs>100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7" baseType="lpstr">
      <vt:lpstr>Humanst521 BT</vt:lpstr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6</cp:revision>
  <dcterms:created xsi:type="dcterms:W3CDTF">2007-09-19T07:02:21Z</dcterms:created>
  <dcterms:modified xsi:type="dcterms:W3CDTF">2019-10-21T12:10:26Z</dcterms:modified>
</cp:coreProperties>
</file>