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E85BA-7D36-40A4-A432-D19737D0B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CCD54-65D2-4189-935A-60E5C5DD8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56E757-7300-4FF0-BD65-374CDA92C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D6F11-1087-4D1F-99D5-54F18E5BE5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339348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D537DF-FF28-4D9C-8C2D-D419520AE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7343C-669F-47A1-9DFE-6EA7B7832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1239B2-6E14-4917-8796-05E0532D0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6C54B-277D-4926-95DE-AF988E3365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29864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605199-4483-483B-A95B-88170E001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8D6C1C-F76B-48F2-852C-8F27FC781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8F859-90AB-4504-9FA9-077F3688F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E9B65-1A4F-4857-9E49-EB38F6BEE0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27090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8A658-F025-4634-AE42-23D8559A4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5B10A3-292E-4709-A332-EEA746E1B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DCEDE6-6F48-4D40-BF89-C6F0E9957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5CA57-89DF-49F9-9F06-FD61653B8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188934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C60CD-C899-456D-A6AC-C5DEF3537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42250-4D8B-4550-90AF-7693C1675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AA8F47-2C9D-467D-833E-3ADB7A10D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0526D-2729-41C5-AF52-7DA9C05E1B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473016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2873D-4247-46E5-BA4E-858470BBA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AF731-30A1-4BCB-821B-5439DBF1F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D3DB7-D8F9-445D-959A-9CA5C4C45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365B5-12F5-43FB-B519-4EEE124942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186732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992C9-5034-41ED-BD73-C1ADA66ED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3313E2-8071-46BA-A890-E322A2B4B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F3C959-A21A-468C-AF16-1E657EBDC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4F77C-5650-4D75-890B-CB1B21ADD8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742023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97729D-4D6A-40D4-94B2-81532E716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309F1F-09D4-4F2D-B882-64A4ED727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91A073-2219-4D8D-96B9-51D1D8D10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44A82-D10C-4940-AEAD-3B16D68E04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59829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119F1-586C-4693-938D-11465F457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10C4E0-0F93-42B7-BBEC-A3AAF3F7D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8644B4-E556-4A8F-80FC-B907465DD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02DA2-A873-4AD3-B4AB-85EE38566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20655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89B23-FEA9-40AA-BB20-5515E4A46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E25E0-4ED8-4CE7-9F4F-874C3B9C7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3608F-FC90-4475-861A-BF0AEE5EF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04FDA-94F7-46A3-8CFE-D0DD5F904A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171290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9EE14-D16E-4D34-A51A-18A35D7B6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5C09C-2A1C-42F8-9FA6-CC1152AD6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5E6AD-EBB5-49FB-9116-9249F5C7D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7E0E0-B3EB-44B2-B064-2AB13287F7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21067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E25173-7EAF-4AD4-B445-DBB8FD48A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A5D9A9-1408-4692-9E3F-59E8CCD68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255E69-9DF6-4B92-8844-8CACB37735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2950F3-7A83-4371-9455-288DFFFA69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A09C99-1766-4391-A27A-BBA32F1107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1906E5C-F79A-48E7-AAD7-212A6D8CB29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5ABBB8-1B89-43F1-BB51-2E82C29F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214438"/>
            <a:ext cx="7842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</a:t>
            </a:r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F27C966-AFA8-4EAB-91FB-D8DF4242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103313"/>
            <a:ext cx="79152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Comportamento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</a:t>
            </a: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840E0D-F28C-4ED1-8374-3F94E881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054100"/>
            <a:ext cx="78422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Comportamento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Valores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</a:t>
            </a: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F3151D-5860-4C93-B332-8F00C473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076325"/>
            <a:ext cx="7842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Comportamento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Valores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Técnicas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54DC63-ABE3-47AF-8CA5-1306F0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003300"/>
            <a:ext cx="79152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Comportamento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Valores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Técnicas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Origem biológica do indivíduo </a:t>
            </a: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FB4F084-D4EC-4B16-A3FD-BC5BDD3B7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620713"/>
            <a:ext cx="8059737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Linguagem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Comportamento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Valores</a:t>
            </a:r>
          </a:p>
          <a:p>
            <a:pPr lvl="1" eaLnBrk="1" hangingPunct="1"/>
            <a:r>
              <a:rPr lang="pt-BR" altLang="ko-KR">
                <a:ea typeface="굴림" panose="020B0600000101010101" pitchFamily="34" charset="-127"/>
              </a:rPr>
              <a:t>     - Técnicas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Origem biológica do indivíduo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Desenvolvimento emocional</a:t>
            </a: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5229686-52BD-48E5-A78E-45AB97A6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Organização da vida familiar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91B66A4-FDF9-41AF-97C5-320DD297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2009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Organização da vida familiar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Conjunto de necessidades funcionais;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que têm valor de sobrevivência 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F5DE4394-D826-4AAE-BCDC-954B26E0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6327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Organização da vida familiar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Conjunto de necessidades funcionais; que têm valor de sobrevivência 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Negociação – o ambiente familiar é mais participativo ou ditatorial?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8DFAD321-A8DE-4B6A-B18B-D398797BA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7691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Expectativas do grupo familiar; quais são os valores que a família cultiva com respeito ao estilo de vida, profissão, religião, etc.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91C09C52-7C7A-4C6A-A7D6-136504C3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481138"/>
            <a:ext cx="7777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formação de hábitos de saúde deve começar no ambiente familiar.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77A89A0-A761-4B77-9CFD-A6DE7EC5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56126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Expectativas do grupo familiar; quais são os valores que a família cultiva com respeito ao estilo de vida, profissão, religião, etc.</a:t>
            </a:r>
          </a:p>
          <a:p>
            <a:pPr eaLnBrk="1" hangingPunct="1"/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Construção de uma identidade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Auto-imagem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Auto-estima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AD9A7B5-658C-4C89-8ED1-D289E231E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598613"/>
            <a:ext cx="74898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/>
              <a:t>“Os hábitos formados na infância e juventude, os gostos adquiridos, o domínio de si mesmo conquistado, os princípios infundidos desde o berço, determinam quase com segurança o futuro do homem e da mulher. 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EB4421E-C901-4BDD-8506-6CBEA183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00213"/>
            <a:ext cx="72056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crime e a corrupção produzidos </a:t>
            </a:r>
          </a:p>
          <a:p>
            <a:pPr eaLnBrk="1" hangingPunct="1"/>
            <a:r>
              <a:rPr lang="pt-BR" altLang="pt-BR"/>
              <a:t>pela intemperança e frouxidão moral, </a:t>
            </a:r>
          </a:p>
          <a:p>
            <a:pPr eaLnBrk="1" hangingPunct="1"/>
            <a:r>
              <a:rPr lang="pt-BR" altLang="pt-BR"/>
              <a:t>devem ser prevenidos pela devida </a:t>
            </a:r>
          </a:p>
          <a:p>
            <a:pPr eaLnBrk="1" hangingPunct="1"/>
            <a:r>
              <a:rPr lang="pt-BR" altLang="pt-BR"/>
              <a:t>educação da juventude.” </a:t>
            </a:r>
          </a:p>
          <a:p>
            <a:pPr eaLnBrk="1" hangingPunct="1"/>
            <a:r>
              <a:rPr lang="pt-BR" altLang="pt-BR" sz="3000"/>
              <a:t>– </a:t>
            </a:r>
            <a:r>
              <a:rPr lang="pt-BR" altLang="pt-BR" sz="3000" i="1"/>
              <a:t>Mensagens aos Jovens</a:t>
            </a:r>
            <a:r>
              <a:rPr lang="pt-BR" altLang="pt-BR" sz="3000"/>
              <a:t>, pág. 233.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97D5560-E89B-463F-9260-181286E2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B5638595-C3C0-4A23-968F-A3B0AD72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 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499C8F2-363B-4F9A-968B-3A2C342A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Esteja emocionalmente disponível aos filhos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82661A61-93E3-4233-B855-079EE7D8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Esteja emocionalmente disponível aos filhos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Encoraje comportamentos convencionais e desencoraje os não convencionais. 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AB1885FA-2947-4B33-A248-4FC8B1A0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Esteja emocionalmente disponível aos filhos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Encoraje comportamentos convencionais e desencoraje os não convencionais.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limites apropriados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4CBD1074-39C4-4406-B75F-CE5D624A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71575"/>
            <a:ext cx="74898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Esteja emocionalmente disponível aos filhos.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Encoraje comportamentos. convencionais e desencoraje os não convencionais.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limites apropriados.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Comece a educar na infância.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24AB851-D5FB-4FE7-BCAF-7D8F8F38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36650"/>
            <a:ext cx="81010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Prevenindo doenças em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um vínculo afetivo mútuo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Esteja emocionalmente disponível aos filhos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Encoraje comportamentos  convencionais e desencoraje os não convencionais.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Estabeleça limites apropriados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Comece a educar na infância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Não desista. Persevere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93479FC-B321-44FA-A0C0-7FF209C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481138"/>
            <a:ext cx="77771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formação de hábitos de saúde deve começar no ambiente familiar. 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“</a:t>
            </a:r>
            <a:r>
              <a:rPr lang="pt-BR" altLang="pt-BR" i="1"/>
              <a:t>Ensina a criança no caminho em que deve andar, e, ainda quando for velho, não se desviará dele</a:t>
            </a:r>
            <a:r>
              <a:rPr lang="pt-BR" altLang="pt-BR"/>
              <a:t>” (Prov. 22:6).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02057B51-D1AA-4E2E-8C8D-3D6269A9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Dicas para a educação dos filhos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1B9F8B4-FB9A-41DF-8213-DABAD84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Dicas para a educação dos filhos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Pais precisam ser um bom exemplo aos filhos. O exemplo é um dos métodos mais eficazes de educação. </a:t>
            </a: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C50B35FB-2FA5-4899-B7EC-CF132BC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Dicas para a educação dos filhos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Pais precisam ser um bom exemplo aos filhos. O exemplo é um dos métodos mais eficazes de educação.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Os primeiros hábitos são uma influência na formação do caráter. </a:t>
            </a: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96A05D1-A427-493B-9D78-FA22865E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323975"/>
            <a:ext cx="81010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Dicas para a educação dos filhos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Pais precisam ser um bom exemplo aos filhos. O exemplo é um dos métodos mais eficazes de educação.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Os primeiros hábitos são uma influência na formação do caráter.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É muito mais fácil ensinar o que é certo quando criança do que desaprender hábitos estabelecidos. 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B15DB2B-EB3B-4DE6-A6FF-AE17F778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Pai e mãe devem estar unidos na educação dos filhos. 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90CDF4DF-909F-40C3-B281-5AA6CFA9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Pai e mãe devem estar unidos na educação dos filhos. 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Cuidado com o mimo. Os pais são os maiores responsáveis pela saúde física e moral de seus filhos.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96E105E-5259-4865-83E4-F2355637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2513"/>
            <a:ext cx="6985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Pai e mãe devem estar unidos na educação dos filhos. 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Cuidado com o mimo. Os pais são os maiores responsáveis pela saúde física e moral de seus filhos.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Ore com os filhos e ensine as leis de saúde.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C50936E-5CD6-4796-9AD0-5F108693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79216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 importância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informação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F1EEE653-537E-474C-AAA8-5E043BAC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79216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 importância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informação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formação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8C0DF5F3-694E-498F-BA6D-2469E66B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79216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 importância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informação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deformação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D8EE365-5F36-4E42-A1F6-DAD0DE37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79216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A importância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informação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deformação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- A família como agente de transformação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6DABE89-FF32-47AE-8959-E07DAEF0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1065213"/>
            <a:ext cx="7921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sz="3200" b="1">
                <a:ea typeface="굴림" panose="020B0600000101010101" pitchFamily="34" charset="-127"/>
              </a:rPr>
              <a:t>A importância da família</a:t>
            </a:r>
            <a:endParaRPr lang="pt-BR" altLang="ko-KR" sz="3200">
              <a:ea typeface="굴림" panose="020B0600000101010101" pitchFamily="34" charset="-127"/>
            </a:endParaRPr>
          </a:p>
          <a:p>
            <a:pPr eaLnBrk="1" hangingPunct="1"/>
            <a:endParaRPr lang="pt-BR" altLang="ko-KR" sz="3200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 sz="3200">
                <a:ea typeface="굴림" panose="020B0600000101010101" pitchFamily="34" charset="-127"/>
              </a:rPr>
              <a:t>- A família como agente de informação</a:t>
            </a:r>
          </a:p>
          <a:p>
            <a:pPr eaLnBrk="1" hangingPunct="1"/>
            <a:r>
              <a:rPr lang="pt-BR" altLang="ko-KR" sz="3200">
                <a:ea typeface="굴림" panose="020B0600000101010101" pitchFamily="34" charset="-127"/>
              </a:rPr>
              <a:t>- A família como agente de formação</a:t>
            </a:r>
          </a:p>
          <a:p>
            <a:pPr eaLnBrk="1" hangingPunct="1"/>
            <a:r>
              <a:rPr lang="pt-BR" altLang="ko-KR" sz="3200">
                <a:ea typeface="굴림" panose="020B0600000101010101" pitchFamily="34" charset="-127"/>
              </a:rPr>
              <a:t>- A família como agente de deformação</a:t>
            </a:r>
          </a:p>
          <a:p>
            <a:pPr eaLnBrk="1" hangingPunct="1"/>
            <a:r>
              <a:rPr lang="pt-BR" altLang="ko-KR" sz="3200">
                <a:ea typeface="굴림" panose="020B0600000101010101" pitchFamily="34" charset="-127"/>
              </a:rPr>
              <a:t>- A família como agente de transformação</a:t>
            </a:r>
          </a:p>
          <a:p>
            <a:pPr eaLnBrk="1" hangingPunct="1"/>
            <a:endParaRPr lang="pt-BR" altLang="ko-KR" sz="3200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 sz="3200">
                <a:ea typeface="굴림" panose="020B0600000101010101" pitchFamily="34" charset="-127"/>
              </a:rPr>
              <a:t>É na esfera familiar que a criança aprende suas primeiras lições. </a:t>
            </a:r>
            <a:endParaRPr lang="pt-BR" altLang="pt-BR" sz="320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DAE479-0532-44F4-936E-1F00973E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109663"/>
            <a:ext cx="75549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Os papéis da família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Papel educativo e socializante da família</a:t>
            </a:r>
          </a:p>
          <a:p>
            <a:endParaRPr lang="pt-BR" altLang="ko-KR" sz="180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888</Words>
  <Application>Microsoft Office PowerPoint</Application>
  <PresentationFormat>Apresentação na tela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Humanst521 BT</vt:lpstr>
      <vt:lpstr>Arial</vt:lpstr>
      <vt:lpstr>Calibri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7</cp:revision>
  <dcterms:created xsi:type="dcterms:W3CDTF">2007-09-19T07:53:26Z</dcterms:created>
  <dcterms:modified xsi:type="dcterms:W3CDTF">2019-10-21T12:09:49Z</dcterms:modified>
</cp:coreProperties>
</file>