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76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9325A9-7E2A-4835-9116-3908EFF9EC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86644B-E280-4C02-BAAC-637B8971D2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637A05-C5FC-4682-8965-9566AC91E0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370900-70FC-4A57-9061-29EA1562D48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76243893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D25E2C-0EA8-4485-B9FA-DBD9C4DA0E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02CBA4-5E27-4223-B7BC-BFFCDAAA25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D38190-704E-4D18-A858-41EBA88B8A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89C229-2013-4AFF-8EF6-85424435597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44791104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2A8290-BC62-4414-B8D1-5E9E5A16E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2738AC-A61B-450F-B3F6-7C6F831649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15BFC7-A78B-41AA-B16F-35C68C8E0D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C955FD-BB4B-4B9E-B8DF-D6B9776E022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96330327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DBF1B0-C9F0-4E55-BEE8-12CF1A3A51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47F369-629D-4AD0-AD6E-E185DBF969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B632DE-E281-47E6-90F7-1B45AEEC03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96BFB3-54E3-4EFC-81BF-CAE446F26F4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06642153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72828F-5431-4849-92B3-70451081DE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2A2529-9415-46B4-9F87-AE2758C30A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C2B1F0-291F-43E1-8FDE-5D9DE3342F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748A5-5BCB-4597-9461-635705B8E07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79135861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9CDC15-25FC-4F35-B432-4B3CADCC1E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6F3C0A-AB46-4529-94FA-4497968A63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20CFE0-3203-40FF-9C29-CECF3D19A1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189F4-99D7-4E8F-AD25-FA15AB3E422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11848883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0C72306-9056-43C6-A83E-0FE69E1614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7D99B7E-2B41-4248-86FF-5F8D4B5706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F8EF07A-1E41-42B8-B70E-0085C82C87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BDC444-57C9-44C6-88D0-5FBF2532781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40351285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973A21-077B-43FF-B7A5-F62CA63237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49F07DE-EBA3-4AFD-BA41-A175DCE6F8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1D0E014-E49D-4986-9BB8-8BE302316D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F5FEC3-36AF-4173-80AD-37A052D0C24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03430268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6A06471-E906-43F7-BED3-648BD5ABC0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7E93D56-C187-4738-9450-8AA2FA2153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7668160-D082-491A-8F01-E068188934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9F1C85-DDCF-48FC-816C-CE20EAE7C07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81436824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0DDBA3-9886-4BF7-B0A2-D2B2C612BC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2D8B6D-8A8C-4420-B61A-D5D8B5E948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2910EB-9EFF-4C86-B328-47C1AF9B20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623512-3A6B-4053-B56A-4E76F46F981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42547704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BDD315-3185-4821-B432-1B396F913D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04C67C-4147-47C9-A728-54C08A78B0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4238CD-5145-4F7B-8B4F-24149304B1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22F261-2FDE-4BF0-94F1-F41C2E5F70C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95016081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853272D-F3B3-4D73-9A0A-E7557E1506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0AB638E-3633-4335-8409-48FAA3D06E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B94303F-43FD-45F1-BCBA-3285E576FA2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8936D1B-CECF-4710-AE42-43F06CF0F4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0AB3997-5AB1-477C-B04F-B3569B1134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AEAEE296-01D6-4EED-B5EC-493C9253F1B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506FD3DC-0E1C-4E80-B2BE-4B2BDCA04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268413"/>
            <a:ext cx="72009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Esse sistema se divide em: </a:t>
            </a:r>
          </a:p>
          <a:p>
            <a:pPr eaLnBrk="1" hangingPunct="1">
              <a:lnSpc>
                <a:spcPct val="80000"/>
              </a:lnSpc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B63C7A5E-F4BB-48A4-AE82-A60F736FB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268413"/>
            <a:ext cx="7200900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Esse sistema se divide em: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- Simpático </a:t>
            </a:r>
          </a:p>
          <a:p>
            <a:pPr eaLnBrk="1" hangingPunct="1">
              <a:lnSpc>
                <a:spcPct val="80000"/>
              </a:lnSpc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51A36AB1-1A1B-4FB1-ADFB-12B39FDD9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268413"/>
            <a:ext cx="72009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Esse sistema se divide em: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- Simpático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- Parassimpático</a:t>
            </a:r>
          </a:p>
          <a:p>
            <a:pPr eaLnBrk="1" hangingPunct="1">
              <a:lnSpc>
                <a:spcPct val="80000"/>
              </a:lnSpc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F3A001ED-55D6-4086-AB4C-A3977C989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268413"/>
            <a:ext cx="7200900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Esse sistema se divide em: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- Simpático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- Parassimpático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As ações desses dois sistemas são antagônicas (contrárias). Um corrige os excessos ou as faltas do outro simultaneamente. É o Sistema Nervoso Autônomo que mantém o equilíbrio de todo o nosso organismo. </a:t>
            </a:r>
          </a:p>
        </p:txBody>
      </p:sp>
    </p:spTree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12E498CD-6A40-4645-8830-978F2D3DE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416800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Funções</a:t>
            </a:r>
            <a:endParaRPr lang="pt-BR" altLang="ko-KR" b="1">
              <a:ea typeface="굴림" panose="020B0600000101010101" pitchFamily="34" charset="-127"/>
            </a:endParaRPr>
          </a:p>
          <a:p>
            <a:pPr eaLnBrk="1" hangingPunct="1">
              <a:lnSpc>
                <a:spcPct val="80000"/>
              </a:lnSpc>
            </a:pPr>
            <a:endParaRPr lang="pt-BR" altLang="ko-KR" b="1">
              <a:ea typeface="굴림" panose="020B0600000101010101" pitchFamily="34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pt-BR" altLang="ko-KR" b="1">
                <a:ea typeface="굴림" panose="020B0600000101010101" pitchFamily="34" charset="-127"/>
              </a:rPr>
              <a:t>Sistema Nervoso Periférico Autônomo Simpático:</a:t>
            </a:r>
            <a:r>
              <a:rPr lang="pt-BR" altLang="ko-KR">
                <a:ea typeface="굴림" panose="020B0600000101010101" pitchFamily="34" charset="-127"/>
              </a:rPr>
              <a:t> é responsável por estimular ações que mobilizam energia (efeitos de alerta), permitindo ao organismo responder a situações de pressão e estresse. É ele quem nos dá capacidade para reagir.</a:t>
            </a:r>
            <a:endParaRPr lang="pt-BR" altLang="ko-KR" b="1">
              <a:ea typeface="굴림" panose="020B0600000101010101" pitchFamily="34" charset="-127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>
            <a:extLst>
              <a:ext uri="{FF2B5EF4-FFF2-40B4-BE49-F238E27FC236}">
                <a16:creationId xmlns:a16="http://schemas.microsoft.com/office/drawing/2014/main" id="{31F23052-53A0-4F01-AB68-781F9C662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557338"/>
            <a:ext cx="7129463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ko-KR" b="1">
                <a:ea typeface="굴림" panose="020B0600000101010101" pitchFamily="34" charset="-127"/>
              </a:rPr>
              <a:t>Sistema Nervoso Periférico Autônomo Parassimpático: </a:t>
            </a:r>
            <a:r>
              <a:rPr lang="pt-BR" altLang="ko-KR">
                <a:ea typeface="굴림" panose="020B0600000101010101" pitchFamily="34" charset="-127"/>
              </a:rPr>
              <a:t>é responsável por estimular, principalmente, atividades relaxantes.</a:t>
            </a: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326D0E38-06A3-42BD-9D92-0A657452E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125538"/>
            <a:ext cx="7848600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pt-BR" altLang="pt-BR"/>
              <a:t>Sofremos pressões a cada minuto e estas são levadas ao nosso Sistema Nervoso Central. Quando o Sistema Nervoso Simpático funciona em plena carga uma série de hormônios são ativados e levados pelo sangue para atuar em cada o órgão, tecido e célula do corpo, nos colocando em condições para enfrentar e reagir à situação (ou pressão).</a:t>
            </a:r>
          </a:p>
        </p:txBody>
      </p:sp>
    </p:spTree>
  </p:cSld>
  <p:clrMapOvr>
    <a:masterClrMapping/>
  </p:clrMapOvr>
  <p:transition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E193BD3B-ED2A-4675-909E-6565FE07E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12875"/>
            <a:ext cx="69850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Quando passamos por momentos de estresse gastamos muita energia. Se esse processo for demorado e contínuo podemos sofrer uma série de </a:t>
            </a:r>
            <a:r>
              <a:rPr lang="pt-BR" altLang="ko-KR">
                <a:ea typeface="굴림" panose="020B0600000101010101" pitchFamily="34" charset="-127"/>
              </a:rPr>
              <a:t>conseqüências para a saúde física, mental, social e espiritual. </a:t>
            </a: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F55D211C-C905-473C-B6C6-A9856BEA7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341438"/>
            <a:ext cx="72009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Exemplos: </a:t>
            </a:r>
            <a:endParaRPr lang="pt-BR" altLang="pt-BR"/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>
            <a:extLst>
              <a:ext uri="{FF2B5EF4-FFF2-40B4-BE49-F238E27FC236}">
                <a16:creationId xmlns:a16="http://schemas.microsoft.com/office/drawing/2014/main" id="{597D8B55-F21C-420F-8802-E94F217EF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412875"/>
            <a:ext cx="6769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2051" name="Text Box 3">
            <a:extLst>
              <a:ext uri="{FF2B5EF4-FFF2-40B4-BE49-F238E27FC236}">
                <a16:creationId xmlns:a16="http://schemas.microsoft.com/office/drawing/2014/main" id="{D53B76A9-9459-4F63-A6DC-5A388FC77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700213"/>
            <a:ext cx="7056438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O corpo humano é constituído por vários e diferentes sistemas. </a:t>
            </a:r>
          </a:p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A0BF7234-6F77-4959-86D9-6ED86648C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341438"/>
            <a:ext cx="7200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Exemplos: </a:t>
            </a:r>
            <a:endParaRPr lang="pt-BR" altLang="pt-BR"/>
          </a:p>
          <a:p>
            <a:pPr eaLnBrk="1" hangingPunct="1"/>
            <a:r>
              <a:rPr lang="pt-BR" altLang="pt-BR"/>
              <a:t>- Distúrbios cardiovasculares</a:t>
            </a:r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50964889-0391-498D-A79D-0CDA7A48A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341438"/>
            <a:ext cx="72009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Exemplos: </a:t>
            </a:r>
            <a:endParaRPr lang="pt-BR" altLang="pt-BR"/>
          </a:p>
          <a:p>
            <a:pPr eaLnBrk="1" hangingPunct="1"/>
            <a:r>
              <a:rPr lang="pt-BR" altLang="pt-BR"/>
              <a:t>- Distúrbios cardiovasculares</a:t>
            </a:r>
          </a:p>
          <a:p>
            <a:pPr eaLnBrk="1" hangingPunct="1"/>
            <a:r>
              <a:rPr lang="pt-BR" altLang="pt-BR"/>
              <a:t>- Hipertensão arterial</a:t>
            </a:r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6D8DF95D-1D16-4627-AE57-EA2D30B41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341438"/>
            <a:ext cx="72009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Exemplos: </a:t>
            </a:r>
            <a:endParaRPr lang="pt-BR" altLang="pt-BR"/>
          </a:p>
          <a:p>
            <a:pPr eaLnBrk="1" hangingPunct="1"/>
            <a:r>
              <a:rPr lang="pt-BR" altLang="pt-BR"/>
              <a:t>- Distúrbios cardiovasculares</a:t>
            </a:r>
          </a:p>
          <a:p>
            <a:pPr eaLnBrk="1" hangingPunct="1"/>
            <a:r>
              <a:rPr lang="pt-BR" altLang="pt-BR"/>
              <a:t>- Hipertensão arterial</a:t>
            </a:r>
          </a:p>
          <a:p>
            <a:pPr eaLnBrk="1" hangingPunct="1"/>
            <a:r>
              <a:rPr lang="pt-BR" altLang="pt-BR"/>
              <a:t>- Palpitação</a:t>
            </a:r>
          </a:p>
        </p:txBody>
      </p:sp>
    </p:spTree>
  </p:cSld>
  <p:clrMapOvr>
    <a:masterClrMapping/>
  </p:clrMapOvr>
  <p:transition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3406CD87-D54F-4528-B5A1-3F771140C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341438"/>
            <a:ext cx="72009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Exemplos: </a:t>
            </a:r>
            <a:endParaRPr lang="pt-BR" altLang="pt-BR"/>
          </a:p>
          <a:p>
            <a:pPr eaLnBrk="1" hangingPunct="1"/>
            <a:r>
              <a:rPr lang="pt-BR" altLang="pt-BR"/>
              <a:t>- Distúrbios cardiovasculares</a:t>
            </a:r>
          </a:p>
          <a:p>
            <a:pPr eaLnBrk="1" hangingPunct="1"/>
            <a:r>
              <a:rPr lang="pt-BR" altLang="pt-BR"/>
              <a:t>- Hipertensão arterial</a:t>
            </a:r>
          </a:p>
          <a:p>
            <a:pPr eaLnBrk="1" hangingPunct="1"/>
            <a:r>
              <a:rPr lang="pt-BR" altLang="pt-BR"/>
              <a:t>- Palpitação</a:t>
            </a:r>
          </a:p>
          <a:p>
            <a:pPr eaLnBrk="1" hangingPunct="1"/>
            <a:r>
              <a:rPr lang="pt-BR" altLang="pt-BR"/>
              <a:t>- Problemas renais</a:t>
            </a:r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EB44D91D-254E-4A89-807C-7279B6173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341438"/>
            <a:ext cx="72009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Exemplos: </a:t>
            </a:r>
            <a:endParaRPr lang="pt-BR" altLang="pt-BR"/>
          </a:p>
          <a:p>
            <a:pPr eaLnBrk="1" hangingPunct="1"/>
            <a:r>
              <a:rPr lang="pt-BR" altLang="pt-BR"/>
              <a:t>- Distúrbios cardiovasculares</a:t>
            </a:r>
          </a:p>
          <a:p>
            <a:pPr eaLnBrk="1" hangingPunct="1"/>
            <a:r>
              <a:rPr lang="pt-BR" altLang="pt-BR"/>
              <a:t>- Hipertensão arterial</a:t>
            </a:r>
          </a:p>
          <a:p>
            <a:pPr eaLnBrk="1" hangingPunct="1"/>
            <a:r>
              <a:rPr lang="pt-BR" altLang="pt-BR"/>
              <a:t>- Palpitação</a:t>
            </a:r>
          </a:p>
          <a:p>
            <a:pPr eaLnBrk="1" hangingPunct="1"/>
            <a:r>
              <a:rPr lang="pt-BR" altLang="pt-BR"/>
              <a:t>- Problemas renais</a:t>
            </a:r>
          </a:p>
          <a:p>
            <a:pPr eaLnBrk="1" hangingPunct="1">
              <a:buFontTx/>
              <a:buChar char="-"/>
            </a:pPr>
            <a:r>
              <a:rPr lang="pt-BR" altLang="pt-BR"/>
              <a:t> Variações nos níveis de açúcar,  </a:t>
            </a:r>
          </a:p>
          <a:p>
            <a:pPr eaLnBrk="1" hangingPunct="1"/>
            <a:r>
              <a:rPr lang="pt-BR" altLang="pt-BR"/>
              <a:t>  colesterol e triglicerídeos no sangue</a:t>
            </a:r>
          </a:p>
        </p:txBody>
      </p:sp>
    </p:spTree>
  </p:cSld>
  <p:clrMapOvr>
    <a:masterClrMapping/>
  </p:clrMapOvr>
  <p:transition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E19989BB-3004-4385-87C2-C2C79A473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593850"/>
            <a:ext cx="705802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Exaustão</a:t>
            </a:r>
          </a:p>
          <a:p>
            <a:pPr eaLnBrk="1" hangingPunct="1"/>
            <a:endParaRPr lang="pt-BR" altLang="pt-BR"/>
          </a:p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50895F0D-592A-4353-937C-3AE3A2599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593850"/>
            <a:ext cx="7058025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Exaustão</a:t>
            </a:r>
          </a:p>
          <a:p>
            <a:pPr eaLnBrk="1" hangingPunct="1"/>
            <a:r>
              <a:rPr lang="pt-BR" altLang="pt-BR"/>
              <a:t>- Perda ou ganho de peso</a:t>
            </a:r>
          </a:p>
          <a:p>
            <a:pPr eaLnBrk="1" hangingPunct="1"/>
            <a:endParaRPr lang="pt-BR" altLang="pt-BR"/>
          </a:p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1CCB912C-820F-40E9-8C5E-4FD08F0FD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593850"/>
            <a:ext cx="7058025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Exaustão</a:t>
            </a:r>
          </a:p>
          <a:p>
            <a:pPr eaLnBrk="1" hangingPunct="1"/>
            <a:r>
              <a:rPr lang="pt-BR" altLang="pt-BR"/>
              <a:t>- Perda ou ganho de peso</a:t>
            </a:r>
          </a:p>
          <a:p>
            <a:pPr eaLnBrk="1" hangingPunct="1"/>
            <a:r>
              <a:rPr lang="pt-BR" altLang="pt-BR"/>
              <a:t>- Esgotamento físico</a:t>
            </a:r>
          </a:p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F106AB7D-6E3D-46C7-98E4-4A4DDD992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593850"/>
            <a:ext cx="7058025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Exaustão</a:t>
            </a:r>
          </a:p>
          <a:p>
            <a:pPr eaLnBrk="1" hangingPunct="1"/>
            <a:r>
              <a:rPr lang="pt-BR" altLang="pt-BR"/>
              <a:t>- Perda ou ganho de peso</a:t>
            </a:r>
          </a:p>
          <a:p>
            <a:pPr eaLnBrk="1" hangingPunct="1"/>
            <a:r>
              <a:rPr lang="pt-BR" altLang="pt-BR"/>
              <a:t>- Esgotamento físico</a:t>
            </a:r>
          </a:p>
          <a:p>
            <a:pPr eaLnBrk="1" hangingPunct="1">
              <a:buFontTx/>
              <a:buChar char="-"/>
            </a:pPr>
            <a:r>
              <a:rPr lang="pt-BR" altLang="pt-BR"/>
              <a:t> Problemas de estomago e  </a:t>
            </a:r>
          </a:p>
          <a:p>
            <a:pPr eaLnBrk="1" hangingPunct="1"/>
            <a:r>
              <a:rPr lang="pt-BR" altLang="pt-BR"/>
              <a:t>  perturbações digestivas e muitos   </a:t>
            </a:r>
          </a:p>
          <a:p>
            <a:pPr eaLnBrk="1" hangingPunct="1"/>
            <a:r>
              <a:rPr lang="pt-BR" altLang="pt-BR"/>
              <a:t>  outros </a:t>
            </a:r>
          </a:p>
          <a:p>
            <a:pPr eaLnBrk="1" hangingPunct="1"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064E2CDC-5C4F-4B57-943D-D808AC839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628775"/>
            <a:ext cx="72739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Nessas condições, como podemos apresentar nosso corpo a Deus em “sacrifício vivo, santo e agradável”? Como poderemos prestar a Deus um “culto racional”? </a:t>
            </a:r>
          </a:p>
        </p:txBody>
      </p:sp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D3CCADD8-AB20-45E2-BDD0-2B7FAE0DE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700213"/>
            <a:ext cx="7704138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O corpo humano é constituído por vários e diferentes sistemas. </a:t>
            </a:r>
          </a:p>
          <a:p>
            <a:pPr eaLnBrk="1" hangingPunct="1"/>
            <a:endParaRPr lang="pt-BR" altLang="pt-BR"/>
          </a:p>
          <a:p>
            <a:pPr eaLnBrk="1" hangingPunct="1"/>
            <a:r>
              <a:rPr lang="pt-BR" altLang="pt-BR"/>
              <a:t>- </a:t>
            </a:r>
            <a:r>
              <a:rPr lang="pt-BR" altLang="pt-BR" b="1"/>
              <a:t>Sistema nervoso</a:t>
            </a:r>
            <a:r>
              <a:rPr lang="pt-BR" altLang="pt-BR"/>
              <a:t>: cérebro e nervos</a:t>
            </a:r>
            <a:endParaRPr lang="pt-BR" altLang="ko-KR">
              <a:ea typeface="굴림" panose="020B0600000101010101" pitchFamily="34" charset="-127"/>
            </a:endParaRPr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326132D0-1E11-4435-A8F7-30CC47205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136650"/>
            <a:ext cx="810101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O inimigo quer nos manter ocupados, por isso, muitas vezes dizemos que não temos tempo para nada.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Quando o Sistema Nervoso Autônomo Simpático permanece ativado todo o tempo gastamos tanta energia que ficamos enfraquecidos, desgastados e adoecidos.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Assim, não poderemos adorar a Deus em espírito e em verdade.</a:t>
            </a:r>
          </a:p>
        </p:txBody>
      </p:sp>
    </p:spTree>
  </p:cSld>
  <p:clrMapOvr>
    <a:masterClrMapping/>
  </p:clrMapOvr>
  <p:transition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F5E18146-DD92-48F5-B723-1B8E7BE05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484313"/>
            <a:ext cx="71278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Lembre-se: </a:t>
            </a:r>
          </a:p>
          <a:p>
            <a:pPr eaLnBrk="1" hangingPunct="1"/>
            <a:r>
              <a:rPr lang="pt-BR" altLang="pt-BR"/>
              <a:t>É o parassimpático que levará o organismo a se recompor, a se recuperar do desgaste sofrido pelo simpático.</a:t>
            </a:r>
          </a:p>
        </p:txBody>
      </p:sp>
    </p:spTree>
  </p:cSld>
  <p:clrMapOvr>
    <a:masterClrMapping/>
  </p:clrMapOvr>
  <p:transition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D7A8F638-C016-482C-B868-876D33604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84313"/>
            <a:ext cx="705802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É preciso desativar o Simpático e oferecer o tempo necessário e suficiente para que o Parassimpático atue com seus bons hormônios, cujas ações são de reposição, relaxamento e analgesia (alívio à dor).</a:t>
            </a:r>
          </a:p>
        </p:txBody>
      </p:sp>
    </p:spTree>
  </p:cSld>
  <p:clrMapOvr>
    <a:masterClrMapping/>
  </p:clrMapOvr>
  <p:transition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D265E84E-72B5-4D90-B62B-DCC29E444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481138"/>
            <a:ext cx="7345363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Como ativar o Sistema Nervoso Parassimpático?</a:t>
            </a:r>
          </a:p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8AC1BAE4-7318-4AD1-9FE6-85B84C2A6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481138"/>
            <a:ext cx="7345363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Como ativar o Sistema Nervoso Parassimpático?</a:t>
            </a:r>
          </a:p>
          <a:p>
            <a:pPr eaLnBrk="1" hangingPunct="1"/>
            <a:endParaRPr lang="pt-BR" altLang="pt-BR"/>
          </a:p>
          <a:p>
            <a:pPr eaLnBrk="1" hangingPunct="1"/>
            <a:r>
              <a:rPr lang="pt-BR" altLang="pt-BR"/>
              <a:t>A meditação feita na forma de oração, reflexão e estudo da Bíblia é um dos caminhos para ativá-lo. </a:t>
            </a:r>
          </a:p>
        </p:txBody>
      </p:sp>
    </p:spTree>
  </p:cSld>
  <p:clrMapOvr>
    <a:masterClrMapping/>
  </p:clrMapOvr>
  <p:transition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83B7518D-71C0-4809-8880-80B8C862F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466850"/>
            <a:ext cx="8172450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O grande segredo para uma vida plena e eficaz é meditar buscando a Deus nas primeiras horas de cada manhã. Além disso, é importante repetir este momento de transcendência outras vezes durante o dia.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Jesus Cristo fazia assim. Ao amanhecer ou no final do dia retirava-se para a sós meditar e orar ao Pai.</a:t>
            </a:r>
          </a:p>
        </p:txBody>
      </p:sp>
    </p:spTree>
  </p:cSld>
  <p:clrMapOvr>
    <a:masterClrMapping/>
  </p:clrMapOvr>
  <p:transition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83F82982-24F2-4561-B895-FB7A38A3C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268413"/>
            <a:ext cx="7704138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Agindo dessa forma o Sistema Nervoso Simpático é desativado, passando a atuar sobre nosso corpo o Parassimpático, trazendo o equilíbrio e a paz.</a:t>
            </a:r>
            <a:endParaRPr lang="pt-BR" altLang="pt-BR" i="1"/>
          </a:p>
        </p:txBody>
      </p:sp>
    </p:spTree>
  </p:cSld>
  <p:clrMapOvr>
    <a:masterClrMapping/>
  </p:clrMapOvr>
  <p:transition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C3DC0AA6-BE28-4647-8FDB-D3D6092BE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125538"/>
            <a:ext cx="838835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Agindo dessa forma o Sistema Nervoso Simpático é desativado, passando a atuar sobre nosso corpo o Parassimpático, trazendo o equilíbrio e a paz.</a:t>
            </a:r>
            <a:endParaRPr lang="pt-BR" altLang="pt-BR" i="1"/>
          </a:p>
          <a:p>
            <a:pPr eaLnBrk="1" hangingPunct="1"/>
            <a:r>
              <a:rPr lang="pt-BR" altLang="pt-BR" i="1"/>
              <a:t>“...Achadas Tuas palavras logo as comi; as Tuas palavras me foram gozo e alegria para coração”</a:t>
            </a:r>
            <a:r>
              <a:rPr lang="pt-BR" altLang="pt-BR"/>
              <a:t> (Jer. 15:16).</a:t>
            </a:r>
          </a:p>
        </p:txBody>
      </p:sp>
    </p:spTree>
  </p:cSld>
  <p:clrMapOvr>
    <a:masterClrMapping/>
  </p:clrMapOvr>
  <p:transition>
    <p:randomBa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D2EFFD98-030E-433B-A83E-0F5ACFFB3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644650"/>
            <a:ext cx="7272338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A Sra. Ellen White nos aconselha: </a:t>
            </a:r>
          </a:p>
          <a:p>
            <a:pPr eaLnBrk="1" hangingPunct="1"/>
            <a:r>
              <a:rPr lang="pt-BR" altLang="pt-BR"/>
              <a:t>A meditação, ao menos por 20 minutos, já faz grande diferença em nossa vida e em nossa saúde.</a:t>
            </a:r>
          </a:p>
        </p:txBody>
      </p:sp>
    </p:spTree>
  </p:cSld>
  <p:clrMapOvr>
    <a:masterClrMapping/>
  </p:clrMapOvr>
  <p:transition>
    <p:randomBar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98F862AB-0637-4B48-9D29-664EDC95D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341438"/>
            <a:ext cx="7488237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ko-KR">
                <a:ea typeface="굴림" panose="020B0600000101010101" pitchFamily="34" charset="-127"/>
              </a:rPr>
              <a:t>A dica é: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ko-KR">
                <a:ea typeface="굴림" panose="020B0600000101010101" pitchFamily="34" charset="-127"/>
              </a:rPr>
              <a:t>Quando o dia não parece ter fim e sentimos incapazes de continuar, pare e medite. Deixe o Parassimpático atuar.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ko-KR">
                <a:ea typeface="굴림" panose="020B0600000101010101" pitchFamily="34" charset="-127"/>
              </a:rPr>
              <a:t>É no silencio da alma que ouvimos a voz de nosso Pai Celestial a nos orientar e conduzir pelos melhores caminhos, e nos conceder paz, mesmo em meio às tempestades.</a:t>
            </a: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697DEBFD-EAAB-4910-95F7-51CC08740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700213"/>
            <a:ext cx="7345363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O corpo humano é constituído por vários e diferentes sistemas. </a:t>
            </a:r>
          </a:p>
          <a:p>
            <a:pPr eaLnBrk="1" hangingPunct="1"/>
            <a:endParaRPr lang="pt-BR" altLang="pt-BR"/>
          </a:p>
          <a:p>
            <a:pPr eaLnBrk="1" hangingPunct="1"/>
            <a:r>
              <a:rPr lang="pt-BR" altLang="pt-BR"/>
              <a:t>- </a:t>
            </a:r>
            <a:r>
              <a:rPr lang="pt-BR" altLang="pt-BR" b="1"/>
              <a:t>Sistema nervoso</a:t>
            </a:r>
            <a:r>
              <a:rPr lang="pt-BR" altLang="pt-BR"/>
              <a:t>: cérebro e nervos</a:t>
            </a:r>
            <a:endParaRPr lang="pt-BR" altLang="ko-KR">
              <a:ea typeface="굴림" panose="020B0600000101010101" pitchFamily="34" charset="-127"/>
            </a:endParaRPr>
          </a:p>
          <a:p>
            <a:pPr eaLnBrk="1" hangingPunct="1"/>
            <a:r>
              <a:rPr lang="pt-BR" altLang="ko-KR">
                <a:ea typeface="굴림" panose="020B0600000101010101" pitchFamily="34" charset="-127"/>
              </a:rPr>
              <a:t>- </a:t>
            </a:r>
            <a:r>
              <a:rPr lang="pt-BR" altLang="ko-KR" b="1">
                <a:ea typeface="굴림" panose="020B0600000101010101" pitchFamily="34" charset="-127"/>
              </a:rPr>
              <a:t>Sistema endócrino</a:t>
            </a:r>
            <a:r>
              <a:rPr lang="pt-BR" altLang="ko-KR">
                <a:ea typeface="굴림" panose="020B0600000101010101" pitchFamily="34" charset="-127"/>
              </a:rPr>
              <a:t>: hormônios </a:t>
            </a: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F572870B-2905-48E5-9D34-19E3C6829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84313"/>
            <a:ext cx="72009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O sono também desativa o  Sistema Nervoso Simpático quase que por completo.</a:t>
            </a:r>
          </a:p>
          <a:p>
            <a:pPr eaLnBrk="1" hangingPunct="1"/>
            <a:r>
              <a:rPr lang="pt-BR" altLang="pt-BR"/>
              <a:t>Por isso, atenção!  </a:t>
            </a:r>
          </a:p>
          <a:p>
            <a:pPr eaLnBrk="1" hangingPunct="1"/>
            <a:r>
              <a:rPr lang="pt-BR" altLang="pt-BR"/>
              <a:t>Dormir bem e na hora adequada é um dos remédios maravilhosos dado por Deus. </a:t>
            </a:r>
          </a:p>
        </p:txBody>
      </p:sp>
    </p:spTree>
  </p:cSld>
  <p:clrMapOvr>
    <a:masterClrMapping/>
  </p:clrMapOvr>
  <p:transition>
    <p:randomBar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1DCC7ED4-3736-47A4-A1FF-98CC86E51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547813"/>
            <a:ext cx="7129463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pt-BR" altLang="pt-BR"/>
              <a:t>É importante saber também que a meditação ao fim do dia, quando vai se deitar, serve para desligar o Simpático e permitir que o Parassimpático seja utilizado por Deus na recuperação de suas energias e no seu fortalecimente durante as horas de repouso e sono.</a:t>
            </a:r>
          </a:p>
        </p:txBody>
      </p:sp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7251D1C2-42EF-4CE1-B27E-0C352DA58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557338"/>
            <a:ext cx="7272337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As células do sistema nervoso, os chamados neurônios, são a única maneira de comunicar-nos com Deus e Ele conosco. Com a mente servimos ao Senhor.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Os neurônios são responsáveis por coordenar e regular todas as funções corporais.</a:t>
            </a:r>
          </a:p>
        </p:txBody>
      </p:sp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5E80E187-EE48-425C-9DA8-D99124EF5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557338"/>
            <a:ext cx="770572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O sistema nervoso é composto por:</a:t>
            </a:r>
          </a:p>
          <a:p>
            <a:pPr eaLnBrk="1" hangingPunct="1"/>
            <a:endParaRPr lang="pt-BR" altLang="pt-BR"/>
          </a:p>
          <a:p>
            <a:pPr eaLnBrk="1" hangingPunct="1"/>
            <a:r>
              <a:rPr lang="pt-BR" altLang="pt-BR"/>
              <a:t>- </a:t>
            </a:r>
            <a:r>
              <a:rPr lang="pt-BR" altLang="pt-BR" b="1"/>
              <a:t>Sistema Nervoso Central</a:t>
            </a:r>
            <a:r>
              <a:rPr lang="pt-BR" altLang="pt-BR"/>
              <a:t>: recebe, analisa e integra informações. É o local onde ocorre a tomada de decisões e o envio de ordens. </a:t>
            </a:r>
          </a:p>
        </p:txBody>
      </p:sp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5E9F74DF-6229-49FA-A4D9-CF1FB3B3F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12875"/>
            <a:ext cx="76327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Sistema Nervoso Periférico</a:t>
            </a:r>
            <a:r>
              <a:rPr lang="pt-BR" altLang="pt-BR"/>
              <a:t>: carrega informações dos órgãos dos sentidos (audição, visão, olfato, tato e paladar) para o Sistema Nervoso Central e este envia ordens para as glândulas e os músculos agirem (órgãos efetores). </a:t>
            </a:r>
          </a:p>
        </p:txBody>
      </p:sp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736615A8-46A4-44C1-84CF-70DA41D7E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557338"/>
            <a:ext cx="7488237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O Sistema Nervoso Periférico contém nervos somáticos e autônomos.</a:t>
            </a:r>
            <a:endParaRPr lang="pt-BR" altLang="pt-BR" b="1"/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873FF7C1-821F-4D59-B25D-A1E382362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196975"/>
            <a:ext cx="77755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O Sistema Nervoso Periférico contém nervos somáticos e autônomos.</a:t>
            </a:r>
            <a:endParaRPr lang="pt-BR" altLang="pt-BR" b="1"/>
          </a:p>
          <a:p>
            <a:pPr eaLnBrk="1" hangingPunct="1"/>
            <a:r>
              <a:rPr lang="pt-BR" altLang="pt-BR" b="1"/>
              <a:t>O que é o Sistema Autônomo? </a:t>
            </a:r>
            <a:endParaRPr lang="pt-BR" altLang="pt-BR"/>
          </a:p>
          <a:p>
            <a:pPr eaLnBrk="1" hangingPunct="1"/>
            <a:r>
              <a:rPr lang="pt-BR" altLang="pt-BR"/>
              <a:t>É aquele que não controlamos (suor, arrepios, respiração, batimentos do coração, funcionamento do estômago, intestinos e outros).</a:t>
            </a:r>
          </a:p>
        </p:txBody>
      </p:sp>
    </p:spTree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1029</Words>
  <Application>Microsoft Office PowerPoint</Application>
  <PresentationFormat>Apresentação na tela (4:3)</PresentationFormat>
  <Paragraphs>93</Paragraphs>
  <Slides>41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6" baseType="lpstr">
      <vt:lpstr>Humanst521 BT</vt:lpstr>
      <vt:lpstr>Arial</vt:lpstr>
      <vt:lpstr>Calibri</vt:lpstr>
      <vt:lpstr>굴림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www.4tons.com</dc:subject>
  <dc:creator>Pr. MARCELO AUGUSTO DE CARVALHO;Americo de Brito</dc:creator>
  <cp:keywords>www.4tons.com</cp:keywords>
  <dc:description>COMERCIO PROIBIDO. USO PESSOAL</dc:description>
  <cp:lastModifiedBy>Pr. Marcelo Carvalho</cp:lastModifiedBy>
  <cp:revision>6</cp:revision>
  <dcterms:created xsi:type="dcterms:W3CDTF">2007-09-19T08:12:55Z</dcterms:created>
  <dcterms:modified xsi:type="dcterms:W3CDTF">2019-10-21T12:09:36Z</dcterms:modified>
</cp:coreProperties>
</file>