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311" r:id="rId14"/>
    <p:sldId id="309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 varScale="1">
        <p:scale>
          <a:sx n="63" d="100"/>
          <a:sy n="63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916A66-BC01-4A89-87FD-3491021D1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504B6-3DFC-484C-AAC6-C20451C7A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8EFEC3-8135-4C56-8DA2-3CD5CF0C1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3DE13-95F0-4AC3-B659-D80F354162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8592579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71247-9EBF-4577-9EDB-5BDAE4E55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8E020C-3C23-4BE1-B8EF-72A3359F9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F96D2D-B30B-4BAB-9542-E7DB5B6FA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896A4-52C7-429D-BCE0-5A8658C414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036450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4B05D-8E68-46D8-A0CA-5CE543DE6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F75660-5FEA-49B8-A8A6-5C7F796F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C218FD-4F32-49DF-8AC8-778147A91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7D170-8280-4564-BE37-D58A2C9772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599492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29612D-851E-4E7B-B199-B2EAEC093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CE44E2-C741-4E5F-9FB8-07AF4126D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CDE31B-3AAA-49E6-81DD-27576DDA9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88E79-8653-4163-8F2D-570F9F3CB1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796657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26A80-FA02-42D9-832D-C6AEF97C3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25FCD-6F0E-4368-BEA3-FF0EE704F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CA7CF4-4378-4405-8F92-BBA8EDC1F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C1ED3-3808-4D30-BA4A-94CF1CE0DE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030721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6D0BC-B09F-4791-930D-AE4DBCE07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EA31C-9899-46D6-A2E2-CA0A69613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E8A9C-DC4D-45C6-AE90-AEC6F1678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54D52-3D5F-43B0-8621-D3B8412FAA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4121653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45957D-C1E0-4A8D-83AD-9FD9C65C2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956EDE-9F7E-49BB-B26B-1220167AD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597FCF-89E3-4E55-A948-F6D5A4C02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169AB-E753-488A-BF7B-ADCB70CE88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77478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C81301-19C5-4D08-BCD4-637EEED36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9561F6-26E0-475B-B11C-08FC076D5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8E9E3D-412E-4194-97EA-B864401E9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8818E-84C0-4322-AC1D-C000BFBFB5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064593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40EA2F-3DA7-4F1B-BFF4-342C7CAFB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4AAC34-74C6-4BC2-AA64-2EAD6C00E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773F5C-C23E-4AFD-8BCC-6DB064CDC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19C44-5465-4B8D-971D-6F0B5FC3F0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9978956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816C6-9E95-4249-85B7-C8415204E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63FD5-C8A0-4086-B9ED-8439C408D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8CA37-55E2-4401-B7B3-F7E3E14F0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EA7AB-3743-4C38-A0DB-023B8B54B1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0505563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264A3E-A89D-4371-99CA-9FCD496AF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13598-6E2F-48D6-94B9-5ACE45C9C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5B1D82-2864-42E5-9793-7DB59EBFD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CA4E7-6400-48CC-9976-45C58851FF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292342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5AF702-E131-42D1-9ED9-A8CDF289A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24A8E1-BB17-46D9-AAAF-EE071D937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2ED3E9-CEE7-45BA-8B7B-9F84F5A755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6B05A-CEAC-485E-933A-DFE793A4AD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3205EE-0511-49C8-8F8F-D79A02B14E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56579A1-FE40-4201-B84D-0BD4C1C9FA9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7F47625A-D896-4C28-BED9-7232FC24D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77787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af-ZA" altLang="pt-BR"/>
              <a:t>O estresse e a depressão são hoje grandes marcas da vida moderna. Q</a:t>
            </a:r>
            <a:r>
              <a:rPr lang="pt-BR" altLang="pt-BR"/>
              <a:t>uase 1/4 da população mundial está </a:t>
            </a:r>
            <a:r>
              <a:rPr lang="af-ZA" altLang="pt-BR"/>
              <a:t>em tratamento psicológico ou toma psicoterápicos (calmantes ou estimulantes) para transtornos emocionais, neuroses, depressão, ansiedade, angústia ou insegurança.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C755C8DD-4781-4A4B-B534-10071C51E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489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Mas, o que vem a ser o estresse?</a:t>
            </a:r>
            <a:r>
              <a:rPr lang="af-ZA" altLang="pt-BR" b="1"/>
              <a:t>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10C97565-7225-47A7-969B-70A6B6341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6327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Mas, o que vem a ser o estresse?</a:t>
            </a:r>
            <a:r>
              <a:rPr lang="af-ZA" altLang="pt-BR" b="1"/>
              <a:t> </a:t>
            </a:r>
            <a:r>
              <a:rPr lang="af-ZA" altLang="pt-BR"/>
              <a:t>Como ele nos atinge?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C9C394BB-F553-43F5-B1F6-80297680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7057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Mas, o que vem a ser o estresse?</a:t>
            </a:r>
            <a:r>
              <a:rPr lang="af-ZA" altLang="pt-BR" b="1"/>
              <a:t> </a:t>
            </a:r>
            <a:r>
              <a:rPr lang="af-ZA" altLang="pt-BR"/>
              <a:t>Como ele nos atinge?</a:t>
            </a:r>
          </a:p>
          <a:p>
            <a:pPr eaLnBrk="1" hangingPunct="1"/>
            <a:r>
              <a:rPr lang="af-ZA" altLang="pt-BR"/>
              <a:t>Estresse é a resposta involuntária do organismo, abrangendo uma reação física, mental, emocional e química, ante qualquer circunstância que perturbe seu equilíbrio normal.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9B7E0096-B58A-440C-AEB5-F30FAA9C6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05038"/>
            <a:ext cx="76327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O estresse não é o que nos sucede,</a:t>
            </a:r>
            <a:r>
              <a:rPr lang="af-ZA" altLang="pt-BR" b="1"/>
              <a:t> </a:t>
            </a:r>
            <a:r>
              <a:rPr lang="af-ZA" altLang="pt-BR"/>
              <a:t>mas, sim, nossa resposta ao que nos acontece.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B9871A09-7238-4364-A64B-A0D37A4D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28775"/>
            <a:ext cx="7632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 b="1"/>
              <a:t>Saúde e vida espiritual </a:t>
            </a:r>
            <a:endParaRPr lang="af-ZA" altLang="pt-BR"/>
          </a:p>
          <a:p>
            <a:pPr eaLnBrk="1" hangingPunct="1"/>
            <a:r>
              <a:rPr lang="af-ZA" altLang="pt-BR"/>
              <a:t>O ser humano foi formado pelo Criador com as dimensões física, mental e espiritual. Essas dimensões não são independentes. 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A39571CC-67C3-4F99-9970-96E7AA90A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4882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Não basta apenas a parte física e mental estarem em perfeitas condições. Há a necessidade de desenvolvermos e crescermos também espiritualmente, para compor o todo e sermos, então, saudáveis e felizes.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936E3EF7-9679-4287-B724-0E6D4B2EC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76327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f-ZA" altLang="pt-BR"/>
              <a:t>Infelizmente, o ser humano de hoje está se distanciando cada vez mais de Deus, da natureza e uns dos outros, adquirindo hábitos de vida que, em vez de promoverem a saúde, desenvolvem a doença, a dor e o sofrimento. Como por exemplo: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E9E58521-568E-4E50-8807-0A5DB4CEF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7057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 b="1"/>
              <a:t>1. Maus hábitos de alimentação</a:t>
            </a:r>
            <a:endParaRPr lang="af-ZA" altLang="pt-BR"/>
          </a:p>
          <a:p>
            <a:pPr eaLnBrk="1" hangingPunct="1"/>
            <a:r>
              <a:rPr lang="af-ZA" altLang="pt-BR"/>
              <a:t>Uso exagerado dos refinados, doces e produtos industrializados sobrecarregados de conservantes, corantes, aromatizantes e outros tantos aditivos químicos prejudiciais à saúde.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7E2855BA-9445-4358-8271-AB63B7374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17713"/>
            <a:ext cx="69119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As frutas, verduras e integrais, que promovem vida e saúde, estão praticamente abandonados.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475D1FD6-02C4-4598-89BE-03BEFB202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28775"/>
            <a:ext cx="70564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Tudo era perfeito antes do pecado. Todos </a:t>
            </a:r>
            <a:r>
              <a:rPr lang="af-ZA" altLang="pt-BR"/>
              <a:t>viviam em perfeita saúde, paz e felicidade. Porém, tudo mudou. O pecado trouxe doenças e morte.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CA03456E-8F63-4B6D-B9AC-5EA0839B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727233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 b="1"/>
              <a:t>2. Uso de estimulantes</a:t>
            </a:r>
            <a:endParaRPr lang="af-ZA" altLang="pt-BR"/>
          </a:p>
          <a:p>
            <a:pPr eaLnBrk="1" hangingPunct="1"/>
            <a:r>
              <a:rPr lang="af-ZA" altLang="pt-BR"/>
              <a:t>O café, o chá-mate, o chimarrão, o tereré e, especialmente, o guaraná em pó, contém </a:t>
            </a:r>
            <a:r>
              <a:rPr lang="af-ZA" altLang="pt-BR" i="1"/>
              <a:t>cafeína</a:t>
            </a:r>
            <a:r>
              <a:rPr lang="af-ZA" altLang="pt-BR"/>
              <a:t>, que prejudicam grandemente o organismo.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4D7BCA4F-8586-4DC6-96FE-80CC7719A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74750"/>
            <a:ext cx="7559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Essas bebidas, que contém xantinas, atuam como um estimulante direto e também como potencializadoras de distúrbios. </a:t>
            </a:r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ED66A566-FD50-4D74-BED6-2E434B5D2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74750"/>
            <a:ext cx="75596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Essas bebidas, que contém xantinas, atuam como um estimulante direto e também como potencializadoras de distúrbios. </a:t>
            </a:r>
            <a:endParaRPr lang="pt-BR" altLang="pt-BR"/>
          </a:p>
          <a:p>
            <a:pPr eaLnBrk="1" hangingPunct="1"/>
            <a:r>
              <a:rPr lang="pt-BR" altLang="pt-BR"/>
              <a:t>a) </a:t>
            </a:r>
            <a:r>
              <a:rPr lang="af-ZA" altLang="pt-BR" b="1"/>
              <a:t>Aparelho digestivo</a:t>
            </a:r>
            <a:r>
              <a:rPr lang="af-ZA" altLang="pt-BR"/>
              <a:t> – leva à irritação gástrica, má digestão, azia, flatulência, dores abdominais, constipação, ou diarréia, etc.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A84BD377-8B4C-497D-8E7E-195E7640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16113"/>
            <a:ext cx="77057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b) </a:t>
            </a:r>
            <a:r>
              <a:rPr lang="af-ZA" altLang="pt-BR" b="1"/>
              <a:t>Sistema circulatório</a:t>
            </a:r>
            <a:r>
              <a:rPr lang="af-ZA" altLang="pt-BR"/>
              <a:t> – produz aceleração cardíaca e até arritmias, alterando também a pressão arterial.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5ED72EB4-3174-416A-8015-0DCAEDBA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98550"/>
            <a:ext cx="8101012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c) </a:t>
            </a:r>
            <a:r>
              <a:rPr lang="af-ZA" altLang="pt-BR" b="1"/>
              <a:t>Sistema nervoso central</a:t>
            </a:r>
            <a:r>
              <a:rPr lang="af-ZA" altLang="pt-BR"/>
              <a:t> – Produz uma ilusória sensação de energia e bem-estar, e depois vem a depressão. As pesquisas demonstram que a ansiedade e a depressão aumentam juntamente com o aumento do consumo de cafeína. Além disso, leva a depedência física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C5F0D221-916B-479A-BA2C-36109637B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25538"/>
            <a:ext cx="77771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af-ZA" altLang="pt-BR" b="1"/>
              <a:t>3. Uso do álcool </a:t>
            </a:r>
            <a:endParaRPr lang="af-ZA" altLang="pt-BR"/>
          </a:p>
          <a:p>
            <a:pPr eaLnBrk="1" hangingPunct="1">
              <a:lnSpc>
                <a:spcPct val="80000"/>
              </a:lnSpc>
            </a:pPr>
            <a:r>
              <a:rPr lang="af-ZA" altLang="pt-BR"/>
              <a:t>O álcool é uma das poucas substâncias que não se transforma pela digestão. Ele passa diretamente do estômago à corrente sanguínea, e, então, é levado rapidamente para todas as partes do corpo.</a:t>
            </a:r>
          </a:p>
          <a:p>
            <a:pPr eaLnBrk="1" hangingPunct="1">
              <a:lnSpc>
                <a:spcPct val="80000"/>
              </a:lnSpc>
            </a:pPr>
            <a:r>
              <a:rPr lang="af-ZA" altLang="pt-BR"/>
              <a:t>Os principais efeitos são sentidos primeiramente no cérebro, a seguir, no fígado e pâncreas.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FC116EC4-F391-4B9A-83F0-13856D5F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7057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 b="1"/>
              <a:t>4. Água</a:t>
            </a:r>
            <a:endParaRPr lang="af-ZA" altLang="pt-BR"/>
          </a:p>
          <a:p>
            <a:pPr eaLnBrk="1" hangingPunct="1"/>
            <a:r>
              <a:rPr lang="af-ZA" altLang="pt-BR"/>
              <a:t>A água é essencial para a preservação da vida. 70% de nosso corpo é composto de líquidos. Lamentavelmente, bebemos pouca água. Usamos mais refrigerante e sucos artificiais. </a:t>
            </a:r>
            <a:endParaRPr lang="af-ZA" altLang="pt-BR" b="1"/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F4A65D00-A7D9-4C00-82DE-A3750BA55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68421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 b="1"/>
              <a:t>Dica:</a:t>
            </a:r>
            <a:r>
              <a:rPr lang="af-ZA" altLang="pt-BR"/>
              <a:t> Beba muita água, mesmo sem ter sede. Isso é questão de hábito e não de gosto.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E149D7B5-2D28-420E-8253-41E049AED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7632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 b="1"/>
              <a:t>5. Sal</a:t>
            </a:r>
            <a:endParaRPr lang="af-ZA" altLang="pt-BR"/>
          </a:p>
          <a:p>
            <a:pPr eaLnBrk="1" hangingPunct="1"/>
            <a:r>
              <a:rPr lang="af-ZA" altLang="pt-BR"/>
              <a:t>O uso </a:t>
            </a:r>
            <a:r>
              <a:rPr lang="af-ZA" altLang="pt-BR" i="1"/>
              <a:t>exagerado</a:t>
            </a:r>
            <a:r>
              <a:rPr lang="af-ZA" altLang="pt-BR"/>
              <a:t> de sal também é um dos grandes marcos de nossa sociedade. Como resultado, vem a hipertensão (pressão alta), que afeta grande parte da população, e os cálculos renais, trazendo dor e sofrimento.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F91C87BE-864D-4DD9-BA70-5B71D4E0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36650"/>
            <a:ext cx="8461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af-ZA" altLang="pt-BR" b="1"/>
              <a:t>6. Açúcar</a:t>
            </a:r>
            <a:endParaRPr lang="af-ZA" altLang="pt-BR"/>
          </a:p>
          <a:p>
            <a:pPr eaLnBrk="1" hangingPunct="1">
              <a:lnSpc>
                <a:spcPct val="80000"/>
              </a:lnSpc>
            </a:pPr>
            <a:r>
              <a:rPr lang="af-ZA" altLang="pt-BR"/>
              <a:t>Outro sério problema de saúde pública é o uso em </a:t>
            </a:r>
            <a:r>
              <a:rPr lang="af-ZA" altLang="pt-BR" i="1"/>
              <a:t>excesso</a:t>
            </a:r>
            <a:r>
              <a:rPr lang="af-ZA" altLang="pt-BR"/>
              <a:t> do açúcar, doces, sorvetes e guloseimas.</a:t>
            </a:r>
          </a:p>
          <a:p>
            <a:pPr eaLnBrk="1" hangingPunct="1">
              <a:lnSpc>
                <a:spcPct val="80000"/>
              </a:lnSpc>
            </a:pPr>
            <a:r>
              <a:rPr lang="af-ZA" altLang="pt-BR"/>
              <a:t>Os estudos demonstram que o homem moderno está ingerindo mais de 60 kg de açúcar refinado por ano, e os resultados são níveis vertiginosos de cáries dentárias, obesidade, diabetes e muitas outras doenças.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6A56D7E-1A92-41B6-B019-4F6F40F7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30400"/>
            <a:ext cx="76327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Atualmente, o Governo gasta m</a:t>
            </a:r>
            <a:r>
              <a:rPr lang="af-ZA" altLang="ko-KR">
                <a:ea typeface="굴림" panose="020B0600000101010101" pitchFamily="34" charset="-127"/>
              </a:rPr>
              <a:t>ilhões de dólares em pesquisas e no desenvolvimento de novas tecnologias e novos medicamentos. Tudo isso para vencer a doença.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88190373-316F-4305-80A1-C8186669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96975"/>
            <a:ext cx="7848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af-ZA" altLang="pt-BR" b="1"/>
              <a:t>7. Gorduras saturadas e colesterol</a:t>
            </a:r>
            <a:endParaRPr lang="af-ZA" altLang="pt-BR"/>
          </a:p>
          <a:p>
            <a:pPr eaLnBrk="1" hangingPunct="1">
              <a:lnSpc>
                <a:spcPct val="80000"/>
              </a:lnSpc>
            </a:pPr>
            <a:r>
              <a:rPr lang="af-ZA" altLang="pt-BR"/>
              <a:t>Só no Brasil, morre-se a cada ano cerca de  800 mil pessoas de doenças do coração e das artérias.</a:t>
            </a:r>
          </a:p>
          <a:p>
            <a:pPr eaLnBrk="1" hangingPunct="1">
              <a:lnSpc>
                <a:spcPct val="80000"/>
              </a:lnSpc>
            </a:pPr>
            <a:r>
              <a:rPr lang="af-ZA" altLang="pt-BR"/>
              <a:t>Quase 50% da humanidade morre devido à aterosclerose, que é a obstrução (entupimento) e endurecimento das artérias.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5D42476A-B006-40B1-99E8-FA8D4FB64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01863"/>
            <a:ext cx="669766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af-ZA" altLang="pt-BR"/>
              <a:t>O mau colesterol e as gorduras saturadas são os maiores responsáveis por essa obstrução. 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AA0C18BD-2997-44D0-B615-3C4FF385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1294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 b="1"/>
              <a:t>8. Irregularidade de vida</a:t>
            </a:r>
            <a:endParaRPr lang="af-ZA" altLang="pt-BR"/>
          </a:p>
          <a:p>
            <a:pPr eaLnBrk="1" hangingPunct="1"/>
            <a:r>
              <a:rPr lang="af-ZA" altLang="pt-BR"/>
              <a:t>O nosso organismo possui um relógio biológico. Quanto mais regulares forem nossos hábitos, melhor será o funcionamento de cada órgão. 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F266B06A-589E-4A43-A0AA-C371AE01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116138"/>
            <a:ext cx="684053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Por isso, é preciso respeitar o horário de dormir, comer, trabalhar. Isso é um questão de ordem e equilíbrio. 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E1E83DB0-242F-4945-A5D0-32C0ECEF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25538"/>
            <a:ext cx="80279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 b="1"/>
              <a:t>9. Uso exagerado de remédios</a:t>
            </a:r>
            <a:endParaRPr lang="af-ZA" altLang="pt-BR"/>
          </a:p>
          <a:p>
            <a:pPr eaLnBrk="1" hangingPunct="1"/>
            <a:r>
              <a:rPr lang="af-ZA" altLang="pt-BR"/>
              <a:t>Evite o uso indiscriminado de remédios. Muitas pessoas tomam remédio até mesmo para uma leve dor de cabeça.  Em vez de procurar, descobrir e abandonar a causa das doenças nos enchemos de remédios que apenas diminuem os sintomas.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76DEB634-340B-4462-B17D-F222E9C90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31988"/>
            <a:ext cx="76327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f-ZA" altLang="pt-BR"/>
              <a:t>Deus nos fêz para sermos felizes, saudáveis e não doentes. </a:t>
            </a:r>
          </a:p>
          <a:p>
            <a:pPr eaLnBrk="1" hangingPunct="1">
              <a:spcBef>
                <a:spcPct val="50000"/>
              </a:spcBef>
            </a:pPr>
            <a:r>
              <a:rPr lang="af-ZA" altLang="pt-BR"/>
              <a:t>São os hábitos que formamos que determinam nosso destino.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178D2204-7733-4911-9796-FDF40C6F5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129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E41CEB93-59F2-4474-95CC-25922A16B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272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7E876B57-ED82-4A0A-926C-769131509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16113"/>
            <a:ext cx="72723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Mas, o que é saúde? </a:t>
            </a:r>
          </a:p>
          <a:p>
            <a:pPr eaLnBrk="1" hangingPunct="1"/>
            <a:r>
              <a:rPr lang="af-ZA" altLang="pt-BR"/>
              <a:t>Alguns dizem que saúde é ausência de doenças. Mas será que é só isso? Não! Saúde é o perfeito equilíbrio físico, mental e espiritual.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489DFCF5-2CF3-4AB2-8BC1-1F3EE75D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4163"/>
            <a:ext cx="77041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af-ZA" altLang="pt-BR"/>
              <a:t>É importante lembrar que fisicamente somos o resultado daquilo que comemos e dos exercícios que fazemos. Por isso, sem exercício físico não há saúde.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EC58F48A-3B26-45F5-94B1-E626555D6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28775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D8C7034D-C964-4D95-A49E-78D00E37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00213"/>
            <a:ext cx="7632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f-ZA" altLang="pt-BR"/>
              <a:t>É obvio que nem todos podem fazer o mesmo </a:t>
            </a:r>
            <a:r>
              <a:rPr lang="af-ZA" altLang="pt-BR" b="1" i="1"/>
              <a:t>tipo</a:t>
            </a:r>
            <a:r>
              <a:rPr lang="af-ZA" altLang="pt-BR"/>
              <a:t> e a mesma </a:t>
            </a:r>
            <a:r>
              <a:rPr lang="af-ZA" altLang="pt-BR" b="1" i="1"/>
              <a:t>quantidade</a:t>
            </a:r>
            <a:r>
              <a:rPr lang="af-ZA" altLang="pt-BR" b="1"/>
              <a:t> </a:t>
            </a:r>
            <a:r>
              <a:rPr lang="af-ZA" altLang="pt-BR"/>
              <a:t>de exercícios. Isso varia de acordo com a idade, condições físicas e a preferência de cada um.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0E01FB6F-47BB-4DBF-ABCF-0EE94670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484313"/>
            <a:ext cx="71294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Sem um exercício físico regular todas as células vivas, os tecidos e os órgãos começam a envelhecer e o corpo como um todo, envelhecerá muito mais rapidamente.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D10AE610-A6C5-4447-9D73-5A889E208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00213"/>
            <a:ext cx="802798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af-ZA" altLang="pt-BR"/>
              <a:t>No passado, o ser humano tinha que se movimentar para sobreviver. Por isso, era muito mais saudável e feliz.</a:t>
            </a:r>
          </a:p>
          <a:p>
            <a:pPr eaLnBrk="1" hangingPunct="1">
              <a:lnSpc>
                <a:spcPct val="80000"/>
              </a:lnSpc>
            </a:pPr>
            <a:r>
              <a:rPr lang="af-ZA" altLang="pt-BR"/>
              <a:t>Hoje, com o avanço da tecnologia, as máquinas fazem tudo. Quase não precisamos fazer esforço físico. Em conseqüência vivemos muito mais doentes, estressados e infelizes.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C9E74F57-1D29-4C98-BFB8-7D0111AC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31988"/>
            <a:ext cx="75596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Saúde e Mente </a:t>
            </a:r>
            <a:endParaRPr lang="af-ZA" altLang="pt-BR"/>
          </a:p>
          <a:p>
            <a:pPr eaLnBrk="1" hangingPunct="1"/>
            <a:r>
              <a:rPr lang="af-ZA" altLang="pt-BR"/>
              <a:t>Saúde não é só o bem-estar físico, mas também perfeito equilíbrio físico e </a:t>
            </a:r>
            <a:r>
              <a:rPr lang="pt-BR" altLang="pt-BR"/>
              <a:t> mental. 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1121</Words>
  <Application>Microsoft Office PowerPoint</Application>
  <PresentationFormat>Apresentação na tela (4:3)</PresentationFormat>
  <Paragraphs>53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Humanst521 BT</vt:lpstr>
      <vt:lpstr>Arial</vt:lpstr>
      <vt:lpstr>Calibri</vt:lpstr>
      <vt:lpstr>굴림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10</cp:revision>
  <dcterms:created xsi:type="dcterms:W3CDTF">2007-09-19T08:27:30Z</dcterms:created>
  <dcterms:modified xsi:type="dcterms:W3CDTF">2019-10-21T12:09:09Z</dcterms:modified>
</cp:coreProperties>
</file>