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0" r:id="rId6"/>
    <p:sldId id="281" r:id="rId7"/>
    <p:sldId id="261" r:id="rId8"/>
    <p:sldId id="262" r:id="rId9"/>
    <p:sldId id="263" r:id="rId10"/>
    <p:sldId id="264" r:id="rId11"/>
    <p:sldId id="265" r:id="rId12"/>
    <p:sldId id="266" r:id="rId13"/>
    <p:sldId id="267" r:id="rId14"/>
    <p:sldId id="268" r:id="rId15"/>
    <p:sldId id="257"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4" r:id="rId48"/>
    <p:sldId id="302"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pt-BR"/>
    </a:defPPr>
    <a:lvl1pPr algn="l" rtl="0" fontAlgn="base">
      <a:spcBef>
        <a:spcPct val="0"/>
      </a:spcBef>
      <a:spcAft>
        <a:spcPct val="0"/>
      </a:spcAft>
      <a:defRPr sz="3600" kern="1200">
        <a:solidFill>
          <a:schemeClr val="tx1"/>
        </a:solidFill>
        <a:latin typeface="Humanst521 BT" pitchFamily="34" charset="0"/>
        <a:ea typeface="+mn-ea"/>
        <a:cs typeface="+mn-cs"/>
      </a:defRPr>
    </a:lvl1pPr>
    <a:lvl2pPr marL="457200" algn="l" rtl="0" fontAlgn="base">
      <a:spcBef>
        <a:spcPct val="0"/>
      </a:spcBef>
      <a:spcAft>
        <a:spcPct val="0"/>
      </a:spcAft>
      <a:defRPr sz="3600" kern="1200">
        <a:solidFill>
          <a:schemeClr val="tx1"/>
        </a:solidFill>
        <a:latin typeface="Humanst521 BT" pitchFamily="34" charset="0"/>
        <a:ea typeface="+mn-ea"/>
        <a:cs typeface="+mn-cs"/>
      </a:defRPr>
    </a:lvl2pPr>
    <a:lvl3pPr marL="914400" algn="l" rtl="0" fontAlgn="base">
      <a:spcBef>
        <a:spcPct val="0"/>
      </a:spcBef>
      <a:spcAft>
        <a:spcPct val="0"/>
      </a:spcAft>
      <a:defRPr sz="3600" kern="1200">
        <a:solidFill>
          <a:schemeClr val="tx1"/>
        </a:solidFill>
        <a:latin typeface="Humanst521 BT" pitchFamily="34" charset="0"/>
        <a:ea typeface="+mn-ea"/>
        <a:cs typeface="+mn-cs"/>
      </a:defRPr>
    </a:lvl3pPr>
    <a:lvl4pPr marL="1371600" algn="l" rtl="0" fontAlgn="base">
      <a:spcBef>
        <a:spcPct val="0"/>
      </a:spcBef>
      <a:spcAft>
        <a:spcPct val="0"/>
      </a:spcAft>
      <a:defRPr sz="3600" kern="1200">
        <a:solidFill>
          <a:schemeClr val="tx1"/>
        </a:solidFill>
        <a:latin typeface="Humanst521 BT" pitchFamily="34" charset="0"/>
        <a:ea typeface="+mn-ea"/>
        <a:cs typeface="+mn-cs"/>
      </a:defRPr>
    </a:lvl4pPr>
    <a:lvl5pPr marL="1828800" algn="l" rtl="0" fontAlgn="base">
      <a:spcBef>
        <a:spcPct val="0"/>
      </a:spcBef>
      <a:spcAft>
        <a:spcPct val="0"/>
      </a:spcAft>
      <a:defRPr sz="3600" kern="1200">
        <a:solidFill>
          <a:schemeClr val="tx1"/>
        </a:solidFill>
        <a:latin typeface="Humanst521 BT" pitchFamily="34" charset="0"/>
        <a:ea typeface="+mn-ea"/>
        <a:cs typeface="+mn-cs"/>
      </a:defRPr>
    </a:lvl5pPr>
    <a:lvl6pPr marL="2286000" algn="l" defTabSz="914400" rtl="0" eaLnBrk="1" latinLnBrk="0" hangingPunct="1">
      <a:defRPr sz="3600" kern="1200">
        <a:solidFill>
          <a:schemeClr val="tx1"/>
        </a:solidFill>
        <a:latin typeface="Humanst521 BT" pitchFamily="34" charset="0"/>
        <a:ea typeface="+mn-ea"/>
        <a:cs typeface="+mn-cs"/>
      </a:defRPr>
    </a:lvl6pPr>
    <a:lvl7pPr marL="2743200" algn="l" defTabSz="914400" rtl="0" eaLnBrk="1" latinLnBrk="0" hangingPunct="1">
      <a:defRPr sz="3600" kern="1200">
        <a:solidFill>
          <a:schemeClr val="tx1"/>
        </a:solidFill>
        <a:latin typeface="Humanst521 BT" pitchFamily="34" charset="0"/>
        <a:ea typeface="+mn-ea"/>
        <a:cs typeface="+mn-cs"/>
      </a:defRPr>
    </a:lvl7pPr>
    <a:lvl8pPr marL="3200400" algn="l" defTabSz="914400" rtl="0" eaLnBrk="1" latinLnBrk="0" hangingPunct="1">
      <a:defRPr sz="3600" kern="1200">
        <a:solidFill>
          <a:schemeClr val="tx1"/>
        </a:solidFill>
        <a:latin typeface="Humanst521 BT" pitchFamily="34" charset="0"/>
        <a:ea typeface="+mn-ea"/>
        <a:cs typeface="+mn-cs"/>
      </a:defRPr>
    </a:lvl8pPr>
    <a:lvl9pPr marL="3657600" algn="l" defTabSz="914400" rtl="0" eaLnBrk="1" latinLnBrk="0" hangingPunct="1">
      <a:defRPr sz="3600" kern="1200">
        <a:solidFill>
          <a:schemeClr val="tx1"/>
        </a:solidFill>
        <a:latin typeface="Humanst521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C8F6321B-C956-4D70-ADB2-34387064A349}"/>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2E133F69-73A7-410D-AA4E-6E7B4981366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EC936742-C102-4A2D-9E65-514A3668F967}"/>
              </a:ext>
            </a:extLst>
          </p:cNvPr>
          <p:cNvSpPr>
            <a:spLocks noGrp="1" noChangeArrowheads="1"/>
          </p:cNvSpPr>
          <p:nvPr>
            <p:ph type="sldNum" sz="quarter" idx="12"/>
          </p:nvPr>
        </p:nvSpPr>
        <p:spPr>
          <a:ln/>
        </p:spPr>
        <p:txBody>
          <a:bodyPr/>
          <a:lstStyle>
            <a:lvl1pPr>
              <a:defRPr/>
            </a:lvl1pPr>
          </a:lstStyle>
          <a:p>
            <a:fld id="{EF5EB38F-6AE2-4BBB-9231-A169583B8D0E}" type="slidenum">
              <a:rPr lang="pt-BR" altLang="pt-BR"/>
              <a:pPr/>
              <a:t>‹nº›</a:t>
            </a:fld>
            <a:endParaRPr lang="pt-BR" altLang="pt-BR"/>
          </a:p>
        </p:txBody>
      </p:sp>
    </p:spTree>
    <p:extLst>
      <p:ext uri="{BB962C8B-B14F-4D97-AF65-F5344CB8AC3E}">
        <p14:creationId xmlns:p14="http://schemas.microsoft.com/office/powerpoint/2010/main" val="1539187927"/>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070D8CD3-D880-433C-87D8-3CC5A2B75DBA}"/>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EE22E78F-F05A-4C5B-887D-B22FB4B5C2D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5043EA54-903B-445F-B28D-4F6F0F326E0F}"/>
              </a:ext>
            </a:extLst>
          </p:cNvPr>
          <p:cNvSpPr>
            <a:spLocks noGrp="1" noChangeArrowheads="1"/>
          </p:cNvSpPr>
          <p:nvPr>
            <p:ph type="sldNum" sz="quarter" idx="12"/>
          </p:nvPr>
        </p:nvSpPr>
        <p:spPr>
          <a:ln/>
        </p:spPr>
        <p:txBody>
          <a:bodyPr/>
          <a:lstStyle>
            <a:lvl1pPr>
              <a:defRPr/>
            </a:lvl1pPr>
          </a:lstStyle>
          <a:p>
            <a:fld id="{4C146476-277E-4367-A493-CD2F14361917}" type="slidenum">
              <a:rPr lang="pt-BR" altLang="pt-BR"/>
              <a:pPr/>
              <a:t>‹nº›</a:t>
            </a:fld>
            <a:endParaRPr lang="pt-BR" altLang="pt-BR"/>
          </a:p>
        </p:txBody>
      </p:sp>
    </p:spTree>
    <p:extLst>
      <p:ext uri="{BB962C8B-B14F-4D97-AF65-F5344CB8AC3E}">
        <p14:creationId xmlns:p14="http://schemas.microsoft.com/office/powerpoint/2010/main" val="2263574287"/>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3EFAA50A-2955-4888-BA0A-62AE67407020}"/>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313017E3-9104-45B6-BEC2-0FB158DDA5A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0E97272-5A09-4166-94CC-FE8112413B9F}"/>
              </a:ext>
            </a:extLst>
          </p:cNvPr>
          <p:cNvSpPr>
            <a:spLocks noGrp="1" noChangeArrowheads="1"/>
          </p:cNvSpPr>
          <p:nvPr>
            <p:ph type="sldNum" sz="quarter" idx="12"/>
          </p:nvPr>
        </p:nvSpPr>
        <p:spPr>
          <a:ln/>
        </p:spPr>
        <p:txBody>
          <a:bodyPr/>
          <a:lstStyle>
            <a:lvl1pPr>
              <a:defRPr/>
            </a:lvl1pPr>
          </a:lstStyle>
          <a:p>
            <a:fld id="{794DD17C-6B35-47EC-B999-629CF4F5A248}" type="slidenum">
              <a:rPr lang="pt-BR" altLang="pt-BR"/>
              <a:pPr/>
              <a:t>‹nº›</a:t>
            </a:fld>
            <a:endParaRPr lang="pt-BR" altLang="pt-BR"/>
          </a:p>
        </p:txBody>
      </p:sp>
    </p:spTree>
    <p:extLst>
      <p:ext uri="{BB962C8B-B14F-4D97-AF65-F5344CB8AC3E}">
        <p14:creationId xmlns:p14="http://schemas.microsoft.com/office/powerpoint/2010/main" val="3139336131"/>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C8E189B1-8ED2-4E96-A6A6-C28B5B02A25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0DF1716A-7ABD-47D8-95EB-1BE8B95A7EC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5B68BDB6-B762-4A85-960B-866B5AC844FC}"/>
              </a:ext>
            </a:extLst>
          </p:cNvPr>
          <p:cNvSpPr>
            <a:spLocks noGrp="1" noChangeArrowheads="1"/>
          </p:cNvSpPr>
          <p:nvPr>
            <p:ph type="sldNum" sz="quarter" idx="12"/>
          </p:nvPr>
        </p:nvSpPr>
        <p:spPr>
          <a:ln/>
        </p:spPr>
        <p:txBody>
          <a:bodyPr/>
          <a:lstStyle>
            <a:lvl1pPr>
              <a:defRPr/>
            </a:lvl1pPr>
          </a:lstStyle>
          <a:p>
            <a:fld id="{ECF8FDFB-ACE8-4790-AD0B-3A79CAB1C029}" type="slidenum">
              <a:rPr lang="pt-BR" altLang="pt-BR"/>
              <a:pPr/>
              <a:t>‹nº›</a:t>
            </a:fld>
            <a:endParaRPr lang="pt-BR" altLang="pt-BR"/>
          </a:p>
        </p:txBody>
      </p:sp>
    </p:spTree>
    <p:extLst>
      <p:ext uri="{BB962C8B-B14F-4D97-AF65-F5344CB8AC3E}">
        <p14:creationId xmlns:p14="http://schemas.microsoft.com/office/powerpoint/2010/main" val="1600125944"/>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00328E34-0855-414C-91DE-07CA84AFBCEE}"/>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519A3703-A8A6-4D56-90CB-213D3C6BB35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235CCC38-23AB-40A8-8C18-4F4951041A3F}"/>
              </a:ext>
            </a:extLst>
          </p:cNvPr>
          <p:cNvSpPr>
            <a:spLocks noGrp="1" noChangeArrowheads="1"/>
          </p:cNvSpPr>
          <p:nvPr>
            <p:ph type="sldNum" sz="quarter" idx="12"/>
          </p:nvPr>
        </p:nvSpPr>
        <p:spPr>
          <a:ln/>
        </p:spPr>
        <p:txBody>
          <a:bodyPr/>
          <a:lstStyle>
            <a:lvl1pPr>
              <a:defRPr/>
            </a:lvl1pPr>
          </a:lstStyle>
          <a:p>
            <a:fld id="{E5F4FFE3-33F4-4DB9-B05B-171667519903}" type="slidenum">
              <a:rPr lang="pt-BR" altLang="pt-BR"/>
              <a:pPr/>
              <a:t>‹nº›</a:t>
            </a:fld>
            <a:endParaRPr lang="pt-BR" altLang="pt-BR"/>
          </a:p>
        </p:txBody>
      </p:sp>
    </p:spTree>
    <p:extLst>
      <p:ext uri="{BB962C8B-B14F-4D97-AF65-F5344CB8AC3E}">
        <p14:creationId xmlns:p14="http://schemas.microsoft.com/office/powerpoint/2010/main" val="3195552375"/>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0E85F3CA-91BA-4309-A17F-ECE7833F5373}"/>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6ADC24CC-E4F6-4764-B387-E8C393525E8A}"/>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A31D06C7-8BFF-414C-8AB1-238D1E377DA3}"/>
              </a:ext>
            </a:extLst>
          </p:cNvPr>
          <p:cNvSpPr>
            <a:spLocks noGrp="1" noChangeArrowheads="1"/>
          </p:cNvSpPr>
          <p:nvPr>
            <p:ph type="sldNum" sz="quarter" idx="12"/>
          </p:nvPr>
        </p:nvSpPr>
        <p:spPr>
          <a:ln/>
        </p:spPr>
        <p:txBody>
          <a:bodyPr/>
          <a:lstStyle>
            <a:lvl1pPr>
              <a:defRPr/>
            </a:lvl1pPr>
          </a:lstStyle>
          <a:p>
            <a:fld id="{5ACFF471-A41A-4AA2-84E5-DE4F92F31805}" type="slidenum">
              <a:rPr lang="pt-BR" altLang="pt-BR"/>
              <a:pPr/>
              <a:t>‹nº›</a:t>
            </a:fld>
            <a:endParaRPr lang="pt-BR" altLang="pt-BR"/>
          </a:p>
        </p:txBody>
      </p:sp>
    </p:spTree>
    <p:extLst>
      <p:ext uri="{BB962C8B-B14F-4D97-AF65-F5344CB8AC3E}">
        <p14:creationId xmlns:p14="http://schemas.microsoft.com/office/powerpoint/2010/main" val="4184713269"/>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3EAF600C-0521-46A3-824D-D4B85D378937}"/>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DD5DB6E1-DA70-4EFF-B99D-3B11728F6F0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701613EB-9F89-4E9F-9280-14C642A24B91}"/>
              </a:ext>
            </a:extLst>
          </p:cNvPr>
          <p:cNvSpPr>
            <a:spLocks noGrp="1" noChangeArrowheads="1"/>
          </p:cNvSpPr>
          <p:nvPr>
            <p:ph type="sldNum" sz="quarter" idx="12"/>
          </p:nvPr>
        </p:nvSpPr>
        <p:spPr>
          <a:ln/>
        </p:spPr>
        <p:txBody>
          <a:bodyPr/>
          <a:lstStyle>
            <a:lvl1pPr>
              <a:defRPr/>
            </a:lvl1pPr>
          </a:lstStyle>
          <a:p>
            <a:fld id="{72F73FE6-E946-43F8-993A-1295C8C489EB}" type="slidenum">
              <a:rPr lang="pt-BR" altLang="pt-BR"/>
              <a:pPr/>
              <a:t>‹nº›</a:t>
            </a:fld>
            <a:endParaRPr lang="pt-BR" altLang="pt-BR"/>
          </a:p>
        </p:txBody>
      </p:sp>
    </p:spTree>
    <p:extLst>
      <p:ext uri="{BB962C8B-B14F-4D97-AF65-F5344CB8AC3E}">
        <p14:creationId xmlns:p14="http://schemas.microsoft.com/office/powerpoint/2010/main" val="3360343914"/>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8AB064D3-30B7-4BE2-93BB-FFC861B4033D}"/>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3C658BFC-50F8-48BA-BE5B-D4827A682D79}"/>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CE89E7A1-A5EE-49F3-BBB3-4C2158103349}"/>
              </a:ext>
            </a:extLst>
          </p:cNvPr>
          <p:cNvSpPr>
            <a:spLocks noGrp="1" noChangeArrowheads="1"/>
          </p:cNvSpPr>
          <p:nvPr>
            <p:ph type="sldNum" sz="quarter" idx="12"/>
          </p:nvPr>
        </p:nvSpPr>
        <p:spPr>
          <a:ln/>
        </p:spPr>
        <p:txBody>
          <a:bodyPr/>
          <a:lstStyle>
            <a:lvl1pPr>
              <a:defRPr/>
            </a:lvl1pPr>
          </a:lstStyle>
          <a:p>
            <a:fld id="{DF5B534D-3747-4B2C-92D5-3FEDC7C225F4}" type="slidenum">
              <a:rPr lang="pt-BR" altLang="pt-BR"/>
              <a:pPr/>
              <a:t>‹nº›</a:t>
            </a:fld>
            <a:endParaRPr lang="pt-BR" altLang="pt-BR"/>
          </a:p>
        </p:txBody>
      </p:sp>
    </p:spTree>
    <p:extLst>
      <p:ext uri="{BB962C8B-B14F-4D97-AF65-F5344CB8AC3E}">
        <p14:creationId xmlns:p14="http://schemas.microsoft.com/office/powerpoint/2010/main" val="371928561"/>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FB134B-8AED-4D18-A340-7DA2A98679A3}"/>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BBDCE408-B148-492C-8F4A-6762C5F54133}"/>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4E7D775E-625D-4DAC-9DCE-46F571F69C33}"/>
              </a:ext>
            </a:extLst>
          </p:cNvPr>
          <p:cNvSpPr>
            <a:spLocks noGrp="1" noChangeArrowheads="1"/>
          </p:cNvSpPr>
          <p:nvPr>
            <p:ph type="sldNum" sz="quarter" idx="12"/>
          </p:nvPr>
        </p:nvSpPr>
        <p:spPr>
          <a:ln/>
        </p:spPr>
        <p:txBody>
          <a:bodyPr/>
          <a:lstStyle>
            <a:lvl1pPr>
              <a:defRPr/>
            </a:lvl1pPr>
          </a:lstStyle>
          <a:p>
            <a:fld id="{6A5D9AA4-F8F6-4E32-B8AA-1631B421F2D7}" type="slidenum">
              <a:rPr lang="pt-BR" altLang="pt-BR"/>
              <a:pPr/>
              <a:t>‹nº›</a:t>
            </a:fld>
            <a:endParaRPr lang="pt-BR" altLang="pt-BR"/>
          </a:p>
        </p:txBody>
      </p:sp>
    </p:spTree>
    <p:extLst>
      <p:ext uri="{BB962C8B-B14F-4D97-AF65-F5344CB8AC3E}">
        <p14:creationId xmlns:p14="http://schemas.microsoft.com/office/powerpoint/2010/main" val="2471778601"/>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68A5C8F5-08BA-4B3A-AA11-AC14A090C6B2}"/>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0EEC8911-489E-41F6-B556-EC091EC07EC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F1E55F1C-522C-4C15-A603-E91063163C20}"/>
              </a:ext>
            </a:extLst>
          </p:cNvPr>
          <p:cNvSpPr>
            <a:spLocks noGrp="1" noChangeArrowheads="1"/>
          </p:cNvSpPr>
          <p:nvPr>
            <p:ph type="sldNum" sz="quarter" idx="12"/>
          </p:nvPr>
        </p:nvSpPr>
        <p:spPr>
          <a:ln/>
        </p:spPr>
        <p:txBody>
          <a:bodyPr/>
          <a:lstStyle>
            <a:lvl1pPr>
              <a:defRPr/>
            </a:lvl1pPr>
          </a:lstStyle>
          <a:p>
            <a:fld id="{ED308048-2469-4A18-BC78-B83B4CF13C04}" type="slidenum">
              <a:rPr lang="pt-BR" altLang="pt-BR"/>
              <a:pPr/>
              <a:t>‹nº›</a:t>
            </a:fld>
            <a:endParaRPr lang="pt-BR" altLang="pt-BR"/>
          </a:p>
        </p:txBody>
      </p:sp>
    </p:spTree>
    <p:extLst>
      <p:ext uri="{BB962C8B-B14F-4D97-AF65-F5344CB8AC3E}">
        <p14:creationId xmlns:p14="http://schemas.microsoft.com/office/powerpoint/2010/main" val="1829462088"/>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99E61FF0-BB83-4B0F-8C5E-D76A5F905D23}"/>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5359417A-B704-4CAE-839B-4C3BD42E507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1258A8A3-A743-480C-9186-FF519C067CAF}"/>
              </a:ext>
            </a:extLst>
          </p:cNvPr>
          <p:cNvSpPr>
            <a:spLocks noGrp="1" noChangeArrowheads="1"/>
          </p:cNvSpPr>
          <p:nvPr>
            <p:ph type="sldNum" sz="quarter" idx="12"/>
          </p:nvPr>
        </p:nvSpPr>
        <p:spPr>
          <a:ln/>
        </p:spPr>
        <p:txBody>
          <a:bodyPr/>
          <a:lstStyle>
            <a:lvl1pPr>
              <a:defRPr/>
            </a:lvl1pPr>
          </a:lstStyle>
          <a:p>
            <a:fld id="{87ADA8EF-0083-44B9-AF31-23FDD26609E1}" type="slidenum">
              <a:rPr lang="pt-BR" altLang="pt-BR"/>
              <a:pPr/>
              <a:t>‹nº›</a:t>
            </a:fld>
            <a:endParaRPr lang="pt-BR" altLang="pt-BR"/>
          </a:p>
        </p:txBody>
      </p:sp>
    </p:spTree>
    <p:extLst>
      <p:ext uri="{BB962C8B-B14F-4D97-AF65-F5344CB8AC3E}">
        <p14:creationId xmlns:p14="http://schemas.microsoft.com/office/powerpoint/2010/main" val="3844844018"/>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240AA0-A3DB-4D31-8C0B-52DB448C119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A96AC073-EA45-463C-B866-5EB5F0B0769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D0F8143E-9397-48BA-976C-2471ED94D57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pt-BR"/>
          </a:p>
        </p:txBody>
      </p:sp>
      <p:sp>
        <p:nvSpPr>
          <p:cNvPr id="1029" name="Rectangle 5">
            <a:extLst>
              <a:ext uri="{FF2B5EF4-FFF2-40B4-BE49-F238E27FC236}">
                <a16:creationId xmlns:a16="http://schemas.microsoft.com/office/drawing/2014/main" id="{AEFCA864-7A89-4C67-9783-B963E27BD0F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pt-BR"/>
          </a:p>
        </p:txBody>
      </p:sp>
      <p:sp>
        <p:nvSpPr>
          <p:cNvPr id="1030" name="Rectangle 6">
            <a:extLst>
              <a:ext uri="{FF2B5EF4-FFF2-40B4-BE49-F238E27FC236}">
                <a16:creationId xmlns:a16="http://schemas.microsoft.com/office/drawing/2014/main" id="{60FAE3EF-FFDA-415C-90F0-543AE5556AD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32C412A5-B443-4AAE-A802-DAEFBF0497D3}"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408C12FD-D233-4632-963F-22C303418C39}"/>
              </a:ext>
            </a:extLst>
          </p:cNvPr>
          <p:cNvSpPr txBox="1">
            <a:spLocks noChangeArrowheads="1"/>
          </p:cNvSpPr>
          <p:nvPr/>
        </p:nvSpPr>
        <p:spPr bwMode="auto">
          <a:xfrm>
            <a:off x="971550" y="1125538"/>
            <a:ext cx="7345363"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A divulgação do nosso estilo de vida por importantes periódicos parece muito boa, mas não é nada em comparação com o que ocorrerá quando cada  membro da igreja permitir que Deus os “transforme, pela renovação do entendimento” (Rom 12:2), e, pelo poder do Espírito, experimentemos a reforma e o reavivamento. </a:t>
            </a:r>
          </a:p>
        </p:txBody>
      </p:sp>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475E6DD-C6AD-40D9-929B-F5941551B430}"/>
              </a:ext>
            </a:extLst>
          </p:cNvPr>
          <p:cNvSpPr txBox="1">
            <a:spLocks noChangeArrowheads="1"/>
          </p:cNvSpPr>
          <p:nvPr/>
        </p:nvSpPr>
        <p:spPr bwMode="auto">
          <a:xfrm>
            <a:off x="1042988" y="1412875"/>
            <a:ext cx="7561262"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Satanás, porém, tem procurado tomar para si a bandeira do natural a fim de enganar as pessoas. Na busca do “natural” muitos têm aceitado o sobrenatural, o curandeirismo, os remédios que não contêm princípios ativos, cujos efeitos são inexplicáveis, além do uso místico das ervas. </a:t>
            </a:r>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EE2ED3C8-8A42-41F4-86B1-D9C11B7F386A}"/>
              </a:ext>
            </a:extLst>
          </p:cNvPr>
          <p:cNvSpPr txBox="1">
            <a:spLocks noChangeArrowheads="1"/>
          </p:cNvSpPr>
          <p:nvPr/>
        </p:nvSpPr>
        <p:spPr bwMode="auto">
          <a:xfrm>
            <a:off x="1042988" y="1628775"/>
            <a:ext cx="741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Jesus disse: “</a:t>
            </a:r>
            <a:r>
              <a:rPr lang="pt-BR" altLang="pt-BR" i="1"/>
              <a:t>Porque surgirão falsos cristos e falsos profetas operando grandes sinais e prodígios para enganar, se possível, os próprios eleitos</a:t>
            </a:r>
            <a:r>
              <a:rPr lang="pt-BR" altLang="pt-BR"/>
              <a:t>” (Mat. 24:24).</a:t>
            </a:r>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71DDCE63-4F59-4682-ADF5-ECA3A8433C4B}"/>
              </a:ext>
            </a:extLst>
          </p:cNvPr>
          <p:cNvSpPr txBox="1">
            <a:spLocks noChangeArrowheads="1"/>
          </p:cNvSpPr>
          <p:nvPr/>
        </p:nvSpPr>
        <p:spPr bwMode="auto">
          <a:xfrm>
            <a:off x="1042988" y="1474788"/>
            <a:ext cx="76327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a:t>Ellen White enfatizou o uso preventivo e curativo dos remédios naturais de Deus: água pura, ar puro, luz solar, atividade física, repouso, nutrição balanceada, temperança e confiança no poder divino. Esses são os verdadeiros remédios naturais e estão ao alcance de todos. </a:t>
            </a:r>
          </a:p>
        </p:txBody>
      </p:sp>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64EA7A8-9E55-4589-BA28-E5EEECFCD9EF}"/>
              </a:ext>
            </a:extLst>
          </p:cNvPr>
          <p:cNvSpPr txBox="1">
            <a:spLocks noChangeArrowheads="1"/>
          </p:cNvSpPr>
          <p:nvPr/>
        </p:nvSpPr>
        <p:spPr bwMode="auto">
          <a:xfrm>
            <a:off x="1042988" y="1484313"/>
            <a:ext cx="71294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Satanás procura cada vez mais confundir a verdade com seus sofismas.</a:t>
            </a:r>
          </a:p>
          <a:p>
            <a:pPr eaLnBrk="1" hangingPunct="1"/>
            <a:endParaRPr lang="pt-BR" altLang="pt-BR"/>
          </a:p>
          <a:p>
            <a:pPr eaLnBrk="1" hangingPunct="1"/>
            <a:r>
              <a:rPr lang="pt-BR" altLang="pt-BR"/>
              <a:t>Veja o que ele tem feito nessa área.</a:t>
            </a:r>
          </a:p>
        </p:txBody>
      </p:sp>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D1ED9B5D-3BF9-4458-B833-E8CAB8D08BC8}"/>
              </a:ext>
            </a:extLst>
          </p:cNvPr>
          <p:cNvSpPr txBox="1">
            <a:spLocks noChangeArrowheads="1"/>
          </p:cNvSpPr>
          <p:nvPr/>
        </p:nvSpPr>
        <p:spPr bwMode="auto">
          <a:xfrm>
            <a:off x="539750" y="1125538"/>
            <a:ext cx="824388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b="1"/>
              <a:t>1. Leva a igreja, e até mesmo os profissionais de saúde, a desconsiderar a verdadeira orientação naturista</a:t>
            </a:r>
            <a:endParaRPr lang="pt-BR" altLang="pt-BR"/>
          </a:p>
          <a:p>
            <a:pPr eaLnBrk="1" hangingPunct="1">
              <a:lnSpc>
                <a:spcPct val="80000"/>
              </a:lnSpc>
            </a:pPr>
            <a:r>
              <a:rPr lang="pt-BR" altLang="pt-BR"/>
              <a:t>Com os avanços da medicina, muitos têm utilizado os recursos modernos e se afastado do enfoque natural. Quando agimos desta forma facilmente deixaremos de reconhecer as verdadeiras causas da doença.</a:t>
            </a:r>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8C20D6F4-E54F-4793-8076-1418866E13A9}"/>
              </a:ext>
            </a:extLst>
          </p:cNvPr>
          <p:cNvSpPr txBox="1">
            <a:spLocks noChangeArrowheads="1"/>
          </p:cNvSpPr>
          <p:nvPr/>
        </p:nvSpPr>
        <p:spPr bwMode="auto">
          <a:xfrm>
            <a:off x="900113" y="1052513"/>
            <a:ext cx="77755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2. Insistir na aplicação </a:t>
            </a:r>
            <a:r>
              <a:rPr lang="pt-BR" altLang="pt-BR" b="1" i="1"/>
              <a:t>exclusiva </a:t>
            </a:r>
            <a:r>
              <a:rPr lang="pt-BR" altLang="pt-BR" b="1"/>
              <a:t>dos chamados recursos naturais</a:t>
            </a:r>
            <a:endParaRPr lang="pt-BR" altLang="pt-BR"/>
          </a:p>
          <a:p>
            <a:pPr eaLnBrk="1" hangingPunct="1"/>
            <a:r>
              <a:rPr lang="pt-BR" altLang="pt-BR"/>
              <a:t>Muitos têm acreditado que o “natural” consiste no uso de remédios à base de ervas. Os fitoterápicos também são drogas e podem ser usados desde que com alguns critérios.</a:t>
            </a:r>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BFCE73C4-266E-43C9-A4C4-0F37970D8E1C}"/>
              </a:ext>
            </a:extLst>
          </p:cNvPr>
          <p:cNvSpPr txBox="1">
            <a:spLocks noChangeArrowheads="1"/>
          </p:cNvSpPr>
          <p:nvPr/>
        </p:nvSpPr>
        <p:spPr bwMode="auto">
          <a:xfrm>
            <a:off x="971550" y="1755775"/>
            <a:ext cx="727233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As pessoas não querem aprender a ter uma vida natural, mas quando adoecem desejam “tratamento natural”.</a:t>
            </a:r>
          </a:p>
          <a:p>
            <a:pPr eaLnBrk="1" hangingPunct="1">
              <a:spcBef>
                <a:spcPct val="50000"/>
              </a:spcBef>
            </a:pPr>
            <a:endParaRPr lang="pt-BR" altLang="pt-BR"/>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5B9F5935-9821-4ED1-8A77-6E484C30EC0B}"/>
              </a:ext>
            </a:extLst>
          </p:cNvPr>
          <p:cNvSpPr txBox="1">
            <a:spLocks noChangeArrowheads="1"/>
          </p:cNvSpPr>
          <p:nvPr/>
        </p:nvSpPr>
        <p:spPr bwMode="auto">
          <a:xfrm>
            <a:off x="684213" y="1052513"/>
            <a:ext cx="81010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3. Temer que submeter-se a algum tratamento ou usar algum medicamento seja pecado.</a:t>
            </a:r>
            <a:endParaRPr lang="pt-BR" altLang="pt-BR"/>
          </a:p>
          <a:p>
            <a:pPr eaLnBrk="1" hangingPunct="1"/>
            <a:r>
              <a:rPr lang="pt-BR" altLang="pt-BR"/>
              <a:t>Muitos perguntam: Se Deus tem poder para curar, deveríamos usar chás, medicamentos, antidepressivos, tratamentos psiquiátricos, quimioterapia e cirurgias?</a:t>
            </a:r>
          </a:p>
        </p:txBody>
      </p:sp>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0C4437-01E1-4E2D-BF1C-132A8B3F6B8E}"/>
              </a:ext>
            </a:extLst>
          </p:cNvPr>
          <p:cNvSpPr txBox="1">
            <a:spLocks noChangeArrowheads="1"/>
          </p:cNvSpPr>
          <p:nvPr/>
        </p:nvSpPr>
        <p:spPr bwMode="auto">
          <a:xfrm>
            <a:off x="1042988" y="1814513"/>
            <a:ext cx="67691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en-US" altLang="pt-BR" b="1"/>
              <a:t>Ellen White responde:</a:t>
            </a:r>
            <a:endParaRPr lang="pt-BR" altLang="pt-BR"/>
          </a:p>
          <a:p>
            <a:pPr eaLnBrk="1" hangingPunct="1"/>
            <a:r>
              <a:rPr lang="pt-BR" altLang="pt-BR"/>
              <a:t>“Não é negação da fé usar os remédios que Deus proveu para aliviar a dor e ajudar a natureza em sua obra de restauração... </a:t>
            </a: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a:extLst>
              <a:ext uri="{FF2B5EF4-FFF2-40B4-BE49-F238E27FC236}">
                <a16:creationId xmlns:a16="http://schemas.microsoft.com/office/drawing/2014/main" id="{56E0281B-D7A9-4C9F-A7B6-DC94CF7CAF65}"/>
              </a:ext>
            </a:extLst>
          </p:cNvPr>
          <p:cNvSpPr txBox="1">
            <a:spLocks noChangeArrowheads="1"/>
          </p:cNvSpPr>
          <p:nvPr/>
        </p:nvSpPr>
        <p:spPr bwMode="auto">
          <a:xfrm>
            <a:off x="900113" y="1125538"/>
            <a:ext cx="76327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“A doença é um esforço da natureza para libertar o organismo de condições resultantes da violação das leis da saúde. Em caso de doença, convém verificar a causa. As condições insalubres devem ser mudadas, os maus hábitos corrigidos. </a:t>
            </a:r>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AAA31556-9607-4380-A809-C4C58E1374CF}"/>
              </a:ext>
            </a:extLst>
          </p:cNvPr>
          <p:cNvSpPr txBox="1">
            <a:spLocks noChangeArrowheads="1"/>
          </p:cNvSpPr>
          <p:nvPr/>
        </p:nvSpPr>
        <p:spPr bwMode="auto">
          <a:xfrm>
            <a:off x="1116013" y="1484313"/>
            <a:ext cx="68405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Devemos usar todos os recursos para a restauração da saúde, aproveitando-nos de todas as vantagens possíveis, agindo em harmonia com as leis naturais.</a:t>
            </a:r>
            <a:r>
              <a:rPr lang="pt-BR" altLang="pt-BR" b="1"/>
              <a:t> </a:t>
            </a:r>
            <a:r>
              <a:rPr lang="pt-BR" altLang="pt-BR"/>
              <a:t>... </a:t>
            </a:r>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a:extLst>
              <a:ext uri="{FF2B5EF4-FFF2-40B4-BE49-F238E27FC236}">
                <a16:creationId xmlns:a16="http://schemas.microsoft.com/office/drawing/2014/main" id="{F74AE00B-4620-4A20-83FA-F4238CFE858C}"/>
              </a:ext>
            </a:extLst>
          </p:cNvPr>
          <p:cNvSpPr txBox="1">
            <a:spLocks noChangeArrowheads="1"/>
          </p:cNvSpPr>
          <p:nvPr/>
        </p:nvSpPr>
        <p:spPr bwMode="auto">
          <a:xfrm>
            <a:off x="1042988" y="1700213"/>
            <a:ext cx="6913562"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Deus não cura os doentes sem o concurso dos meios de cura que estão ao alcance dos homens</a:t>
            </a:r>
            <a:r>
              <a:rPr lang="pt-BR" altLang="pt-BR" i="1"/>
              <a:t>.</a:t>
            </a:r>
            <a:r>
              <a:rPr lang="pt-BR" altLang="pt-BR"/>
              <a:t> – </a:t>
            </a:r>
            <a:r>
              <a:rPr lang="pt-BR" altLang="pt-BR" i="1"/>
              <a:t>Mensagens Escolhidas</a:t>
            </a:r>
            <a:r>
              <a:rPr lang="pt-BR" altLang="pt-BR"/>
              <a:t>, vol. 2, pág. 286.</a:t>
            </a:r>
          </a:p>
          <a:p>
            <a:pPr eaLnBrk="1" hangingPunct="1">
              <a:spcBef>
                <a:spcPct val="50000"/>
              </a:spcBef>
            </a:pPr>
            <a:endParaRPr lang="pt-BR" altLang="pt-BR"/>
          </a:p>
        </p:txBody>
      </p:sp>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790573DB-4DDA-45F8-959F-1890FD1FE833}"/>
              </a:ext>
            </a:extLst>
          </p:cNvPr>
          <p:cNvSpPr txBox="1">
            <a:spLocks noChangeArrowheads="1"/>
          </p:cNvSpPr>
          <p:nvPr/>
        </p:nvSpPr>
        <p:spPr bwMode="auto">
          <a:xfrm>
            <a:off x="971550" y="1557338"/>
            <a:ext cx="72723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Entenda a Fitoterapia</a:t>
            </a:r>
            <a:endParaRPr lang="pt-BR" altLang="pt-BR"/>
          </a:p>
          <a:p>
            <a:pPr eaLnBrk="1" hangingPunct="1"/>
            <a:r>
              <a:rPr lang="pt-BR" altLang="pt-BR"/>
              <a:t>O uso medicinal das plantas, também chamado de fitoterapia ou medicina herbática, está intimamente associada com a idéia popular de medicina natural ou alternativa. </a:t>
            </a:r>
          </a:p>
        </p:txBody>
      </p:sp>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2A0D30C2-829A-4BBB-B72A-AC6243974E57}"/>
              </a:ext>
            </a:extLst>
          </p:cNvPr>
          <p:cNvSpPr txBox="1">
            <a:spLocks noChangeArrowheads="1"/>
          </p:cNvSpPr>
          <p:nvPr/>
        </p:nvSpPr>
        <p:spPr bwMode="auto">
          <a:xfrm>
            <a:off x="1042988" y="1557338"/>
            <a:ext cx="76327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Muitas plantas, além dos elementos nutritivos, tais como vitaminas, proteínas, carboidratos e lipídios, têm substâncias químicas que atuam no organismo de diversas maneiras: são os chamados </a:t>
            </a:r>
            <a:r>
              <a:rPr lang="pt-BR" altLang="pt-BR" i="1"/>
              <a:t>princípios ativos.</a:t>
            </a:r>
            <a:r>
              <a:rPr lang="pt-BR" altLang="pt-BR"/>
              <a:t> </a:t>
            </a:r>
          </a:p>
        </p:txBody>
      </p:sp>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59F17511-DFEC-4CE3-A79A-B6C1652990EA}"/>
              </a:ext>
            </a:extLst>
          </p:cNvPr>
          <p:cNvSpPr txBox="1">
            <a:spLocks noChangeArrowheads="1"/>
          </p:cNvSpPr>
          <p:nvPr/>
        </p:nvSpPr>
        <p:spPr bwMode="auto">
          <a:xfrm>
            <a:off x="1042988" y="1125538"/>
            <a:ext cx="76327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Os princípios ativos têm efeitos terapêuticos como analgésicos, antiespasmódicos, antidepressivos, antidiarreicos, antissépticos, calmantes, diuréticos, expectorantes, laxantes, etc. Também existem plantas cujos princípios ativos são tóxicos, cancerígenos, prejudiciais para o organismo. </a:t>
            </a:r>
          </a:p>
        </p:txBody>
      </p:sp>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41A3583A-8EFF-4AD9-9520-16EE893F3847}"/>
              </a:ext>
            </a:extLst>
          </p:cNvPr>
          <p:cNvSpPr txBox="1">
            <a:spLocks noChangeArrowheads="1"/>
          </p:cNvSpPr>
          <p:nvPr/>
        </p:nvSpPr>
        <p:spPr bwMode="auto">
          <a:xfrm>
            <a:off x="971550" y="1412875"/>
            <a:ext cx="748823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Pense nos seguintes aspectos da fitoterapia:</a:t>
            </a:r>
            <a:endParaRPr lang="pt-BR" altLang="pt-BR"/>
          </a:p>
          <a:p>
            <a:pPr eaLnBrk="1" hangingPunct="1"/>
            <a:r>
              <a:rPr lang="pt-BR" altLang="pt-BR" b="1"/>
              <a:t>1.</a:t>
            </a:r>
            <a:r>
              <a:rPr lang="pt-BR" altLang="pt-BR"/>
              <a:t> O desconhecimento das indicações, do modo de usar e dos verdadeiros efeitos da planta expõe o usuário ao risco de não funcionar ou até ser tóxico.</a:t>
            </a:r>
          </a:p>
        </p:txBody>
      </p:sp>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451A9C17-6A38-435A-BEBE-6A723973F764}"/>
              </a:ext>
            </a:extLst>
          </p:cNvPr>
          <p:cNvSpPr txBox="1">
            <a:spLocks noChangeArrowheads="1"/>
          </p:cNvSpPr>
          <p:nvPr/>
        </p:nvSpPr>
        <p:spPr bwMode="auto">
          <a:xfrm>
            <a:off x="1042988" y="1341438"/>
            <a:ext cx="74168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2.</a:t>
            </a:r>
            <a:r>
              <a:rPr lang="pt-BR" altLang="pt-BR"/>
              <a:t> Quem determina para que serve tal planta, qual a sua dosagem segura, como prepará-la e como usá-la? É a crendice popular, a vizinha, a avó, um parente, a televisão, o jornal, ou uma revista ? </a:t>
            </a:r>
          </a:p>
          <a:p>
            <a:pPr eaLnBrk="1" hangingPunct="1">
              <a:spcBef>
                <a:spcPct val="50000"/>
              </a:spcBef>
            </a:pPr>
            <a:endParaRPr lang="pt-BR" altLang="pt-BR"/>
          </a:p>
        </p:txBody>
      </p:sp>
    </p:spTree>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047238D5-4148-4568-AFD6-ED5FFFAF72FD}"/>
              </a:ext>
            </a:extLst>
          </p:cNvPr>
          <p:cNvSpPr txBox="1">
            <a:spLocks noChangeArrowheads="1"/>
          </p:cNvSpPr>
          <p:nvPr/>
        </p:nvSpPr>
        <p:spPr bwMode="auto">
          <a:xfrm>
            <a:off x="971550" y="1557338"/>
            <a:ext cx="67691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b="1"/>
              <a:t>3.</a:t>
            </a:r>
            <a:r>
              <a:rPr lang="pt-BR" altLang="pt-BR"/>
              <a:t> Remédio natural tem-se tornado um negócio bastante rentável. Devemos ter cuidado com a charlatanice que encontra aí um campo fértil e rico para muitos espertos.</a:t>
            </a:r>
          </a:p>
        </p:txBody>
      </p:sp>
    </p:spTree>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4A53A00B-8144-4032-94C0-062E3E5EF270}"/>
              </a:ext>
            </a:extLst>
          </p:cNvPr>
          <p:cNvSpPr txBox="1">
            <a:spLocks noChangeArrowheads="1"/>
          </p:cNvSpPr>
          <p:nvPr/>
        </p:nvSpPr>
        <p:spPr bwMode="auto">
          <a:xfrm>
            <a:off x="971550" y="1412875"/>
            <a:ext cx="77041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b="1"/>
              <a:t>4.</a:t>
            </a:r>
            <a:r>
              <a:rPr lang="pt-BR" altLang="pt-BR"/>
              <a:t> Quem prova que o conteúdo de determinada pílula, ou pó ou garrafada realmente contém a substância e a quantidade adequada? Quem faz o controle de qualidade desses medicamentos ditos “</a:t>
            </a:r>
            <a:r>
              <a:rPr lang="pt-BR" altLang="pt-BR" i="1"/>
              <a:t>naturais” </a:t>
            </a:r>
            <a:r>
              <a:rPr lang="pt-BR" altLang="pt-BR"/>
              <a:t>?</a:t>
            </a:r>
          </a:p>
        </p:txBody>
      </p:sp>
    </p:spTree>
  </p:cSld>
  <p:clrMapOvr>
    <a:masterClrMapping/>
  </p:clrMapOvr>
  <p:transition>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C357E601-E52B-43FC-A4F0-CD2C277FCED2}"/>
              </a:ext>
            </a:extLst>
          </p:cNvPr>
          <p:cNvSpPr txBox="1">
            <a:spLocks noChangeArrowheads="1"/>
          </p:cNvSpPr>
          <p:nvPr/>
        </p:nvSpPr>
        <p:spPr bwMode="auto">
          <a:xfrm>
            <a:off x="1042988" y="1700213"/>
            <a:ext cx="70580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b="1"/>
              <a:t>5.</a:t>
            </a:r>
            <a:r>
              <a:rPr lang="pt-BR" altLang="pt-BR"/>
              <a:t> Cuidado com a perda de tempo. O atraso do início do tratamento adequado de enfermidade grave pode ser fatal. </a:t>
            </a:r>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16D420E3-E077-428F-A2BE-4BEC9BB826B9}"/>
              </a:ext>
            </a:extLst>
          </p:cNvPr>
          <p:cNvSpPr txBox="1">
            <a:spLocks noChangeArrowheads="1"/>
          </p:cNvSpPr>
          <p:nvPr/>
        </p:nvSpPr>
        <p:spPr bwMode="auto">
          <a:xfrm>
            <a:off x="1042988" y="1484313"/>
            <a:ext cx="69850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Então se auxilia a natureza em seu esforço para expelir as impurezas e restabelecer as condições normais no organismo.” – </a:t>
            </a:r>
            <a:r>
              <a:rPr lang="pt-BR" altLang="pt-BR" i="1"/>
              <a:t>A Ciência do Bom Viver</a:t>
            </a:r>
            <a:r>
              <a:rPr lang="pt-BR" altLang="pt-BR"/>
              <a:t>, pág. 127.</a:t>
            </a:r>
          </a:p>
          <a:p>
            <a:pPr eaLnBrk="1" hangingPunct="1">
              <a:spcBef>
                <a:spcPct val="50000"/>
              </a:spcBef>
            </a:pPr>
            <a:endParaRPr lang="pt-BR" altLang="pt-BR"/>
          </a:p>
        </p:txBody>
      </p:sp>
    </p:spTree>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2B03A688-E877-49F5-8D49-9F01DAEBA90C}"/>
              </a:ext>
            </a:extLst>
          </p:cNvPr>
          <p:cNvSpPr txBox="1">
            <a:spLocks noChangeArrowheads="1"/>
          </p:cNvSpPr>
          <p:nvPr/>
        </p:nvSpPr>
        <p:spPr bwMode="auto">
          <a:xfrm>
            <a:off x="1116013" y="1557338"/>
            <a:ext cx="67691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b="1"/>
              <a:t>6.</a:t>
            </a:r>
            <a:r>
              <a:rPr lang="pt-BR" altLang="pt-BR"/>
              <a:t> Não é incomum observarmos o uso de determinadas plantas associado com atividades de curandeirismo, curas espirituais, simpatias, crendices e rituais místicos.</a:t>
            </a:r>
          </a:p>
        </p:txBody>
      </p:sp>
    </p:spTree>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09522B94-8B61-46B1-93DC-4DE313246FE0}"/>
              </a:ext>
            </a:extLst>
          </p:cNvPr>
          <p:cNvSpPr txBox="1">
            <a:spLocks noChangeArrowheads="1"/>
          </p:cNvSpPr>
          <p:nvPr/>
        </p:nvSpPr>
        <p:spPr bwMode="auto">
          <a:xfrm>
            <a:off x="1116013" y="1484313"/>
            <a:ext cx="74882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Mas, afinal, que remédios devemos usar? Os chás e ervas são mesmo melhores que os remédios de farmácia? Ou será que esses produtos também podem ser perigosos para  a saúde?</a:t>
            </a:r>
          </a:p>
        </p:txBody>
      </p:sp>
    </p:spTree>
  </p:cSld>
  <p:clrMapOvr>
    <a:masterClrMapping/>
  </p:clrMapOvr>
  <p:transition>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DDA6F0E1-FB54-4A06-847F-97057C967BCB}"/>
              </a:ext>
            </a:extLst>
          </p:cNvPr>
          <p:cNvSpPr txBox="1">
            <a:spLocks noChangeArrowheads="1"/>
          </p:cNvSpPr>
          <p:nvPr/>
        </p:nvSpPr>
        <p:spPr bwMode="auto">
          <a:xfrm>
            <a:off x="1042988" y="1341438"/>
            <a:ext cx="734536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Boldo</a:t>
            </a:r>
            <a:endParaRPr lang="pt-BR" altLang="pt-BR"/>
          </a:p>
          <a:p>
            <a:pPr eaLnBrk="1" hangingPunct="1"/>
            <a:r>
              <a:rPr lang="pt-BR" altLang="pt-BR"/>
              <a:t>É geralmente usado na forma de chá “natural”, mas contém drogas bastante tóxicas. </a:t>
            </a:r>
          </a:p>
        </p:txBody>
      </p:sp>
    </p:spTree>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5CF43F5D-858E-4ECD-957D-B6F02F491867}"/>
              </a:ext>
            </a:extLst>
          </p:cNvPr>
          <p:cNvSpPr txBox="1">
            <a:spLocks noChangeArrowheads="1"/>
          </p:cNvSpPr>
          <p:nvPr/>
        </p:nvSpPr>
        <p:spPr bwMode="auto">
          <a:xfrm>
            <a:off x="611188" y="1341438"/>
            <a:ext cx="810101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a:t>Estudos feitos em ratos indicaram que o Boldo realmente é bom para a digestão, mas, por outro, apresenta um efeito colateral praticamente desconhecido: um aumento do número de abortos e de malformação nos embriões, além do aumento dos níveis de colesterol nos ratos que usaram boldo durante um mês.</a:t>
            </a:r>
          </a:p>
        </p:txBody>
      </p:sp>
    </p:spTree>
  </p:cSld>
  <p:clrMapOvr>
    <a:masterClrMapping/>
  </p:clrMapOvr>
  <p:transition>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B4D5A827-20C7-4FCF-88B2-120996CEEDC4}"/>
              </a:ext>
            </a:extLst>
          </p:cNvPr>
          <p:cNvSpPr txBox="1">
            <a:spLocks noChangeArrowheads="1"/>
          </p:cNvSpPr>
          <p:nvPr/>
        </p:nvSpPr>
        <p:spPr bwMode="auto">
          <a:xfrm>
            <a:off x="971550" y="981075"/>
            <a:ext cx="77771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Confrei</a:t>
            </a:r>
            <a:r>
              <a:rPr lang="pt-BR" altLang="pt-BR"/>
              <a:t> </a:t>
            </a:r>
          </a:p>
          <a:p>
            <a:pPr eaLnBrk="1" hangingPunct="1"/>
            <a:r>
              <a:rPr lang="pt-BR" altLang="pt-BR"/>
              <a:t>Houve uma época em que o confrei era o maior sucesso. Comia-se salada de confrei, aplicava-se pasta de confrei, suco de confrei. Anos depois, para surpresa geral, descobriram que o confrei causava câncer.</a:t>
            </a:r>
          </a:p>
        </p:txBody>
      </p:sp>
    </p:spTree>
  </p:cSld>
  <p:clrMapOvr>
    <a:masterClrMapping/>
  </p:clrMapOvr>
  <p:transition>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763BF607-3901-4043-8120-5AB34DB0683C}"/>
              </a:ext>
            </a:extLst>
          </p:cNvPr>
          <p:cNvSpPr txBox="1">
            <a:spLocks noChangeArrowheads="1"/>
          </p:cNvSpPr>
          <p:nvPr/>
        </p:nvSpPr>
        <p:spPr bwMode="auto">
          <a:xfrm>
            <a:off x="900113" y="1341438"/>
            <a:ext cx="76327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Hoje, o confrei é uma planta proibida para uso humano. O confrei é rico em </a:t>
            </a:r>
            <a:r>
              <a:rPr lang="pt-BR" altLang="pt-BR" i="1"/>
              <a:t>drogas </a:t>
            </a:r>
            <a:r>
              <a:rPr lang="pt-BR" altLang="pt-BR"/>
              <a:t>altamente tóxicas para o fígado, as </a:t>
            </a:r>
            <a:r>
              <a:rPr lang="pt-BR" altLang="pt-BR" i="1"/>
              <a:t>pirrolizidinas</a:t>
            </a:r>
            <a:r>
              <a:rPr lang="pt-BR" altLang="pt-BR"/>
              <a:t>, que podem causar cirrose hepática, além de problemas nos pulmões e coração. </a:t>
            </a:r>
          </a:p>
        </p:txBody>
      </p:sp>
    </p:spTree>
  </p:cSld>
  <p:clrMapOvr>
    <a:masterClrMapping/>
  </p:clrMapOvr>
  <p:transition>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EFF59A38-169D-40D7-BB41-BB95AF4ADFB7}"/>
              </a:ext>
            </a:extLst>
          </p:cNvPr>
          <p:cNvSpPr txBox="1">
            <a:spLocks noChangeArrowheads="1"/>
          </p:cNvSpPr>
          <p:nvPr/>
        </p:nvSpPr>
        <p:spPr bwMode="auto">
          <a:xfrm>
            <a:off x="971550" y="1484313"/>
            <a:ext cx="72723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Uso de chás na gravidez e durante a amamentação</a:t>
            </a:r>
            <a:endParaRPr lang="pt-BR" altLang="pt-BR"/>
          </a:p>
          <a:p>
            <a:pPr eaLnBrk="1" hangingPunct="1"/>
            <a:r>
              <a:rPr lang="pt-BR" altLang="pt-BR"/>
              <a:t>Muitas mães, no mundo inteiro, acham que é ótimo tomar um chá natural durante toda a gravidez e o aleitamento. </a:t>
            </a:r>
          </a:p>
        </p:txBody>
      </p:sp>
    </p:spTree>
  </p:cSld>
  <p:clrMapOvr>
    <a:masterClrMapping/>
  </p:clrMapOvr>
  <p:transition>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4D425C6B-0FAF-4E16-9F8A-D1D632B10D6D}"/>
              </a:ext>
            </a:extLst>
          </p:cNvPr>
          <p:cNvSpPr txBox="1">
            <a:spLocks noChangeArrowheads="1"/>
          </p:cNvSpPr>
          <p:nvPr/>
        </p:nvSpPr>
        <p:spPr bwMode="auto">
          <a:xfrm>
            <a:off x="971550" y="1412875"/>
            <a:ext cx="6985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Nos últimos anos, vários artigos na literatura médica têm relatado casos de bebês que desenvolveram cirrose hepática e morreram vitimados pelas “ervas naturais”. </a:t>
            </a:r>
          </a:p>
          <a:p>
            <a:pPr eaLnBrk="1" hangingPunct="1">
              <a:spcBef>
                <a:spcPct val="50000"/>
              </a:spcBef>
            </a:pPr>
            <a:endParaRPr lang="pt-BR" altLang="pt-BR"/>
          </a:p>
        </p:txBody>
      </p:sp>
    </p:spTree>
  </p:cSld>
  <p:clrMapOvr>
    <a:masterClrMapping/>
  </p:clrMapOvr>
  <p:transition>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a:extLst>
              <a:ext uri="{FF2B5EF4-FFF2-40B4-BE49-F238E27FC236}">
                <a16:creationId xmlns:a16="http://schemas.microsoft.com/office/drawing/2014/main" id="{D9A11C45-AED4-41E1-8C45-1B28A5434C04}"/>
              </a:ext>
            </a:extLst>
          </p:cNvPr>
          <p:cNvSpPr txBox="1">
            <a:spLocks noChangeArrowheads="1"/>
          </p:cNvSpPr>
          <p:nvPr/>
        </p:nvSpPr>
        <p:spPr bwMode="auto">
          <a:xfrm>
            <a:off x="971550" y="1052513"/>
            <a:ext cx="7561263"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b="1"/>
              <a:t>Cavalinha</a:t>
            </a:r>
            <a:endParaRPr lang="pt-BR" altLang="pt-BR"/>
          </a:p>
          <a:p>
            <a:pPr eaLnBrk="1" hangingPunct="1">
              <a:lnSpc>
                <a:spcPct val="80000"/>
              </a:lnSpc>
            </a:pPr>
            <a:r>
              <a:rPr lang="pt-BR" altLang="pt-BR"/>
              <a:t>Usado para várias finalidades, mas, comumente para tentar emagrecer.</a:t>
            </a:r>
            <a:r>
              <a:rPr lang="pt-BR" altLang="pt-BR" b="1"/>
              <a:t> </a:t>
            </a:r>
            <a:r>
              <a:rPr lang="pt-BR" altLang="pt-BR"/>
              <a:t>Ela contém uma droga chamada diterpenóide tóxica. A revista </a:t>
            </a:r>
            <a:r>
              <a:rPr lang="pt-BR" altLang="pt-BR" i="1"/>
              <a:t>Annals of Internal Medicine</a:t>
            </a:r>
            <a:r>
              <a:rPr lang="pt-BR" altLang="pt-BR"/>
              <a:t>, que é uma das mais sérias publicações médicas no mundo, descreveu, em 1992, sete casos de hepatite causada pelo uso da erva cavalinha. </a:t>
            </a:r>
          </a:p>
        </p:txBody>
      </p:sp>
    </p:spTree>
  </p:cSld>
  <p:clrMapOvr>
    <a:masterClrMapping/>
  </p:clrMapOvr>
  <p:transition>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A057B08-9270-4D8B-B0F9-FEDE7C47D075}"/>
              </a:ext>
            </a:extLst>
          </p:cNvPr>
          <p:cNvSpPr txBox="1">
            <a:spLocks noChangeArrowheads="1"/>
          </p:cNvSpPr>
          <p:nvPr/>
        </p:nvSpPr>
        <p:spPr bwMode="auto">
          <a:xfrm>
            <a:off x="971550" y="1341438"/>
            <a:ext cx="76327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Os remédios de farmácia também podem ser tóxicos. O próprio fabricante é obrigado a escrever isso na bula. Em geral, ele também adverte que aquele remédio não deve ser usado durante a gravidez, nem nos períodos de amamentação, nem por crianças até determinada idade. </a:t>
            </a:r>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36D83262-38B2-4093-A053-703B3520431E}"/>
              </a:ext>
            </a:extLst>
          </p:cNvPr>
          <p:cNvSpPr txBox="1">
            <a:spLocks noChangeArrowheads="1"/>
          </p:cNvSpPr>
          <p:nvPr/>
        </p:nvSpPr>
        <p:spPr bwMode="auto">
          <a:xfrm>
            <a:off x="1042988" y="1412875"/>
            <a:ext cx="71294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A Igreja Adventista do Sétimo Dia possui um rico legado na área de saúde. Os escritos de Ellen White foram revolucionários desde os dias em que apareceram, questionando uma grande porção da “ciência médica” da época.</a:t>
            </a:r>
          </a:p>
        </p:txBody>
      </p:sp>
    </p:spTree>
  </p:cSld>
  <p:clrMapOvr>
    <a:masterClrMapping/>
  </p:clrMapOvr>
  <p:transition>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F6B5B635-01B2-43F8-8283-0ABD6AB79376}"/>
              </a:ext>
            </a:extLst>
          </p:cNvPr>
          <p:cNvSpPr txBox="1">
            <a:spLocks noChangeArrowheads="1"/>
          </p:cNvSpPr>
          <p:nvPr/>
        </p:nvSpPr>
        <p:spPr bwMode="auto">
          <a:xfrm>
            <a:off x="971550" y="1052513"/>
            <a:ext cx="73453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Com as plantas e ervas também são necessários esses cuidados. Os chamados </a:t>
            </a:r>
            <a:r>
              <a:rPr lang="pt-BR" altLang="pt-BR" i="1"/>
              <a:t>remédios naturais</a:t>
            </a:r>
            <a:r>
              <a:rPr lang="pt-BR" altLang="pt-BR"/>
              <a:t> são as maiores fontes de drogas de que a medicina dispõe e que, evidentemente, podem produzir danos ao organismo, tanto quanto os remédios de farmácia.</a:t>
            </a:r>
          </a:p>
        </p:txBody>
      </p:sp>
    </p:spTree>
  </p:cSld>
  <p:clrMapOvr>
    <a:masterClrMapping/>
  </p:clrMapOvr>
  <p:transition>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53013646-63F6-4397-9770-FC44A14C6B53}"/>
              </a:ext>
            </a:extLst>
          </p:cNvPr>
          <p:cNvSpPr txBox="1">
            <a:spLocks noChangeArrowheads="1"/>
          </p:cNvSpPr>
          <p:nvPr/>
        </p:nvSpPr>
        <p:spPr bwMode="auto">
          <a:xfrm>
            <a:off x="1187450" y="1052513"/>
            <a:ext cx="74882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Regras básicas para o uso de plantas: </a:t>
            </a:r>
          </a:p>
          <a:p>
            <a:pPr eaLnBrk="1" hangingPunct="1"/>
            <a:endParaRPr lang="pt-BR" altLang="pt-BR" b="1"/>
          </a:p>
        </p:txBody>
      </p:sp>
    </p:spTree>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7F823B09-B173-4D83-8C0A-F3C463088B0F}"/>
              </a:ext>
            </a:extLst>
          </p:cNvPr>
          <p:cNvSpPr txBox="1">
            <a:spLocks noChangeArrowheads="1"/>
          </p:cNvSpPr>
          <p:nvPr/>
        </p:nvSpPr>
        <p:spPr bwMode="auto">
          <a:xfrm>
            <a:off x="1187450" y="981075"/>
            <a:ext cx="76327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Regras básicas para o uso de plantas: </a:t>
            </a:r>
          </a:p>
          <a:p>
            <a:pPr eaLnBrk="1" hangingPunct="1"/>
            <a:endParaRPr lang="pt-BR" altLang="pt-BR" b="1"/>
          </a:p>
          <a:p>
            <a:pPr eaLnBrk="1" hangingPunct="1"/>
            <a:r>
              <a:rPr lang="pt-BR" altLang="pt-BR" b="1"/>
              <a:t>1.</a:t>
            </a:r>
            <a:r>
              <a:rPr lang="pt-BR" altLang="pt-BR"/>
              <a:t> Não use nenhum tipo de remédios de ervas se está grávida, querendo engravidar, ou  amamentando;</a:t>
            </a:r>
          </a:p>
        </p:txBody>
      </p:sp>
    </p:spTree>
  </p:cSld>
  <p:clrMapOvr>
    <a:masterClrMapping/>
  </p:clrMapOvr>
  <p:transition>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00310D29-EBF1-436F-B49C-250567E94ED5}"/>
              </a:ext>
            </a:extLst>
          </p:cNvPr>
          <p:cNvSpPr txBox="1">
            <a:spLocks noChangeArrowheads="1"/>
          </p:cNvSpPr>
          <p:nvPr/>
        </p:nvSpPr>
        <p:spPr bwMode="auto">
          <a:xfrm>
            <a:off x="1187450" y="836613"/>
            <a:ext cx="76327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Regras básicas para o uso de plantas: </a:t>
            </a:r>
          </a:p>
          <a:p>
            <a:pPr eaLnBrk="1" hangingPunct="1"/>
            <a:endParaRPr lang="pt-BR" altLang="pt-BR" b="1"/>
          </a:p>
          <a:p>
            <a:pPr eaLnBrk="1" hangingPunct="1"/>
            <a:r>
              <a:rPr lang="pt-BR" altLang="pt-BR" b="1"/>
              <a:t>1.</a:t>
            </a:r>
            <a:r>
              <a:rPr lang="pt-BR" altLang="pt-BR"/>
              <a:t> Não use nenhum tipo de remédios de ervas se está grávida, querendo engravidar, ou  amamentando;</a:t>
            </a:r>
          </a:p>
          <a:p>
            <a:pPr eaLnBrk="1" hangingPunct="1"/>
            <a:r>
              <a:rPr lang="pt-BR" altLang="pt-BR" b="1"/>
              <a:t>2.</a:t>
            </a:r>
            <a:r>
              <a:rPr lang="pt-BR" altLang="pt-BR"/>
              <a:t> Não dê esse tipo de produtos ao seu bebê;</a:t>
            </a:r>
          </a:p>
        </p:txBody>
      </p:sp>
    </p:spTree>
  </p:cSld>
  <p:clrMapOvr>
    <a:masterClrMapping/>
  </p:clrMapOvr>
  <p:transition>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26815C4D-EF53-4922-9A90-7AE3A11561CD}"/>
              </a:ext>
            </a:extLst>
          </p:cNvPr>
          <p:cNvSpPr txBox="1">
            <a:spLocks noChangeArrowheads="1"/>
          </p:cNvSpPr>
          <p:nvPr/>
        </p:nvSpPr>
        <p:spPr bwMode="auto">
          <a:xfrm>
            <a:off x="1042988" y="1773238"/>
            <a:ext cx="66246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3.</a:t>
            </a:r>
            <a:r>
              <a:rPr lang="pt-BR" altLang="pt-BR"/>
              <a:t> Não use qualquer tipo de preparados de ervas, em grande quantidade.</a:t>
            </a:r>
          </a:p>
        </p:txBody>
      </p:sp>
    </p:spTree>
  </p:cSld>
  <p:clrMapOvr>
    <a:masterClrMapping/>
  </p:clrMapOvr>
  <p:transition>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1776297F-F4B4-4767-B24B-620D4E1FABFF}"/>
              </a:ext>
            </a:extLst>
          </p:cNvPr>
          <p:cNvSpPr txBox="1">
            <a:spLocks noChangeArrowheads="1"/>
          </p:cNvSpPr>
          <p:nvPr/>
        </p:nvSpPr>
        <p:spPr bwMode="auto">
          <a:xfrm>
            <a:off x="1042988" y="1773238"/>
            <a:ext cx="662463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3.</a:t>
            </a:r>
            <a:r>
              <a:rPr lang="pt-BR" altLang="pt-BR"/>
              <a:t> Não use qualquer tipo de preparados de ervas, em grande quantidade.</a:t>
            </a:r>
          </a:p>
          <a:p>
            <a:pPr eaLnBrk="1" hangingPunct="1"/>
            <a:r>
              <a:rPr lang="pt-BR" altLang="pt-BR" b="1"/>
              <a:t>4.</a:t>
            </a:r>
            <a:r>
              <a:rPr lang="pt-BR" altLang="pt-BR"/>
              <a:t> Não faça uso diário de qualquer tipo de ervas.</a:t>
            </a:r>
          </a:p>
        </p:txBody>
      </p:sp>
    </p:spTree>
  </p:cSld>
  <p:clrMapOvr>
    <a:masterClrMapping/>
  </p:clrMapOvr>
  <p:transition>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id="{BBF559CA-3A94-4B62-99CD-7DF62EDB36FB}"/>
              </a:ext>
            </a:extLst>
          </p:cNvPr>
          <p:cNvSpPr txBox="1">
            <a:spLocks noChangeArrowheads="1"/>
          </p:cNvSpPr>
          <p:nvPr/>
        </p:nvSpPr>
        <p:spPr bwMode="auto">
          <a:xfrm>
            <a:off x="1116013" y="1125538"/>
            <a:ext cx="68405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5.</a:t>
            </a:r>
            <a:r>
              <a:rPr lang="pt-BR" altLang="pt-BR"/>
              <a:t> Se você comprar algum preparado de ervas, exija que todos os ingredientes estejam discriminados no rótulo (isso não garante muita coisa, mas é melhor do que nada).</a:t>
            </a:r>
          </a:p>
        </p:txBody>
      </p:sp>
    </p:spTree>
  </p:cSld>
  <p:clrMapOvr>
    <a:masterClrMapping/>
  </p:clrMapOvr>
  <p:transitio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516F95D4-AA2F-4E7E-A4B1-09DFBEBB03D7}"/>
              </a:ext>
            </a:extLst>
          </p:cNvPr>
          <p:cNvSpPr txBox="1">
            <a:spLocks noChangeArrowheads="1"/>
          </p:cNvSpPr>
          <p:nvPr/>
        </p:nvSpPr>
        <p:spPr bwMode="auto">
          <a:xfrm>
            <a:off x="1116013" y="1125538"/>
            <a:ext cx="684053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5.</a:t>
            </a:r>
            <a:r>
              <a:rPr lang="pt-BR" altLang="pt-BR"/>
              <a:t> Se você comprar algum preparado de ervas, exija que todos os ingredientes estejam discriminados no rótulo (isso não garante muita coisa, mas é melhor do que nada).</a:t>
            </a:r>
          </a:p>
          <a:p>
            <a:pPr eaLnBrk="1" hangingPunct="1"/>
            <a:r>
              <a:rPr lang="pt-BR" altLang="pt-BR" b="1"/>
              <a:t>6.</a:t>
            </a:r>
            <a:r>
              <a:rPr lang="pt-BR" altLang="pt-BR"/>
              <a:t> Não use qualquer preparado que tenha confrei.</a:t>
            </a:r>
          </a:p>
        </p:txBody>
      </p:sp>
    </p:spTree>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8E5A99FF-0108-46D6-A90F-2D9316A49546}"/>
              </a:ext>
            </a:extLst>
          </p:cNvPr>
          <p:cNvSpPr txBox="1">
            <a:spLocks noChangeArrowheads="1"/>
          </p:cNvSpPr>
          <p:nvPr/>
        </p:nvSpPr>
        <p:spPr bwMode="auto">
          <a:xfrm>
            <a:off x="539750" y="1466850"/>
            <a:ext cx="8135938"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b="1"/>
              <a:t>Quando estudamos o que a senhora White escreveu sobre remédios naturais, descobrimos que eles não são apresentados na forma de comprimidos, chás ou injeções, mas na forma de ar puro, luz solar, água, alimentação adequada, exercício físico, repouso, pureza de vida e confiança em Deus.</a:t>
            </a:r>
            <a:r>
              <a:rPr lang="pt-BR" altLang="pt-BR"/>
              <a:t> </a:t>
            </a:r>
          </a:p>
        </p:txBody>
      </p:sp>
    </p:spTree>
  </p:cSld>
  <p:clrMapOvr>
    <a:masterClrMapping/>
  </p:clrMapOvr>
  <p:transition>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a:extLst>
              <a:ext uri="{FF2B5EF4-FFF2-40B4-BE49-F238E27FC236}">
                <a16:creationId xmlns:a16="http://schemas.microsoft.com/office/drawing/2014/main" id="{71BD5CD5-C412-4CE0-91D7-165CE7971412}"/>
              </a:ext>
            </a:extLst>
          </p:cNvPr>
          <p:cNvSpPr txBox="1">
            <a:spLocks noChangeArrowheads="1"/>
          </p:cNvSpPr>
          <p:nvPr/>
        </p:nvSpPr>
        <p:spPr bwMode="auto">
          <a:xfrm>
            <a:off x="827088" y="1125538"/>
            <a:ext cx="734536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“Ar puro e água, higiene, regime adequado, pureza de vida e firme confiança em Deus, são remédios por cuja falta milhares de pessoas estão perecendo, todavia esses remédios estão caindo em desuso, porque seu hábil emprego requer trabalho que o povo não aprecia. </a:t>
            </a: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8217A93C-906E-4F46-AA28-3B4ACED4CDBD}"/>
              </a:ext>
            </a:extLst>
          </p:cNvPr>
          <p:cNvSpPr txBox="1">
            <a:spLocks noChangeArrowheads="1"/>
          </p:cNvSpPr>
          <p:nvPr/>
        </p:nvSpPr>
        <p:spPr bwMode="auto">
          <a:xfrm>
            <a:off x="1042988" y="1323975"/>
            <a:ext cx="69850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 A maior parte das práticas médicas daquela época era agressiva e ineficaz, a começar pelas drogas utilizadas. Os “tratamentos” geralmente produziam tantas mortes quanto as próprias doenças. No início do século 19, a  expectativa de vida de uma mulher era de 35 anos.</a:t>
            </a:r>
          </a:p>
        </p:txBody>
      </p:sp>
    </p:spTree>
  </p:cSld>
  <p:clrMapOvr>
    <a:masterClrMapping/>
  </p:clrMapOvr>
  <p:transition>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a:extLst>
              <a:ext uri="{FF2B5EF4-FFF2-40B4-BE49-F238E27FC236}">
                <a16:creationId xmlns:a16="http://schemas.microsoft.com/office/drawing/2014/main" id="{14BFEA28-4965-4172-931C-E3F5B3CDB337}"/>
              </a:ext>
            </a:extLst>
          </p:cNvPr>
          <p:cNvSpPr txBox="1">
            <a:spLocks noChangeArrowheads="1"/>
          </p:cNvSpPr>
          <p:nvPr/>
        </p:nvSpPr>
        <p:spPr bwMode="auto">
          <a:xfrm>
            <a:off x="827088" y="1071563"/>
            <a:ext cx="785018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Ar puro, exercício, água pura, e morada limpa e aprazível, acham-se ao alcance de todos, com apenas pouca despesa; as drogas, porém, são dispendiosas, tanto no gasto do dinheiro, como no efeito produzido no organismo.” – </a:t>
            </a:r>
            <a:r>
              <a:rPr lang="pt-BR" altLang="pt-BR" i="1"/>
              <a:t>Testemunhos Para a Igreja</a:t>
            </a:r>
            <a:r>
              <a:rPr lang="pt-BR" altLang="pt-BR"/>
              <a:t>, vol. 5, pág. 443.</a:t>
            </a:r>
          </a:p>
          <a:p>
            <a:pPr eaLnBrk="1" hangingPunct="1">
              <a:spcBef>
                <a:spcPct val="50000"/>
              </a:spcBef>
            </a:pPr>
            <a:endParaRPr lang="pt-BR" altLang="pt-BR"/>
          </a:p>
        </p:txBody>
      </p:sp>
    </p:spTree>
  </p:cSld>
  <p:clrMapOvr>
    <a:masterClrMapping/>
  </p:clrMapOvr>
  <p:transition>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20DCAA71-6F75-4C77-80E4-4BD7CC709B18}"/>
              </a:ext>
            </a:extLst>
          </p:cNvPr>
          <p:cNvSpPr txBox="1">
            <a:spLocks noChangeArrowheads="1"/>
          </p:cNvSpPr>
          <p:nvPr/>
        </p:nvSpPr>
        <p:spPr bwMode="auto">
          <a:xfrm>
            <a:off x="1116013" y="1484313"/>
            <a:ext cx="71278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Tratamentos de saúde feitos por membros da igreja</a:t>
            </a:r>
            <a:endParaRPr lang="pt-BR" altLang="pt-BR"/>
          </a:p>
          <a:p>
            <a:pPr eaLnBrk="1" hangingPunct="1"/>
            <a:r>
              <a:rPr lang="pt-BR" altLang="pt-BR"/>
              <a:t>Se alguém gosta de curar enfermos, deve estudar, se preparar e se habilitar para isso, trabalhando somente na área em que se habilitou.</a:t>
            </a:r>
          </a:p>
        </p:txBody>
      </p:sp>
    </p:spTree>
  </p:cSld>
  <p:clrMapOvr>
    <a:masterClrMapping/>
  </p:clrMapOvr>
  <p:transition>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a:extLst>
              <a:ext uri="{FF2B5EF4-FFF2-40B4-BE49-F238E27FC236}">
                <a16:creationId xmlns:a16="http://schemas.microsoft.com/office/drawing/2014/main" id="{87E45587-4EEC-43D7-956D-E8DD796C2852}"/>
              </a:ext>
            </a:extLst>
          </p:cNvPr>
          <p:cNvSpPr txBox="1">
            <a:spLocks noChangeArrowheads="1"/>
          </p:cNvSpPr>
          <p:nvPr/>
        </p:nvSpPr>
        <p:spPr bwMode="auto">
          <a:xfrm>
            <a:off x="1116013" y="1638300"/>
            <a:ext cx="6985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Tratar o doente, muitas vezes com garrafadas contendo misturas de ervas, sem bula, sem dosagens ou indicação de concentrações é um erro. </a:t>
            </a:r>
          </a:p>
          <a:p>
            <a:pPr eaLnBrk="1" hangingPunct="1">
              <a:spcBef>
                <a:spcPct val="50000"/>
              </a:spcBef>
            </a:pPr>
            <a:endParaRPr lang="pt-BR" altLang="pt-BR"/>
          </a:p>
        </p:txBody>
      </p:sp>
    </p:spTree>
  </p:cSld>
  <p:clrMapOvr>
    <a:masterClrMapping/>
  </p:clrMapOvr>
  <p:transition>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a:extLst>
              <a:ext uri="{FF2B5EF4-FFF2-40B4-BE49-F238E27FC236}">
                <a16:creationId xmlns:a16="http://schemas.microsoft.com/office/drawing/2014/main" id="{C0288A7C-2C81-4491-B93C-EA492E426779}"/>
              </a:ext>
            </a:extLst>
          </p:cNvPr>
          <p:cNvSpPr txBox="1">
            <a:spLocks noChangeArrowheads="1"/>
          </p:cNvSpPr>
          <p:nvPr/>
        </p:nvSpPr>
        <p:spPr bwMode="auto">
          <a:xfrm>
            <a:off x="1042988" y="1268413"/>
            <a:ext cx="71294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Veja o que a Sra. Ellen White escreveu:</a:t>
            </a:r>
          </a:p>
          <a:p>
            <a:pPr eaLnBrk="1" hangingPunct="1"/>
            <a:r>
              <a:rPr lang="pt-BR" altLang="pt-BR"/>
              <a:t>“Minha a voz se ergue contra isto, de pessoas não habilitadas tentarem tratar de doenças, professando fazê-lo segundo os princípios da reforma de saúde. </a:t>
            </a:r>
          </a:p>
        </p:txBody>
      </p:sp>
    </p:spTree>
  </p:cSld>
  <p:clrMapOvr>
    <a:masterClrMapping/>
  </p:clrMapOvr>
  <p:transition>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a:extLst>
              <a:ext uri="{FF2B5EF4-FFF2-40B4-BE49-F238E27FC236}">
                <a16:creationId xmlns:a16="http://schemas.microsoft.com/office/drawing/2014/main" id="{0B52A510-AD00-45EA-8B30-F62F806F6979}"/>
              </a:ext>
            </a:extLst>
          </p:cNvPr>
          <p:cNvSpPr txBox="1">
            <a:spLocks noChangeArrowheads="1"/>
          </p:cNvSpPr>
          <p:nvPr/>
        </p:nvSpPr>
        <p:spPr bwMode="auto">
          <a:xfrm>
            <a:off x="1042988" y="1125538"/>
            <a:ext cx="777716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Deus nos defenda de sermos os pacientes que lhes sirvam de campo de experiência!... Que Deus nos livre de tal perigo! Não precisamos de tais mestres e médicos. ... Alguns que empreendem tornar-se médicos, são fanáticos, egoístas, obstinados como jumentos. </a:t>
            </a:r>
          </a:p>
        </p:txBody>
      </p:sp>
    </p:spTree>
  </p:cSld>
  <p:clrMapOvr>
    <a:masterClrMapping/>
  </p:clrMapOvr>
  <p:transition>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a:extLst>
              <a:ext uri="{FF2B5EF4-FFF2-40B4-BE49-F238E27FC236}">
                <a16:creationId xmlns:a16="http://schemas.microsoft.com/office/drawing/2014/main" id="{69CEB376-F8AE-40F6-AADC-2871D55EB4B5}"/>
              </a:ext>
            </a:extLst>
          </p:cNvPr>
          <p:cNvSpPr txBox="1">
            <a:spLocks noChangeArrowheads="1"/>
          </p:cNvSpPr>
          <p:nvPr/>
        </p:nvSpPr>
        <p:spPr bwMode="auto">
          <a:xfrm>
            <a:off x="1116013" y="1522413"/>
            <a:ext cx="75596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Não lhes podeis ensinar qualquer coisa. ... Talvez não tenham tornado a vida um sucesso. Nada sabem realmente digno de saber-se, e todavia começaram a praticar a reforma de saúde. </a:t>
            </a:r>
          </a:p>
          <a:p>
            <a:pPr eaLnBrk="1" hangingPunct="1">
              <a:spcBef>
                <a:spcPct val="50000"/>
              </a:spcBef>
            </a:pPr>
            <a:endParaRPr lang="pt-BR" altLang="pt-BR"/>
          </a:p>
        </p:txBody>
      </p:sp>
    </p:spTree>
  </p:cSld>
  <p:clrMapOvr>
    <a:masterClrMapping/>
  </p:clrMapOvr>
  <p:transition>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a:extLst>
              <a:ext uri="{FF2B5EF4-FFF2-40B4-BE49-F238E27FC236}">
                <a16:creationId xmlns:a16="http://schemas.microsoft.com/office/drawing/2014/main" id="{E98D4585-965A-43A2-9498-BC8508CD6D76}"/>
              </a:ext>
            </a:extLst>
          </p:cNvPr>
          <p:cNvSpPr txBox="1">
            <a:spLocks noChangeArrowheads="1"/>
          </p:cNvSpPr>
          <p:nvPr/>
        </p:nvSpPr>
        <p:spPr bwMode="auto">
          <a:xfrm>
            <a:off x="1042988" y="1638300"/>
            <a:ext cx="68421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Não podemos permitir que tais pessoas matem este e aquele. Não; não o podemos permitir!” – </a:t>
            </a:r>
            <a:r>
              <a:rPr lang="pt-BR" altLang="pt-BR" i="1"/>
              <a:t>Testemunhos Seletos</a:t>
            </a:r>
            <a:r>
              <a:rPr lang="pt-BR" altLang="pt-BR"/>
              <a:t>, vol. 1, pág. 193.</a:t>
            </a:r>
          </a:p>
          <a:p>
            <a:pPr eaLnBrk="1" hangingPunct="1">
              <a:spcBef>
                <a:spcPct val="50000"/>
              </a:spcBef>
            </a:pPr>
            <a:endParaRPr lang="pt-BR" altLang="pt-BR"/>
          </a:p>
        </p:txBody>
      </p:sp>
    </p:spTree>
  </p:cSld>
  <p:clrMapOvr>
    <a:masterClrMapping/>
  </p:clrMapOvr>
  <p:transition>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a:extLst>
              <a:ext uri="{FF2B5EF4-FFF2-40B4-BE49-F238E27FC236}">
                <a16:creationId xmlns:a16="http://schemas.microsoft.com/office/drawing/2014/main" id="{0780628F-1F3A-4BB3-B1F5-A0EF7720813A}"/>
              </a:ext>
            </a:extLst>
          </p:cNvPr>
          <p:cNvSpPr txBox="1">
            <a:spLocks noChangeArrowheads="1"/>
          </p:cNvSpPr>
          <p:nvPr/>
        </p:nvSpPr>
        <p:spPr bwMode="auto">
          <a:xfrm>
            <a:off x="1042988" y="1125538"/>
            <a:ext cx="76327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Medicina indicada por Deus</a:t>
            </a:r>
            <a:endParaRPr lang="pt-BR" altLang="pt-BR"/>
          </a:p>
          <a:p>
            <a:pPr eaLnBrk="1" hangingPunct="1"/>
            <a:r>
              <a:rPr lang="pt-BR" altLang="pt-BR"/>
              <a:t>O Senhor nos ensinou que a verdadeira medicina abrange desde a prevenção até a cura, valendo-se de cada avanço da ciência, mas focado nos recursos naturais com plena confiança no único que pode curar e salvar.</a:t>
            </a:r>
          </a:p>
        </p:txBody>
      </p:sp>
    </p:spTree>
  </p:cSld>
  <p:clrMapOvr>
    <a:masterClrMapping/>
  </p:clrMapOvr>
  <p:transition>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a:extLst>
              <a:ext uri="{FF2B5EF4-FFF2-40B4-BE49-F238E27FC236}">
                <a16:creationId xmlns:a16="http://schemas.microsoft.com/office/drawing/2014/main" id="{27A348B1-8C7C-422A-B6BB-9AC84C791FE7}"/>
              </a:ext>
            </a:extLst>
          </p:cNvPr>
          <p:cNvSpPr txBox="1">
            <a:spLocks noChangeArrowheads="1"/>
          </p:cNvSpPr>
          <p:nvPr/>
        </p:nvSpPr>
        <p:spPr bwMode="auto">
          <a:xfrm>
            <a:off x="1042988" y="1052513"/>
            <a:ext cx="77057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b="1"/>
              <a:t>Lembre-se</a:t>
            </a:r>
            <a:endParaRPr lang="pt-BR" altLang="pt-BR"/>
          </a:p>
          <a:p>
            <a:pPr eaLnBrk="1" hangingPunct="1"/>
            <a:r>
              <a:rPr lang="pt-BR" altLang="pt-BR"/>
              <a:t>Cristo é o verdadeiro médico. – (</a:t>
            </a:r>
            <a:r>
              <a:rPr lang="pt-BR" altLang="pt-BR" i="1"/>
              <a:t>Medicina e Salvação</a:t>
            </a:r>
            <a:r>
              <a:rPr lang="pt-BR" altLang="pt-BR"/>
              <a:t>, pág. 197). </a:t>
            </a:r>
            <a:r>
              <a:rPr lang="pt-BR" altLang="pt-BR" i="1"/>
              <a:t>“Ele é quem sara todas as tuas enfermidades” </a:t>
            </a:r>
            <a:r>
              <a:rPr lang="pt-BR" altLang="pt-BR"/>
              <a:t>(Sal. 103:3);</a:t>
            </a:r>
          </a:p>
          <a:p>
            <a:pPr eaLnBrk="1" hangingPunct="1"/>
            <a:r>
              <a:rPr lang="pt-BR" altLang="pt-BR"/>
              <a:t>Ensinar um estilo de vida saudável. – (</a:t>
            </a:r>
            <a:r>
              <a:rPr lang="pt-BR" altLang="pt-BR" i="1"/>
              <a:t>Conselhos Sobre Saúde</a:t>
            </a:r>
            <a:r>
              <a:rPr lang="pt-BR" altLang="pt-BR"/>
              <a:t>, pág. 451);</a:t>
            </a:r>
          </a:p>
        </p:txBody>
      </p:sp>
    </p:spTree>
  </p:cSld>
  <p:clrMapOvr>
    <a:masterClrMapping/>
  </p:clrMapOvr>
  <p:transition>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03855B46-B083-4CAB-A985-2E12E1C93A86}"/>
              </a:ext>
            </a:extLst>
          </p:cNvPr>
          <p:cNvSpPr txBox="1">
            <a:spLocks noChangeArrowheads="1"/>
          </p:cNvSpPr>
          <p:nvPr/>
        </p:nvSpPr>
        <p:spPr bwMode="auto">
          <a:xfrm>
            <a:off x="1116013" y="1412875"/>
            <a:ext cx="71278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Abandonar as práticas errôneas. – (</a:t>
            </a:r>
            <a:r>
              <a:rPr lang="pt-BR" altLang="pt-BR" i="1"/>
              <a:t>A Ciência do Bom Viver</a:t>
            </a:r>
            <a:r>
              <a:rPr lang="pt-BR" altLang="pt-BR"/>
              <a:t>, pág. 127);</a:t>
            </a:r>
          </a:p>
          <a:p>
            <a:pPr eaLnBrk="1" hangingPunct="1"/>
            <a:r>
              <a:rPr lang="pt-BR" altLang="pt-BR"/>
              <a:t>Transfusão de sangue quando necessário. – (</a:t>
            </a:r>
            <a:r>
              <a:rPr lang="pt-BR" altLang="pt-BR" i="1"/>
              <a:t>Ibidem</a:t>
            </a:r>
            <a:r>
              <a:rPr lang="pt-BR" altLang="pt-BR"/>
              <a:t>, pág. 303);</a:t>
            </a:r>
          </a:p>
          <a:p>
            <a:pPr eaLnBrk="1" hangingPunct="1">
              <a:spcBef>
                <a:spcPct val="50000"/>
              </a:spcBef>
            </a:pPr>
            <a:endParaRPr lang="pt-BR" altLang="pt-BR"/>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605BB03-20FA-4177-9BF3-70CDFC5546D1}"/>
              </a:ext>
            </a:extLst>
          </p:cNvPr>
          <p:cNvSpPr txBox="1">
            <a:spLocks noChangeArrowheads="1"/>
          </p:cNvSpPr>
          <p:nvPr/>
        </p:nvSpPr>
        <p:spPr bwMode="auto">
          <a:xfrm>
            <a:off x="1042988" y="1474788"/>
            <a:ext cx="712946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O Senhor deixou instruções claras para levarmos ao mundo os verdadeiros remédios naturais. Deus ama o mundo de tal maneira, que deseja aliviar seu sofrimento por meio de uma vida simples e tratamentos que eduquem em direção à um estilo de vida saudável.</a:t>
            </a:r>
          </a:p>
        </p:txBody>
      </p:sp>
    </p:spTree>
  </p:cSld>
  <p:clrMapOvr>
    <a:masterClrMapping/>
  </p:clrMapOvr>
  <p:transition>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a:extLst>
              <a:ext uri="{FF2B5EF4-FFF2-40B4-BE49-F238E27FC236}">
                <a16:creationId xmlns:a16="http://schemas.microsoft.com/office/drawing/2014/main" id="{203BB166-A373-4864-BD0E-0FC4BEAECA75}"/>
              </a:ext>
            </a:extLst>
          </p:cNvPr>
          <p:cNvSpPr txBox="1">
            <a:spLocks noChangeArrowheads="1"/>
          </p:cNvSpPr>
          <p:nvPr/>
        </p:nvSpPr>
        <p:spPr bwMode="auto">
          <a:xfrm>
            <a:off x="539750" y="1125538"/>
            <a:ext cx="82089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Porque Deus não responde algumas de nossas orações pedindo cura?</a:t>
            </a:r>
          </a:p>
          <a:p>
            <a:pPr eaLnBrk="1" hangingPunct="1"/>
            <a:r>
              <a:rPr lang="pt-BR" altLang="pt-BR"/>
              <a:t>“Vi que o motivo por que Deus não ouvia mais plenamente as orações de Seus servos pelos doentes entre nós, era que Ele não podia ser glorificado nisto enquanto eles estivessem violando as leis da saúde. </a:t>
            </a:r>
          </a:p>
        </p:txBody>
      </p:sp>
    </p:spTree>
  </p:cSld>
  <p:clrMapOvr>
    <a:masterClrMapping/>
  </p:clrMapOvr>
  <p:transition>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07961620-7833-4773-9735-55EBCCB3A46D}"/>
              </a:ext>
            </a:extLst>
          </p:cNvPr>
          <p:cNvSpPr txBox="1">
            <a:spLocks noChangeArrowheads="1"/>
          </p:cNvSpPr>
          <p:nvPr/>
        </p:nvSpPr>
        <p:spPr bwMode="auto">
          <a:xfrm>
            <a:off x="1042988" y="1566863"/>
            <a:ext cx="76327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r>
              <a:rPr lang="pt-BR" altLang="pt-BR"/>
              <a:t>E vi também ser Seu desígnio que a reforma pró-saúde... [prepare] o caminho para que a oração da fé possa ser plenamente atendida. – </a:t>
            </a:r>
            <a:r>
              <a:rPr lang="pt-BR" altLang="pt-BR" i="1"/>
              <a:t>Testemunhos Seletos</a:t>
            </a:r>
            <a:r>
              <a:rPr lang="pt-BR" altLang="pt-BR"/>
              <a:t>, vol. 1, pág. 216.</a:t>
            </a:r>
          </a:p>
          <a:p>
            <a:pPr eaLnBrk="1" hangingPunct="1">
              <a:spcBef>
                <a:spcPct val="50000"/>
              </a:spcBef>
            </a:pPr>
            <a:endParaRPr lang="pt-BR" altLang="pt-BR"/>
          </a:p>
        </p:txBody>
      </p:sp>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8459F6EF-0A64-4BAB-9CB8-9689216AB469}"/>
              </a:ext>
            </a:extLst>
          </p:cNvPr>
          <p:cNvSpPr txBox="1">
            <a:spLocks noChangeArrowheads="1"/>
          </p:cNvSpPr>
          <p:nvPr/>
        </p:nvSpPr>
        <p:spPr bwMode="auto">
          <a:xfrm>
            <a:off x="971550" y="1100138"/>
            <a:ext cx="7561263"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spcBef>
                <a:spcPct val="50000"/>
              </a:spcBef>
            </a:pPr>
            <a:r>
              <a:rPr lang="pt-BR" altLang="pt-BR"/>
              <a:t>A revista </a:t>
            </a:r>
            <a:r>
              <a:rPr lang="pt-BR" altLang="pt-BR" i="1"/>
              <a:t>National Geographic Brasil</a:t>
            </a:r>
            <a:r>
              <a:rPr lang="pt-BR" altLang="pt-BR"/>
              <a:t>, de novembro de 2005, em sua matéria de capa (“Os segredos da longa vida”), afirma que “uma existência longa e saudável não acontece por acaso”. Pesquisadores admitem que, se você tiver bons genes e adotar um estilo de vida correto, tem chances de viver até dez anos mais. </a:t>
            </a: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90C9D40F-789B-4654-8B8E-014C028B3B3F}"/>
              </a:ext>
            </a:extLst>
          </p:cNvPr>
          <p:cNvSpPr txBox="1">
            <a:spLocks noChangeArrowheads="1"/>
          </p:cNvSpPr>
          <p:nvPr/>
        </p:nvSpPr>
        <p:spPr bwMode="auto">
          <a:xfrm>
            <a:off x="1042988" y="1196975"/>
            <a:ext cx="76327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lnSpc>
                <a:spcPct val="80000"/>
              </a:lnSpc>
            </a:pPr>
            <a:r>
              <a:rPr lang="pt-BR" altLang="pt-BR"/>
              <a:t>Em Loma Linda, Califórnia, foi encontrado um grupo de adventistas que estão entre os campeões da longevidade na América do Norte, segundo dados da revista.</a:t>
            </a:r>
          </a:p>
          <a:p>
            <a:pPr eaLnBrk="1" hangingPunct="1">
              <a:lnSpc>
                <a:spcPct val="80000"/>
              </a:lnSpc>
            </a:pPr>
            <a:r>
              <a:rPr lang="pt-BR" altLang="pt-BR"/>
              <a:t>A matéria diz ainda que os adventistas do sétimo dia que evitam lanches rápidos e cafeína vivem de quatro a dez anos mais que o californiano típico.</a:t>
            </a:r>
          </a:p>
        </p:txBody>
      </p: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F8DD1BAD-2B90-4564-899F-1FB2EF55FAE3}"/>
              </a:ext>
            </a:extLst>
          </p:cNvPr>
          <p:cNvSpPr txBox="1">
            <a:spLocks noChangeArrowheads="1"/>
          </p:cNvSpPr>
          <p:nvPr/>
        </p:nvSpPr>
        <p:spPr bwMode="auto">
          <a:xfrm>
            <a:off x="1116013" y="1484313"/>
            <a:ext cx="69119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Humanst521 BT" pitchFamily="34" charset="0"/>
              </a:defRPr>
            </a:lvl1pPr>
            <a:lvl2pPr marL="742950" indent="-285750" eaLnBrk="0" hangingPunct="0">
              <a:defRPr sz="3600">
                <a:solidFill>
                  <a:schemeClr val="tx1"/>
                </a:solidFill>
                <a:latin typeface="Humanst521 BT" pitchFamily="34" charset="0"/>
              </a:defRPr>
            </a:lvl2pPr>
            <a:lvl3pPr marL="1143000" indent="-228600" eaLnBrk="0" hangingPunct="0">
              <a:defRPr sz="3600">
                <a:solidFill>
                  <a:schemeClr val="tx1"/>
                </a:solidFill>
                <a:latin typeface="Humanst521 BT" pitchFamily="34" charset="0"/>
              </a:defRPr>
            </a:lvl3pPr>
            <a:lvl4pPr marL="1600200" indent="-228600" eaLnBrk="0" hangingPunct="0">
              <a:defRPr sz="3600">
                <a:solidFill>
                  <a:schemeClr val="tx1"/>
                </a:solidFill>
                <a:latin typeface="Humanst521 BT" pitchFamily="34" charset="0"/>
              </a:defRPr>
            </a:lvl4pPr>
            <a:lvl5pPr marL="2057400" indent="-228600" eaLnBrk="0" hangingPunct="0">
              <a:defRPr sz="3600">
                <a:solidFill>
                  <a:schemeClr val="tx1"/>
                </a:solidFill>
                <a:latin typeface="Humanst521 BT" pitchFamily="34" charset="0"/>
              </a:defRPr>
            </a:lvl5pPr>
            <a:lvl6pPr marL="2514600" indent="-228600" eaLnBrk="0" fontAlgn="base" hangingPunct="0">
              <a:spcBef>
                <a:spcPct val="0"/>
              </a:spcBef>
              <a:spcAft>
                <a:spcPct val="0"/>
              </a:spcAft>
              <a:defRPr sz="3600">
                <a:solidFill>
                  <a:schemeClr val="tx1"/>
                </a:solidFill>
                <a:latin typeface="Humanst521 BT" pitchFamily="34" charset="0"/>
              </a:defRPr>
            </a:lvl6pPr>
            <a:lvl7pPr marL="2971800" indent="-228600" eaLnBrk="0" fontAlgn="base" hangingPunct="0">
              <a:spcBef>
                <a:spcPct val="0"/>
              </a:spcBef>
              <a:spcAft>
                <a:spcPct val="0"/>
              </a:spcAft>
              <a:defRPr sz="3600">
                <a:solidFill>
                  <a:schemeClr val="tx1"/>
                </a:solidFill>
                <a:latin typeface="Humanst521 BT" pitchFamily="34" charset="0"/>
              </a:defRPr>
            </a:lvl7pPr>
            <a:lvl8pPr marL="3429000" indent="-228600" eaLnBrk="0" fontAlgn="base" hangingPunct="0">
              <a:spcBef>
                <a:spcPct val="0"/>
              </a:spcBef>
              <a:spcAft>
                <a:spcPct val="0"/>
              </a:spcAft>
              <a:defRPr sz="3600">
                <a:solidFill>
                  <a:schemeClr val="tx1"/>
                </a:solidFill>
                <a:latin typeface="Humanst521 BT" pitchFamily="34" charset="0"/>
              </a:defRPr>
            </a:lvl8pPr>
            <a:lvl9pPr marL="3886200" indent="-228600" eaLnBrk="0" fontAlgn="base" hangingPunct="0">
              <a:spcBef>
                <a:spcPct val="0"/>
              </a:spcBef>
              <a:spcAft>
                <a:spcPct val="0"/>
              </a:spcAft>
              <a:defRPr sz="3600">
                <a:solidFill>
                  <a:schemeClr val="tx1"/>
                </a:solidFill>
                <a:latin typeface="Humanst521 BT" pitchFamily="34" charset="0"/>
              </a:defRPr>
            </a:lvl9pPr>
          </a:lstStyle>
          <a:p>
            <a:pPr eaLnBrk="1" hangingPunct="1">
              <a:spcBef>
                <a:spcPct val="50000"/>
              </a:spcBef>
            </a:pPr>
            <a:r>
              <a:rPr lang="pt-BR" altLang="pt-BR"/>
              <a:t>“Os adventistas do sétimo dia devem tornar-se conhecidos no mundo pelos avançados princípios da reforma de saúde que nos foi dada por Deus” – </a:t>
            </a:r>
            <a:r>
              <a:rPr lang="pt-BR" altLang="pt-BR" i="1"/>
              <a:t>Medicina e Salvação</a:t>
            </a:r>
            <a:r>
              <a:rPr lang="pt-BR" altLang="pt-BR"/>
              <a:t>, pág. 187.</a:t>
            </a:r>
          </a:p>
        </p:txBody>
      </p:sp>
    </p:spTree>
  </p:cSld>
  <p:clrMapOvr>
    <a:masterClrMapping/>
  </p:clrMapOvr>
  <p:transition>
    <p:randomBar dir="vert"/>
  </p:transition>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TotalTime>
  <Words>2311</Words>
  <Application>Microsoft Office PowerPoint</Application>
  <PresentationFormat>Apresentação na tela (4:3)</PresentationFormat>
  <Paragraphs>87</Paragraphs>
  <Slides>61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61</vt:i4>
      </vt:variant>
    </vt:vector>
  </HeadingPairs>
  <TitlesOfParts>
    <vt:vector size="65" baseType="lpstr">
      <vt:lpstr>Humanst521 BT</vt:lpstr>
      <vt:lpstr>Arial</vt:lpstr>
      <vt:lpstr>Calibri</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www.4tons.com</dc:subject>
  <dc:creator>Pr. MARCELO AUGUSTO DE CARVALHO;Americo de Brito</dc:creator>
  <cp:keywords>www.4tons.com</cp:keywords>
  <dc:description>COMERCIO PROIBIDO. USO PESSOAL</dc:description>
  <cp:lastModifiedBy>Pr. Marcelo Carvalho</cp:lastModifiedBy>
  <cp:revision>6</cp:revision>
  <dcterms:created xsi:type="dcterms:W3CDTF">2007-10-08T01:59:46Z</dcterms:created>
  <dcterms:modified xsi:type="dcterms:W3CDTF">2019-10-21T12:08:52Z</dcterms:modified>
</cp:coreProperties>
</file>