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57" r:id="rId26"/>
    <p:sldId id="258" r:id="rId27"/>
    <p:sldId id="283" r:id="rId28"/>
    <p:sldId id="284" r:id="rId29"/>
    <p:sldId id="285" r:id="rId30"/>
    <p:sldId id="286" r:id="rId31"/>
    <p:sldId id="287" r:id="rId32"/>
    <p:sldId id="289" r:id="rId33"/>
    <p:sldId id="292" r:id="rId34"/>
    <p:sldId id="293" r:id="rId35"/>
    <p:sldId id="294" r:id="rId36"/>
    <p:sldId id="295" r:id="rId37"/>
    <p:sldId id="296" r:id="rId38"/>
    <p:sldId id="298" r:id="rId39"/>
    <p:sldId id="297" r:id="rId40"/>
    <p:sldId id="299" r:id="rId41"/>
    <p:sldId id="300" r:id="rId42"/>
    <p:sldId id="301" r:id="rId43"/>
    <p:sldId id="302" r:id="rId44"/>
    <p:sldId id="303" r:id="rId4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BCD1BC-F643-410A-9BAE-83206AE9F2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B98820-8910-4E20-9561-B2CDE4541D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85496C-879A-49B1-B0F7-5D5EB1DD91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7CBEB-FA7B-47A8-8B61-C9A5B89303A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85828596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90E619-E0B8-4354-9455-37878626DE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A75E7D-10B0-4AD8-BC64-F662552AE2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72DDFD-12E2-4603-8420-E66DF2339E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1BEA0-857B-42BB-A143-6449EB6D1B0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03250229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24FEBB-0B7D-4DD6-8BF0-1D241138C9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F57BA3-05CF-43E3-BD11-F04A2F0528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B8E52B-7B72-4FC9-814D-076AD7203F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D9CEA-0E14-448C-B4F4-DEBF73FE74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3060545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0A0CF9-B4F4-4840-8510-4826C77363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C734E5-5828-48D8-8437-96651076AD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E87EF6-B1FE-404A-A922-7ABF24113F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ABF88-9245-4FDB-99D0-80E76925D9D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2627565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398E83-F5AC-4FFB-85FD-FF95145AA8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953798-2714-4F31-9E6E-6098CC6B7F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AA1B89-AAB8-4B8F-9284-4C73BC0ED5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7F94B0-3AEF-4B71-BD61-FA9795739CA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1850356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A720E7-33A7-49C2-ADEC-C12B992B5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BBCCD0-255C-4401-A62F-DCACCF48EF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1F9659-72B6-482E-A6AE-14B29C959D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A3479-5E93-47E0-9A32-32018DEB4E4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99631129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CB7C2A7-79E4-4583-AACA-E63D3CD63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E40364-DEF4-4D8C-9355-AE3AA5F68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E2A1728-7AFF-4323-B990-0043F8AD92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728DE-7730-446A-8E50-F7EE52D7549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5607565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2244F91-6B39-457D-B269-8804030949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FDD246-8218-4647-8A71-360A7B781B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4B1BEE-7606-4367-BF55-87A367E6E4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BE5E1-517B-464B-88E4-10F557119A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6134964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AD9E942-7847-464D-AAFD-DAC173C8CA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F896F5C-7EF1-4F1A-9CC2-A72E71F1B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F0242D6-786A-4662-B779-237638A80A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65B38D-785D-4325-9AFF-6E8D91476CA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9597018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427AAD-FADB-4647-AE03-885DC09D17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165A71-EBC3-42D4-8691-832653C063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B95EC7-9572-45FE-AD1D-9FF504F54B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FB8447-0908-4487-9397-F0263527FEA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86036202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C489C-EF53-4947-98D8-1A4EC03E9E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4EFE6D-E211-405E-9847-E91F39B661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6ACED0-3577-4581-9B7F-F9882E197C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0987C-FC95-4CD1-ADF0-98EE770142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0253856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6CCE5B6-EF7A-4C0C-BEF2-3CEFF7D79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197E8CE-4F13-4E41-926E-91E8457E7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8C9BD0C-494D-4D94-A49D-9F0C74F6685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5E8B4C1-EEC2-415B-8616-DE5CF3F9B9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623BE22-1719-4A89-AD52-4B21A90E52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FAD53760-9C5A-4530-BF49-B62D5A5D50F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BF96348E-AD0B-4695-9B07-C776D95E3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557338"/>
            <a:ext cx="72009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Achados arqueológicos revelam que o atendimento médico daquela época não era medicina, e sim, magia. Na realidade, o rei Asa foi procurar uma medicina alternativa – um tratamento místico.</a:t>
            </a:r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A46FF148-954E-4042-B0DA-352FAD0E4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628775"/>
            <a:ext cx="76327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A medicina científica, como a conhecemos hoje, se desenvolveu somente no último século, como parte do cumprimento da profecia: </a:t>
            </a:r>
            <a:r>
              <a:rPr lang="pt-BR" altLang="pt-BR" i="1"/>
              <a:t>“... e o saber se multiplicará”</a:t>
            </a:r>
            <a:r>
              <a:rPr lang="pt-BR" altLang="pt-BR"/>
              <a:t> (Dan. 12:4).</a:t>
            </a:r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35F16A7A-6525-4517-A89C-F863D96BB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052513"/>
            <a:ext cx="76327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A medicina indicada por Deus, na época bíblica, era exercida pelos sacerdotes, e o próprio Cristo respeitou a medicina convencional de Sua época. Quando curava uma pessoa, Jesus pedia que a mesma fosse até o sacerdote para ter “alta” de sua enfermidade.</a:t>
            </a:r>
          </a:p>
        </p:txBody>
      </p:sp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A19671A7-F483-4CC3-A29A-975B6EE96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052513"/>
            <a:ext cx="76327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Hoje, mais do que nunca, o inimigo está conseguindo seus melhores resultados é no terreno da dor e com os métodos para aliviá-la. Na hora da enfermidade, é que muitos se afastam do Senhor procurando tratamentos sem a aprovação de Deus, </a:t>
            </a:r>
          </a:p>
        </p:txBody>
      </p:sp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5032555E-A56F-4EF5-80F5-8A5D6D96E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484313"/>
            <a:ext cx="6913563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com raízes místicas, que podem afetar não somente a saúde física, mas também, comprometer o destino eterno.</a:t>
            </a:r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id="{A0B49A84-3EE0-4214-910A-12796303B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052513"/>
            <a:ext cx="7561263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Terapias místicas têm sido consideradas “naturais”. Parecem tão inocentes e muito eficazes.</a:t>
            </a:r>
          </a:p>
          <a:p>
            <a:pPr eaLnBrk="1" hangingPunct="1"/>
            <a:r>
              <a:rPr lang="pt-BR" altLang="pt-BR"/>
              <a:t>Os tratamentos que misturam idéias pagãs e espiritualismo com verdades científicas e alguns aspectos das leis naturais estão confundindo a mente de muitos.</a:t>
            </a:r>
          </a:p>
        </p:txBody>
      </p:sp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8A6CF201-DAF6-4E91-8AF8-17C2D2E80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12875"/>
            <a:ext cx="6985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Quando adoecemos, devemos buscar a Deus, aos médicos ou as terapias alternativas místicas, somente porque dizem ser “naturais”? </a:t>
            </a:r>
          </a:p>
        </p:txBody>
      </p:sp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2402B8D0-2E8F-4783-91B3-7EC7A52A4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341438"/>
            <a:ext cx="7488237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Ellen White diz </a:t>
            </a:r>
          </a:p>
          <a:p>
            <a:pPr eaLnBrk="1" hangingPunct="1"/>
            <a:r>
              <a:rPr lang="pt-BR" altLang="pt-BR"/>
              <a:t>“... não são poucos, mesmo neste século cristão, os que vão a esses curandeiros, em vez de confiar no poder do Deus vivo e na habilidade de médicos bem qualificados” – </a:t>
            </a:r>
            <a:r>
              <a:rPr lang="pt-BR" altLang="pt-BR" i="1"/>
              <a:t>Profetas e Reis</a:t>
            </a:r>
            <a:r>
              <a:rPr lang="pt-BR" altLang="pt-BR"/>
              <a:t>, pág. 211 </a:t>
            </a:r>
          </a:p>
        </p:txBody>
      </p:sp>
    </p:spTree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id="{0C385AC4-42D5-4239-8C43-8C53B3373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341438"/>
            <a:ext cx="756126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Muitos cristãos estão envolvidos com terapias místicas como: espiritualismo, vitalismo, iridologia, acupuntura, ioga, florais, fitoterapia mística, terapias magnéticas, terapias vibracionais, naturismo místico e outros.</a:t>
            </a:r>
          </a:p>
        </p:txBody>
      </p:sp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C0E55D17-FAAD-4C28-B6C9-D58B70333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268413"/>
            <a:ext cx="69850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Analisando as medicinas da Nova Era</a:t>
            </a:r>
            <a:endParaRPr lang="pt-BR" altLang="pt-BR"/>
          </a:p>
          <a:p>
            <a:pPr eaLnBrk="1" hangingPunct="1"/>
            <a:r>
              <a:rPr lang="pt-BR" altLang="pt-BR"/>
              <a:t>O primeiro perigo é pensar que tudo que a Nova Era ensina é errado. Seus ensinamentos se baseiam em filosofias que incluem ensinamentos bíblicos. </a:t>
            </a: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>
            <a:extLst>
              <a:ext uri="{FF2B5EF4-FFF2-40B4-BE49-F238E27FC236}">
                <a16:creationId xmlns:a16="http://schemas.microsoft.com/office/drawing/2014/main" id="{EC71FD8A-8E20-46CD-8877-9B4A422B8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125538"/>
            <a:ext cx="7272337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Atualmente, os conceitos místicos, os métodos sobrenaturais, a explosão do oculto tem repercutido também na medicina.</a:t>
            </a:r>
          </a:p>
          <a:p>
            <a:pPr eaLnBrk="1" hangingPunct="1"/>
            <a:r>
              <a:rPr lang="pt-BR" altLang="pt-BR"/>
              <a:t>Universidades e hospitais estão estudando fenômenos mediúnicos, projeção astral e percepção extra-sensorial para a cura de doenças.</a:t>
            </a:r>
          </a:p>
        </p:txBody>
      </p:sp>
    </p:spTree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4D995F85-A502-4057-8786-25BF8FF9F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412875"/>
            <a:ext cx="7345363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Existem coisas que são corretas e perfeitamente apropriadas para os cristãos. Mas, muito cuidado, pois ensinos aparentemente semelhantes aos da Bíblia trazem ocultas as filosofias vitalistas e espiritualistas.</a:t>
            </a:r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id="{5A16939E-1815-4515-B7EC-223CD48E9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268413"/>
            <a:ext cx="7561262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A Nova Era, assim como muitos de seus livros de auto-ajuda, ensina que você tem um poder interior e deve lançar mão dessa energia interna, para fazer o que você deseja. Para tornar reais os seus sonhos você é um tipo de deus.</a:t>
            </a:r>
          </a:p>
        </p:txBody>
      </p:sp>
    </p:spTree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>
            <a:extLst>
              <a:ext uri="{FF2B5EF4-FFF2-40B4-BE49-F238E27FC236}">
                <a16:creationId xmlns:a16="http://schemas.microsoft.com/office/drawing/2014/main" id="{8916892D-1B05-42E7-BED2-FB16543B0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052513"/>
            <a:ext cx="76327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Para o cristão, uma verdade precisa estar clara: </a:t>
            </a:r>
          </a:p>
          <a:p>
            <a:pPr eaLnBrk="1" hangingPunct="1"/>
            <a:r>
              <a:rPr lang="pt-BR" altLang="pt-BR"/>
              <a:t>Cristo disse: </a:t>
            </a:r>
            <a:r>
              <a:rPr lang="pt-BR" altLang="pt-BR" i="1"/>
              <a:t>“Sem mim, nada podeis fazer”</a:t>
            </a:r>
            <a:r>
              <a:rPr lang="pt-BR" altLang="pt-BR"/>
              <a:t> (João 15:5),</a:t>
            </a:r>
            <a:r>
              <a:rPr lang="pt-BR" altLang="pt-BR" i="1"/>
              <a:t> </a:t>
            </a:r>
            <a:r>
              <a:rPr lang="pt-BR" altLang="pt-BR"/>
              <a:t>e o apóstolo Paulo compreendia bem esta verdade quando disse: </a:t>
            </a:r>
            <a:r>
              <a:rPr lang="pt-BR" altLang="pt-BR" i="1"/>
              <a:t>“Tudo posso nAquele que me fortalece”</a:t>
            </a:r>
            <a:r>
              <a:rPr lang="pt-BR" altLang="pt-BR"/>
              <a:t> (Filip. 4:13).</a:t>
            </a:r>
          </a:p>
        </p:txBody>
      </p:sp>
    </p:spTree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>
            <a:extLst>
              <a:ext uri="{FF2B5EF4-FFF2-40B4-BE49-F238E27FC236}">
                <a16:creationId xmlns:a16="http://schemas.microsoft.com/office/drawing/2014/main" id="{0914D309-505C-4042-8C8D-9508F3865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268413"/>
            <a:ext cx="69850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Perigos à vista </a:t>
            </a:r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- Não acredite que um tratamento ou procedimento da Nova Era é errado ou satânico somente porque não o conheço.</a:t>
            </a:r>
          </a:p>
        </p:txBody>
      </p:sp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>
            <a:extLst>
              <a:ext uri="{FF2B5EF4-FFF2-40B4-BE49-F238E27FC236}">
                <a16:creationId xmlns:a16="http://schemas.microsoft.com/office/drawing/2014/main" id="{76E3FCC9-3F01-4D8D-A946-90CD5B72B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96975"/>
            <a:ext cx="7561262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Maior perigo: acreditar que um tratamento da Nova Era torna-se correto somente porque funcionou.  </a:t>
            </a:r>
          </a:p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- Foi dado a Satanás o poder de fazer funcionar qualquer tratamento que deseja.</a:t>
            </a:r>
          </a:p>
        </p:txBody>
      </p:sp>
    </p:spTree>
  </p:cSld>
  <p:clrMapOvr>
    <a:masterClrMapping/>
  </p:clrMapOvr>
  <p:transition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>
            <a:extLst>
              <a:ext uri="{FF2B5EF4-FFF2-40B4-BE49-F238E27FC236}">
                <a16:creationId xmlns:a16="http://schemas.microsoft.com/office/drawing/2014/main" id="{A3EBB142-FBB9-4369-844B-9AFF9E81E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25538"/>
            <a:ext cx="770572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Qual o problema fundamental das terapias alternativas místicas?</a:t>
            </a:r>
            <a:endParaRPr lang="pt-BR" altLang="pt-BR" b="1"/>
          </a:p>
          <a:p>
            <a:pPr eaLnBrk="1" hangingPunct="1"/>
            <a:endParaRPr lang="pt-BR" altLang="pt-BR" b="1"/>
          </a:p>
          <a:p>
            <a:pPr eaLnBrk="1" hangingPunct="1"/>
            <a:r>
              <a:rPr lang="pt-BR" altLang="pt-BR" b="1"/>
              <a:t>Espiritualismo</a:t>
            </a:r>
            <a:r>
              <a:rPr lang="pt-BR" altLang="pt-BR"/>
              <a:t>: Opõe-se à Bíblia. É uma filosofia hinduísta, que ensina que as energias que recebemos, vêm das estrelas, e de outros pontos do cosmos.</a:t>
            </a:r>
          </a:p>
        </p:txBody>
      </p:sp>
    </p:spTree>
  </p:cSld>
  <p:clrMapOvr>
    <a:masterClrMapping/>
  </p:clrMapOvr>
  <p:transition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>
            <a:extLst>
              <a:ext uri="{FF2B5EF4-FFF2-40B4-BE49-F238E27FC236}">
                <a16:creationId xmlns:a16="http://schemas.microsoft.com/office/drawing/2014/main" id="{AC9ED493-4406-4C33-8929-99D4D2A20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96975"/>
            <a:ext cx="72009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Utiliza termos como:</a:t>
            </a:r>
          </a:p>
          <a:p>
            <a:pPr eaLnBrk="1" hangingPunct="1"/>
            <a:r>
              <a:rPr lang="pt-BR" altLang="pt-BR"/>
              <a:t>- </a:t>
            </a:r>
            <a:r>
              <a:rPr lang="pt-BR" altLang="pt-BR" b="1"/>
              <a:t>O Chi, o Ki, Yin e Yang</a:t>
            </a:r>
            <a:r>
              <a:rPr lang="pt-BR" altLang="pt-BR"/>
              <a:t> : força universal.</a:t>
            </a:r>
          </a:p>
          <a:p>
            <a:pPr eaLnBrk="1" hangingPunct="1"/>
            <a:r>
              <a:rPr lang="pt-BR" altLang="pt-BR"/>
              <a:t>- </a:t>
            </a:r>
            <a:r>
              <a:rPr lang="pt-BR" altLang="pt-BR" b="1"/>
              <a:t>Prana</a:t>
            </a:r>
            <a:r>
              <a:rPr lang="pt-BR" altLang="pt-BR"/>
              <a:t>: energia vital.</a:t>
            </a:r>
          </a:p>
          <a:p>
            <a:pPr eaLnBrk="1" hangingPunct="1"/>
            <a:r>
              <a:rPr lang="pt-BR" altLang="pt-BR"/>
              <a:t>- </a:t>
            </a:r>
            <a:r>
              <a:rPr lang="pt-BR" altLang="pt-BR" b="1"/>
              <a:t>Corpo etérico</a:t>
            </a:r>
            <a:r>
              <a:rPr lang="pt-BR" altLang="pt-BR"/>
              <a:t>: é um corpo físico interior que se renova a cada reencarnação, e se dissolve três a cinco dias depois da morte. </a:t>
            </a:r>
          </a:p>
        </p:txBody>
      </p:sp>
    </p:spTree>
  </p:cSld>
  <p:clrMapOvr>
    <a:masterClrMapping/>
  </p:clrMapOvr>
  <p:transition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>
            <a:extLst>
              <a:ext uri="{FF2B5EF4-FFF2-40B4-BE49-F238E27FC236}">
                <a16:creationId xmlns:a16="http://schemas.microsoft.com/office/drawing/2014/main" id="{DF625842-3278-4DFC-B699-132BDA060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598613"/>
            <a:ext cx="7345362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- </a:t>
            </a:r>
            <a:r>
              <a:rPr lang="pt-BR" altLang="pt-BR" b="1"/>
              <a:t>Chakras, Nádis e Meridianos</a:t>
            </a:r>
            <a:r>
              <a:rPr lang="pt-BR" altLang="pt-BR"/>
              <a:t>: se refere a canais de energia, estações receptoras. Desta crença na existência de meridianos desenvolveu-se a acupuntura. </a:t>
            </a:r>
          </a:p>
        </p:txBody>
      </p:sp>
    </p:spTree>
  </p:cSld>
  <p:clrMapOvr>
    <a:masterClrMapping/>
  </p:clrMapOvr>
  <p:transition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>
            <a:extLst>
              <a:ext uri="{FF2B5EF4-FFF2-40B4-BE49-F238E27FC236}">
                <a16:creationId xmlns:a16="http://schemas.microsoft.com/office/drawing/2014/main" id="{FA0F01ED-0420-4383-B2D2-326713155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341438"/>
            <a:ext cx="65532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Essa teoria oferece, hoje, terapias alternativas que não podemos aceitar, nem como indivíduos, nem como igreja:</a:t>
            </a:r>
          </a:p>
        </p:txBody>
      </p:sp>
    </p:spTree>
  </p:cSld>
  <p:clrMapOvr>
    <a:masterClrMapping/>
  </p:clrMapOvr>
  <p:transition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>
            <a:extLst>
              <a:ext uri="{FF2B5EF4-FFF2-40B4-BE49-F238E27FC236}">
                <a16:creationId xmlns:a16="http://schemas.microsoft.com/office/drawing/2014/main" id="{7316511B-2E7C-4232-8B77-A34BAE94E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63663"/>
            <a:ext cx="8461375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altLang="pt-BR" b="1"/>
              <a:t> homeopatia (idéia do confucionista 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b="1"/>
              <a:t>  Hanemann);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b="1"/>
              <a:t>- iridologia;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b="1"/>
              <a:t>- acupuntura;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b="1"/>
              <a:t>- ioga;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b="1"/>
              <a:t>- florais;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b="1"/>
              <a:t>- fitoterapia mística;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b="1"/>
              <a:t>- terapias magnéticas;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b="1"/>
              <a:t>- naturismo místico.</a:t>
            </a: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0B50557B-F69D-4BA4-86E6-4ED1D8483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12875"/>
            <a:ext cx="69850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Os mistérios da ioga, os regimes macrobióticos e os jejuns espirituais expandiram pelo ocidente. Não se trata apenas de curas milagrosas, mas também de uma viva esperança no poder da magia. </a:t>
            </a:r>
          </a:p>
        </p:txBody>
      </p:sp>
    </p:spTree>
  </p:cSld>
  <p:clrMapOvr>
    <a:masterClrMapping/>
  </p:clrMapOvr>
  <p:transition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>
            <a:extLst>
              <a:ext uri="{FF2B5EF4-FFF2-40B4-BE49-F238E27FC236}">
                <a16:creationId xmlns:a16="http://schemas.microsoft.com/office/drawing/2014/main" id="{733233FB-514D-4AC7-8A14-733F26AAE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412875"/>
            <a:ext cx="7777162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A verdade sobre a constituição do homem</a:t>
            </a:r>
            <a:endParaRPr lang="pt-BR" altLang="pt-BR"/>
          </a:p>
          <a:p>
            <a:pPr eaLnBrk="1" hangingPunct="1"/>
            <a:r>
              <a:rPr lang="pt-BR" altLang="pt-BR"/>
              <a:t>A Bíblia diz que o ser humano foi formado do pó da terra. O Criador soprou nele Seu espírito (fôlego de vida) “e o homem passou a </a:t>
            </a:r>
            <a:r>
              <a:rPr lang="pt-BR" altLang="pt-BR" b="1"/>
              <a:t>ser</a:t>
            </a:r>
            <a:r>
              <a:rPr lang="pt-BR" altLang="pt-BR"/>
              <a:t> alma vivente” (Gên. 2:7). </a:t>
            </a:r>
          </a:p>
        </p:txBody>
      </p:sp>
    </p:spTree>
  </p:cSld>
  <p:clrMapOvr>
    <a:masterClrMapping/>
  </p:clrMapOvr>
  <p:transition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>
            <a:extLst>
              <a:ext uri="{FF2B5EF4-FFF2-40B4-BE49-F238E27FC236}">
                <a16:creationId xmlns:a16="http://schemas.microsoft.com/office/drawing/2014/main" id="{099A2031-6990-419C-B2BD-9AB724BAE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468438"/>
            <a:ext cx="6911975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Não passou a </a:t>
            </a:r>
            <a:r>
              <a:rPr lang="pt-BR" altLang="pt-BR" b="1"/>
              <a:t>ter </a:t>
            </a:r>
            <a:r>
              <a:rPr lang="pt-BR" altLang="pt-BR"/>
              <a:t>uma alma.</a:t>
            </a:r>
          </a:p>
          <a:p>
            <a:pPr eaLnBrk="1" hangingPunct="1"/>
            <a:r>
              <a:rPr lang="pt-BR" altLang="pt-BR"/>
              <a:t>A</a:t>
            </a:r>
            <a:r>
              <a:rPr lang="pt-BR" altLang="pt-BR" b="1"/>
              <a:t> </a:t>
            </a:r>
            <a:r>
              <a:rPr lang="pt-BR" altLang="pt-BR"/>
              <a:t>alma não é algo separado do corpo. Na morte, o homem deixa de ser alma vivente.</a:t>
            </a:r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>
            <a:extLst>
              <a:ext uri="{FF2B5EF4-FFF2-40B4-BE49-F238E27FC236}">
                <a16:creationId xmlns:a16="http://schemas.microsoft.com/office/drawing/2014/main" id="{C9465526-EE70-4269-B03E-8AA0FCE8D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412875"/>
            <a:ext cx="78486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Alma vivente:</a:t>
            </a:r>
            <a:r>
              <a:rPr lang="pt-BR" altLang="pt-BR"/>
              <a:t> tanto no hebraico como no grego, o termo aponta ao homem como pessoa viva.</a:t>
            </a:r>
            <a:endParaRPr lang="pt-BR" altLang="pt-BR" b="1"/>
          </a:p>
          <a:p>
            <a:pPr eaLnBrk="1" hangingPunct="1"/>
            <a:r>
              <a:rPr lang="pt-BR" altLang="pt-BR" b="1"/>
              <a:t>Espírito:</a:t>
            </a:r>
            <a:r>
              <a:rPr lang="pt-BR" altLang="pt-BR"/>
              <a:t> no hebraico e no grego, o termo “espírito” jamais se refere a uma entidade capaz de ter existência consciente separada do corpo.</a:t>
            </a:r>
          </a:p>
        </p:txBody>
      </p:sp>
    </p:spTree>
  </p:cSld>
  <p:clrMapOvr>
    <a:masterClrMapping/>
  </p:clrMapOvr>
  <p:transition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>
            <a:extLst>
              <a:ext uri="{FF2B5EF4-FFF2-40B4-BE49-F238E27FC236}">
                <a16:creationId xmlns:a16="http://schemas.microsoft.com/office/drawing/2014/main" id="{FEFCA6B4-2042-4959-9C3F-291744602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052513"/>
            <a:ext cx="7777162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O ser humano, portanto, é composto por uma tríplice união: </a:t>
            </a:r>
            <a:r>
              <a:rPr lang="pt-BR" altLang="pt-BR" i="1"/>
              <a:t>“espírito, alma e corpo”</a:t>
            </a:r>
            <a:r>
              <a:rPr lang="pt-BR" altLang="pt-BR"/>
              <a:t> (1 Tess. 5:23). </a:t>
            </a:r>
            <a:endParaRPr lang="pt-BR" altLang="pt-BR" b="1"/>
          </a:p>
          <a:p>
            <a:pPr eaLnBrk="1" hangingPunct="1"/>
            <a:endParaRPr lang="pt-BR" altLang="pt-BR" b="1"/>
          </a:p>
          <a:p>
            <a:pPr eaLnBrk="1" hangingPunct="1"/>
            <a:r>
              <a:rPr lang="pt-BR" altLang="pt-BR" b="1"/>
              <a:t>Espírito </a:t>
            </a:r>
            <a:r>
              <a:rPr lang="pt-BR" altLang="pt-BR"/>
              <a:t>tem a ver com a parte mental e a inteligência</a:t>
            </a:r>
            <a:endParaRPr lang="pt-BR" altLang="pt-BR" b="1"/>
          </a:p>
          <a:p>
            <a:pPr eaLnBrk="1" hangingPunct="1"/>
            <a:endParaRPr lang="pt-BR" altLang="pt-BR" b="1"/>
          </a:p>
          <a:p>
            <a:pPr eaLnBrk="1" hangingPunct="1"/>
            <a:r>
              <a:rPr lang="pt-BR" altLang="pt-BR" b="1"/>
              <a:t>Alma</a:t>
            </a:r>
            <a:r>
              <a:rPr lang="pt-BR" altLang="pt-BR"/>
              <a:t> se refere à parte emocional</a:t>
            </a:r>
            <a:endParaRPr lang="pt-BR" altLang="pt-BR" b="1"/>
          </a:p>
        </p:txBody>
      </p:sp>
    </p:spTree>
  </p:cSld>
  <p:clrMapOvr>
    <a:masterClrMapping/>
  </p:clrMapOvr>
  <p:transition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>
            <a:extLst>
              <a:ext uri="{FF2B5EF4-FFF2-40B4-BE49-F238E27FC236}">
                <a16:creationId xmlns:a16="http://schemas.microsoft.com/office/drawing/2014/main" id="{F5356CD8-5F62-47C6-BED5-66E8D4E45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27175"/>
            <a:ext cx="73437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Corpo</a:t>
            </a:r>
            <a:r>
              <a:rPr lang="pt-BR" altLang="pt-BR"/>
              <a:t> é a parte física</a:t>
            </a:r>
          </a:p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Quando a pessoa morre, sua parte física, emocional e mental chegam ao fim.</a:t>
            </a:r>
          </a:p>
        </p:txBody>
      </p:sp>
    </p:spTree>
  </p:cSld>
  <p:clrMapOvr>
    <a:masterClrMapping/>
  </p:clrMapOvr>
  <p:transition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>
            <a:extLst>
              <a:ext uri="{FF2B5EF4-FFF2-40B4-BE49-F238E27FC236}">
                <a16:creationId xmlns:a16="http://schemas.microsoft.com/office/drawing/2014/main" id="{0B0897FC-FB82-4F6F-B06C-B02BFF3BA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981075"/>
            <a:ext cx="568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 </a:t>
            </a:r>
            <a:r>
              <a:rPr lang="pt-BR" altLang="pt-BR" b="1"/>
              <a:t>Compare os conceitos</a:t>
            </a:r>
          </a:p>
        </p:txBody>
      </p:sp>
    </p:spTree>
  </p:cSld>
  <p:clrMapOvr>
    <a:masterClrMapping/>
  </p:clrMapOvr>
  <p:transition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>
            <a:extLst>
              <a:ext uri="{FF2B5EF4-FFF2-40B4-BE49-F238E27FC236}">
                <a16:creationId xmlns:a16="http://schemas.microsoft.com/office/drawing/2014/main" id="{A8E87D08-3139-43B5-A1AA-623C50113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196975"/>
            <a:ext cx="7272337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Essa filosofia sobre a energia vital permeia muitas área da medicina. </a:t>
            </a:r>
            <a:endParaRPr lang="pt-BR" altLang="pt-BR" b="1"/>
          </a:p>
          <a:p>
            <a:pPr eaLnBrk="1" hangingPunct="1"/>
            <a:endParaRPr lang="pt-BR" altLang="pt-BR" b="1"/>
          </a:p>
          <a:p>
            <a:pPr eaLnBrk="1" hangingPunct="1"/>
            <a:r>
              <a:rPr lang="pt-BR" altLang="pt-BR" b="1"/>
              <a:t>Acupuntura </a:t>
            </a:r>
            <a:r>
              <a:rPr lang="pt-BR" altLang="pt-BR"/>
              <a:t>diz que a cura da doença consiste na circulação da força vital, e usam, para isso, as agulhas em “pontos congestos”. </a:t>
            </a:r>
            <a:endParaRPr lang="pt-BR" altLang="pt-BR" b="1"/>
          </a:p>
        </p:txBody>
      </p:sp>
    </p:spTree>
  </p:cSld>
  <p:clrMapOvr>
    <a:masterClrMapping/>
  </p:clrMapOvr>
  <p:transition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>
            <a:extLst>
              <a:ext uri="{FF2B5EF4-FFF2-40B4-BE49-F238E27FC236}">
                <a16:creationId xmlns:a16="http://schemas.microsoft.com/office/drawing/2014/main" id="{D27D056A-D756-44D4-8D99-6613C800C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268413"/>
            <a:ext cx="7200900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Quiropraxia</a:t>
            </a:r>
            <a:r>
              <a:rPr lang="pt-BR" altLang="pt-BR"/>
              <a:t> identifica a força vital como “inteligência inata”. Os ajustamentos espinhais são utilizados para liberar a energia vital. </a:t>
            </a:r>
            <a:endParaRPr lang="pt-BR" altLang="pt-BR" b="1"/>
          </a:p>
          <a:p>
            <a:pPr eaLnBrk="1" hangingPunct="1"/>
            <a:endParaRPr lang="pt-BR" altLang="pt-BR" b="1"/>
          </a:p>
          <a:p>
            <a:pPr eaLnBrk="1" hangingPunct="1"/>
            <a:endParaRPr lang="pt-BR" altLang="pt-BR"/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>
            <a:extLst>
              <a:ext uri="{FF2B5EF4-FFF2-40B4-BE49-F238E27FC236}">
                <a16:creationId xmlns:a16="http://schemas.microsoft.com/office/drawing/2014/main" id="{8B415827-CA2F-4EB3-A077-C44AEC548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268413"/>
            <a:ext cx="7200900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Quiropraxia</a:t>
            </a:r>
            <a:r>
              <a:rPr lang="pt-BR" altLang="pt-BR"/>
              <a:t> identifica a força vital como “inteligência inata”. Os ajustamentos espinhais são utilizados para liberar a energia vital. </a:t>
            </a:r>
            <a:endParaRPr lang="pt-BR" altLang="pt-BR" b="1"/>
          </a:p>
          <a:p>
            <a:pPr eaLnBrk="1" hangingPunct="1"/>
            <a:r>
              <a:rPr lang="pt-BR" altLang="pt-BR" b="1"/>
              <a:t>Nutricionistas </a:t>
            </a:r>
            <a:r>
              <a:rPr lang="pt-BR" altLang="pt-BR"/>
              <a:t>recomendam alimentos contendo força vital. </a:t>
            </a:r>
            <a:endParaRPr lang="pt-BR" altLang="pt-BR" b="1"/>
          </a:p>
          <a:p>
            <a:pPr eaLnBrk="1" hangingPunct="1"/>
            <a:endParaRPr lang="pt-BR" altLang="pt-BR"/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>
            <a:extLst>
              <a:ext uri="{FF2B5EF4-FFF2-40B4-BE49-F238E27FC236}">
                <a16:creationId xmlns:a16="http://schemas.microsoft.com/office/drawing/2014/main" id="{86C9FEFA-6BA7-4BAE-85D1-2AC3BA363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71625"/>
            <a:ext cx="691356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Homeopatas </a:t>
            </a:r>
            <a:r>
              <a:rPr lang="pt-BR" altLang="pt-BR"/>
              <a:t>prescrevem remédios para remover bloqueios à livre circulação desta suposta energia vital.</a:t>
            </a:r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D0272D8B-7F4E-4727-A338-6FF36C4A6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700213"/>
            <a:ext cx="72009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O oculto, o inexplicável, talvez resolvesse os problemas que não tem uma solução tão simples e humana. Algo além da ciência, da medicina. </a:t>
            </a:r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>
            <a:extLst>
              <a:ext uri="{FF2B5EF4-FFF2-40B4-BE49-F238E27FC236}">
                <a16:creationId xmlns:a16="http://schemas.microsoft.com/office/drawing/2014/main" id="{370E314C-8EB1-4028-960F-559F91BF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196975"/>
            <a:ext cx="7056437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A realidade da força vital da forma que Deus diz  é totalmente diferente. </a:t>
            </a:r>
          </a:p>
          <a:p>
            <a:pPr eaLnBrk="1" hangingPunct="1"/>
            <a:r>
              <a:rPr lang="pt-BR" altLang="pt-BR"/>
              <a:t>O cristão deve compreender que Deus nos proveu da energia indispensável, a qual deve ser utilizada em diferentes períodos de nossa vida. </a:t>
            </a:r>
          </a:p>
        </p:txBody>
      </p:sp>
    </p:spTree>
  </p:cSld>
  <p:clrMapOvr>
    <a:masterClrMapping/>
  </p:clrMapOvr>
  <p:transition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>
            <a:extLst>
              <a:ext uri="{FF2B5EF4-FFF2-40B4-BE49-F238E27FC236}">
                <a16:creationId xmlns:a16="http://schemas.microsoft.com/office/drawing/2014/main" id="{A9CAE121-82DF-4996-851B-EE34914E0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84313"/>
            <a:ext cx="69850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Muitos</a:t>
            </a:r>
            <a:r>
              <a:rPr lang="pt-BR" altLang="pt-BR" i="1"/>
              <a:t> </a:t>
            </a:r>
            <a:r>
              <a:rPr lang="pt-BR" altLang="pt-BR"/>
              <a:t>“estão gastando a energia vital de que necessitarão num tempo futuro. ... Se negligentemente esgotarmos essas forças pela contínua sobrecarga, teremos sofrido perdas em algum tempo. </a:t>
            </a:r>
          </a:p>
        </p:txBody>
      </p:sp>
    </p:spTree>
  </p:cSld>
  <p:clrMapOvr>
    <a:masterClrMapping/>
  </p:clrMapOvr>
  <p:transition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>
            <a:extLst>
              <a:ext uri="{FF2B5EF4-FFF2-40B4-BE49-F238E27FC236}">
                <a16:creationId xmlns:a16="http://schemas.microsoft.com/office/drawing/2014/main" id="{11635C69-4BE5-458A-956E-B95CA9340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755775"/>
            <a:ext cx="7129462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Nossa utilidade será diminuída, quando não destruída a nossa própria vida”. – </a:t>
            </a:r>
            <a:r>
              <a:rPr lang="pt-BR" altLang="pt-BR" i="1"/>
              <a:t>Conselhos Sobre Saúde</a:t>
            </a:r>
            <a:r>
              <a:rPr lang="pt-BR" altLang="pt-BR"/>
              <a:t>, pág. 99.</a:t>
            </a:r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>
            <a:extLst>
              <a:ext uri="{FF2B5EF4-FFF2-40B4-BE49-F238E27FC236}">
                <a16:creationId xmlns:a16="http://schemas.microsoft.com/office/drawing/2014/main" id="{70AE5D6B-14EA-40A7-899E-BE079618D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484313"/>
            <a:ext cx="69850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Os enganos do tempo do fim serão os mais poderosos de todos os tempos.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“Apenas os que forem diligentes estudantes das Escrituras, e receberem o amor da verdade, estarão ao abrigo dos poderosos enganos que dominam o mundo. ... </a:t>
            </a:r>
          </a:p>
        </p:txBody>
      </p:sp>
    </p:spTree>
  </p:cSld>
  <p:clrMapOvr>
    <a:masterClrMapping/>
  </p:clrMapOvr>
  <p:transition>
    <p:randomBa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>
            <a:extLst>
              <a:ext uri="{FF2B5EF4-FFF2-40B4-BE49-F238E27FC236}">
                <a16:creationId xmlns:a16="http://schemas.microsoft.com/office/drawing/2014/main" id="{F10950C0-3100-4A69-8883-927AE983E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52575"/>
            <a:ext cx="76327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Para todos virá o tempo de prova. ... Sendo possível, Satanás os impedirá de obter o preparo para estar em pé naquele dia; ... embaraçá-los-á com os tesouros terrestres; ... [de modo que] o dia de prova venha sobre eles como um ladrão. – </a:t>
            </a:r>
            <a:r>
              <a:rPr lang="pt-BR" altLang="pt-BR" i="1"/>
              <a:t>O Grande Conflito</a:t>
            </a:r>
            <a:r>
              <a:rPr lang="pt-BR" altLang="pt-BR"/>
              <a:t>, págs. 625 e 626.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2B185BD4-E06F-40A3-9519-C7BF153BA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341438"/>
            <a:ext cx="756126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A Bíblia diz: </a:t>
            </a:r>
          </a:p>
          <a:p>
            <a:pPr eaLnBrk="1" hangingPunct="1"/>
            <a:r>
              <a:rPr lang="pt-BR" altLang="pt-BR"/>
              <a:t>“Nossa luta não é contra inimigos humanos, mas com poderes cósmicos, contra as autoridades e os potentados deste mundo escuro, contra as forças sobre-humanas do mal.” Efés. 6:12</a:t>
            </a:r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E29D64F8-DD64-481D-949D-C2C42AB49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71575"/>
            <a:ext cx="7705725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O pior é que essa onda mística está tentando se infiltrar na igreja.</a:t>
            </a:r>
            <a:endParaRPr lang="pt-BR" altLang="pt-BR" i="1"/>
          </a:p>
          <a:p>
            <a:pPr eaLnBrk="1" hangingPunct="1">
              <a:lnSpc>
                <a:spcPct val="80000"/>
              </a:lnSpc>
            </a:pPr>
            <a:r>
              <a:rPr lang="pt-BR" altLang="pt-BR" i="1"/>
              <a:t>“Pois haverá tempo em que não suportarão a sã doutrina; pelo contrário, cercar-se-ão de mestres segundo as suas próprias cobiças, como que sentindo coceira nos ouvidos; e se recusarão a dar ouvidos à verdade, entregando-se às fábulas”</a:t>
            </a:r>
            <a:r>
              <a:rPr lang="pt-BR" altLang="pt-BR"/>
              <a:t> (2 Tim. 4:3 e 4).</a:t>
            </a:r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AA569D5A-1F2D-4E38-8D9E-FED548BF2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12875"/>
            <a:ext cx="76327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Mas Satanás faz isso de forma muito disfarçada para não levantar suspeita de suas intenções.</a:t>
            </a:r>
            <a:endParaRPr lang="pt-BR" altLang="pt-BR" i="1"/>
          </a:p>
          <a:p>
            <a:pPr eaLnBrk="1" hangingPunct="1"/>
            <a:r>
              <a:rPr lang="pt-BR" altLang="pt-BR" i="1"/>
              <a:t>“E não é de admirar, porque o próprio Satanás se transforma em anjo de luz”</a:t>
            </a:r>
            <a:r>
              <a:rPr lang="pt-BR" altLang="pt-BR"/>
              <a:t> (2</a:t>
            </a:r>
            <a:r>
              <a:rPr lang="pt-BR" altLang="pt-BR" b="1"/>
              <a:t> </a:t>
            </a:r>
            <a:r>
              <a:rPr lang="pt-BR" altLang="pt-BR"/>
              <a:t>Cor. 11:14).</a:t>
            </a:r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BD1220B6-0B6D-41F4-91A5-A81B73E30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84313"/>
            <a:ext cx="76327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É quando estamos enfermos e fracos que Satanás intensifica suas provações. Veja o exemplo do rei Asa, que foi fiel a Deus por longos anos, mas, na hora da enfermidade foi reprovado por Deus, pelo tipo de cura que procurou:</a:t>
            </a:r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96254070-EE48-40D0-B52A-67343B775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12875"/>
            <a:ext cx="74898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i="1"/>
              <a:t>“No trigésimo nono ano do seu reinado, caiu Asa doente dos pés; a sua doença era em extremo grave; contudo, na sua enfermidade não recorreu ao Senhor, mas confiou nos médicos”</a:t>
            </a:r>
            <a:r>
              <a:rPr lang="pt-BR" altLang="pt-BR"/>
              <a:t> (2 Crôn. 16:12).</a:t>
            </a:r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1539</Words>
  <Application>Microsoft Office PowerPoint</Application>
  <PresentationFormat>Apresentação na tela (4:3)</PresentationFormat>
  <Paragraphs>83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8" baseType="lpstr">
      <vt:lpstr>Humanst521 BT</vt:lpstr>
      <vt:lpstr>Arial</vt:lpstr>
      <vt:lpstr>Calibri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www.4tons.com</dc:subject>
  <dc:creator>Pr. MARCELO AUGUSTO DE CARVALHO;Americo de Brito</dc:creator>
  <cp:keywords>www.4tons.com</cp:keywords>
  <dc:description>COMERCIO PROIBIDO. USO PESSOAL</dc:description>
  <cp:lastModifiedBy>Pr. Marcelo Carvalho</cp:lastModifiedBy>
  <cp:revision>7</cp:revision>
  <dcterms:created xsi:type="dcterms:W3CDTF">2007-10-08T02:37:42Z</dcterms:created>
  <dcterms:modified xsi:type="dcterms:W3CDTF">2019-10-21T12:24:54Z</dcterms:modified>
</cp:coreProperties>
</file>