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307" r:id="rId5"/>
    <p:sldId id="309" r:id="rId6"/>
    <p:sldId id="305" r:id="rId7"/>
    <p:sldId id="308" r:id="rId8"/>
    <p:sldId id="310" r:id="rId9"/>
    <p:sldId id="261" r:id="rId10"/>
    <p:sldId id="311" r:id="rId11"/>
    <p:sldId id="262" r:id="rId12"/>
    <p:sldId id="312" r:id="rId13"/>
    <p:sldId id="306" r:id="rId14"/>
    <p:sldId id="313" r:id="rId15"/>
    <p:sldId id="263" r:id="rId16"/>
    <p:sldId id="257" r:id="rId17"/>
    <p:sldId id="258" r:id="rId18"/>
    <p:sldId id="264" r:id="rId19"/>
    <p:sldId id="314" r:id="rId20"/>
    <p:sldId id="315" r:id="rId21"/>
    <p:sldId id="316" r:id="rId22"/>
    <p:sldId id="266" r:id="rId23"/>
    <p:sldId id="317" r:id="rId24"/>
    <p:sldId id="267" r:id="rId25"/>
    <p:sldId id="268" r:id="rId26"/>
    <p:sldId id="318" r:id="rId27"/>
    <p:sldId id="269" r:id="rId28"/>
    <p:sldId id="270" r:id="rId29"/>
    <p:sldId id="319" r:id="rId30"/>
    <p:sldId id="272" r:id="rId31"/>
    <p:sldId id="320" r:id="rId32"/>
    <p:sldId id="273" r:id="rId33"/>
    <p:sldId id="321" r:id="rId34"/>
    <p:sldId id="322" r:id="rId35"/>
    <p:sldId id="274" r:id="rId36"/>
    <p:sldId id="275" r:id="rId37"/>
    <p:sldId id="324" r:id="rId38"/>
    <p:sldId id="325" r:id="rId39"/>
    <p:sldId id="326" r:id="rId40"/>
    <p:sldId id="327" r:id="rId41"/>
    <p:sldId id="328" r:id="rId42"/>
    <p:sldId id="329" r:id="rId43"/>
    <p:sldId id="323" r:id="rId44"/>
    <p:sldId id="276" r:id="rId45"/>
    <p:sldId id="278" r:id="rId46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79" autoAdjust="0"/>
    <p:restoredTop sz="94660"/>
  </p:normalViewPr>
  <p:slideViewPr>
    <p:cSldViewPr>
      <p:cViewPr varScale="1">
        <p:scale>
          <a:sx n="67" d="100"/>
          <a:sy n="67" d="100"/>
        </p:scale>
        <p:origin x="133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71B94A-30B3-46E4-9E16-767AFB1D5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55B93-A595-4595-B79A-EA088609EDBB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0742B94-61E0-44C4-A5DB-2CFF6EAE5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7125974-94B6-44E5-A378-008D940D0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5ABEE-878A-4B73-A4D6-8838973F145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34521815"/>
      </p:ext>
    </p:extLst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4EEB00A-B702-4DCF-8735-D34FE8F4A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288C6-C7D7-491E-974D-8D78C26FE1FC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DB17C0-E4EC-4499-A1C7-87BED7F51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0FFCF9F-0DF4-40A9-B15E-C9627954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12DE4-3587-4E89-8580-63EBC6B733A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04020137"/>
      </p:ext>
    </p:extLst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652695F-B09C-4BA8-80A1-99FB9A400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39D57-A8AD-489D-85AE-42B0B0E84E8C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E447D9C-5A0E-42CE-B530-13D210733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B3A9044-9E8F-4CBC-BC82-35A590A43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8AAE6-1CED-4BC6-9973-EE3556A8CD8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71069770"/>
      </p:ext>
    </p:extLst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05F7CF6-F62A-48B9-8136-AB2DD84DB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C0D34-5586-44BE-8F05-4CF1C99616BB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0615669-0D5D-4E09-B2A3-5E24AC3C4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DC702D9-48A4-401B-9D71-C2D8DC3EF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B64367-D72E-4717-A4C6-E392C24842C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28667752"/>
      </p:ext>
    </p:extLst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9EC18D7-C101-43F9-9178-F49398CF4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4F032-9C00-4496-88B1-B191E584C632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6D8C110-AC6A-45C8-B0A8-4177F8955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F0AFD77-0739-40EA-8DC6-6320C080D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8213D-841A-4C9A-AC9A-1AE3D4C9637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39535242"/>
      </p:ext>
    </p:extLst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D637DE0F-1884-4D8A-8BD3-212A5ECFA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303F2-6099-4572-8750-BDF01F5955DC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671DDF97-D61B-4970-B7EB-69C33BF6B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72E9A1C3-022D-4DB1-B581-F7D3D86E2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D60936-F3BF-44F0-AAB7-FC040E0D6AE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20478364"/>
      </p:ext>
    </p:extLst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78966804-3AD2-439F-98EE-D7D03EBB1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FBEDB-BD13-4769-949B-22EBF4516267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CDB46B11-F97A-495B-886E-B65EEDB0B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F6B1E7AD-2934-4D1B-894A-A9AC7C51C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3B1F2-1A59-4996-9F60-94F6B63E1BE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93383299"/>
      </p:ext>
    </p:extLst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2D10457D-2FF1-456B-904D-0610983F9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E6B93-0F10-4A8F-9A63-CF0E793145B2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497610E4-7E76-45C4-9E77-EBA32E933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8ACD38FE-79CB-4343-AD38-3E70D61F9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08520-BBBD-4FC7-A97B-E57544F02FB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26793042"/>
      </p:ext>
    </p:extLst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9E22D4C0-5C16-457B-826A-65CFE8FEA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7F28B-86C1-486A-BA17-D29B75FE5D67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FCF20267-BD28-4737-9719-025B0CB8B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6BD7FEA8-300F-435B-910D-C9BD9D5C5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BCB7B-72A6-41AE-B3D6-818F8E33BF2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3297621"/>
      </p:ext>
    </p:extLst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51FF29BC-384F-4220-853D-CC7C311CA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10B56-7963-408D-A6BB-C2401487D6F1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13971C17-5AFF-4788-AC43-15EDDF8C4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80D6D2D7-FC01-436B-B96C-3A4F02FC5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04C8E-A7A8-4EC9-902A-FB9F4EE7E69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33774950"/>
      </p:ext>
    </p:extLst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8B4832AC-4BA5-4F0B-AE79-8AA30B3D1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FDA0E-7995-42F6-8BF9-722B5B1D966A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72647837-543B-4DB1-A878-DED0F48F7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71A77B91-AB2D-4C1E-BB6C-1A5E15FB3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76F36-084A-42F4-88FC-C52E7926E65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70661163"/>
      </p:ext>
    </p:extLst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3AD46F71-A892-4337-8913-0E7C9FB14A9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1FEBF0D2-18F0-4D78-A85F-7FEF5998D51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58DADE0-DDCB-4A51-B3C9-67E75678A7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768F7D-E34E-4D7C-AC0A-51A258AA91F7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807B1A5-2681-4D8C-8C61-A2833C76A5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E020832-3AD3-4071-9B57-5F03BB9F7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fld id="{AFF9FCF8-6141-40A4-BF94-4707DD5963F6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2">
            <a:extLst>
              <a:ext uri="{FF2B5EF4-FFF2-40B4-BE49-F238E27FC236}">
                <a16:creationId xmlns:a16="http://schemas.microsoft.com/office/drawing/2014/main" id="{CDBA8760-E9EF-42B6-9E66-6A5F316F4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1000125"/>
            <a:ext cx="5572125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Char char="•"/>
            </a:pPr>
            <a:r>
              <a:rPr lang="pt-BR" altLang="pt-BR" sz="2800" b="1"/>
              <a:t>Gabriel ocupa a posição da qual Satanás caiu. D.T.N., pág. 664, 749.</a:t>
            </a:r>
          </a:p>
          <a:p>
            <a:pPr algn="ctr" eaLnBrk="1" hangingPunct="1">
              <a:buFont typeface="Arial" panose="020B0604020202020204" pitchFamily="34" charset="0"/>
              <a:buChar char="•"/>
            </a:pPr>
            <a:endParaRPr lang="pt-BR" altLang="pt-BR" sz="2800" b="1"/>
          </a:p>
          <a:p>
            <a:pPr algn="ctr" eaLnBrk="1" hangingPunct="1">
              <a:buFont typeface="Arial" panose="020B0604020202020204" pitchFamily="34" charset="0"/>
              <a:buChar char="•"/>
            </a:pPr>
            <a:r>
              <a:rPr lang="pt-BR" altLang="pt-BR" sz="2800" b="1"/>
              <a:t>Gabriel veio ao Getsemani por ocasião da agonia de Cristo. D.T.N., pág. 664.</a:t>
            </a:r>
          </a:p>
          <a:p>
            <a:pPr algn="ctr" eaLnBrk="1" hangingPunct="1">
              <a:buFont typeface="Arial" panose="020B0604020202020204" pitchFamily="34" charset="0"/>
              <a:buChar char="•"/>
            </a:pPr>
            <a:endParaRPr lang="pt-BR" altLang="pt-BR" sz="2800" b="1"/>
          </a:p>
          <a:p>
            <a:pPr algn="ctr" eaLnBrk="1" hangingPunct="1">
              <a:buFont typeface="Arial" panose="020B0604020202020204" pitchFamily="34" charset="0"/>
              <a:buChar char="•"/>
            </a:pPr>
            <a:r>
              <a:rPr lang="pt-BR" altLang="pt-BR" sz="2800" b="1"/>
              <a:t>Gabriel é o anjo que aparece na manhã da ressurreição de Jesus. D.T.N., pág. 749.</a:t>
            </a:r>
          </a:p>
        </p:txBody>
      </p:sp>
    </p:spTree>
  </p:cSld>
  <p:clrMapOvr>
    <a:masterClrMapping/>
  </p:clrMapOvr>
  <p:transition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3">
            <a:extLst>
              <a:ext uri="{FF2B5EF4-FFF2-40B4-BE49-F238E27FC236}">
                <a16:creationId xmlns:a16="http://schemas.microsoft.com/office/drawing/2014/main" id="{96AF27A9-4844-470F-BE53-014C27757E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1143000"/>
            <a:ext cx="7643813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/>
              <a:t>Embora haja aproximadamente 40 referências ao anjo Gabriel no Espírito de Profecia, nenhuma delas declara que o anjo Gabriel é o Espírito Santo. O Índex (3 vols.) dos escritos de Ellen. G. White trazem 32 páginas de referências sobre o Espírito Santo, mas não há nenhuma referência que diga que o Espírito Santo é o anjo Gabriel. </a:t>
            </a:r>
          </a:p>
          <a:p>
            <a:pPr algn="ctr" eaLnBrk="1" hangingPunct="1"/>
            <a:endParaRPr lang="pt-BR" altLang="pt-BR" sz="2800" b="1"/>
          </a:p>
          <a:p>
            <a:pPr algn="ctr" eaLnBrk="1" hangingPunct="1"/>
            <a:r>
              <a:rPr lang="pt-BR" altLang="pt-BR" sz="2400" b="1"/>
              <a:t>O Espírito Santo é Gabriel? – Dr. Wilson H. Endruveit, PhD. </a:t>
            </a:r>
            <a:endParaRPr lang="pt-BR" altLang="pt-BR" sz="2800" b="1"/>
          </a:p>
        </p:txBody>
      </p:sp>
    </p:spTree>
  </p:cSld>
  <p:clrMapOvr>
    <a:masterClrMapping/>
  </p:clrMapOvr>
  <p:transition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ixaDeTexto 2">
            <a:extLst>
              <a:ext uri="{FF2B5EF4-FFF2-40B4-BE49-F238E27FC236}">
                <a16:creationId xmlns:a16="http://schemas.microsoft.com/office/drawing/2014/main" id="{BB74EFF5-E7ED-49A6-AB81-F9569CB87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313" y="2714625"/>
            <a:ext cx="45005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pt-BR" sz="3200" b="1">
                <a:solidFill>
                  <a:srgbClr val="FFC000"/>
                </a:solidFill>
              </a:rPr>
              <a:t>Conclusão</a:t>
            </a:r>
            <a:endParaRPr lang="pt-BR" altLang="pt-BR" sz="3200" b="1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ixaDeTexto 1">
            <a:extLst>
              <a:ext uri="{FF2B5EF4-FFF2-40B4-BE49-F238E27FC236}">
                <a16:creationId xmlns:a16="http://schemas.microsoft.com/office/drawing/2014/main" id="{3774C62B-9A09-432E-A535-719620B69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1285875"/>
            <a:ext cx="6357937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pt-BR" altLang="pt-BR" sz="2800" b="1"/>
              <a:t>Que o anjo Gabriel é uma criatura;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endParaRPr lang="pt-BR" altLang="pt-BR" sz="2800" b="1"/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pt-BR" altLang="pt-BR" sz="2800" b="1"/>
              <a:t>Poderosa, mas não é onipotente;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endParaRPr lang="pt-BR" altLang="pt-BR" sz="2800" b="1"/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pt-BR" altLang="pt-BR" sz="2800" b="1"/>
              <a:t>Não tem vida em si mesmo;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endParaRPr lang="pt-BR" altLang="pt-BR" sz="2800" b="1"/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pt-BR" altLang="pt-BR" sz="2800" b="1"/>
              <a:t>Ocupa uma posição elevada;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endParaRPr lang="pt-BR" altLang="pt-BR" sz="2800" b="1"/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pt-BR" altLang="pt-BR" sz="2800" b="1"/>
              <a:t>Logo abaixo de Cristo;</a:t>
            </a:r>
          </a:p>
        </p:txBody>
      </p:sp>
    </p:spTree>
  </p:cSld>
  <p:clrMapOvr>
    <a:masterClrMapping/>
  </p:clrMapOvr>
  <p:transition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ixaDeTexto 1">
            <a:extLst>
              <a:ext uri="{FF2B5EF4-FFF2-40B4-BE49-F238E27FC236}">
                <a16:creationId xmlns:a16="http://schemas.microsoft.com/office/drawing/2014/main" id="{7D46BD65-3162-403F-93BA-8AC41FFA1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928688"/>
            <a:ext cx="5500687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eriod" startAt="6"/>
              <a:defRPr/>
            </a:pPr>
            <a:r>
              <a:rPr lang="pt-BR" sz="2800" b="1" dirty="0">
                <a:latin typeface="Arial" charset="0"/>
                <a:cs typeface="+mn-cs"/>
              </a:rPr>
              <a:t>Que antes era ocupada por Satanás;</a:t>
            </a:r>
          </a:p>
          <a:p>
            <a:pPr marL="514350" indent="-514350">
              <a:buFont typeface="+mj-lt"/>
              <a:buAutoNum type="arabicPeriod" startAt="6"/>
              <a:defRPr/>
            </a:pPr>
            <a:endParaRPr lang="pt-BR" sz="2800" b="1" dirty="0">
              <a:latin typeface="Arial" charset="0"/>
              <a:cs typeface="+mn-cs"/>
            </a:endParaRPr>
          </a:p>
          <a:p>
            <a:pPr marL="514350" indent="-514350">
              <a:buFont typeface="+mj-lt"/>
              <a:buAutoNum type="arabicPeriod" startAt="6"/>
              <a:defRPr/>
            </a:pPr>
            <a:r>
              <a:rPr lang="pt-BR" sz="2800" b="1" dirty="0">
                <a:latin typeface="Arial" charset="0"/>
                <a:cs typeface="+mn-cs"/>
              </a:rPr>
              <a:t>Ele apareceu a Daniel e ao apóstolo João;</a:t>
            </a:r>
          </a:p>
          <a:p>
            <a:pPr marL="514350" indent="-514350">
              <a:buFont typeface="+mj-lt"/>
              <a:buAutoNum type="arabicPeriod" startAt="6"/>
              <a:defRPr/>
            </a:pPr>
            <a:endParaRPr lang="pt-BR" sz="2800" b="1" dirty="0">
              <a:latin typeface="Arial" charset="0"/>
              <a:cs typeface="+mn-cs"/>
            </a:endParaRPr>
          </a:p>
          <a:p>
            <a:pPr marL="514350" indent="-514350">
              <a:buFont typeface="+mj-lt"/>
              <a:buAutoNum type="arabicPeriod" startAt="6"/>
              <a:defRPr/>
            </a:pPr>
            <a:r>
              <a:rPr lang="pt-BR" sz="2800" b="1" dirty="0">
                <a:latin typeface="Arial" charset="0"/>
                <a:cs typeface="+mn-cs"/>
              </a:rPr>
              <a:t>Anunciou o nascimento de João Batista e Jesus;</a:t>
            </a:r>
          </a:p>
          <a:p>
            <a:pPr marL="514350" indent="-514350">
              <a:buFont typeface="+mj-lt"/>
              <a:buAutoNum type="arabicPeriod" startAt="6"/>
              <a:defRPr/>
            </a:pPr>
            <a:endParaRPr lang="pt-BR" sz="2800" b="1" dirty="0">
              <a:latin typeface="Arial" charset="0"/>
              <a:cs typeface="+mn-cs"/>
            </a:endParaRPr>
          </a:p>
          <a:p>
            <a:pPr marL="514350" indent="-514350">
              <a:buFont typeface="+mj-lt"/>
              <a:buAutoNum type="arabicPeriod" startAt="6"/>
              <a:defRPr/>
            </a:pPr>
            <a:r>
              <a:rPr lang="pt-BR" sz="2800" b="1" dirty="0">
                <a:latin typeface="Arial" charset="0"/>
                <a:cs typeface="+mn-cs"/>
              </a:rPr>
              <a:t>Apareceu no </a:t>
            </a:r>
            <a:r>
              <a:rPr lang="pt-BR" sz="2800" b="1" dirty="0" err="1">
                <a:latin typeface="Arial" charset="0"/>
                <a:cs typeface="+mn-cs"/>
              </a:rPr>
              <a:t>Getsemani</a:t>
            </a:r>
            <a:r>
              <a:rPr lang="pt-BR" sz="2800" b="1" dirty="0">
                <a:latin typeface="Arial" charset="0"/>
                <a:cs typeface="+mn-cs"/>
              </a:rPr>
              <a:t> e no sepulcro de Jesus.</a:t>
            </a:r>
          </a:p>
          <a:p>
            <a:pPr marL="342900" indent="-342900">
              <a:buFont typeface="+mj-lt"/>
              <a:buAutoNum type="arabicPeriod" startAt="6"/>
              <a:defRPr/>
            </a:pPr>
            <a:endParaRPr lang="pt-BR" dirty="0"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ixaDeTexto 3">
            <a:extLst>
              <a:ext uri="{FF2B5EF4-FFF2-40B4-BE49-F238E27FC236}">
                <a16:creationId xmlns:a16="http://schemas.microsoft.com/office/drawing/2014/main" id="{1AC39576-542A-4959-99D9-48600F445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5" y="2214563"/>
            <a:ext cx="71437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cap="all" dirty="0">
                <a:ln w="19050">
                  <a:noFill/>
                </a:ln>
                <a:solidFill>
                  <a:srgbClr val="FFFF00"/>
                </a:solidFill>
                <a:latin typeface="Arial Black" pitchFamily="34" charset="0"/>
              </a:rPr>
              <a:t>2.  Razões porque o Espírito Santo não é o anjo Gabriel </a:t>
            </a:r>
          </a:p>
        </p:txBody>
      </p:sp>
    </p:spTree>
  </p:cSld>
  <p:clrMapOvr>
    <a:masterClrMapping/>
  </p:clrMapOvr>
  <p:transition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DF5BCE4-BB09-4F57-92E8-C19A7FFE914E}"/>
              </a:ext>
            </a:extLst>
          </p:cNvPr>
          <p:cNvSpPr txBox="1"/>
          <p:nvPr/>
        </p:nvSpPr>
        <p:spPr>
          <a:xfrm>
            <a:off x="500034" y="1500174"/>
            <a:ext cx="5715040" cy="35394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charset="0"/>
                <a:cs typeface="+mn-cs"/>
              </a:rPr>
              <a:t>“Respondeu-lhe o anjo Gabriel: Descerá do Altíssimo te envolverá com a sua sombra; por isso também o ente santo que há de nascer, será chamado Filho de Deus.”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latin typeface="Arial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Arial" charset="0"/>
                <a:cs typeface="+mn-cs"/>
              </a:rPr>
              <a:t>S. Lucas 1:3 </a:t>
            </a:r>
            <a:endParaRPr lang="pt-BR" sz="2800" b="1" dirty="0">
              <a:ln w="19050">
                <a:solidFill>
                  <a:schemeClr val="tx1"/>
                </a:solidFill>
              </a:ln>
              <a:solidFill>
                <a:srgbClr val="FFC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ixaDeTexto 3">
            <a:extLst>
              <a:ext uri="{FF2B5EF4-FFF2-40B4-BE49-F238E27FC236}">
                <a16:creationId xmlns:a16="http://schemas.microsoft.com/office/drawing/2014/main" id="{8ADCFDEA-7954-40C5-BCED-3753BA337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2500313"/>
            <a:ext cx="57864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rgbClr val="FFC000"/>
                </a:solidFill>
                <a:latin typeface="Arial Black" panose="020B0A04020102020204" pitchFamily="34" charset="0"/>
              </a:rPr>
              <a:t>Comprovações que Gabriel não é O Espírito Santo.</a:t>
            </a:r>
          </a:p>
        </p:txBody>
      </p:sp>
    </p:spTree>
  </p:cSld>
  <p:clrMapOvr>
    <a:masterClrMapping/>
  </p:clrMapOvr>
  <p:transition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ixaDeTexto 2">
            <a:extLst>
              <a:ext uri="{FF2B5EF4-FFF2-40B4-BE49-F238E27FC236}">
                <a16:creationId xmlns:a16="http://schemas.microsoft.com/office/drawing/2014/main" id="{65953957-9AD3-49DF-9BF0-680963D5E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2357438"/>
            <a:ext cx="38576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solidFill>
                  <a:srgbClr val="FFC000"/>
                </a:solidFill>
              </a:rPr>
              <a:t>1- Gabriel recusou ser adorado</a:t>
            </a:r>
          </a:p>
          <a:p>
            <a:pPr algn="ctr" eaLnBrk="1" hangingPunct="1"/>
            <a:endParaRPr lang="pt-BR" altLang="pt-BR" sz="200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aixaDeTexto 3">
            <a:extLst>
              <a:ext uri="{FF2B5EF4-FFF2-40B4-BE49-F238E27FC236}">
                <a16:creationId xmlns:a16="http://schemas.microsoft.com/office/drawing/2014/main" id="{DC5E5AFC-1EDA-4F91-BA7C-B412CE100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1785938"/>
            <a:ext cx="74295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/>
              <a:t>“Revelação de Jesus Cristo, que Deus lhe deu para mostrar aos seus servos as cousas que em breve devem acontecer, e que ele, enviando por intermédio do seu anjo, notificou ao seu servo João”.</a:t>
            </a:r>
          </a:p>
          <a:p>
            <a:pPr algn="ctr" eaLnBrk="1" hangingPunct="1"/>
            <a:endParaRPr lang="pt-BR" altLang="pt-BR" sz="2800" b="1"/>
          </a:p>
          <a:p>
            <a:pPr algn="ctr" eaLnBrk="1" hangingPunct="1"/>
            <a:r>
              <a:rPr lang="pt-BR" altLang="pt-BR" sz="2800" b="1"/>
              <a:t> Apocalipse 1:1 </a:t>
            </a:r>
          </a:p>
        </p:txBody>
      </p:sp>
    </p:spTree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3">
            <a:extLst>
              <a:ext uri="{FF2B5EF4-FFF2-40B4-BE49-F238E27FC236}">
                <a16:creationId xmlns:a16="http://schemas.microsoft.com/office/drawing/2014/main" id="{26059BFC-CD1A-43D9-BAFE-EB2AAF4CE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1000125"/>
            <a:ext cx="45720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/>
              <a:t>No meio adventista alguns vem defendendo a idéia de que o Espírito Santo é o Anjo Gabriel. Se o Espírito Santo é um anjo, conseqüentemente eles concluem que a chuva serôdia deve ser entendida como uma maior manifestação da presença dos anjos no tempo do fim.</a:t>
            </a:r>
          </a:p>
        </p:txBody>
      </p:sp>
    </p:spTree>
  </p:cSld>
  <p:clrMapOvr>
    <a:masterClrMapping/>
  </p:clrMapOvr>
  <p:transition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aixaDeTexto 3">
            <a:extLst>
              <a:ext uri="{FF2B5EF4-FFF2-40B4-BE49-F238E27FC236}">
                <a16:creationId xmlns:a16="http://schemas.microsoft.com/office/drawing/2014/main" id="{1CCCA91F-482E-49AF-B94E-0BC2A44CA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1714500"/>
            <a:ext cx="74295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/>
              <a:t>“Então ele me disse: Vê, não faças isso: eu sou conservo teu, dos teus irmãos, os profetas e dos que guardam as palavras deste livro. Adora a Deus”.</a:t>
            </a:r>
          </a:p>
          <a:p>
            <a:pPr algn="ctr" eaLnBrk="1" hangingPunct="1"/>
            <a:endParaRPr lang="pt-BR" altLang="pt-BR" sz="2800" b="1"/>
          </a:p>
          <a:p>
            <a:pPr algn="ctr" eaLnBrk="1" hangingPunct="1"/>
            <a:r>
              <a:rPr lang="pt-BR" altLang="pt-BR" sz="2800" b="1"/>
              <a:t>Apocalipse 22:9</a:t>
            </a:r>
          </a:p>
        </p:txBody>
      </p:sp>
    </p:spTree>
  </p:cSld>
  <p:clrMapOvr>
    <a:masterClrMapping/>
  </p:clrMapOvr>
  <p:transition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aixaDeTexto 2">
            <a:extLst>
              <a:ext uri="{FF2B5EF4-FFF2-40B4-BE49-F238E27FC236}">
                <a16:creationId xmlns:a16="http://schemas.microsoft.com/office/drawing/2014/main" id="{4335DF39-92A4-43EF-BEAB-935A8CCAD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2571750"/>
            <a:ext cx="43576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solidFill>
                  <a:srgbClr val="FFC000"/>
                </a:solidFill>
              </a:rPr>
              <a:t> 2- Necessitou de auxílio de Cristo</a:t>
            </a:r>
          </a:p>
          <a:p>
            <a:pPr algn="ctr" eaLnBrk="1" hangingPunct="1"/>
            <a:endParaRPr lang="pt-BR" altLang="pt-BR" sz="200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aixaDeTexto 5">
            <a:extLst>
              <a:ext uri="{FF2B5EF4-FFF2-40B4-BE49-F238E27FC236}">
                <a16:creationId xmlns:a16="http://schemas.microsoft.com/office/drawing/2014/main" id="{24FCE2E3-12ED-4DAB-82E3-2AD53124FB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1071563"/>
            <a:ext cx="5857875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 b="1"/>
              <a:t>Profetas e Reis, pág. 571 e 572 identifica o ser que foi resistido como sendo Gabriel. Por que Gabriel necessitou o auxílio de Miguel? Por que Gabriel não é onipotente. Onipotência é um atributo só da Divindade. O Espírito Santo é onipotente (Jô 33:4). “A onipotente força do Espírito Santo é a defesa de toda alma contrita” .</a:t>
            </a:r>
          </a:p>
          <a:p>
            <a:pPr algn="ctr" eaLnBrk="1" hangingPunct="1"/>
            <a:r>
              <a:rPr lang="pt-BR" altLang="pt-BR" sz="2400" b="1"/>
              <a:t>D.T.N., pág. 474.</a:t>
            </a:r>
          </a:p>
          <a:p>
            <a:pPr algn="ctr" eaLnBrk="1" hangingPunct="1"/>
            <a:endParaRPr lang="pt-BR" altLang="pt-BR" sz="1600"/>
          </a:p>
        </p:txBody>
      </p:sp>
    </p:spTree>
  </p:cSld>
  <p:clrMapOvr>
    <a:masterClrMapping/>
  </p:clrMapOvr>
  <p:transition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aixaDeTexto 2">
            <a:extLst>
              <a:ext uri="{FF2B5EF4-FFF2-40B4-BE49-F238E27FC236}">
                <a16:creationId xmlns:a16="http://schemas.microsoft.com/office/drawing/2014/main" id="{38D9617A-03F0-47CD-93E7-681AD5A8F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2286000"/>
            <a:ext cx="40005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solidFill>
                  <a:srgbClr val="FFC000"/>
                </a:solidFill>
              </a:rPr>
              <a:t>3- Não ressuscitou a Cristo</a:t>
            </a:r>
          </a:p>
          <a:p>
            <a:pPr algn="ctr" eaLnBrk="1" hangingPunct="1"/>
            <a:endParaRPr lang="pt-BR" altLang="pt-BR" sz="200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aixaDeTexto 2">
            <a:extLst>
              <a:ext uri="{FF2B5EF4-FFF2-40B4-BE49-F238E27FC236}">
                <a16:creationId xmlns:a16="http://schemas.microsoft.com/office/drawing/2014/main" id="{9B7BB4BC-121E-40D3-A3AA-F790D122C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1285875"/>
            <a:ext cx="6786562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/>
              <a:t>“A terra treme à sua aproximação, fogem as hostes das trevas, e enquanto ele rola a pedra, dir-se-ia que o céu baixará à terra. Os soldados o vêem removendo a pedra como se fora um seixo, e ouvem-no exclamar: Filho de Deus, ressurge! Teu Pai Te chama ”. </a:t>
            </a:r>
          </a:p>
          <a:p>
            <a:pPr algn="ctr" eaLnBrk="1" hangingPunct="1"/>
            <a:endParaRPr lang="pt-BR" altLang="pt-BR" sz="2800" b="1"/>
          </a:p>
          <a:p>
            <a:pPr algn="ctr" eaLnBrk="1" hangingPunct="1"/>
            <a:r>
              <a:rPr lang="pt-BR" altLang="pt-BR" sz="2000" b="1"/>
              <a:t>Desejado de Todas as Nações, pág. 749.</a:t>
            </a:r>
            <a:endParaRPr lang="pt-BR" altLang="pt-BR" sz="2800" b="1"/>
          </a:p>
        </p:txBody>
      </p:sp>
    </p:spTree>
  </p:cSld>
  <p:clrMapOvr>
    <a:masterClrMapping/>
  </p:clrMapOvr>
  <p:transition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aixaDeTexto 3">
            <a:extLst>
              <a:ext uri="{FF2B5EF4-FFF2-40B4-BE49-F238E27FC236}">
                <a16:creationId xmlns:a16="http://schemas.microsoft.com/office/drawing/2014/main" id="{195A2BA4-A63E-4604-A2FF-5658A5B69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928688"/>
            <a:ext cx="4286250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/>
              <a:t>Gabriel foi o portador de uma mensagem do Pai e não o agente ressuscitador do Filho. Gabriel não ressuscita a Jesus porque não tem vida própria ou inerente. Por isso, Gabriel apenas exclama: Filho de Deus ressurge Teu pai te chama. </a:t>
            </a:r>
          </a:p>
        </p:txBody>
      </p:sp>
    </p:spTree>
  </p:cSld>
  <p:clrMapOvr>
    <a:masterClrMapping/>
  </p:clrMapOvr>
  <p:transition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aixaDeTexto 3">
            <a:extLst>
              <a:ext uri="{FF2B5EF4-FFF2-40B4-BE49-F238E27FC236}">
                <a16:creationId xmlns:a16="http://schemas.microsoft.com/office/drawing/2014/main" id="{28224874-F37A-465C-98F7-9376964FD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9063" y="1428750"/>
            <a:ext cx="45720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/>
              <a:t>Jesus enfrentou a morte como homem e na sepultura ficou na dependência de Deus como homem até que recebeu o aviso de Deus, através do anjo, de que chegara o momento da ressurreição. </a:t>
            </a:r>
          </a:p>
        </p:txBody>
      </p:sp>
    </p:spTree>
  </p:cSld>
  <p:clrMapOvr>
    <a:masterClrMapping/>
  </p:clrMapOvr>
  <p:transition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ixaDeTexto 2">
            <a:extLst>
              <a:ext uri="{FF2B5EF4-FFF2-40B4-BE49-F238E27FC236}">
                <a16:creationId xmlns:a16="http://schemas.microsoft.com/office/drawing/2014/main" id="{A8D6EBBE-CFF0-4E5A-A42A-B3D7CA894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1643063"/>
            <a:ext cx="7500937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/>
              <a:t>“Quando foi ouvida no túmulo de Cristo a voz do poderoso anjo, dizendo: “Teu Pai Te chama” , O Salvador saiu do sepulcro pela vida que havia em Si mesmo. Provou-se então a verdade de Suas palavras: “Dou Minha vida para tornar a tomá-la”.</a:t>
            </a:r>
          </a:p>
          <a:p>
            <a:pPr algn="ctr" eaLnBrk="1" hangingPunct="1"/>
            <a:endParaRPr lang="pt-BR" altLang="pt-BR" sz="2800" b="1"/>
          </a:p>
          <a:p>
            <a:pPr algn="ctr" eaLnBrk="1" hangingPunct="1"/>
            <a:r>
              <a:rPr lang="pt-BR" altLang="pt-BR" sz="2800" b="1"/>
              <a:t>D.T.N., pág. 753</a:t>
            </a:r>
          </a:p>
          <a:p>
            <a:pPr algn="ctr" eaLnBrk="1" hangingPunct="1"/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aixaDeTexto 3">
            <a:extLst>
              <a:ext uri="{FF2B5EF4-FFF2-40B4-BE49-F238E27FC236}">
                <a16:creationId xmlns:a16="http://schemas.microsoft.com/office/drawing/2014/main" id="{62EB8406-82B3-46BB-9657-F12DD8FB8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875" y="1357313"/>
            <a:ext cx="2928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/>
              <a:t>Romanos 8:11</a:t>
            </a:r>
          </a:p>
        </p:txBody>
      </p:sp>
      <p:sp>
        <p:nvSpPr>
          <p:cNvPr id="28675" name="CaixaDeTexto 2">
            <a:extLst>
              <a:ext uri="{FF2B5EF4-FFF2-40B4-BE49-F238E27FC236}">
                <a16:creationId xmlns:a16="http://schemas.microsoft.com/office/drawing/2014/main" id="{349522D2-C058-4640-AE59-4E06B37BF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2357438"/>
            <a:ext cx="4500563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pt-BR" altLang="pt-BR" sz="2800" b="1"/>
              <a:t>O Espírito Santo é diferente de Gabriel;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endParaRPr lang="pt-BR" altLang="pt-BR" sz="2800" b="1"/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pt-BR" altLang="pt-BR" sz="2800" b="1"/>
              <a:t>O Espírito Santo é igual a Cristo. </a:t>
            </a:r>
            <a:endParaRPr lang="pt-BR" altLang="pt-BR" sz="2800"/>
          </a:p>
        </p:txBody>
      </p:sp>
    </p:spTree>
  </p:cSld>
  <p:clrMapOvr>
    <a:masterClrMapping/>
  </p:clrMapOvr>
  <p:transition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aixaDeTexto 2">
            <a:extLst>
              <a:ext uri="{FF2B5EF4-FFF2-40B4-BE49-F238E27FC236}">
                <a16:creationId xmlns:a16="http://schemas.microsoft.com/office/drawing/2014/main" id="{D982B245-EE5F-4A42-A8F0-05EC868D3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500313"/>
            <a:ext cx="42862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solidFill>
                  <a:srgbClr val="FFC000"/>
                </a:solidFill>
              </a:rPr>
              <a:t>4- Gabriel é assistente</a:t>
            </a:r>
          </a:p>
          <a:p>
            <a:pPr algn="ctr" eaLnBrk="1" hangingPunct="1"/>
            <a:endParaRPr lang="pt-BR" altLang="pt-BR" sz="200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2">
            <a:extLst>
              <a:ext uri="{FF2B5EF4-FFF2-40B4-BE49-F238E27FC236}">
                <a16:creationId xmlns:a16="http://schemas.microsoft.com/office/drawing/2014/main" id="{3CB745F4-1383-4ACD-8034-411EA0416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1357313"/>
            <a:ext cx="4500563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/>
              <a:t>Fica claro que o ponto central desta proposição teológica é a idéia de que o Espírito Santo é o anjo Gabriel. Se ficar provado que Eles são distintos e diferentes, então toda a proposição teológica deles cai por terra.</a:t>
            </a:r>
          </a:p>
          <a:p>
            <a:pPr algn="ctr" eaLnBrk="1" hangingPunct="1"/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aixaDeTexto 2">
            <a:extLst>
              <a:ext uri="{FF2B5EF4-FFF2-40B4-BE49-F238E27FC236}">
                <a16:creationId xmlns:a16="http://schemas.microsoft.com/office/drawing/2014/main" id="{D53B9598-BD79-44B8-9CD9-50302AA761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13" y="1571625"/>
            <a:ext cx="485775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Char char="•"/>
            </a:pPr>
            <a:r>
              <a:rPr lang="pt-BR" altLang="pt-BR" sz="2800" b="1"/>
              <a:t>O Pai, o Filho e o Espírito Santo, são um (I.João 5:7). </a:t>
            </a:r>
          </a:p>
          <a:p>
            <a:pPr algn="ctr" eaLnBrk="1" hangingPunct="1">
              <a:buFont typeface="Arial" panose="020B0604020202020204" pitchFamily="34" charset="0"/>
              <a:buChar char="•"/>
            </a:pPr>
            <a:endParaRPr lang="pt-BR" altLang="pt-BR" sz="2800" b="1"/>
          </a:p>
          <a:p>
            <a:pPr algn="ctr" eaLnBrk="1" hangingPunct="1">
              <a:buFont typeface="Arial" panose="020B0604020202020204" pitchFamily="34" charset="0"/>
              <a:buChar char="•"/>
            </a:pPr>
            <a:r>
              <a:rPr lang="pt-BR" altLang="pt-BR" sz="2800" b="1"/>
              <a:t>Gabriel é um anjo assistente diante de Deus (S. Luc. 1:19) que ocupa uma posição imediata (abaixo) ao Filho de Deus (D.T.N., pág. 212, 84 e 85).</a:t>
            </a: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aixaDeTexto 2">
            <a:extLst>
              <a:ext uri="{FF2B5EF4-FFF2-40B4-BE49-F238E27FC236}">
                <a16:creationId xmlns:a16="http://schemas.microsoft.com/office/drawing/2014/main" id="{66C70939-5BCA-4881-A484-D574FD441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2428875"/>
            <a:ext cx="55006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solidFill>
                  <a:srgbClr val="FFC000"/>
                </a:solidFill>
              </a:rPr>
              <a:t>5- Não podia dar a sua vida pelo homem</a:t>
            </a:r>
          </a:p>
          <a:p>
            <a:pPr algn="ctr" eaLnBrk="1" hangingPunct="1"/>
            <a:endParaRPr lang="pt-BR" altLang="pt-BR" sz="200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randomBar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aixaDeTexto 3">
            <a:extLst>
              <a:ext uri="{FF2B5EF4-FFF2-40B4-BE49-F238E27FC236}">
                <a16:creationId xmlns:a16="http://schemas.microsoft.com/office/drawing/2014/main" id="{3856E6DE-382A-4A39-B444-43F99B914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1643063"/>
            <a:ext cx="757237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/>
              <a:t>“ A Divindade moveu-se de compaixão pela raça, e o Pai, o Filho e o Espírito Santo deram-Se a Si mesmos ao estabelecerem o plano da redenção. A fim de levarem a cabo plenamente esse plano, foi decidido que Cristo, o unigênito Filho de Deus, Se desse a Si mesmo em oferta pelo pecado”. </a:t>
            </a:r>
          </a:p>
          <a:p>
            <a:pPr algn="ctr" eaLnBrk="1" hangingPunct="1"/>
            <a:endParaRPr lang="pt-BR" altLang="pt-BR" sz="2800" b="1"/>
          </a:p>
          <a:p>
            <a:pPr algn="ctr" eaLnBrk="1" hangingPunct="1"/>
            <a:r>
              <a:rPr lang="pt-BR" altLang="pt-BR" sz="2000" b="1"/>
              <a:t>Conselhos sobre Saúde, pág. 222</a:t>
            </a:r>
          </a:p>
          <a:p>
            <a:pPr algn="ctr" eaLnBrk="1" hangingPunct="1"/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aixaDeTexto 2">
            <a:extLst>
              <a:ext uri="{FF2B5EF4-FFF2-40B4-BE49-F238E27FC236}">
                <a16:creationId xmlns:a16="http://schemas.microsoft.com/office/drawing/2014/main" id="{66EBEEDD-2E11-4A31-9303-1099C03BC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75" y="2428875"/>
            <a:ext cx="3714750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solidFill>
                  <a:srgbClr val="FFC000"/>
                </a:solidFill>
              </a:rPr>
              <a:t>6- O Espírito Santo é líder dos Anjos</a:t>
            </a:r>
          </a:p>
          <a:p>
            <a:pPr algn="ctr" eaLnBrk="1" hangingPunct="1"/>
            <a:endParaRPr lang="pt-BR" altLang="pt-BR" sz="200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randomBar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aixaDeTexto 4">
            <a:extLst>
              <a:ext uri="{FF2B5EF4-FFF2-40B4-BE49-F238E27FC236}">
                <a16:creationId xmlns:a16="http://schemas.microsoft.com/office/drawing/2014/main" id="{2DEAC7AD-CDD9-4A83-9DF0-C95429327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1428750"/>
            <a:ext cx="7358062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/>
              <a:t>“A Divindade moveu-se de compaixão pela raça, e o Pai, o Filho e o Espírito Santo deram-Se a Si mesmos ao estabelecerem o plano da redenção. A fim de levarem a cabo plenamente esse plano, foi decidido que Cristo, o unigênito Filho de Deus, Se desse a Si mesmo em oferta pelo pecado”.</a:t>
            </a:r>
          </a:p>
          <a:p>
            <a:pPr algn="ctr" eaLnBrk="1" hangingPunct="1"/>
            <a:endParaRPr lang="pt-BR" altLang="pt-BR" sz="2800" b="1"/>
          </a:p>
          <a:p>
            <a:pPr algn="ctr" eaLnBrk="1" hangingPunct="1"/>
            <a:r>
              <a:rPr lang="pt-BR" altLang="pt-BR" sz="2000" b="1"/>
              <a:t>Conselhos sobre Saúde, pág. 222</a:t>
            </a: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aixaDeTexto 4">
            <a:extLst>
              <a:ext uri="{FF2B5EF4-FFF2-40B4-BE49-F238E27FC236}">
                <a16:creationId xmlns:a16="http://schemas.microsoft.com/office/drawing/2014/main" id="{9F4EB898-B54F-4E88-9C6B-9F4492BE0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6188" y="1428750"/>
            <a:ext cx="4643437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/>
              <a:t>“Os anjos prostraram-se diante dEle. Ofereceram suas vidas. Jesus lhes disse que pela Sua morte salvaria a muitos; que a vida de um anjo não poderia pagar a dívida” . P.E., pág. 150. </a:t>
            </a: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aixaDeTexto 2">
            <a:extLst>
              <a:ext uri="{FF2B5EF4-FFF2-40B4-BE49-F238E27FC236}">
                <a16:creationId xmlns:a16="http://schemas.microsoft.com/office/drawing/2014/main" id="{DE6B0C41-96D0-4E45-8FF7-AAD7BCC25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5" y="1285875"/>
            <a:ext cx="714375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sz="2800" b="1"/>
          </a:p>
          <a:p>
            <a:pPr algn="ctr" eaLnBrk="1" hangingPunct="1"/>
            <a:r>
              <a:rPr lang="pt-BR" altLang="pt-BR" sz="2800" b="1"/>
              <a:t>Se o Espírito Santo é o anjo Gabriel (também uma criatura) então Deus é injusto por ter deixado Gabriel participar do Conselho e Lúcifer não. Conseqüentemente Deus não poderá condenar a Lúcifer.</a:t>
            </a:r>
          </a:p>
          <a:p>
            <a:pPr algn="ctr" eaLnBrk="1" hangingPunct="1"/>
            <a:endParaRPr lang="pt-BR" altLang="pt-BR" sz="2800" b="1"/>
          </a:p>
          <a:p>
            <a:pPr algn="ctr" eaLnBrk="1" hangingPunct="1"/>
            <a:r>
              <a:rPr lang="pt-BR" altLang="pt-BR" sz="2000" b="1"/>
              <a:t>O Espírito Santo é Gabriel? – Dr. Wilson H. Endruveit, PhD.</a:t>
            </a: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aixaDeTexto 2">
            <a:extLst>
              <a:ext uri="{FF2B5EF4-FFF2-40B4-BE49-F238E27FC236}">
                <a16:creationId xmlns:a16="http://schemas.microsoft.com/office/drawing/2014/main" id="{B889EE06-A369-49E4-A614-3E76E5E70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2357438"/>
            <a:ext cx="55006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solidFill>
                  <a:srgbClr val="FFC000"/>
                </a:solidFill>
              </a:rPr>
              <a:t>7. É uma criatura com poderes limitados</a:t>
            </a:r>
          </a:p>
          <a:p>
            <a:pPr algn="ctr" eaLnBrk="1" hangingPunct="1"/>
            <a:endParaRPr lang="pt-BR" altLang="pt-BR" sz="200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randomBar dir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aixaDeTexto 2">
            <a:extLst>
              <a:ext uri="{FF2B5EF4-FFF2-40B4-BE49-F238E27FC236}">
                <a16:creationId xmlns:a16="http://schemas.microsoft.com/office/drawing/2014/main" id="{1B117AE9-C9AF-4771-A396-4408D11A5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857375"/>
            <a:ext cx="471487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/>
              <a:t>“Precisamos reconhecer que o Espírito Santo, que é Santo uma Pessoa como o próprio Deus”.</a:t>
            </a:r>
          </a:p>
          <a:p>
            <a:pPr algn="ctr" eaLnBrk="1" hangingPunct="1"/>
            <a:endParaRPr lang="pt-BR" altLang="pt-BR" sz="2800" b="1"/>
          </a:p>
          <a:p>
            <a:pPr algn="ctr" eaLnBrk="1" hangingPunct="1"/>
            <a:r>
              <a:rPr lang="pt-BR" altLang="pt-BR" sz="2800" b="1"/>
              <a:t>Evangelismo, pág. 616</a:t>
            </a: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aixaDeTexto 2">
            <a:extLst>
              <a:ext uri="{FF2B5EF4-FFF2-40B4-BE49-F238E27FC236}">
                <a16:creationId xmlns:a16="http://schemas.microsoft.com/office/drawing/2014/main" id="{428457D5-6099-409A-976C-0ED8AE6AD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2357438"/>
            <a:ext cx="49291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solidFill>
                  <a:srgbClr val="FFC000"/>
                </a:solidFill>
              </a:rPr>
              <a:t>8. O Espírito Santo é líder dos Anjos</a:t>
            </a:r>
          </a:p>
          <a:p>
            <a:pPr algn="ctr" eaLnBrk="1" hangingPunct="1"/>
            <a:endParaRPr lang="pt-BR" altLang="pt-BR" sz="200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CF80C3E-4B76-42E7-AA2E-4CF6554C065A}"/>
              </a:ext>
            </a:extLst>
          </p:cNvPr>
          <p:cNvSpPr txBox="1"/>
          <p:nvPr/>
        </p:nvSpPr>
        <p:spPr>
          <a:xfrm>
            <a:off x="1143000" y="2000250"/>
            <a:ext cx="6500813" cy="280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400" dirty="0">
                <a:solidFill>
                  <a:srgbClr val="FFFF00"/>
                </a:solidFill>
                <a:latin typeface="Arial Black" pitchFamily="34" charset="0"/>
                <a:cs typeface="+mn-cs"/>
              </a:rPr>
              <a:t>1. </a:t>
            </a:r>
            <a:r>
              <a:rPr lang="pt-BR" sz="4400" cap="all" dirty="0">
                <a:solidFill>
                  <a:srgbClr val="FFFF00"/>
                </a:solidFill>
                <a:latin typeface="Arial Black" pitchFamily="34" charset="0"/>
                <a:cs typeface="+mn-cs"/>
              </a:rPr>
              <a:t>O Anjo Gabriel na Bíblia e no Espírito de Profecia</a:t>
            </a:r>
          </a:p>
        </p:txBody>
      </p:sp>
    </p:spTree>
  </p:cSld>
  <p:clrMapOvr>
    <a:masterClrMapping/>
  </p:clrMapOvr>
  <p:transition>
    <p:randomBar dir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aixaDeTexto 2">
            <a:extLst>
              <a:ext uri="{FF2B5EF4-FFF2-40B4-BE49-F238E27FC236}">
                <a16:creationId xmlns:a16="http://schemas.microsoft.com/office/drawing/2014/main" id="{A830B819-2C74-483B-A420-88EF5C054E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500188"/>
            <a:ext cx="7072313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/>
              <a:t>“Então o olhar do Salvador penetra o futuro; contempla os vastos campos em que, depois de Sua morte, os discípulos têm de testificar Dele. Seu olhar profético abrange a experiência de Seus servos através de todos os séculos, até que Ele venha pela Segunda vez. Mostra a Seus seguidores o conflito que hão de encontrar... </a:t>
            </a: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aixaDeTexto 2">
            <a:extLst>
              <a:ext uri="{FF2B5EF4-FFF2-40B4-BE49-F238E27FC236}">
                <a16:creationId xmlns:a16="http://schemas.microsoft.com/office/drawing/2014/main" id="{3B533165-4892-4B79-A676-90AC32429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071563"/>
            <a:ext cx="8215313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/>
              <a:t>...Têm de contender contra forças sobrenaturais, mas é lhes assegurado sobrenatural auxílio. Todos os espíritos celestes se acham nesse exército. E mais que anjos estão nas fileiras. O Espírito Santo, o representante do Capitão do exército do Senhor, desce para dirigir a batalha... O poder da Onipotência acha-se empenhado em favor dos que confiam em Deus”.</a:t>
            </a:r>
          </a:p>
          <a:p>
            <a:pPr algn="ctr" eaLnBrk="1" hangingPunct="1"/>
            <a:endParaRPr lang="pt-BR" altLang="pt-BR" sz="2800" b="1"/>
          </a:p>
          <a:p>
            <a:pPr algn="ctr" eaLnBrk="1" hangingPunct="1"/>
            <a:r>
              <a:rPr lang="pt-BR" altLang="pt-BR" sz="2800" b="1"/>
              <a:t>D.T.N., pág. 334.</a:t>
            </a:r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aixaDeTexto 2">
            <a:extLst>
              <a:ext uri="{FF2B5EF4-FFF2-40B4-BE49-F238E27FC236}">
                <a16:creationId xmlns:a16="http://schemas.microsoft.com/office/drawing/2014/main" id="{76C7514D-70E0-4F9B-90B5-30B9F0818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1214438"/>
            <a:ext cx="528637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/>
              <a:t>O Espírito Santo é apresentado como Alguém distinto e maior do que os anjos – como “O Poder da Onipotência”. </a:t>
            </a:r>
            <a:endParaRPr lang="pt-BR" altLang="pt-BR"/>
          </a:p>
        </p:txBody>
      </p:sp>
      <p:sp>
        <p:nvSpPr>
          <p:cNvPr id="43011" name="CaixaDeTexto 2">
            <a:extLst>
              <a:ext uri="{FF2B5EF4-FFF2-40B4-BE49-F238E27FC236}">
                <a16:creationId xmlns:a16="http://schemas.microsoft.com/office/drawing/2014/main" id="{72CC4804-2662-4A79-85EE-8486B739A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3857625"/>
            <a:ext cx="52863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/>
              <a:t>O Espírito Santo é apresentado como o chefe (arcanjo) dos anjos.</a:t>
            </a:r>
          </a:p>
        </p:txBody>
      </p:sp>
    </p:spTree>
  </p:cSld>
  <p:clrMapOvr>
    <a:masterClrMapping/>
  </p:clrMapOvr>
  <p:transition>
    <p:randomBar dir="vert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aixaDeTexto 2">
            <a:extLst>
              <a:ext uri="{FF2B5EF4-FFF2-40B4-BE49-F238E27FC236}">
                <a16:creationId xmlns:a16="http://schemas.microsoft.com/office/drawing/2014/main" id="{8A2034C9-0EBA-48F0-86EA-F5F5837C4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2000250"/>
            <a:ext cx="5500687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>
                <a:solidFill>
                  <a:srgbClr val="FFC000"/>
                </a:solidFill>
              </a:rPr>
              <a:t>9- A idéia de que Gabriel é o Espírito Santo não vem de Deus </a:t>
            </a:r>
          </a:p>
          <a:p>
            <a:pPr algn="ctr" eaLnBrk="1" hangingPunct="1"/>
            <a:endParaRPr lang="pt-BR" altLang="pt-BR" sz="200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randomBar dir="vert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aixaDeTexto 2">
            <a:extLst>
              <a:ext uri="{FF2B5EF4-FFF2-40B4-BE49-F238E27FC236}">
                <a16:creationId xmlns:a16="http://schemas.microsoft.com/office/drawing/2014/main" id="{09BF3B05-8C4C-484A-81BD-0684F7DC8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285875"/>
            <a:ext cx="4929188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/>
              <a:t>Quando no passado, alguém contemporâneo de Ellen G. White defendeu a idéia de que o Espírito Santo é Gabriel, a Sra. Ellen G. White declarou que esta idéia não se harmonizava com a luz que Deus lhe havia dado.</a:t>
            </a:r>
          </a:p>
          <a:p>
            <a:pPr algn="ctr" eaLnBrk="1" hangingPunct="1"/>
            <a:endParaRPr lang="pt-BR" altLang="pt-BR"/>
          </a:p>
        </p:txBody>
      </p:sp>
    </p:spTree>
  </p:cSld>
  <p:clrMapOvr>
    <a:masterClrMapping/>
  </p:clrMapOvr>
  <p:transition>
    <p:randomBar dir="vert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aixaDeTexto 3">
            <a:extLst>
              <a:ext uri="{FF2B5EF4-FFF2-40B4-BE49-F238E27FC236}">
                <a16:creationId xmlns:a16="http://schemas.microsoft.com/office/drawing/2014/main" id="{9E3444A3-0561-4EB4-8019-09B52B7A5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785813"/>
            <a:ext cx="4500563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/>
              <a:t>Carta escrita ao irmão Chapman pela Sra. White de Peteskey, Michigan, 11 de Junho, 1891.</a:t>
            </a:r>
          </a:p>
          <a:p>
            <a:pPr algn="ctr" eaLnBrk="1" hangingPunct="1"/>
            <a:endParaRPr lang="pt-BR" altLang="pt-BR" sz="2800" b="1"/>
          </a:p>
          <a:p>
            <a:pPr algn="ctr" eaLnBrk="1" hangingPunct="1"/>
            <a:r>
              <a:rPr lang="pt-BR" altLang="pt-BR" sz="2800" b="1"/>
              <a:t>Esta carta põe um ponto final no problema, mostrando inquestionavelmente que o anjo Gabriel não é o Espírito Santo.</a:t>
            </a:r>
          </a:p>
          <a:p>
            <a:pPr algn="ctr" eaLnBrk="1" hangingPunct="1"/>
            <a:r>
              <a:rPr lang="pt-BR" altLang="pt-BR" sz="2800"/>
              <a:t> </a:t>
            </a:r>
          </a:p>
        </p:txBody>
      </p:sp>
    </p:spTree>
  </p:cSld>
  <p:clrMapOvr>
    <a:masterClrMapping/>
  </p:clrMapOvr>
  <p:transition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2">
            <a:extLst>
              <a:ext uri="{FF2B5EF4-FFF2-40B4-BE49-F238E27FC236}">
                <a16:creationId xmlns:a16="http://schemas.microsoft.com/office/drawing/2014/main" id="{BA712DBC-464E-4356-BFD6-DDE420DAA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3563" y="2714625"/>
            <a:ext cx="3000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 b="1">
                <a:solidFill>
                  <a:srgbClr val="FFC000"/>
                </a:solidFill>
              </a:rPr>
              <a:t>1 - Na Bíblia</a:t>
            </a:r>
          </a:p>
        </p:txBody>
      </p:sp>
    </p:spTree>
  </p:cSld>
  <p:clrMapOvr>
    <a:masterClrMapping/>
  </p:clrMapOvr>
  <p:transition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aixaDeTexto 2">
            <a:extLst>
              <a:ext uri="{FF2B5EF4-FFF2-40B4-BE49-F238E27FC236}">
                <a16:creationId xmlns:a16="http://schemas.microsoft.com/office/drawing/2014/main" id="{E2B02BA7-6149-4DE6-A267-D22C4D820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4813" y="1285875"/>
            <a:ext cx="4714875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Char char="•"/>
            </a:pPr>
            <a:r>
              <a:rPr lang="pt-BR" altLang="pt-BR" sz="2800" b="1"/>
              <a:t>Na Bíblia é o nome de um anjo que assiste diante de Deus – S. Lucas. 1:19.</a:t>
            </a:r>
          </a:p>
          <a:p>
            <a:pPr algn="ctr" eaLnBrk="1" hangingPunct="1">
              <a:buFont typeface="Arial" panose="020B0604020202020204" pitchFamily="34" charset="0"/>
              <a:buChar char="•"/>
            </a:pPr>
            <a:endParaRPr lang="pt-BR" altLang="pt-BR" sz="2800" b="1"/>
          </a:p>
          <a:p>
            <a:pPr algn="ctr" eaLnBrk="1" hangingPunct="1">
              <a:buFont typeface="Arial" panose="020B0604020202020204" pitchFamily="34" charset="0"/>
              <a:buChar char="•"/>
            </a:pPr>
            <a:r>
              <a:rPr lang="pt-BR" altLang="pt-BR" sz="2800" b="1"/>
              <a:t>Ele apareceu a Daniel como anjo intérprete que explicou-lhe a visão do carneiro e do bode (Dan. 8:1626) e do período profético das 70 semanas (Dan. 9:2027).</a:t>
            </a:r>
          </a:p>
        </p:txBody>
      </p:sp>
    </p:spTree>
  </p:cSld>
  <p:clrMapOvr>
    <a:masterClrMapping/>
  </p:clrMapOvr>
  <p:transition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2">
            <a:extLst>
              <a:ext uri="{FF2B5EF4-FFF2-40B4-BE49-F238E27FC236}">
                <a16:creationId xmlns:a16="http://schemas.microsoft.com/office/drawing/2014/main" id="{BD327EAF-5C54-4D20-880E-48FC89D63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214438"/>
            <a:ext cx="4214813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Char char="•"/>
            </a:pPr>
            <a:r>
              <a:rPr lang="pt-BR" altLang="pt-BR" sz="2800" b="1"/>
              <a:t>É o anjo que anunciou o nascimento de João Batista a Zacarias. Luc. 1:1120.</a:t>
            </a:r>
          </a:p>
          <a:p>
            <a:pPr algn="ctr" eaLnBrk="1" hangingPunct="1">
              <a:buFont typeface="Arial" panose="020B0604020202020204" pitchFamily="34" charset="0"/>
              <a:buChar char="•"/>
            </a:pPr>
            <a:endParaRPr lang="pt-BR" altLang="pt-BR" sz="2800" b="1"/>
          </a:p>
          <a:p>
            <a:pPr algn="ctr" eaLnBrk="1" hangingPunct="1">
              <a:buFont typeface="Arial" panose="020B0604020202020204" pitchFamily="34" charset="0"/>
              <a:buChar char="•"/>
            </a:pPr>
            <a:r>
              <a:rPr lang="pt-BR" altLang="pt-BR" sz="2800" b="1"/>
              <a:t>É o anjo que anunciou a concepção, nascimento e missão de Jesus à Maria. S. Luc. 1:30-31,34, 35.</a:t>
            </a:r>
          </a:p>
          <a:p>
            <a:pPr algn="ctr" eaLnBrk="1" hangingPunct="1">
              <a:buFont typeface="Arial" panose="020B0604020202020204" pitchFamily="34" charset="0"/>
              <a:buChar char="•"/>
            </a:pPr>
            <a:endParaRPr lang="pt-BR" altLang="pt-BR" sz="200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ixaDeTexto 2">
            <a:extLst>
              <a:ext uri="{FF2B5EF4-FFF2-40B4-BE49-F238E27FC236}">
                <a16:creationId xmlns:a16="http://schemas.microsoft.com/office/drawing/2014/main" id="{9D862805-619E-4250-9E50-3A6F784A8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2571750"/>
            <a:ext cx="45005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pt-BR" sz="3200" b="1">
                <a:solidFill>
                  <a:srgbClr val="FFC000"/>
                </a:solidFill>
              </a:rPr>
              <a:t>2- Nos Escritos de Ellen G. White</a:t>
            </a:r>
            <a:endParaRPr lang="pt-BR" altLang="pt-BR" sz="3200" b="1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ixaDeTexto 2">
            <a:extLst>
              <a:ext uri="{FF2B5EF4-FFF2-40B4-BE49-F238E27FC236}">
                <a16:creationId xmlns:a16="http://schemas.microsoft.com/office/drawing/2014/main" id="{95E632D5-7DE9-4B87-82CC-608400354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1311275"/>
            <a:ext cx="442912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Char char="•"/>
            </a:pPr>
            <a:r>
              <a:rPr lang="pt-BR" altLang="pt-BR" sz="2800" b="1"/>
              <a:t>Ele ocupa uma posição de elevada honra, o lugar logo abaixo do Filho de Deus. D.T., pág. 84 e 85.</a:t>
            </a:r>
          </a:p>
          <a:p>
            <a:pPr algn="ctr" eaLnBrk="1" hangingPunct="1">
              <a:buFont typeface="Arial" panose="020B0604020202020204" pitchFamily="34" charset="0"/>
              <a:buChar char="•"/>
            </a:pPr>
            <a:endParaRPr lang="pt-BR" altLang="pt-BR" sz="2800" b="1"/>
          </a:p>
          <a:p>
            <a:pPr algn="ctr" eaLnBrk="1" hangingPunct="1">
              <a:buFont typeface="Arial" panose="020B0604020202020204" pitchFamily="34" charset="0"/>
              <a:buChar char="•"/>
            </a:pPr>
            <a:r>
              <a:rPr lang="pt-BR" altLang="pt-BR" sz="2800" b="1"/>
              <a:t>Gabriel veio com a mensagem divina a Daniel e João. D.T.N., pág. 212.</a:t>
            </a:r>
          </a:p>
        </p:txBody>
      </p:sp>
    </p:spTree>
  </p:cSld>
  <p:clrMapOvr>
    <a:masterClrMapping/>
  </p:clrMapOvr>
  <p:transition>
    <p:randomBar dir="vert"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1559</Words>
  <Application>Microsoft Office PowerPoint</Application>
  <PresentationFormat>Apresentação na tela (4:3)</PresentationFormat>
  <Paragraphs>101</Paragraphs>
  <Slides>45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49" baseType="lpstr">
      <vt:lpstr>Arial</vt:lpstr>
      <vt:lpstr>Calibri</vt:lpstr>
      <vt:lpstr>Arial Black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BergamoseiferT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Espirito Santo E Gabriel</dc:title>
  <dc:subject>www.4tons.com</dc:subject>
  <dc:creator>Pr. MARCELO AUGUSTO DE CARVALHO</dc:creator>
  <cp:keywords>www.4tons.com</cp:keywords>
  <dc:description>COMÉRCIO PROIBIDO. USO PESSOAL</dc:description>
  <cp:lastModifiedBy>Pr. Marcelo Carvalho</cp:lastModifiedBy>
  <cp:revision>1</cp:revision>
  <dcterms:created xsi:type="dcterms:W3CDTF">2009-06-21T19:14:50Z</dcterms:created>
  <dcterms:modified xsi:type="dcterms:W3CDTF">2019-10-21T12:21:01Z</dcterms:modified>
</cp:coreProperties>
</file>