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9" r:id="rId4"/>
    <p:sldId id="261" r:id="rId5"/>
    <p:sldId id="262" r:id="rId6"/>
    <p:sldId id="260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2" r:id="rId36"/>
    <p:sldId id="293" r:id="rId37"/>
    <p:sldId id="294" r:id="rId38"/>
    <p:sldId id="295" r:id="rId39"/>
    <p:sldId id="296" r:id="rId40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B7058FB-1D67-4231-8558-38E895C94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9421DC-ACC1-4DEB-9571-3416977DB5D4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2C65219-7C37-4EC9-B6E7-C25454F8C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6E799C9-2BA6-4210-B43E-EAD2B089D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45695B-1901-45EF-B67C-18B8ECD6129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70348866"/>
      </p:ext>
    </p:extLst>
  </p:cSld>
  <p:clrMapOvr>
    <a:masterClrMapping/>
  </p:clrMapOvr>
  <p:transition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8A2E5AF-DA88-4B35-9684-F16C0A8D0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338BD1-A751-4F1E-9484-1C258AA7174F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A5F4527-B7A2-42BB-AF2E-A3E9B35D0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6577E4C-002B-4EFD-8EEA-AAE441C48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05EF81-8922-4FE5-86BC-8D21BB4F025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089004447"/>
      </p:ext>
    </p:extLst>
  </p:cSld>
  <p:clrMapOvr>
    <a:masterClrMapping/>
  </p:clrMapOvr>
  <p:transition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EF970DB-CA53-490A-9B3B-CED6FB675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7B528-4C6F-4CBE-A990-9A73EA24AE6D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AF967A6-2955-4EA0-8812-691221302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8459C42-1DE8-46B1-8DE3-CCA89A12D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060570-123B-416E-A983-8409936A5AD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98308285"/>
      </p:ext>
    </p:extLst>
  </p:cSld>
  <p:clrMapOvr>
    <a:masterClrMapping/>
  </p:clrMapOvr>
  <p:transition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2CB69BA-ADE2-4A8A-948D-4B9D34750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39FD15-E6AD-4141-A651-027636961065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103A10D-AFC4-472C-9EEF-1D6138F9A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EFEEF7D-A6A7-43A7-B197-C0A65760D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BEBDD9-975C-4F90-8F09-93F877E4780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75902172"/>
      </p:ext>
    </p:extLst>
  </p:cSld>
  <p:clrMapOvr>
    <a:masterClrMapping/>
  </p:clrMapOvr>
  <p:transition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47E27FE-6140-4B5A-9D8E-4283A501C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B04E7F-D648-4C28-B754-232464047B71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8BF7B75-9D0D-4F92-B765-BFFC6E551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17414D4-9509-4464-BADF-6E5CA387C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06CA2F-7B86-4D49-B03D-8B699B803E2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232987239"/>
      </p:ext>
    </p:extLst>
  </p:cSld>
  <p:clrMapOvr>
    <a:masterClrMapping/>
  </p:clrMapOvr>
  <p:transition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B456A95D-7505-4399-A7E8-0C029E885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8431D0-D712-4850-8E95-5FD9073F2974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265A1287-F1E0-40AE-BCBE-63E30C5D1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F8A06DC3-3EC6-4EFE-839C-C82A14A6C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5D8677-47DF-4B84-B173-F5298F58BDE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84196702"/>
      </p:ext>
    </p:extLst>
  </p:cSld>
  <p:clrMapOvr>
    <a:masterClrMapping/>
  </p:clrMapOvr>
  <p:transition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>
            <a:extLst>
              <a:ext uri="{FF2B5EF4-FFF2-40B4-BE49-F238E27FC236}">
                <a16:creationId xmlns:a16="http://schemas.microsoft.com/office/drawing/2014/main" id="{7629D9E6-09B8-4146-A07D-2EF34F5EA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E72102-9847-4346-B501-CF9239654CFD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8" name="Espaço Reservado para Rodapé 4">
            <a:extLst>
              <a:ext uri="{FF2B5EF4-FFF2-40B4-BE49-F238E27FC236}">
                <a16:creationId xmlns:a16="http://schemas.microsoft.com/office/drawing/2014/main" id="{68A6B3AA-8DBB-4DEE-B466-D02F4846E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>
            <a:extLst>
              <a:ext uri="{FF2B5EF4-FFF2-40B4-BE49-F238E27FC236}">
                <a16:creationId xmlns:a16="http://schemas.microsoft.com/office/drawing/2014/main" id="{1EA9CA77-E8C9-4BF5-8B51-C344A4613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DFC6CA-3117-4A50-A98E-48D9E7B8F53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03209687"/>
      </p:ext>
    </p:extLst>
  </p:cSld>
  <p:clrMapOvr>
    <a:masterClrMapping/>
  </p:clrMapOvr>
  <p:transition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3">
            <a:extLst>
              <a:ext uri="{FF2B5EF4-FFF2-40B4-BE49-F238E27FC236}">
                <a16:creationId xmlns:a16="http://schemas.microsoft.com/office/drawing/2014/main" id="{30E022B7-736B-4202-99CB-28800E106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CE9F4-D9C6-4732-A80A-67BC103A8A7E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4" name="Espaço Reservado para Rodapé 4">
            <a:extLst>
              <a:ext uri="{FF2B5EF4-FFF2-40B4-BE49-F238E27FC236}">
                <a16:creationId xmlns:a16="http://schemas.microsoft.com/office/drawing/2014/main" id="{D6C06050-29D9-4757-9769-A922EE032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>
            <a:extLst>
              <a:ext uri="{FF2B5EF4-FFF2-40B4-BE49-F238E27FC236}">
                <a16:creationId xmlns:a16="http://schemas.microsoft.com/office/drawing/2014/main" id="{A944EFD5-89E0-4ABF-808E-09EB536CD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B4D166-FEEF-411F-B392-377EEDEC59F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22232734"/>
      </p:ext>
    </p:extLst>
  </p:cSld>
  <p:clrMapOvr>
    <a:masterClrMapping/>
  </p:clrMapOvr>
  <p:transition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>
            <a:extLst>
              <a:ext uri="{FF2B5EF4-FFF2-40B4-BE49-F238E27FC236}">
                <a16:creationId xmlns:a16="http://schemas.microsoft.com/office/drawing/2014/main" id="{776AE805-272C-4453-B2C0-CFDD4D062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BE17D2-99F8-4A6A-B472-AAFADDCD0B7B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3" name="Espaço Reservado para Rodapé 4">
            <a:extLst>
              <a:ext uri="{FF2B5EF4-FFF2-40B4-BE49-F238E27FC236}">
                <a16:creationId xmlns:a16="http://schemas.microsoft.com/office/drawing/2014/main" id="{C12CFC5B-966B-42DC-81AD-F198BC60A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>
            <a:extLst>
              <a:ext uri="{FF2B5EF4-FFF2-40B4-BE49-F238E27FC236}">
                <a16:creationId xmlns:a16="http://schemas.microsoft.com/office/drawing/2014/main" id="{B1252E32-B42A-4BBE-9972-8D4B4B47A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779FBA-46C9-4AB7-8239-86B5E5E9871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13200000"/>
      </p:ext>
    </p:extLst>
  </p:cSld>
  <p:clrMapOvr>
    <a:masterClrMapping/>
  </p:clrMapOvr>
  <p:transition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11038B3E-9A89-4986-AA29-435A76A9C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36BFB-F450-4E2A-9F63-57F3CBD4E7F1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715C969E-16A0-4544-9B19-1EE493852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380E90E3-1499-4C70-BE3D-31EF8F85D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D25669-050C-4E5F-95CD-4A3FD97F0C7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66406182"/>
      </p:ext>
    </p:extLst>
  </p:cSld>
  <p:clrMapOvr>
    <a:masterClrMapping/>
  </p:clrMapOvr>
  <p:transition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D5380511-38D9-4FF2-9B0E-1210FC4EC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B38D04-FB38-43A6-9119-7B0A52CFA602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659A2FE5-4EED-4243-BB08-3F03BDD48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549B0CF1-2F57-43F8-8342-84206823F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2A5F8B-6046-4558-A1E8-414DDD17BA4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93137125"/>
      </p:ext>
    </p:extLst>
  </p:cSld>
  <p:clrMapOvr>
    <a:masterClrMapping/>
  </p:clrMapOvr>
  <p:transition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>
            <a:extLst>
              <a:ext uri="{FF2B5EF4-FFF2-40B4-BE49-F238E27FC236}">
                <a16:creationId xmlns:a16="http://schemas.microsoft.com/office/drawing/2014/main" id="{1C418336-81F4-4B04-972D-C3EC6520CA6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Espaço Reservado para Texto 2">
            <a:extLst>
              <a:ext uri="{FF2B5EF4-FFF2-40B4-BE49-F238E27FC236}">
                <a16:creationId xmlns:a16="http://schemas.microsoft.com/office/drawing/2014/main" id="{384DA716-5A48-40F9-A49D-D2D67460315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F5A86D2-1EE3-4AE5-BB05-C37DF2FA57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BE25646-CC89-4BCF-80A1-C75F30401281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55B42AA-7BC7-4048-B368-3F0C02BAF8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18E1B9C-54E1-4E6E-959E-2F296A7565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850919EE-DFED-4400-9623-5BA5E2DADACD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Bar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Ba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aixaDeTexto 1">
            <a:extLst>
              <a:ext uri="{FF2B5EF4-FFF2-40B4-BE49-F238E27FC236}">
                <a16:creationId xmlns:a16="http://schemas.microsoft.com/office/drawing/2014/main" id="{B31395BC-824E-4B96-9C0D-D293A1BDDC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5938" y="4572000"/>
            <a:ext cx="6572250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“Mas alguém dirá: Tu tens fé, e eu tenho obras; mostra-me essa tua fé sem as obras”</a:t>
            </a:r>
          </a:p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(Tg 2:18).</a:t>
            </a:r>
            <a:endParaRPr lang="pt-BR" altLang="pt-BR" sz="2800" b="1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aixaDeTexto 1">
            <a:extLst>
              <a:ext uri="{FF2B5EF4-FFF2-40B4-BE49-F238E27FC236}">
                <a16:creationId xmlns:a16="http://schemas.microsoft.com/office/drawing/2014/main" id="{A7CA7F57-43D1-43BB-A711-3A47AD6342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0188" y="2786063"/>
            <a:ext cx="3786187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Você não pode ser um cristão em seu coração, sem mostrar isso no seu exterior.</a:t>
            </a:r>
            <a:endParaRPr lang="pt-BR" altLang="pt-BR" sz="2800" b="1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aixaDeTexto 1">
            <a:extLst>
              <a:ext uri="{FF2B5EF4-FFF2-40B4-BE49-F238E27FC236}">
                <a16:creationId xmlns:a16="http://schemas.microsoft.com/office/drawing/2014/main" id="{5F448385-ACEE-497F-905D-5DE4390CCC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5875" y="3143248"/>
            <a:ext cx="785812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4000" b="1" cap="all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2. Embaixadores de Deus</a:t>
            </a:r>
            <a:endParaRPr lang="pt-BR" sz="4000" b="1" cap="all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aixaDeTexto 1">
            <a:extLst>
              <a:ext uri="{FF2B5EF4-FFF2-40B4-BE49-F238E27FC236}">
                <a16:creationId xmlns:a16="http://schemas.microsoft.com/office/drawing/2014/main" id="{718E71A9-C74D-496E-91A7-1383150F8A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0250" y="4572000"/>
            <a:ext cx="6500813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Nós, a igreja, somos as mãos, os pés, os olhos, a boca e também os ouvidos de Jesus no mundo de hoje.</a:t>
            </a:r>
            <a:endParaRPr lang="pt-BR" altLang="pt-BR" sz="2800" b="1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aixaDeTexto 1">
            <a:extLst>
              <a:ext uri="{FF2B5EF4-FFF2-40B4-BE49-F238E27FC236}">
                <a16:creationId xmlns:a16="http://schemas.microsoft.com/office/drawing/2014/main" id="{337262C8-DC41-45DC-9CB2-1D4AB9319C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5875" y="3786188"/>
            <a:ext cx="4143375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“Assim como o Pai Me enviou, Eu também vos envio”</a:t>
            </a:r>
          </a:p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(Jo 20:21).</a:t>
            </a:r>
            <a:endParaRPr lang="pt-BR" altLang="pt-BR" sz="2800" b="1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aixaDeTexto 1">
            <a:extLst>
              <a:ext uri="{FF2B5EF4-FFF2-40B4-BE49-F238E27FC236}">
                <a16:creationId xmlns:a16="http://schemas.microsoft.com/office/drawing/2014/main" id="{D715AC44-53A1-4C0D-92FB-C94822B3A1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0188" y="3214688"/>
            <a:ext cx="3357562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Somos enviados ao mundo para mostrar quem é Jesus.</a:t>
            </a:r>
            <a:endParaRPr lang="pt-BR" altLang="pt-BR" sz="2800" b="1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aixaDeTexto 1">
            <a:extLst>
              <a:ext uri="{FF2B5EF4-FFF2-40B4-BE49-F238E27FC236}">
                <a16:creationId xmlns:a16="http://schemas.microsoft.com/office/drawing/2014/main" id="{D5048F34-D797-4472-880B-2916AC03CE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4500" y="1857375"/>
            <a:ext cx="3929063" cy="446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“todos nós... somos transformados de glória em glória na sua própria imagem, como pelo Senhor, o Espírito”.</a:t>
            </a:r>
          </a:p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2 Coríntios 3:18</a:t>
            </a:r>
          </a:p>
        </p:txBody>
      </p:sp>
    </p:spTree>
  </p:cSld>
  <p:clrMapOvr>
    <a:masterClrMapping/>
  </p:clrMapOvr>
  <p:transition>
    <p:randomBa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aixaDeTexto 1">
            <a:extLst>
              <a:ext uri="{FF2B5EF4-FFF2-40B4-BE49-F238E27FC236}">
                <a16:creationId xmlns:a16="http://schemas.microsoft.com/office/drawing/2014/main" id="{5DFBBCCE-04A7-4677-B8E9-DCEC821FC7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5875" y="2857496"/>
            <a:ext cx="785812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4000" b="1" cap="all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3. Exibindo nossa natureza</a:t>
            </a:r>
            <a:endParaRPr lang="pt-BR" sz="4000" b="1" cap="all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aixaDeTexto 1">
            <a:extLst>
              <a:ext uri="{FF2B5EF4-FFF2-40B4-BE49-F238E27FC236}">
                <a16:creationId xmlns:a16="http://schemas.microsoft.com/office/drawing/2014/main" id="{87706DB8-6B47-447F-8C2A-5BD48EBBD0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5875" y="4000500"/>
            <a:ext cx="428625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Deus fez todo o ouro,</a:t>
            </a:r>
          </a:p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prata e pedras preciosas do mundo, e pretendia usá-los de maneira prática.</a:t>
            </a:r>
            <a:endParaRPr lang="pt-BR" altLang="pt-BR" sz="2400" b="1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aixaDeTexto 1">
            <a:extLst>
              <a:ext uri="{FF2B5EF4-FFF2-40B4-BE49-F238E27FC236}">
                <a16:creationId xmlns:a16="http://schemas.microsoft.com/office/drawing/2014/main" id="{404E6937-C6DB-4349-9AE7-657B6B91B7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6063" y="571500"/>
            <a:ext cx="57150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Com o passar do tempo, o povo começou a “usar” seu dinheiro a fim de impressionar os outros com sua riqueza.</a:t>
            </a:r>
            <a:endParaRPr lang="pt-BR" altLang="pt-BR" sz="2400" b="1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Bar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aixaDeTexto 1">
            <a:extLst>
              <a:ext uri="{FF2B5EF4-FFF2-40B4-BE49-F238E27FC236}">
                <a16:creationId xmlns:a16="http://schemas.microsoft.com/office/drawing/2014/main" id="{645EAB31-01D2-4C73-8866-F327338348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3188" y="428625"/>
            <a:ext cx="628650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Quando os compradores</a:t>
            </a:r>
          </a:p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iam ao mercado para adquirir algum item caro, eles simplesmente tiravam um de seus anéis ou braceletes, e efetuavam o pagamento.</a:t>
            </a:r>
            <a:endParaRPr lang="pt-BR" altLang="pt-BR" sz="2400" b="1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aixaDeTexto 1">
            <a:extLst>
              <a:ext uri="{FF2B5EF4-FFF2-40B4-BE49-F238E27FC236}">
                <a16:creationId xmlns:a16="http://schemas.microsoft.com/office/drawing/2014/main" id="{A78710F3-637C-465F-9721-812C6DDCF9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57813" y="785813"/>
            <a:ext cx="3357562" cy="526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“Tendo os camelos acabado de beber, tomou o homem um pendente de ouro de meio siclo de peso e duas pulseiras</a:t>
            </a:r>
          </a:p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para as mãos dela, do peso de dez siclos de ouro” (Gn 24: 22).</a:t>
            </a:r>
            <a:endParaRPr lang="pt-BR" altLang="pt-BR" sz="2400" b="1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aixaDeTexto 1">
            <a:extLst>
              <a:ext uri="{FF2B5EF4-FFF2-40B4-BE49-F238E27FC236}">
                <a16:creationId xmlns:a16="http://schemas.microsoft.com/office/drawing/2014/main" id="{91832DF7-90C2-48B3-9E16-89EDACB7F4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0563" y="1714500"/>
            <a:ext cx="4286250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Quando os filhos de Israel levaram uma oferta ao Senhor para construir o tabernáculo, eles usaram as joias que tinham recebido dos egípcios.</a:t>
            </a:r>
            <a:endParaRPr lang="pt-BR" altLang="pt-BR" sz="2400" b="1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aixaDeTexto 1">
            <a:extLst>
              <a:ext uri="{FF2B5EF4-FFF2-40B4-BE49-F238E27FC236}">
                <a16:creationId xmlns:a16="http://schemas.microsoft.com/office/drawing/2014/main" id="{3CC88AC4-2A89-4584-87EE-E6035F156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5938" y="4429125"/>
            <a:ext cx="642937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Deus deseja que os cristãos usem suas riquezas para que todos as vejam?</a:t>
            </a:r>
            <a:endParaRPr lang="pt-BR" altLang="pt-BR" sz="2800" b="1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aixaDeTexto 1">
            <a:extLst>
              <a:ext uri="{FF2B5EF4-FFF2-40B4-BE49-F238E27FC236}">
                <a16:creationId xmlns:a16="http://schemas.microsoft.com/office/drawing/2014/main" id="{356BCA62-9164-4C72-B9CE-ABE76D310E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3500" y="714375"/>
            <a:ext cx="3500438" cy="550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“Porque o amor do dinheiro é a</a:t>
            </a:r>
          </a:p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raiz de todos os males; e alguns nessa cobiça se desviaram da fé e a si mesmos se atormentaram com muitas dores”</a:t>
            </a:r>
          </a:p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(1Tm 6:10).</a:t>
            </a:r>
            <a:endParaRPr lang="pt-BR" altLang="pt-BR" sz="2800" b="1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aixaDeTexto 1">
            <a:extLst>
              <a:ext uri="{FF2B5EF4-FFF2-40B4-BE49-F238E27FC236}">
                <a16:creationId xmlns:a16="http://schemas.microsoft.com/office/drawing/2014/main" id="{3A346D5A-E579-4690-AC37-803AAF3C55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5875" y="1214422"/>
            <a:ext cx="785812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4000" b="1" cap="all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4. Tentativa de justificar o uso de </a:t>
            </a:r>
            <a:r>
              <a:rPr lang="pt-BR" sz="4000" b="1" cap="all" dirty="0" err="1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joias</a:t>
            </a:r>
            <a:endParaRPr lang="pt-BR" sz="4000" b="1" cap="all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aixaDeTexto 1">
            <a:extLst>
              <a:ext uri="{FF2B5EF4-FFF2-40B4-BE49-F238E27FC236}">
                <a16:creationId xmlns:a16="http://schemas.microsoft.com/office/drawing/2014/main" id="{B5323218-B4DB-4BF7-8D49-B402F19A3B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750" y="2357438"/>
            <a:ext cx="4857750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Os que procuram justificar o uso de joias, normalmente citam</a:t>
            </a:r>
          </a:p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histórias da Bíblia nas quais os filhos de Deus usaram ouro, prata ou joias.</a:t>
            </a:r>
            <a:endParaRPr lang="pt-BR" altLang="pt-BR" sz="2400" b="1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aixaDeTexto 1">
            <a:extLst>
              <a:ext uri="{FF2B5EF4-FFF2-40B4-BE49-F238E27FC236}">
                <a16:creationId xmlns:a16="http://schemas.microsoft.com/office/drawing/2014/main" id="{F2BA9E97-F3C8-4AEC-8C86-2FAB593246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3188" y="1000125"/>
            <a:ext cx="57150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Lembre-se: o fato de que algo aparece na Bíblia não significa</a:t>
            </a:r>
          </a:p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que Deus o aprova.</a:t>
            </a:r>
            <a:endParaRPr lang="pt-BR" altLang="pt-BR" sz="2400" b="1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aixaDeTexto 1">
            <a:extLst>
              <a:ext uri="{FF2B5EF4-FFF2-40B4-BE49-F238E27FC236}">
                <a16:creationId xmlns:a16="http://schemas.microsoft.com/office/drawing/2014/main" id="{6657A65D-2A33-4B6A-8971-A0A3ABB72E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6063" y="500063"/>
            <a:ext cx="57150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As Escrituras simplesmente relatam com fidelidade</a:t>
            </a:r>
          </a:p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a história do povo de Deus, incluindo todas as suas falhas.</a:t>
            </a:r>
            <a:endParaRPr lang="pt-BR" altLang="pt-BR" sz="2400" b="1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aixaDeTexto 1">
            <a:extLst>
              <a:ext uri="{FF2B5EF4-FFF2-40B4-BE49-F238E27FC236}">
                <a16:creationId xmlns:a16="http://schemas.microsoft.com/office/drawing/2014/main" id="{E801E9D8-3CEB-4532-A3EE-C0D7F32ACF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4875" y="1928813"/>
            <a:ext cx="4071938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Uma história que é frequentemente citada para justificar o uso de joias é a do filho pródigo.</a:t>
            </a:r>
            <a:endParaRPr lang="pt-BR" altLang="pt-BR" sz="2400" b="1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aixaDeTexto 1">
            <a:extLst>
              <a:ext uri="{FF2B5EF4-FFF2-40B4-BE49-F238E27FC236}">
                <a16:creationId xmlns:a16="http://schemas.microsoft.com/office/drawing/2014/main" id="{B7F27846-63DD-4307-A9D5-43A27C36AA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4438" y="3143250"/>
            <a:ext cx="7500937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A bíblia define bem claramente o assunto da aparência externa do cristão. Mas, infelizmente, muita gente mantém um estranho silêncio sobre o assunto do uso de joias.</a:t>
            </a:r>
            <a:endParaRPr lang="pt-BR" altLang="pt-BR" sz="2800" b="1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aixaDeTexto 1">
            <a:extLst>
              <a:ext uri="{FF2B5EF4-FFF2-40B4-BE49-F238E27FC236}">
                <a16:creationId xmlns:a16="http://schemas.microsoft.com/office/drawing/2014/main" id="{E53B1F88-1114-43E1-BF6D-4C18335460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0563" y="1714500"/>
            <a:ext cx="4429125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O anel que o pai deu a seu filho era mais parecido com um anel de sinete. Os anéis de sinete continham o selo da família.</a:t>
            </a:r>
            <a:endParaRPr lang="pt-BR" altLang="pt-BR" sz="2400" b="1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aixaDeTexto 1">
            <a:extLst>
              <a:ext uri="{FF2B5EF4-FFF2-40B4-BE49-F238E27FC236}">
                <a16:creationId xmlns:a16="http://schemas.microsoft.com/office/drawing/2014/main" id="{DB992B58-106E-489D-938A-85FC95043C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5875" y="2857496"/>
            <a:ext cx="785812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4000" b="1" cap="all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5. Investindo no interior</a:t>
            </a:r>
            <a:endParaRPr lang="pt-BR" sz="4000" b="1" cap="all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CaixaDeTexto 1">
            <a:extLst>
              <a:ext uri="{FF2B5EF4-FFF2-40B4-BE49-F238E27FC236}">
                <a16:creationId xmlns:a16="http://schemas.microsoft.com/office/drawing/2014/main" id="{E20919F8-CCCF-4DCB-9BA0-805EB4FA33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625" y="928688"/>
            <a:ext cx="3714750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O desejo de Deus para o nosso corpo pode ser bem expresso em uma frase: Investir no interior e manter o exterior.</a:t>
            </a:r>
            <a:endParaRPr lang="pt-BR" altLang="pt-BR" sz="2400" b="1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CaixaDeTexto 1">
            <a:extLst>
              <a:ext uri="{FF2B5EF4-FFF2-40B4-BE49-F238E27FC236}">
                <a16:creationId xmlns:a16="http://schemas.microsoft.com/office/drawing/2014/main" id="{BD69A2A3-6611-48F1-84F5-0678AD1010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714375"/>
            <a:ext cx="428625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Ele quer que a atenção seja chamada para o interior, e não para o exterior.</a:t>
            </a:r>
            <a:endParaRPr lang="pt-BR" altLang="pt-BR" sz="2800" b="1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aixaDeTexto 1">
            <a:extLst>
              <a:ext uri="{FF2B5EF4-FFF2-40B4-BE49-F238E27FC236}">
                <a16:creationId xmlns:a16="http://schemas.microsoft.com/office/drawing/2014/main" id="{0C548B0E-9F2E-4741-ABEE-CC0FC54798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5875" y="1428736"/>
            <a:ext cx="785812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4000" b="1" cap="all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6. Por que ser uma pedra de tropeço?</a:t>
            </a:r>
            <a:endParaRPr lang="pt-BR" sz="4000" b="1" cap="all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CaixaDeTexto 1">
            <a:extLst>
              <a:ext uri="{FF2B5EF4-FFF2-40B4-BE49-F238E27FC236}">
                <a16:creationId xmlns:a16="http://schemas.microsoft.com/office/drawing/2014/main" id="{BFFD2663-66C0-4ED0-9226-038427DA98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0563" y="1500188"/>
            <a:ext cx="4429125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A maioria das pessoas que usam joias, não se dá conta de seu próprio valor. </a:t>
            </a:r>
            <a:endParaRPr lang="pt-BR" altLang="pt-BR" sz="2800" b="1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CaixaDeTexto 1">
            <a:extLst>
              <a:ext uri="{FF2B5EF4-FFF2-40B4-BE49-F238E27FC236}">
                <a16:creationId xmlns:a16="http://schemas.microsoft.com/office/drawing/2014/main" id="{8794185F-0CE6-4EEE-A47C-1F2C6C2CF8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4938" y="1143000"/>
            <a:ext cx="3357562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Elas esperam sentir-se mais valorizadas por cobrirem-se a si mesmas com objetos caros.</a:t>
            </a:r>
            <a:endParaRPr lang="pt-BR" altLang="pt-BR" sz="2800" b="1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CaixaDeTexto 1">
            <a:extLst>
              <a:ext uri="{FF2B5EF4-FFF2-40B4-BE49-F238E27FC236}">
                <a16:creationId xmlns:a16="http://schemas.microsoft.com/office/drawing/2014/main" id="{C5C15868-99D6-4BD3-AF05-50C78A7EAD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0188" y="2357438"/>
            <a:ext cx="3929062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Outras acreditam que não são tão atraentes e esperam aumentar sua beleza ao se enfeitar com belas pedras preciosas.</a:t>
            </a:r>
            <a:endParaRPr lang="pt-BR" altLang="pt-BR" sz="2800" b="1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CaixaDeTexto 1">
            <a:extLst>
              <a:ext uri="{FF2B5EF4-FFF2-40B4-BE49-F238E27FC236}">
                <a16:creationId xmlns:a16="http://schemas.microsoft.com/office/drawing/2014/main" id="{FF4DDD75-2760-4626-B88B-45C90591D1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4500" y="2000250"/>
            <a:ext cx="3071813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Por que um cristão desejaria ser uma pedra de tropeço</a:t>
            </a:r>
          </a:p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a alguém e lhe encorajar a usar uma joia?</a:t>
            </a:r>
            <a:endParaRPr lang="pt-BR" altLang="pt-BR" sz="2800" b="1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CaixaDeTexto 1">
            <a:extLst>
              <a:ext uri="{FF2B5EF4-FFF2-40B4-BE49-F238E27FC236}">
                <a16:creationId xmlns:a16="http://schemas.microsoft.com/office/drawing/2014/main" id="{688C2AA4-6E53-4D96-BAA7-42C4B2E9DF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7750" y="571500"/>
            <a:ext cx="3929063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solidFill>
                  <a:schemeClr val="bg1"/>
                </a:solidFill>
                <a:cs typeface="Arial" panose="020B0604020202020204" pitchFamily="34" charset="0"/>
              </a:rPr>
              <a:t>Se eu estiver usando alguma joia, posso abrir as comportas da inconsistência pelo mau exemplo, e levar muitos a tropeçar.</a:t>
            </a:r>
            <a:endParaRPr lang="pt-BR" altLang="pt-BR" sz="2800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aixaDeTexto 1">
            <a:extLst>
              <a:ext uri="{FF2B5EF4-FFF2-40B4-BE49-F238E27FC236}">
                <a16:creationId xmlns:a16="http://schemas.microsoft.com/office/drawing/2014/main" id="{413F5AFE-87D8-4368-AAF4-A4F087D18F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7438" y="3143250"/>
            <a:ext cx="571500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“Aquilo que é elevado entre os homens é abominação</a:t>
            </a:r>
          </a:p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diante de Deus”</a:t>
            </a:r>
          </a:p>
          <a:p>
            <a:pPr algn="ctr" eaLnBrk="1" hangingPunct="1"/>
            <a:endParaRPr lang="pt-BR" altLang="pt-BR" sz="3200" b="1">
              <a:cs typeface="Arial" panose="020B0604020202020204" pitchFamily="34" charset="0"/>
            </a:endParaRPr>
          </a:p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(lc 16:15).</a:t>
            </a:r>
            <a:endParaRPr lang="pt-BR" altLang="pt-BR" sz="2800" b="1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aixaDeTexto 1">
            <a:extLst>
              <a:ext uri="{FF2B5EF4-FFF2-40B4-BE49-F238E27FC236}">
                <a16:creationId xmlns:a16="http://schemas.microsoft.com/office/drawing/2014/main" id="{50F013AA-99E7-4E10-A8B4-E4F2D500F2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5938" y="2428875"/>
            <a:ext cx="3714750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Há perigos ocultos e sutis associados ao uso de joias.</a:t>
            </a:r>
            <a:endParaRPr lang="pt-BR" altLang="pt-BR" sz="2800" b="1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aixaDeTexto 1">
            <a:extLst>
              <a:ext uri="{FF2B5EF4-FFF2-40B4-BE49-F238E27FC236}">
                <a16:creationId xmlns:a16="http://schemas.microsoft.com/office/drawing/2014/main" id="{82775105-0A94-468E-B123-FF1629B3C0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5875" y="2857496"/>
            <a:ext cx="785812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4000" b="1" cap="all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1. </a:t>
            </a:r>
            <a:r>
              <a:rPr lang="pt-BR" sz="4000" b="1" cap="all" dirty="0" err="1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COnHECIDOS</a:t>
            </a:r>
            <a:r>
              <a:rPr lang="pt-BR" sz="4000" b="1" cap="all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pt-BR" sz="4000" b="1" cap="all" dirty="0" err="1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PElOS</a:t>
            </a:r>
            <a:r>
              <a:rPr lang="pt-BR" sz="4000" b="1" cap="all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pt-BR" sz="4000" b="1" cap="all" dirty="0" err="1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frUtOS</a:t>
            </a:r>
            <a:endParaRPr lang="pt-BR" sz="4000" b="1" cap="all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aixaDeTexto 1">
            <a:extLst>
              <a:ext uri="{FF2B5EF4-FFF2-40B4-BE49-F238E27FC236}">
                <a16:creationId xmlns:a16="http://schemas.microsoft.com/office/drawing/2014/main" id="{B4E5821C-26BE-49E9-ADA8-3AEB3A6A7C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750" y="1714500"/>
            <a:ext cx="3786188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O poder do evangelho começa no interior, transformando o coração, ainda que invisível aos olhos humanos.</a:t>
            </a:r>
            <a:endParaRPr lang="pt-BR" altLang="pt-BR" sz="2800" b="1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aixaDeTexto 1">
            <a:extLst>
              <a:ext uri="{FF2B5EF4-FFF2-40B4-BE49-F238E27FC236}">
                <a16:creationId xmlns:a16="http://schemas.microsoft.com/office/drawing/2014/main" id="{BEBBE022-E939-4C8C-98A9-087169F050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5938" y="4714875"/>
            <a:ext cx="5715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“Pelos seus frutos</a:t>
            </a:r>
          </a:p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os conhecereis”</a:t>
            </a:r>
          </a:p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(Mt 7:20).</a:t>
            </a:r>
            <a:endParaRPr lang="pt-BR" altLang="pt-BR" sz="2800" b="1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aixaDeTexto 1">
            <a:extLst>
              <a:ext uri="{FF2B5EF4-FFF2-40B4-BE49-F238E27FC236}">
                <a16:creationId xmlns:a16="http://schemas.microsoft.com/office/drawing/2014/main" id="{B2350F35-D7D5-4404-B599-C6BE4780FC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4500" y="2143125"/>
            <a:ext cx="4357688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Quando uma pessoa aceita a Cristo como seu Senhor, o Espírito Santo começa a impressioná-la a fazer grandes mudanças.</a:t>
            </a:r>
            <a:endParaRPr lang="pt-BR" altLang="pt-BR" sz="2400" b="1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randomBar/>
  </p:transition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958</TotalTime>
  <Words>706</Words>
  <Application>Microsoft Office PowerPoint</Application>
  <PresentationFormat>Apresentação na tela (4:3)</PresentationFormat>
  <Paragraphs>54</Paragraphs>
  <Slides>39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39</vt:i4>
      </vt:variant>
    </vt:vector>
  </HeadingPairs>
  <TitlesOfParts>
    <vt:vector size="42" baseType="lpstr">
      <vt:lpstr>Arial</vt:lpstr>
      <vt:lpstr>Calibri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SM1121-SM1135</dc:title>
  <dc:subject>SM-MINHA VIDA NA PRESENCA DE CRISTO</dc:subject>
  <dc:creator>Pr. MARCELO AUGUSTO DE CARVALHO</dc:creator>
  <cp:keywords>www.4tons.com</cp:keywords>
  <dc:description>COMÉRCIO PROIBIDO. USO PESSOAL</dc:description>
  <cp:lastModifiedBy>Pr. Marcelo Carvalho</cp:lastModifiedBy>
  <cp:revision>95</cp:revision>
  <dcterms:created xsi:type="dcterms:W3CDTF">2010-08-19T00:12:35Z</dcterms:created>
  <dcterms:modified xsi:type="dcterms:W3CDTF">2019-10-21T12:37:09Z</dcterms:modified>
  <cp:category>SM-JORNADA ESPIRITUAL 4</cp:category>
</cp:coreProperties>
</file>