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2" r:id="rId4"/>
    <p:sldId id="296" r:id="rId5"/>
    <p:sldId id="26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17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282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79" autoAdjust="0"/>
  </p:normalViewPr>
  <p:slideViewPr>
    <p:cSldViewPr>
      <p:cViewPr varScale="1">
        <p:scale>
          <a:sx n="50" d="100"/>
          <a:sy n="50" d="100"/>
        </p:scale>
        <p:origin x="17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2A39A0D-1CEF-46E4-89B7-510D351FE7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72B9871-7CD2-4E2F-A588-18886085C9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B72E99-3EF3-41F2-A8D0-C213DEAB97F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326645F3-BBA0-47A3-836C-2707057573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912D1B5-A9F0-4C51-A534-3304B1464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E19888-CDDC-44ED-9EC0-19E477BD13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58CD89-313D-4D3A-856D-98FA9D215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A9817F-DA9E-41D4-AEC1-414B51CCFBE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>
            <a:extLst>
              <a:ext uri="{FF2B5EF4-FFF2-40B4-BE49-F238E27FC236}">
                <a16:creationId xmlns:a16="http://schemas.microsoft.com/office/drawing/2014/main" id="{C15D3E83-1ECF-4B3F-AAF6-56D68BB124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>
            <a:extLst>
              <a:ext uri="{FF2B5EF4-FFF2-40B4-BE49-F238E27FC236}">
                <a16:creationId xmlns:a16="http://schemas.microsoft.com/office/drawing/2014/main" id="{B4DDB312-4C7C-4DED-91A9-8F777CCCB9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Pr. Marcelo Augusto de Carvalho</a:t>
            </a:r>
          </a:p>
        </p:txBody>
      </p:sp>
      <p:sp>
        <p:nvSpPr>
          <p:cNvPr id="27652" name="Espaço Reservado para Número de Slide 3">
            <a:extLst>
              <a:ext uri="{FF2B5EF4-FFF2-40B4-BE49-F238E27FC236}">
                <a16:creationId xmlns:a16="http://schemas.microsoft.com/office/drawing/2014/main" id="{B6088FB1-ED5C-44A4-81A4-49669CF64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CAD38F3-E023-4D40-B666-B137CF0AD08E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C2BAD1-14DC-4A5A-BDC5-7EE0D1B2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2448B-C3E0-480B-BA33-33FCA5B188C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150EF3-0F95-41A1-8F93-2565CC27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67C727-7257-4A4D-8836-8C980486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BB82D-FE63-4A4F-B94E-03D514C56D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993360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CDE16C-783F-40FC-A2C9-33EEE2B1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CD34-56D3-4EE3-8C8A-32EC8E264BD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899E11-DFEB-4B67-B53A-AB2E07FF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F31D6D-DDFC-44C3-AC8E-BB573166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B65BF-C94F-463F-BA60-004E67DCB2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922115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336E59-AB17-4B4C-BDFF-304B1D353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06D8A-43E5-4C1E-A45E-48844B7D754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78280A-59CA-445B-A9D5-1DF9E053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8EBFEF-961A-4087-A42A-73879135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5E556-FBFD-4C25-8314-32689215B7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707575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9A8AEC-5F62-489B-9091-BE0846E1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4276-6BA6-45F4-A5B7-E0A615E311E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FD25C2-6985-4F7F-B07D-7458360A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D6B297-3E40-41FB-9237-38A346E4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45443-532E-4ECB-9ACD-9555CB3C29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436313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2259F-75DC-4BD4-A388-F63D9CCF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7401-E234-49A8-83CE-C537DFB0DFC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182269-FEF6-4E78-B8E6-7A320820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3E33A7-8FB2-469B-B765-C4E3BC44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96485-AD29-49F1-BF60-2BCAD15E77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288173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22F08FF-8916-4B69-A112-04DD09D30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E3050-7D7C-4C89-A7AA-B9190B89A0D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9662953-748F-44CF-9C93-BCD30614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6EE9949-A3D4-438C-BC4B-69BA69C0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0D883-D8E3-4D51-A901-AA22661685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90976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5278BE6-6697-44A9-8A1B-409CA293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568E5-75D7-4E4E-A86C-DF290B9A78F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9535EA0A-A502-443C-B4DE-CEC74438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C7A7E2D-4944-4C3B-A1ED-6E9BB6E1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FD4AE-D281-4EE1-B08E-401A84AADE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882116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909D5886-8B1E-4E41-8C14-2EC3D6C5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63A7D-79AC-4B72-A0E9-DBDB713EF39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075A8E5-1185-40AA-B0CB-DE588383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96BBE26-96B4-4740-B91C-1673D526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DEBF0-8EE9-4BB1-9BEF-12AF9D50E6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943447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36AADE41-F91D-4AF5-A2D9-935EEA4A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3AB67-9182-424A-8993-C94F8DADAAB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140BDFB3-D3BD-423A-B4ED-61B186D4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25E5345A-EF5E-44CC-AC18-AB3E284D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4F477-7FD6-4ABD-8FA4-33F3364FB4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853682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FC0F70B-3110-47E1-8AA3-28F7BC60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AEB9-3C65-48E6-8B96-C7B2A778981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2009DB9-90A5-4445-B9F0-7071A9CE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9BD08E3-963A-44B7-9F2C-D8EB22D6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CC9AF-FC08-4C9C-862C-DAAFF015FD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444916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17F7FFD-047F-4448-9DE5-70C74BA8F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4394-DA43-4358-8BA2-9DF355B56C6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45A9490-25F8-466B-8850-53CF0A0AE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D2A0360-D2CB-4BDA-A93F-D43C7D03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3DD7D-A1F4-4D80-9655-27E25A406B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84951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4B63CC28-FA15-4E3B-B720-B6B9374738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7B41DB2F-E68D-4FD5-B393-A306B8EAA2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DECF25-8CCC-44A2-AF04-E8649D1A1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2EBF78-3D2C-4B71-B4E3-A470E49C674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AB8101-79C9-4297-A758-F73C0DD98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9F8DF1-F26C-45D7-B4C1-4F40F960D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68A83EB-9FA5-4AAB-9777-29AB88BE46C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5BA78A71-7C02-4F91-9644-295F48602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48244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Os defensores do método preterista afirmam que o cumprimento da profecia ocorreu no passado, no tempo ou nas proximidades do tempo em que a profecia foi dada. O profeta não tem uma antevisão do futuro. 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A5E48CEA-9D02-40C2-ADA1-40B5F0CBF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1052513"/>
            <a:ext cx="48244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Este método de interpretação profética é descartado pelos adventistas, pois omite o elemento preditivo da profecia em seu contexto mais abrangente.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847438B-6EE9-4742-BD80-18368C307054}"/>
              </a:ext>
            </a:extLst>
          </p:cNvPr>
          <p:cNvSpPr txBox="1"/>
          <p:nvPr/>
        </p:nvSpPr>
        <p:spPr>
          <a:xfrm>
            <a:off x="0" y="2060848"/>
            <a:ext cx="529208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 Método Futurista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205EC9E6-78B7-4E2A-8D90-E00A5952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1052513"/>
            <a:ext cx="48244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Essa interpretação, que coloca o anticristo em um futuro distante, recebeu posteriormente o nome de futurista.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7ADC9D5A-03F3-49E0-8951-5EE46B8EB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44663"/>
            <a:ext cx="8796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Quase todos os protestantes abraçaram a interpretação futurista. Atualmente os evangélicos podem ser classificados em dois grupos: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34DF58D-9263-413B-8EF0-5E266FD2ADEA}"/>
              </a:ext>
            </a:extLst>
          </p:cNvPr>
          <p:cNvGrpSpPr>
            <a:grpSpLocks/>
          </p:cNvGrpSpPr>
          <p:nvPr/>
        </p:nvGrpSpPr>
        <p:grpSpPr bwMode="auto">
          <a:xfrm>
            <a:off x="204788" y="3141663"/>
            <a:ext cx="8770937" cy="1441450"/>
            <a:chOff x="204842" y="3140968"/>
            <a:chExt cx="8770943" cy="1442877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D850E2B4-C04A-4398-9129-C1FB318519FB}"/>
                </a:ext>
              </a:extLst>
            </p:cNvPr>
            <p:cNvSpPr txBox="1"/>
            <p:nvPr/>
          </p:nvSpPr>
          <p:spPr>
            <a:xfrm>
              <a:off x="473129" y="3384095"/>
              <a:ext cx="8502656" cy="119975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Ensinam que haverá um arrebatamento secreto (a Igreja será arrebatada antes da Grande Tribulação). </a:t>
              </a:r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E8F8DF4B-4959-46C7-8657-DB7A360EC19A}"/>
                </a:ext>
              </a:extLst>
            </p:cNvPr>
            <p:cNvSpPr txBox="1"/>
            <p:nvPr/>
          </p:nvSpPr>
          <p:spPr>
            <a:xfrm>
              <a:off x="204842" y="3140968"/>
              <a:ext cx="4104455" cy="46166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Os </a:t>
              </a:r>
              <a:r>
                <a:rPr lang="pt-BR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pretribulacionistas</a:t>
              </a:r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CD394DB3-9CA7-42AD-96CB-E24F808D909E}"/>
              </a:ext>
            </a:extLst>
          </p:cNvPr>
          <p:cNvGrpSpPr>
            <a:grpSpLocks/>
          </p:cNvGrpSpPr>
          <p:nvPr/>
        </p:nvGrpSpPr>
        <p:grpSpPr bwMode="auto">
          <a:xfrm>
            <a:off x="204788" y="4770438"/>
            <a:ext cx="8770937" cy="1443037"/>
            <a:chOff x="204842" y="4770628"/>
            <a:chExt cx="8770943" cy="1442877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5D1CE2B-0FEB-47CB-804A-8A51FDDA3EE2}"/>
                </a:ext>
              </a:extLst>
            </p:cNvPr>
            <p:cNvSpPr txBox="1"/>
            <p:nvPr/>
          </p:nvSpPr>
          <p:spPr>
            <a:xfrm>
              <a:off x="473129" y="5013488"/>
              <a:ext cx="8502656" cy="120001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Pregam que o trato de Deus com o homem, desde a criação, se divide em sete </a:t>
              </a:r>
              <a:r>
                <a:rPr lang="pt-BR" sz="2400" b="1" dirty="0" err="1">
                  <a:latin typeface="Arial" pitchFamily="34" charset="0"/>
                  <a:cs typeface="Arial" pitchFamily="34" charset="0"/>
                </a:rPr>
                <a:t>dispensações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4E936EC-BDC5-40CC-BE74-FD939ADDF622}"/>
                </a:ext>
              </a:extLst>
            </p:cNvPr>
            <p:cNvSpPr txBox="1"/>
            <p:nvPr/>
          </p:nvSpPr>
          <p:spPr>
            <a:xfrm>
              <a:off x="204842" y="4770628"/>
              <a:ext cx="4104455" cy="46166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Os </a:t>
              </a:r>
              <a:r>
                <a:rPr lang="pt-BR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dispensacionalistas</a:t>
              </a:r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4531B2B0-C15B-4CC2-9CEE-D7BFBE02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7075"/>
            <a:ext cx="5211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Os dispensacionalistas  se dividem em sete dispensações: 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D5F12004-0FD0-453A-A45B-699A5123D19C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1916113"/>
            <a:ext cx="3617913" cy="647700"/>
            <a:chOff x="162178" y="1916832"/>
            <a:chExt cx="3617734" cy="646331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9C5E519A-F2F2-444A-8465-58A4EDAB8599}"/>
                </a:ext>
              </a:extLst>
            </p:cNvPr>
            <p:cNvSpPr txBox="1"/>
            <p:nvPr/>
          </p:nvSpPr>
          <p:spPr>
            <a:xfrm>
              <a:off x="784447" y="2102176"/>
              <a:ext cx="2995465" cy="4609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Inocência</a:t>
              </a:r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C21AD680-3EC5-4363-AB7A-CC0D3EEEECCC}"/>
                </a:ext>
              </a:extLst>
            </p:cNvPr>
            <p:cNvSpPr txBox="1"/>
            <p:nvPr/>
          </p:nvSpPr>
          <p:spPr>
            <a:xfrm>
              <a:off x="162178" y="1916832"/>
              <a:ext cx="622742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69BE9A31-6B32-4EF1-BE65-A2827EC5007A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2708275"/>
            <a:ext cx="3617913" cy="647700"/>
            <a:chOff x="162178" y="2708920"/>
            <a:chExt cx="3617734" cy="646331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63159AC-6952-4D75-9A84-4185BF504A8A}"/>
                </a:ext>
              </a:extLst>
            </p:cNvPr>
            <p:cNvSpPr txBox="1"/>
            <p:nvPr/>
          </p:nvSpPr>
          <p:spPr>
            <a:xfrm>
              <a:off x="784447" y="2894265"/>
              <a:ext cx="2995465" cy="4609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Consciência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56B7BCDC-7D8E-45E1-AA66-A093169C7932}"/>
                </a:ext>
              </a:extLst>
            </p:cNvPr>
            <p:cNvSpPr txBox="1"/>
            <p:nvPr/>
          </p:nvSpPr>
          <p:spPr>
            <a:xfrm>
              <a:off x="162178" y="2708920"/>
              <a:ext cx="622742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D996450-1046-4B9F-9822-6530774F1A77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3573463"/>
            <a:ext cx="3617913" cy="646112"/>
            <a:chOff x="162178" y="3573016"/>
            <a:chExt cx="3617734" cy="646331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0F60160-05E4-49C0-BE8F-8D603ACCD86D}"/>
                </a:ext>
              </a:extLst>
            </p:cNvPr>
            <p:cNvSpPr txBox="1"/>
            <p:nvPr/>
          </p:nvSpPr>
          <p:spPr>
            <a:xfrm>
              <a:off x="784447" y="3757228"/>
              <a:ext cx="2995465" cy="46211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Governo humano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F6293DE5-515B-459A-8F4C-BBA667F8EF20}"/>
                </a:ext>
              </a:extLst>
            </p:cNvPr>
            <p:cNvSpPr txBox="1"/>
            <p:nvPr/>
          </p:nvSpPr>
          <p:spPr>
            <a:xfrm>
              <a:off x="162178" y="3573016"/>
              <a:ext cx="622742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055E0AE-CEC5-403F-85EF-CB1B225BE992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4432300"/>
            <a:ext cx="3617913" cy="646113"/>
            <a:chOff x="162178" y="4432206"/>
            <a:chExt cx="3617734" cy="646331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AC2787DF-8370-4DAD-B963-EAA934D162AB}"/>
                </a:ext>
              </a:extLst>
            </p:cNvPr>
            <p:cNvSpPr txBox="1"/>
            <p:nvPr/>
          </p:nvSpPr>
          <p:spPr>
            <a:xfrm>
              <a:off x="784447" y="4616418"/>
              <a:ext cx="2995465" cy="46211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Promessa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C7A3EB32-3E7F-4C07-8A84-9282ECD53468}"/>
                </a:ext>
              </a:extLst>
            </p:cNvPr>
            <p:cNvSpPr txBox="1"/>
            <p:nvPr/>
          </p:nvSpPr>
          <p:spPr>
            <a:xfrm>
              <a:off x="162178" y="4432206"/>
              <a:ext cx="622742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3691B853-5761-47A9-85A0-0E60BEEBEAB1}"/>
              </a:ext>
            </a:extLst>
          </p:cNvPr>
          <p:cNvGrpSpPr>
            <a:grpSpLocks/>
          </p:cNvGrpSpPr>
          <p:nvPr/>
        </p:nvGrpSpPr>
        <p:grpSpPr bwMode="auto">
          <a:xfrm>
            <a:off x="4813300" y="2236788"/>
            <a:ext cx="3617913" cy="646112"/>
            <a:chOff x="4813354" y="2236491"/>
            <a:chExt cx="3617734" cy="646331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5E08D40B-ADE1-4163-85A6-5F1E4B56C36B}"/>
                </a:ext>
              </a:extLst>
            </p:cNvPr>
            <p:cNvSpPr txBox="1"/>
            <p:nvPr/>
          </p:nvSpPr>
          <p:spPr>
            <a:xfrm>
              <a:off x="5435623" y="2420703"/>
              <a:ext cx="2995465" cy="46211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Lei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2F8A883A-5A60-4C87-90CB-297E9310EFF4}"/>
                </a:ext>
              </a:extLst>
            </p:cNvPr>
            <p:cNvSpPr txBox="1"/>
            <p:nvPr/>
          </p:nvSpPr>
          <p:spPr>
            <a:xfrm>
              <a:off x="4813354" y="2236491"/>
              <a:ext cx="622742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DD1B4568-47F4-45A8-AF4D-1B4C34FBDEBE}"/>
              </a:ext>
            </a:extLst>
          </p:cNvPr>
          <p:cNvGrpSpPr>
            <a:grpSpLocks/>
          </p:cNvGrpSpPr>
          <p:nvPr/>
        </p:nvGrpSpPr>
        <p:grpSpPr bwMode="auto">
          <a:xfrm>
            <a:off x="4813300" y="3157538"/>
            <a:ext cx="3617913" cy="646112"/>
            <a:chOff x="4813354" y="3157517"/>
            <a:chExt cx="3617734" cy="646331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3CE16208-CC31-48C0-A2E1-36E13D97F223}"/>
                </a:ext>
              </a:extLst>
            </p:cNvPr>
            <p:cNvSpPr txBox="1"/>
            <p:nvPr/>
          </p:nvSpPr>
          <p:spPr>
            <a:xfrm>
              <a:off x="5435623" y="3341729"/>
              <a:ext cx="2995465" cy="46211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Da graça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D6A4D35B-E194-4994-81F6-43356D824566}"/>
                </a:ext>
              </a:extLst>
            </p:cNvPr>
            <p:cNvSpPr txBox="1"/>
            <p:nvPr/>
          </p:nvSpPr>
          <p:spPr>
            <a:xfrm>
              <a:off x="4813354" y="3157517"/>
              <a:ext cx="622742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B8E4D9A9-2D0E-4F72-9E39-C2B6ABEC2007}"/>
              </a:ext>
            </a:extLst>
          </p:cNvPr>
          <p:cNvGrpSpPr>
            <a:grpSpLocks/>
          </p:cNvGrpSpPr>
          <p:nvPr/>
        </p:nvGrpSpPr>
        <p:grpSpPr bwMode="auto">
          <a:xfrm>
            <a:off x="4786313" y="4005263"/>
            <a:ext cx="3617912" cy="1016000"/>
            <a:chOff x="4785891" y="4005973"/>
            <a:chExt cx="3617734" cy="1015663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68D7C0EB-5AD3-4BAD-AA0E-3AEE68AC7F1E}"/>
                </a:ext>
              </a:extLst>
            </p:cNvPr>
            <p:cNvSpPr txBox="1"/>
            <p:nvPr/>
          </p:nvSpPr>
          <p:spPr>
            <a:xfrm>
              <a:off x="5408160" y="4190062"/>
              <a:ext cx="2995465" cy="83157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Dispensação do reino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DF506ED0-10B4-45FA-9F64-4EF65F29A48E}"/>
                </a:ext>
              </a:extLst>
            </p:cNvPr>
            <p:cNvSpPr txBox="1"/>
            <p:nvPr/>
          </p:nvSpPr>
          <p:spPr>
            <a:xfrm>
              <a:off x="4785891" y="4005973"/>
              <a:ext cx="622742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D3A3F897-D1AC-4A5B-A549-DC10C5930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4237038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A crença no método de interpretação futurista cresceu e alcançou milhares de denominações evangélicas, tanto tradicionais como pentecostais, contribuindo assim para desviar do papado as indicações de ser ele o anticristo da profecia e do papel que ele representará na profecia de Apocalipse 13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C680999-5B85-40F1-B966-75F5896A74A6}"/>
              </a:ext>
            </a:extLst>
          </p:cNvPr>
          <p:cNvSpPr txBox="1"/>
          <p:nvPr/>
        </p:nvSpPr>
        <p:spPr>
          <a:xfrm>
            <a:off x="0" y="2060848"/>
            <a:ext cx="730830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 Método Historicista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DCAF0A0E-B57D-422D-9D08-89503B1E2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92150"/>
            <a:ext cx="4824413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Os defensores do método historicista creem que as profecias, principalmente as dos livros de Daniel e Apocalipse, são como esboço antecipado da história que Deus deu a humanidade por meio dos profetas </a:t>
            </a:r>
          </a:p>
          <a:p>
            <a:pPr algn="ctr"/>
            <a:r>
              <a:rPr lang="pt-BR" altLang="pt-BR" sz="2000" b="1">
                <a:latin typeface="Arial" panose="020B0604020202020204" pitchFamily="34" charset="0"/>
              </a:rPr>
              <a:t>(Francis D Nichol, Comentário Bíblico Adventista Del Septimo Dia, </a:t>
            </a:r>
          </a:p>
          <a:p>
            <a:pPr algn="ctr"/>
            <a:r>
              <a:rPr lang="pt-BR" altLang="pt-BR" sz="2000" b="1">
                <a:latin typeface="Arial" panose="020B0604020202020204" pitchFamily="34" charset="0"/>
              </a:rPr>
              <a:t>v. 4, p. 41).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B96C5EA4-36D6-49C6-A4A6-E002CD043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1844675"/>
            <a:ext cx="877411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“Nos anais da história humana, o desenvolvimento das nações, o nascimento e queda dos impérios, aparecem como que dependendo da vontade e proeza do homem; a configuração dos acontecimentos parece determinada em grande medida pelo seu poder, ambição ou capricho. Mas na Palavra de Deus a cortina é afastada, e podemos ver acima, para trás e pelos lados as partidas e contrapartidas do interesse, poder e paixões humanos – as instrumentalidades do Todo-misericordioso –  executando paciente e silenciosamente os conselhos de Sua própria vontade”  (Profetas e Reis, p. 499, 500). 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6BD92B2A-4AAE-4F18-870D-40A6BE8F3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1484313"/>
            <a:ext cx="431006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O método historicista ensina que Deus controla a história e Ele prometeu que não faria coisa alguma “sem primeiro revelar o Seu segredo aos Seus servos, os profetas” (Am 3:7).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A5F396A0-DD28-4A66-BE6D-56587C773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73238"/>
            <a:ext cx="43100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Jesus Cristo deseja que todo aquele que estuda Sua palavra profética creia nEle, ao ver suas predições cumpridas. 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EEC38EC0-0680-4E16-AD75-212F875C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43100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O método historicista ensina que as profecias devem ser interpretadas com o princípio dia-ano, isto é, um dia representado um ano.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F1510666-92A5-4A47-B57D-B71D154AB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42640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O Dr. José Carlos Ramos divide o método historicista em quatro principais modalidades dependendo da maneira como é predito os eventos da História: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142784B7-228F-4692-90D6-29F4F0A3945C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749425"/>
            <a:ext cx="8640762" cy="1751013"/>
            <a:chOff x="179512" y="1749004"/>
            <a:chExt cx="8640960" cy="1752004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B7F6844B-8A3A-4DA5-9B07-8B5662AC6D43}"/>
                </a:ext>
              </a:extLst>
            </p:cNvPr>
            <p:cNvSpPr txBox="1"/>
            <p:nvPr/>
          </p:nvSpPr>
          <p:spPr>
            <a:xfrm>
              <a:off x="323977" y="1931670"/>
              <a:ext cx="8496495" cy="15693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Futuros eventos são descritos um após o outro até o fim dos tempos. Há uma ordem cronológica para a maior parte dos eventos na profecia. </a:t>
              </a:r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01E46C82-3C4B-4266-8A07-BDB5BCCA0CAC}"/>
                </a:ext>
              </a:extLst>
            </p:cNvPr>
            <p:cNvSpPr txBox="1"/>
            <p:nvPr/>
          </p:nvSpPr>
          <p:spPr>
            <a:xfrm>
              <a:off x="179512" y="1749004"/>
              <a:ext cx="426393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Sequência Linear 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4492C9E4-5BE4-4C78-95DC-69294C0755D6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894138"/>
            <a:ext cx="8640762" cy="1752600"/>
            <a:chOff x="179512" y="3894728"/>
            <a:chExt cx="8640960" cy="1752004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A65851C8-FD87-43E1-BFA1-4A1B91E0419D}"/>
                </a:ext>
              </a:extLst>
            </p:cNvPr>
            <p:cNvSpPr txBox="1"/>
            <p:nvPr/>
          </p:nvSpPr>
          <p:spPr>
            <a:xfrm>
              <a:off x="323977" y="4077228"/>
              <a:ext cx="8496495" cy="15695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As profecias descrevem os mesmos eventos várias vezes de diferentes perspectivas. Mais de uma profecia para o mesmo evento histórico.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2F12804-40F3-4493-A6A3-8E8FC8552782}"/>
                </a:ext>
              </a:extLst>
            </p:cNvPr>
            <p:cNvSpPr txBox="1"/>
            <p:nvPr/>
          </p:nvSpPr>
          <p:spPr>
            <a:xfrm>
              <a:off x="179512" y="3894728"/>
              <a:ext cx="426393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Recapitulação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ABB93FC3-2671-4450-94BC-4BD8724D541C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749425"/>
            <a:ext cx="8640762" cy="1751013"/>
            <a:chOff x="179512" y="1749004"/>
            <a:chExt cx="8640960" cy="1752004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F292E7C4-5985-40A5-BF16-186FF116A581}"/>
                </a:ext>
              </a:extLst>
            </p:cNvPr>
            <p:cNvSpPr txBox="1"/>
            <p:nvPr/>
          </p:nvSpPr>
          <p:spPr>
            <a:xfrm>
              <a:off x="323977" y="1931670"/>
              <a:ext cx="8496495" cy="15693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Também conhecida como </a:t>
              </a:r>
              <a:r>
                <a:rPr lang="pt-BR" sz="2400" b="1" dirty="0" err="1">
                  <a:latin typeface="Arial" pitchFamily="34" charset="0"/>
                  <a:cs typeface="Arial" pitchFamily="34" charset="0"/>
                </a:rPr>
                <a:t>apotelesmática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, que supõe o cumprimento múltiplo de uma profecia (</a:t>
              </a:r>
              <a:r>
                <a:rPr lang="pt-BR" sz="2400" b="1" dirty="0" err="1">
                  <a:latin typeface="Arial" pitchFamily="34" charset="0"/>
                  <a:cs typeface="Arial" pitchFamily="34" charset="0"/>
                </a:rPr>
                <a:t>Mt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 24; </a:t>
              </a:r>
              <a:r>
                <a:rPr lang="pt-BR" sz="2400" b="1" dirty="0" err="1">
                  <a:latin typeface="Arial" pitchFamily="34" charset="0"/>
                  <a:cs typeface="Arial" pitchFamily="34" charset="0"/>
                </a:rPr>
                <a:t>Is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 65:17-26; </a:t>
              </a:r>
              <a:r>
                <a:rPr lang="pt-BR" sz="2400" b="1" dirty="0" err="1">
                  <a:latin typeface="Arial" pitchFamily="34" charset="0"/>
                  <a:cs typeface="Arial" pitchFamily="34" charset="0"/>
                </a:rPr>
                <a:t>Dn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 8 e 11:21). </a:t>
              </a:r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3BB7B7F1-6A1C-455E-B075-BA1D5598C033}"/>
                </a:ext>
              </a:extLst>
            </p:cNvPr>
            <p:cNvSpPr txBox="1"/>
            <p:nvPr/>
          </p:nvSpPr>
          <p:spPr>
            <a:xfrm>
              <a:off x="179512" y="1749004"/>
              <a:ext cx="426393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Reocorrência</a:t>
              </a:r>
              <a:endPara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06394E6D-C627-478B-B8D5-A3A42E78BB9A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894138"/>
            <a:ext cx="8640762" cy="1382712"/>
            <a:chOff x="179512" y="3894728"/>
            <a:chExt cx="8640960" cy="1382673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59D0451E-DBC6-4D7D-A04F-F638643F58B9}"/>
                </a:ext>
              </a:extLst>
            </p:cNvPr>
            <p:cNvSpPr txBox="1"/>
            <p:nvPr/>
          </p:nvSpPr>
          <p:spPr>
            <a:xfrm>
              <a:off x="323977" y="4077285"/>
              <a:ext cx="8496495" cy="12001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 dirty="0"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É estabelecida na premissa de que a história se repete. É semelhante à modalidade anterior. 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0CDDA0C8-6FEC-4422-9088-AB0C4E409009}"/>
                </a:ext>
              </a:extLst>
            </p:cNvPr>
            <p:cNvSpPr txBox="1"/>
            <p:nvPr/>
          </p:nvSpPr>
          <p:spPr>
            <a:xfrm>
              <a:off x="179512" y="3894728"/>
              <a:ext cx="4263930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Filosofia da História 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E536AAA-2FEB-42E0-A23B-6EE9EF42C24A}"/>
              </a:ext>
            </a:extLst>
          </p:cNvPr>
          <p:cNvSpPr txBox="1"/>
          <p:nvPr/>
        </p:nvSpPr>
        <p:spPr>
          <a:xfrm>
            <a:off x="323850" y="2420938"/>
            <a:ext cx="8629650" cy="267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Os Adventistas do Sétimo Dia têm baseado sua interpretação profética no princípio historicista. Creem que a história já percorreu a maior parte de seu curso, e avança para o seu clímax, que será a vinda de Jesus Cristo e o estabelecimento do eterno Reino de Deus. 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1FBD7C0B-71BA-4F72-A46E-880EE96EC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1196975"/>
            <a:ext cx="57610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Os que estudam as profecias bíblicas precisam conhecer e “manejar bem a palavra da verdade” (2Tm 2:15), para não serem enganados e “levados ao redor por todo vento de doutrina, pela artimanha dos homens, pela astúcia com que induzem ao erro” (Ef 4:14).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6B01B8F6-0560-4157-9CF2-716A88CA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41438"/>
            <a:ext cx="45354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Há necessidade de uma cuidadosa compreensão dos métodos de interpretação das profecias bíblicas, principalmente de Daniel e Apocalipse.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1C00752-9497-405E-A60F-C31DB274EDD7}"/>
              </a:ext>
            </a:extLst>
          </p:cNvPr>
          <p:cNvSpPr txBox="1"/>
          <p:nvPr/>
        </p:nvSpPr>
        <p:spPr>
          <a:xfrm>
            <a:off x="0" y="2060848"/>
            <a:ext cx="730830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 Método </a:t>
            </a:r>
            <a:r>
              <a:rPr lang="pt-BR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Preterista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BE957D5E-77F4-4267-8BCF-77006E4B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45370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Grupos protestantes do século XVI, ao aprofundarem seus estudos na Palavra de Deus, seus interesses foram voltados para a interpretação profética.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1644C54C-90F6-4918-A06E-FBCF9D0B7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45370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Alguns teólogos jesuítas optaram pela interpretação profética denominada Preterismo, cuja abordagem teve sua origem com Porfírio (233-304 d.C.), neo-platonista do 3º século, defensor do paganismo e opositor declarado do cristianismo.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2D74658C-2BB0-497D-AFC0-C5984DB68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1052513"/>
            <a:ext cx="482441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Francisco Ribera (1537-1591) e Luis de Alcazar (1554-1613), jesuítas espanhóis, se uniram para defender a igreja católica e anular as interpretações protestantes das profecias que identificavam o papa e a Igreja Católica como sendo o anticristo e Babilônia. 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8A1922E0-229B-48B1-B423-F33A1154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1916113"/>
            <a:ext cx="48244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Com este método de interpretação, os católicos lograram êxito, confundindo a interpretação profética protestante.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842</Words>
  <Application>Microsoft Office PowerPoint</Application>
  <PresentationFormat>Apresentação na tela (4:3)</PresentationFormat>
  <Paragraphs>59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Calibri</vt:lpstr>
      <vt:lpstr>Arial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SM1141-SM1154</dc:title>
  <dc:subject>SM-COMUNHAO E PROFECIA</dc:subject>
  <dc:creator>Pr. MARCELO AUGUSTO DE CARVALHO</dc:creator>
  <cp:keywords>www.4tons.com</cp:keywords>
  <dc:description>COMÉRCIO PROIBIDO. USO PESSOAL</dc:description>
  <cp:lastModifiedBy>Pr. Marcelo Carvalho</cp:lastModifiedBy>
  <cp:revision>29</cp:revision>
  <dcterms:created xsi:type="dcterms:W3CDTF">2013-09-16T12:41:59Z</dcterms:created>
  <dcterms:modified xsi:type="dcterms:W3CDTF">2019-10-21T12:35:55Z</dcterms:modified>
  <cp:category>SM-JORANDA ESPIRITUAL 5</cp:category>
</cp:coreProperties>
</file>