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92" r:id="rId4"/>
    <p:sldId id="293" r:id="rId5"/>
    <p:sldId id="294" r:id="rId6"/>
    <p:sldId id="295" r:id="rId7"/>
    <p:sldId id="296" r:id="rId8"/>
    <p:sldId id="297" r:id="rId9"/>
    <p:sldId id="328" r:id="rId10"/>
    <p:sldId id="298" r:id="rId11"/>
    <p:sldId id="324" r:id="rId12"/>
    <p:sldId id="325" r:id="rId13"/>
    <p:sldId id="304" r:id="rId14"/>
    <p:sldId id="327" r:id="rId15"/>
    <p:sldId id="305" r:id="rId16"/>
    <p:sldId id="306" r:id="rId17"/>
    <p:sldId id="307" r:id="rId18"/>
    <p:sldId id="326" r:id="rId19"/>
    <p:sldId id="299" r:id="rId20"/>
    <p:sldId id="309" r:id="rId21"/>
    <p:sldId id="300" r:id="rId22"/>
    <p:sldId id="312" r:id="rId23"/>
    <p:sldId id="313" r:id="rId24"/>
    <p:sldId id="314" r:id="rId25"/>
    <p:sldId id="315" r:id="rId26"/>
    <p:sldId id="302" r:id="rId27"/>
    <p:sldId id="316" r:id="rId28"/>
    <p:sldId id="317" r:id="rId29"/>
    <p:sldId id="318" r:id="rId30"/>
    <p:sldId id="319" r:id="rId31"/>
    <p:sldId id="320" r:id="rId32"/>
    <p:sldId id="321" r:id="rId33"/>
    <p:sldId id="322" r:id="rId34"/>
    <p:sldId id="323" r:id="rId35"/>
    <p:sldId id="282" r:id="rId36"/>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79" autoAdjust="0"/>
  </p:normalViewPr>
  <p:slideViewPr>
    <p:cSldViewPr>
      <p:cViewPr varScale="1">
        <p:scale>
          <a:sx n="47" d="100"/>
          <a:sy n="47" d="100"/>
        </p:scale>
        <p:origin x="184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80A5B3E1-9C9C-404B-A690-09AD294EE3A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a:extLst>
              <a:ext uri="{FF2B5EF4-FFF2-40B4-BE49-F238E27FC236}">
                <a16:creationId xmlns:a16="http://schemas.microsoft.com/office/drawing/2014/main" id="{C9B6A52F-EBC7-40F1-9F91-D929662D1C5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E1880E3-EE29-497F-B645-45431DC46C3E}" type="datetimeFigureOut">
              <a:rPr lang="pt-BR"/>
              <a:pPr>
                <a:defRPr/>
              </a:pPr>
              <a:t>21/10/2019</a:t>
            </a:fld>
            <a:endParaRPr lang="pt-BR"/>
          </a:p>
        </p:txBody>
      </p:sp>
      <p:sp>
        <p:nvSpPr>
          <p:cNvPr id="4" name="Espaço Reservado para Imagem de Slide 3">
            <a:extLst>
              <a:ext uri="{FF2B5EF4-FFF2-40B4-BE49-F238E27FC236}">
                <a16:creationId xmlns:a16="http://schemas.microsoft.com/office/drawing/2014/main" id="{11DBD568-2274-4F56-AAED-E8E9459FDD6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52FC3BE1-A220-49AC-9B97-0FDAC8FAF2D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a:extLst>
              <a:ext uri="{FF2B5EF4-FFF2-40B4-BE49-F238E27FC236}">
                <a16:creationId xmlns:a16="http://schemas.microsoft.com/office/drawing/2014/main" id="{40BD3889-A6C4-42AC-A591-89E15679AD4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a:extLst>
              <a:ext uri="{FF2B5EF4-FFF2-40B4-BE49-F238E27FC236}">
                <a16:creationId xmlns:a16="http://schemas.microsoft.com/office/drawing/2014/main" id="{C7D99F51-AE87-4FF2-85A5-22638839E76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9154968-C75A-4F20-B83F-A07E92A1954E}"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a:extLst>
              <a:ext uri="{FF2B5EF4-FFF2-40B4-BE49-F238E27FC236}">
                <a16:creationId xmlns:a16="http://schemas.microsoft.com/office/drawing/2014/main" id="{459C3751-9835-4099-A100-0FE86DBBB5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ço Reservado para Anotações 2">
            <a:extLst>
              <a:ext uri="{FF2B5EF4-FFF2-40B4-BE49-F238E27FC236}">
                <a16:creationId xmlns:a16="http://schemas.microsoft.com/office/drawing/2014/main" id="{903B3E8E-5EF7-4D5A-8DB4-2D0F11A329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pPr>
            <a:r>
              <a:rPr lang="pt-BR" altLang="pt-BR" b="1">
                <a:latin typeface="Trebuchet MS" panose="020B0603020202020204" pitchFamily="34" charset="0"/>
              </a:rPr>
              <a:t>www.4tons.com</a:t>
            </a:r>
          </a:p>
          <a:p>
            <a:pPr algn="ctr">
              <a:spcBef>
                <a:spcPct val="0"/>
              </a:spcBef>
            </a:pPr>
            <a:r>
              <a:rPr lang="pt-BR" altLang="pt-BR" b="1">
                <a:latin typeface="Trebuchet MS" panose="020B0603020202020204" pitchFamily="34" charset="0"/>
              </a:rPr>
              <a:t>Pr. Marcelo Augusto de Carvalho</a:t>
            </a:r>
          </a:p>
        </p:txBody>
      </p:sp>
      <p:sp>
        <p:nvSpPr>
          <p:cNvPr id="35844" name="Espaço Reservado para Número de Slide 3">
            <a:extLst>
              <a:ext uri="{FF2B5EF4-FFF2-40B4-BE49-F238E27FC236}">
                <a16:creationId xmlns:a16="http://schemas.microsoft.com/office/drawing/2014/main" id="{C854F648-C9D3-42B8-8AB8-D6C2425F6D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8FCA7C2-0B67-4344-9906-62C612047D0A}" type="slidenum">
              <a:rPr lang="pt-BR" altLang="pt-BR"/>
              <a:pPr/>
              <a:t>1</a:t>
            </a:fld>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512F43B-66F2-4297-8E64-89ED940DE0E1}"/>
              </a:ext>
            </a:extLst>
          </p:cNvPr>
          <p:cNvSpPr>
            <a:spLocks noGrp="1"/>
          </p:cNvSpPr>
          <p:nvPr>
            <p:ph type="dt" sz="half" idx="10"/>
          </p:nvPr>
        </p:nvSpPr>
        <p:spPr/>
        <p:txBody>
          <a:bodyPr/>
          <a:lstStyle>
            <a:lvl1pPr>
              <a:defRPr/>
            </a:lvl1pPr>
          </a:lstStyle>
          <a:p>
            <a:pPr>
              <a:defRPr/>
            </a:pPr>
            <a:fld id="{B74A8583-E1F9-4373-9B59-3C3B6987C6CE}"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2D1310CC-4581-4F6C-BD4D-FDEB4FB3732A}"/>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D9011AE6-EA9F-4130-B71E-94BAB4601354}"/>
              </a:ext>
            </a:extLst>
          </p:cNvPr>
          <p:cNvSpPr>
            <a:spLocks noGrp="1"/>
          </p:cNvSpPr>
          <p:nvPr>
            <p:ph type="sldNum" sz="quarter" idx="12"/>
          </p:nvPr>
        </p:nvSpPr>
        <p:spPr/>
        <p:txBody>
          <a:bodyPr/>
          <a:lstStyle>
            <a:lvl1pPr>
              <a:defRPr/>
            </a:lvl1pPr>
          </a:lstStyle>
          <a:p>
            <a:fld id="{5D095226-B7CD-4D77-BAB1-E1D09AAF0D0C}" type="slidenum">
              <a:rPr lang="pt-BR" altLang="pt-BR"/>
              <a:pPr/>
              <a:t>‹nº›</a:t>
            </a:fld>
            <a:endParaRPr lang="pt-BR" altLang="pt-BR"/>
          </a:p>
        </p:txBody>
      </p:sp>
    </p:spTree>
    <p:extLst>
      <p:ext uri="{BB962C8B-B14F-4D97-AF65-F5344CB8AC3E}">
        <p14:creationId xmlns:p14="http://schemas.microsoft.com/office/powerpoint/2010/main" val="193985159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BC73F45-48B8-4567-BBEE-912A91962B68}"/>
              </a:ext>
            </a:extLst>
          </p:cNvPr>
          <p:cNvSpPr>
            <a:spLocks noGrp="1"/>
          </p:cNvSpPr>
          <p:nvPr>
            <p:ph type="dt" sz="half" idx="10"/>
          </p:nvPr>
        </p:nvSpPr>
        <p:spPr/>
        <p:txBody>
          <a:bodyPr/>
          <a:lstStyle>
            <a:lvl1pPr>
              <a:defRPr/>
            </a:lvl1pPr>
          </a:lstStyle>
          <a:p>
            <a:pPr>
              <a:defRPr/>
            </a:pPr>
            <a:fld id="{B2E1E946-0B41-4F1B-A46F-EE726E8595B5}"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1246BA41-425A-45B1-9DF0-F0821B74221E}"/>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988B1943-8C10-4DF6-9CF1-03D45DA9D871}"/>
              </a:ext>
            </a:extLst>
          </p:cNvPr>
          <p:cNvSpPr>
            <a:spLocks noGrp="1"/>
          </p:cNvSpPr>
          <p:nvPr>
            <p:ph type="sldNum" sz="quarter" idx="12"/>
          </p:nvPr>
        </p:nvSpPr>
        <p:spPr/>
        <p:txBody>
          <a:bodyPr/>
          <a:lstStyle>
            <a:lvl1pPr>
              <a:defRPr/>
            </a:lvl1pPr>
          </a:lstStyle>
          <a:p>
            <a:fld id="{8AE737A4-A412-41BE-850F-DAC5B4353884}" type="slidenum">
              <a:rPr lang="pt-BR" altLang="pt-BR"/>
              <a:pPr/>
              <a:t>‹nº›</a:t>
            </a:fld>
            <a:endParaRPr lang="pt-BR" altLang="pt-BR"/>
          </a:p>
        </p:txBody>
      </p:sp>
    </p:spTree>
    <p:extLst>
      <p:ext uri="{BB962C8B-B14F-4D97-AF65-F5344CB8AC3E}">
        <p14:creationId xmlns:p14="http://schemas.microsoft.com/office/powerpoint/2010/main" val="298866694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02E244C-E0AF-4018-A4C9-FE06F29006A1}"/>
              </a:ext>
            </a:extLst>
          </p:cNvPr>
          <p:cNvSpPr>
            <a:spLocks noGrp="1"/>
          </p:cNvSpPr>
          <p:nvPr>
            <p:ph type="dt" sz="half" idx="10"/>
          </p:nvPr>
        </p:nvSpPr>
        <p:spPr/>
        <p:txBody>
          <a:bodyPr/>
          <a:lstStyle>
            <a:lvl1pPr>
              <a:defRPr/>
            </a:lvl1pPr>
          </a:lstStyle>
          <a:p>
            <a:pPr>
              <a:defRPr/>
            </a:pPr>
            <a:fld id="{94CAFF93-8B8B-41A2-9587-1D53616A5C3B}"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DC2AAA02-0938-42EA-A871-5F1D30F236A3}"/>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1243D8E3-A0E7-4071-9FEE-0180DDA6DC68}"/>
              </a:ext>
            </a:extLst>
          </p:cNvPr>
          <p:cNvSpPr>
            <a:spLocks noGrp="1"/>
          </p:cNvSpPr>
          <p:nvPr>
            <p:ph type="sldNum" sz="quarter" idx="12"/>
          </p:nvPr>
        </p:nvSpPr>
        <p:spPr/>
        <p:txBody>
          <a:bodyPr/>
          <a:lstStyle>
            <a:lvl1pPr>
              <a:defRPr/>
            </a:lvl1pPr>
          </a:lstStyle>
          <a:p>
            <a:fld id="{398E3009-D854-4806-8660-B5C800227C09}" type="slidenum">
              <a:rPr lang="pt-BR" altLang="pt-BR"/>
              <a:pPr/>
              <a:t>‹nº›</a:t>
            </a:fld>
            <a:endParaRPr lang="pt-BR" altLang="pt-BR"/>
          </a:p>
        </p:txBody>
      </p:sp>
    </p:spTree>
    <p:extLst>
      <p:ext uri="{BB962C8B-B14F-4D97-AF65-F5344CB8AC3E}">
        <p14:creationId xmlns:p14="http://schemas.microsoft.com/office/powerpoint/2010/main" val="389225991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228D64-D8BD-478E-BAA0-F31DBE28A25D}"/>
              </a:ext>
            </a:extLst>
          </p:cNvPr>
          <p:cNvSpPr>
            <a:spLocks noGrp="1"/>
          </p:cNvSpPr>
          <p:nvPr>
            <p:ph type="dt" sz="half" idx="10"/>
          </p:nvPr>
        </p:nvSpPr>
        <p:spPr/>
        <p:txBody>
          <a:bodyPr/>
          <a:lstStyle>
            <a:lvl1pPr>
              <a:defRPr/>
            </a:lvl1pPr>
          </a:lstStyle>
          <a:p>
            <a:pPr>
              <a:defRPr/>
            </a:pPr>
            <a:fld id="{032D3DF3-1811-457C-B8FF-F8427ADBE7F1}"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81C81360-23F0-4A36-95EA-4A77E60D97A1}"/>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F921BCA0-6F8D-40ED-B1AA-1D51AB815AEE}"/>
              </a:ext>
            </a:extLst>
          </p:cNvPr>
          <p:cNvSpPr>
            <a:spLocks noGrp="1"/>
          </p:cNvSpPr>
          <p:nvPr>
            <p:ph type="sldNum" sz="quarter" idx="12"/>
          </p:nvPr>
        </p:nvSpPr>
        <p:spPr/>
        <p:txBody>
          <a:bodyPr/>
          <a:lstStyle>
            <a:lvl1pPr>
              <a:defRPr/>
            </a:lvl1pPr>
          </a:lstStyle>
          <a:p>
            <a:fld id="{20411AC0-7D57-4FBE-B8C0-DFA90B866D7E}" type="slidenum">
              <a:rPr lang="pt-BR" altLang="pt-BR"/>
              <a:pPr/>
              <a:t>‹nº›</a:t>
            </a:fld>
            <a:endParaRPr lang="pt-BR" altLang="pt-BR"/>
          </a:p>
        </p:txBody>
      </p:sp>
    </p:spTree>
    <p:extLst>
      <p:ext uri="{BB962C8B-B14F-4D97-AF65-F5344CB8AC3E}">
        <p14:creationId xmlns:p14="http://schemas.microsoft.com/office/powerpoint/2010/main" val="319591258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a:extLst>
              <a:ext uri="{FF2B5EF4-FFF2-40B4-BE49-F238E27FC236}">
                <a16:creationId xmlns:a16="http://schemas.microsoft.com/office/drawing/2014/main" id="{22B98E74-9710-40CA-9A1C-892B06A9166D}"/>
              </a:ext>
            </a:extLst>
          </p:cNvPr>
          <p:cNvSpPr>
            <a:spLocks noGrp="1"/>
          </p:cNvSpPr>
          <p:nvPr>
            <p:ph type="dt" sz="half" idx="10"/>
          </p:nvPr>
        </p:nvSpPr>
        <p:spPr/>
        <p:txBody>
          <a:bodyPr/>
          <a:lstStyle>
            <a:lvl1pPr>
              <a:defRPr/>
            </a:lvl1pPr>
          </a:lstStyle>
          <a:p>
            <a:pPr>
              <a:defRPr/>
            </a:pPr>
            <a:fld id="{4C915B85-ED0C-406E-9E94-466CD96E16F3}"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481C4139-51F0-4D00-B2E6-F9A4A97718B1}"/>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A84448C9-A667-4668-BFB8-E58FDB850FD6}"/>
              </a:ext>
            </a:extLst>
          </p:cNvPr>
          <p:cNvSpPr>
            <a:spLocks noGrp="1"/>
          </p:cNvSpPr>
          <p:nvPr>
            <p:ph type="sldNum" sz="quarter" idx="12"/>
          </p:nvPr>
        </p:nvSpPr>
        <p:spPr/>
        <p:txBody>
          <a:bodyPr/>
          <a:lstStyle>
            <a:lvl1pPr>
              <a:defRPr/>
            </a:lvl1pPr>
          </a:lstStyle>
          <a:p>
            <a:fld id="{42F28181-1BB2-4E44-BAFE-E3F06E470868}" type="slidenum">
              <a:rPr lang="pt-BR" altLang="pt-BR"/>
              <a:pPr/>
              <a:t>‹nº›</a:t>
            </a:fld>
            <a:endParaRPr lang="pt-BR" altLang="pt-BR"/>
          </a:p>
        </p:txBody>
      </p:sp>
    </p:spTree>
    <p:extLst>
      <p:ext uri="{BB962C8B-B14F-4D97-AF65-F5344CB8AC3E}">
        <p14:creationId xmlns:p14="http://schemas.microsoft.com/office/powerpoint/2010/main" val="45508004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CB3EDDB7-9AB1-4F65-AD73-5D27ECEA85CF}"/>
              </a:ext>
            </a:extLst>
          </p:cNvPr>
          <p:cNvSpPr>
            <a:spLocks noGrp="1"/>
          </p:cNvSpPr>
          <p:nvPr>
            <p:ph type="dt" sz="half" idx="10"/>
          </p:nvPr>
        </p:nvSpPr>
        <p:spPr/>
        <p:txBody>
          <a:bodyPr/>
          <a:lstStyle>
            <a:lvl1pPr>
              <a:defRPr/>
            </a:lvl1pPr>
          </a:lstStyle>
          <a:p>
            <a:pPr>
              <a:defRPr/>
            </a:pPr>
            <a:fld id="{A91DD27E-A807-4F07-A561-42BE5DF8E266}"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693B6FB3-3E54-4D03-AE66-D2B4DF85FE73}"/>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522D7692-4B0E-4A38-A24F-87DFC7A404AD}"/>
              </a:ext>
            </a:extLst>
          </p:cNvPr>
          <p:cNvSpPr>
            <a:spLocks noGrp="1"/>
          </p:cNvSpPr>
          <p:nvPr>
            <p:ph type="sldNum" sz="quarter" idx="12"/>
          </p:nvPr>
        </p:nvSpPr>
        <p:spPr/>
        <p:txBody>
          <a:bodyPr/>
          <a:lstStyle>
            <a:lvl1pPr>
              <a:defRPr/>
            </a:lvl1pPr>
          </a:lstStyle>
          <a:p>
            <a:fld id="{5FE18EDD-21B5-4CE8-B49F-D9945566AA00}" type="slidenum">
              <a:rPr lang="pt-BR" altLang="pt-BR"/>
              <a:pPr/>
              <a:t>‹nº›</a:t>
            </a:fld>
            <a:endParaRPr lang="pt-BR" altLang="pt-BR"/>
          </a:p>
        </p:txBody>
      </p:sp>
    </p:spTree>
    <p:extLst>
      <p:ext uri="{BB962C8B-B14F-4D97-AF65-F5344CB8AC3E}">
        <p14:creationId xmlns:p14="http://schemas.microsoft.com/office/powerpoint/2010/main" val="399573188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593FFB2E-8B12-424D-9600-74ADE2F8C265}"/>
              </a:ext>
            </a:extLst>
          </p:cNvPr>
          <p:cNvSpPr>
            <a:spLocks noGrp="1"/>
          </p:cNvSpPr>
          <p:nvPr>
            <p:ph type="dt" sz="half" idx="10"/>
          </p:nvPr>
        </p:nvSpPr>
        <p:spPr/>
        <p:txBody>
          <a:bodyPr/>
          <a:lstStyle>
            <a:lvl1pPr>
              <a:defRPr/>
            </a:lvl1pPr>
          </a:lstStyle>
          <a:p>
            <a:pPr>
              <a:defRPr/>
            </a:pPr>
            <a:fld id="{0C348B26-70A4-4EC5-A083-B9964024F247}" type="datetimeFigureOut">
              <a:rPr lang="pt-BR"/>
              <a:pPr>
                <a:defRPr/>
              </a:pPr>
              <a:t>21/10/2019</a:t>
            </a:fld>
            <a:endParaRPr lang="pt-BR"/>
          </a:p>
        </p:txBody>
      </p:sp>
      <p:sp>
        <p:nvSpPr>
          <p:cNvPr id="8" name="Espaço Reservado para Rodapé 4">
            <a:extLst>
              <a:ext uri="{FF2B5EF4-FFF2-40B4-BE49-F238E27FC236}">
                <a16:creationId xmlns:a16="http://schemas.microsoft.com/office/drawing/2014/main" id="{62191DE8-D82A-481B-9C31-39B4434012A8}"/>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BD228816-4CFA-408E-BF8A-FEA964AD5FCE}"/>
              </a:ext>
            </a:extLst>
          </p:cNvPr>
          <p:cNvSpPr>
            <a:spLocks noGrp="1"/>
          </p:cNvSpPr>
          <p:nvPr>
            <p:ph type="sldNum" sz="quarter" idx="12"/>
          </p:nvPr>
        </p:nvSpPr>
        <p:spPr/>
        <p:txBody>
          <a:bodyPr/>
          <a:lstStyle>
            <a:lvl1pPr>
              <a:defRPr/>
            </a:lvl1pPr>
          </a:lstStyle>
          <a:p>
            <a:fld id="{02C77E7D-F4EF-4CC7-8CDF-49B7A88BFE70}" type="slidenum">
              <a:rPr lang="pt-BR" altLang="pt-BR"/>
              <a:pPr/>
              <a:t>‹nº›</a:t>
            </a:fld>
            <a:endParaRPr lang="pt-BR" altLang="pt-BR"/>
          </a:p>
        </p:txBody>
      </p:sp>
    </p:spTree>
    <p:extLst>
      <p:ext uri="{BB962C8B-B14F-4D97-AF65-F5344CB8AC3E}">
        <p14:creationId xmlns:p14="http://schemas.microsoft.com/office/powerpoint/2010/main" val="382141882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a:extLst>
              <a:ext uri="{FF2B5EF4-FFF2-40B4-BE49-F238E27FC236}">
                <a16:creationId xmlns:a16="http://schemas.microsoft.com/office/drawing/2014/main" id="{B8464490-948D-4485-916E-E101D98126B7}"/>
              </a:ext>
            </a:extLst>
          </p:cNvPr>
          <p:cNvSpPr>
            <a:spLocks noGrp="1"/>
          </p:cNvSpPr>
          <p:nvPr>
            <p:ph type="dt" sz="half" idx="10"/>
          </p:nvPr>
        </p:nvSpPr>
        <p:spPr/>
        <p:txBody>
          <a:bodyPr/>
          <a:lstStyle>
            <a:lvl1pPr>
              <a:defRPr/>
            </a:lvl1pPr>
          </a:lstStyle>
          <a:p>
            <a:pPr>
              <a:defRPr/>
            </a:pPr>
            <a:fld id="{9C32C03F-A378-4FC5-917B-0B351677763A}" type="datetimeFigureOut">
              <a:rPr lang="pt-BR"/>
              <a:pPr>
                <a:defRPr/>
              </a:pPr>
              <a:t>21/10/2019</a:t>
            </a:fld>
            <a:endParaRPr lang="pt-BR"/>
          </a:p>
        </p:txBody>
      </p:sp>
      <p:sp>
        <p:nvSpPr>
          <p:cNvPr id="4" name="Espaço Reservado para Rodapé 4">
            <a:extLst>
              <a:ext uri="{FF2B5EF4-FFF2-40B4-BE49-F238E27FC236}">
                <a16:creationId xmlns:a16="http://schemas.microsoft.com/office/drawing/2014/main" id="{630222F7-4EFF-403B-BF78-27C95B4DC6EA}"/>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5AC5B19C-8D6A-4B20-B2B6-1EC55D8E6C6C}"/>
              </a:ext>
            </a:extLst>
          </p:cNvPr>
          <p:cNvSpPr>
            <a:spLocks noGrp="1"/>
          </p:cNvSpPr>
          <p:nvPr>
            <p:ph type="sldNum" sz="quarter" idx="12"/>
          </p:nvPr>
        </p:nvSpPr>
        <p:spPr/>
        <p:txBody>
          <a:bodyPr/>
          <a:lstStyle>
            <a:lvl1pPr>
              <a:defRPr/>
            </a:lvl1pPr>
          </a:lstStyle>
          <a:p>
            <a:fld id="{3653F920-CE3F-40E4-8BD3-9545844DE4CB}" type="slidenum">
              <a:rPr lang="pt-BR" altLang="pt-BR"/>
              <a:pPr/>
              <a:t>‹nº›</a:t>
            </a:fld>
            <a:endParaRPr lang="pt-BR" altLang="pt-BR"/>
          </a:p>
        </p:txBody>
      </p:sp>
    </p:spTree>
    <p:extLst>
      <p:ext uri="{BB962C8B-B14F-4D97-AF65-F5344CB8AC3E}">
        <p14:creationId xmlns:p14="http://schemas.microsoft.com/office/powerpoint/2010/main" val="373795175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892F5E5F-E640-41F7-B6CF-6E34C103E06D}"/>
              </a:ext>
            </a:extLst>
          </p:cNvPr>
          <p:cNvSpPr>
            <a:spLocks noGrp="1"/>
          </p:cNvSpPr>
          <p:nvPr>
            <p:ph type="dt" sz="half" idx="10"/>
          </p:nvPr>
        </p:nvSpPr>
        <p:spPr/>
        <p:txBody>
          <a:bodyPr/>
          <a:lstStyle>
            <a:lvl1pPr>
              <a:defRPr/>
            </a:lvl1pPr>
          </a:lstStyle>
          <a:p>
            <a:pPr>
              <a:defRPr/>
            </a:pPr>
            <a:fld id="{382A25AB-9F6B-4C6A-BD84-F17C6D18F438}" type="datetimeFigureOut">
              <a:rPr lang="pt-BR"/>
              <a:pPr>
                <a:defRPr/>
              </a:pPr>
              <a:t>21/10/2019</a:t>
            </a:fld>
            <a:endParaRPr lang="pt-BR"/>
          </a:p>
        </p:txBody>
      </p:sp>
      <p:sp>
        <p:nvSpPr>
          <p:cNvPr id="3" name="Espaço Reservado para Rodapé 4">
            <a:extLst>
              <a:ext uri="{FF2B5EF4-FFF2-40B4-BE49-F238E27FC236}">
                <a16:creationId xmlns:a16="http://schemas.microsoft.com/office/drawing/2014/main" id="{81757EEF-ABFA-4654-8FCE-E7D6CB575340}"/>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B731CF32-EEBD-4A7B-B3CA-E167416C795F}"/>
              </a:ext>
            </a:extLst>
          </p:cNvPr>
          <p:cNvSpPr>
            <a:spLocks noGrp="1"/>
          </p:cNvSpPr>
          <p:nvPr>
            <p:ph type="sldNum" sz="quarter" idx="12"/>
          </p:nvPr>
        </p:nvSpPr>
        <p:spPr/>
        <p:txBody>
          <a:bodyPr/>
          <a:lstStyle>
            <a:lvl1pPr>
              <a:defRPr/>
            </a:lvl1pPr>
          </a:lstStyle>
          <a:p>
            <a:fld id="{EDFA518E-AC9C-4D6D-B74C-348589EC6149}" type="slidenum">
              <a:rPr lang="pt-BR" altLang="pt-BR"/>
              <a:pPr/>
              <a:t>‹nº›</a:t>
            </a:fld>
            <a:endParaRPr lang="pt-BR" altLang="pt-BR"/>
          </a:p>
        </p:txBody>
      </p:sp>
    </p:spTree>
    <p:extLst>
      <p:ext uri="{BB962C8B-B14F-4D97-AF65-F5344CB8AC3E}">
        <p14:creationId xmlns:p14="http://schemas.microsoft.com/office/powerpoint/2010/main" val="114582673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3">
            <a:extLst>
              <a:ext uri="{FF2B5EF4-FFF2-40B4-BE49-F238E27FC236}">
                <a16:creationId xmlns:a16="http://schemas.microsoft.com/office/drawing/2014/main" id="{78EDD94B-E876-4F48-8517-61890FE7853F}"/>
              </a:ext>
            </a:extLst>
          </p:cNvPr>
          <p:cNvSpPr>
            <a:spLocks noGrp="1"/>
          </p:cNvSpPr>
          <p:nvPr>
            <p:ph type="dt" sz="half" idx="10"/>
          </p:nvPr>
        </p:nvSpPr>
        <p:spPr/>
        <p:txBody>
          <a:bodyPr/>
          <a:lstStyle>
            <a:lvl1pPr>
              <a:defRPr/>
            </a:lvl1pPr>
          </a:lstStyle>
          <a:p>
            <a:pPr>
              <a:defRPr/>
            </a:pPr>
            <a:fld id="{B634CCFF-A9C4-497F-BBF2-E5D3438F05C4}"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8B8303EA-2D00-4DFC-819D-B5219C560C2E}"/>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7CEB203B-519C-47A6-920F-179638792198}"/>
              </a:ext>
            </a:extLst>
          </p:cNvPr>
          <p:cNvSpPr>
            <a:spLocks noGrp="1"/>
          </p:cNvSpPr>
          <p:nvPr>
            <p:ph type="sldNum" sz="quarter" idx="12"/>
          </p:nvPr>
        </p:nvSpPr>
        <p:spPr/>
        <p:txBody>
          <a:bodyPr/>
          <a:lstStyle>
            <a:lvl1pPr>
              <a:defRPr/>
            </a:lvl1pPr>
          </a:lstStyle>
          <a:p>
            <a:fld id="{DED5AC87-E913-46C7-AFF8-AD30222E824A}" type="slidenum">
              <a:rPr lang="pt-BR" altLang="pt-BR"/>
              <a:pPr/>
              <a:t>‹nº›</a:t>
            </a:fld>
            <a:endParaRPr lang="pt-BR" altLang="pt-BR"/>
          </a:p>
        </p:txBody>
      </p:sp>
    </p:spTree>
    <p:extLst>
      <p:ext uri="{BB962C8B-B14F-4D97-AF65-F5344CB8AC3E}">
        <p14:creationId xmlns:p14="http://schemas.microsoft.com/office/powerpoint/2010/main" val="38903691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3">
            <a:extLst>
              <a:ext uri="{FF2B5EF4-FFF2-40B4-BE49-F238E27FC236}">
                <a16:creationId xmlns:a16="http://schemas.microsoft.com/office/drawing/2014/main" id="{19F27DC2-D9FC-4C58-B7CE-78081843A562}"/>
              </a:ext>
            </a:extLst>
          </p:cNvPr>
          <p:cNvSpPr>
            <a:spLocks noGrp="1"/>
          </p:cNvSpPr>
          <p:nvPr>
            <p:ph type="dt" sz="half" idx="10"/>
          </p:nvPr>
        </p:nvSpPr>
        <p:spPr/>
        <p:txBody>
          <a:bodyPr/>
          <a:lstStyle>
            <a:lvl1pPr>
              <a:defRPr/>
            </a:lvl1pPr>
          </a:lstStyle>
          <a:p>
            <a:pPr>
              <a:defRPr/>
            </a:pPr>
            <a:fld id="{2991297D-3447-4656-81B4-CA94C2807984}"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C6380372-4BA0-4327-95E0-814224B1AE98}"/>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BB2AEBE7-B32E-41FA-8009-C99B5134FCAF}"/>
              </a:ext>
            </a:extLst>
          </p:cNvPr>
          <p:cNvSpPr>
            <a:spLocks noGrp="1"/>
          </p:cNvSpPr>
          <p:nvPr>
            <p:ph type="sldNum" sz="quarter" idx="12"/>
          </p:nvPr>
        </p:nvSpPr>
        <p:spPr/>
        <p:txBody>
          <a:bodyPr/>
          <a:lstStyle>
            <a:lvl1pPr>
              <a:defRPr/>
            </a:lvl1pPr>
          </a:lstStyle>
          <a:p>
            <a:fld id="{AB70E396-F7A7-4984-BA5D-2537321D8B30}" type="slidenum">
              <a:rPr lang="pt-BR" altLang="pt-BR"/>
              <a:pPr/>
              <a:t>‹nº›</a:t>
            </a:fld>
            <a:endParaRPr lang="pt-BR" altLang="pt-BR"/>
          </a:p>
        </p:txBody>
      </p:sp>
    </p:spTree>
    <p:extLst>
      <p:ext uri="{BB962C8B-B14F-4D97-AF65-F5344CB8AC3E}">
        <p14:creationId xmlns:p14="http://schemas.microsoft.com/office/powerpoint/2010/main" val="56309724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68C6A126-FCBC-4BCE-9DCB-F4D771EAFC8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p>
        </p:txBody>
      </p:sp>
      <p:sp>
        <p:nvSpPr>
          <p:cNvPr id="1027" name="Espaço Reservado para Texto 2">
            <a:extLst>
              <a:ext uri="{FF2B5EF4-FFF2-40B4-BE49-F238E27FC236}">
                <a16:creationId xmlns:a16="http://schemas.microsoft.com/office/drawing/2014/main" id="{E27450B1-A23A-446F-95B9-E773DDB2FFA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662B6E6F-3998-4F0D-B67A-5AE9B6C321E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8BF4092-04FA-4AC2-A975-3D364C370473}"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8D06321F-6DE6-4706-9718-814B53E1371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a:extLst>
              <a:ext uri="{FF2B5EF4-FFF2-40B4-BE49-F238E27FC236}">
                <a16:creationId xmlns:a16="http://schemas.microsoft.com/office/drawing/2014/main" id="{93E423D9-E17A-43D6-8D6F-025B388811F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43C2DA5-5787-40F6-AAB1-D656AC6E1300}"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751B4BC-944B-418E-8F7B-21B608E0DD14}"/>
              </a:ext>
            </a:extLst>
          </p:cNvPr>
          <p:cNvSpPr txBox="1"/>
          <p:nvPr/>
        </p:nvSpPr>
        <p:spPr>
          <a:xfrm>
            <a:off x="3635896" y="2530468"/>
            <a:ext cx="5148064" cy="132343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latin typeface="Arial" pitchFamily="34" charset="0"/>
                <a:cs typeface="Arial" pitchFamily="34" charset="0"/>
              </a:rPr>
              <a:t> </a:t>
            </a:r>
            <a:r>
              <a:rPr lang="pt-BR" sz="4000" b="1" dirty="0">
                <a:effectLst>
                  <a:outerShdw blurRad="38100" dist="38100" dir="2700000" algn="tl">
                    <a:srgbClr val="000000"/>
                  </a:outerShdw>
                </a:effectLst>
              </a:rPr>
              <a:t>O Dragão Combate o Filho da Mulher</a:t>
            </a:r>
            <a:endParaRPr lang="pt-BR" sz="4000" dirty="0">
              <a:effectLst>
                <a:outerShdw blurRad="38100" dist="38100" dir="2700000" algn="tl">
                  <a:srgbClr val="000000"/>
                </a:outerShdw>
              </a:effectLst>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CaixaDeTexto 1">
            <a:extLst>
              <a:ext uri="{FF2B5EF4-FFF2-40B4-BE49-F238E27FC236}">
                <a16:creationId xmlns:a16="http://schemas.microsoft.com/office/drawing/2014/main" id="{EDCB4742-2D60-4BA7-AEE5-48D158B1C5E9}"/>
              </a:ext>
            </a:extLst>
          </p:cNvPr>
          <p:cNvSpPr txBox="1">
            <a:spLocks noChangeArrowheads="1"/>
          </p:cNvSpPr>
          <p:nvPr/>
        </p:nvSpPr>
        <p:spPr bwMode="auto">
          <a:xfrm>
            <a:off x="5003800" y="2636838"/>
            <a:ext cx="3978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 dragão se deteve em frente da mulher que estava para dar a luz, a fim de lhe devorar o filho quando nascesse”</a:t>
            </a:r>
          </a:p>
          <a:p>
            <a:pPr algn="ctr"/>
            <a:r>
              <a:rPr lang="pt-BR" altLang="pt-BR" sz="2400" b="1">
                <a:latin typeface="Arial" panose="020B0604020202020204" pitchFamily="34" charset="0"/>
              </a:rPr>
              <a:t>(Ap 12:4).</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7" name="Grupo 16">
            <a:extLst>
              <a:ext uri="{FF2B5EF4-FFF2-40B4-BE49-F238E27FC236}">
                <a16:creationId xmlns:a16="http://schemas.microsoft.com/office/drawing/2014/main" id="{41841370-8C2B-4A09-909E-176C138FAEBC}"/>
              </a:ext>
            </a:extLst>
          </p:cNvPr>
          <p:cNvGrpSpPr>
            <a:grpSpLocks/>
          </p:cNvGrpSpPr>
          <p:nvPr/>
        </p:nvGrpSpPr>
        <p:grpSpPr bwMode="auto">
          <a:xfrm>
            <a:off x="233363" y="2462213"/>
            <a:ext cx="5024437" cy="830262"/>
            <a:chOff x="628445" y="3067800"/>
            <a:chExt cx="5383715" cy="830997"/>
          </a:xfrm>
        </p:grpSpPr>
        <p:cxnSp>
          <p:nvCxnSpPr>
            <p:cNvPr id="16" name="Conector reto 15">
              <a:extLst>
                <a:ext uri="{FF2B5EF4-FFF2-40B4-BE49-F238E27FC236}">
                  <a16:creationId xmlns:a16="http://schemas.microsoft.com/office/drawing/2014/main" id="{A1D47EAF-E3BD-4DD5-8671-5B2AA0D2D22B}"/>
                </a:ext>
              </a:extLst>
            </p:cNvPr>
            <p:cNvCxnSpPr/>
            <p:nvPr/>
          </p:nvCxnSpPr>
          <p:spPr>
            <a:xfrm>
              <a:off x="1620137" y="3789163"/>
              <a:ext cx="4392023" cy="1588"/>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288" name="CaixaDeTexto 5">
              <a:extLst>
                <a:ext uri="{FF2B5EF4-FFF2-40B4-BE49-F238E27FC236}">
                  <a16:creationId xmlns:a16="http://schemas.microsoft.com/office/drawing/2014/main" id="{0CAD412F-AD02-4ABC-A4BB-9C20FC110918}"/>
                </a:ext>
              </a:extLst>
            </p:cNvPr>
            <p:cNvSpPr txBox="1">
              <a:spLocks noChangeArrowheads="1"/>
            </p:cNvSpPr>
            <p:nvPr/>
          </p:nvSpPr>
          <p:spPr bwMode="auto">
            <a:xfrm>
              <a:off x="1691680" y="3267855"/>
              <a:ext cx="4161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Possui sete cabeças. </a:t>
              </a:r>
            </a:p>
          </p:txBody>
        </p:sp>
        <p:sp>
          <p:nvSpPr>
            <p:cNvPr id="7" name="CaixaDeTexto 6">
              <a:extLst>
                <a:ext uri="{FF2B5EF4-FFF2-40B4-BE49-F238E27FC236}">
                  <a16:creationId xmlns:a16="http://schemas.microsoft.com/office/drawing/2014/main" id="{67FEC39E-EA6C-45B2-8A4F-7F804D26CB0A}"/>
                </a:ext>
              </a:extLst>
            </p:cNvPr>
            <p:cNvSpPr txBox="1"/>
            <p:nvPr/>
          </p:nvSpPr>
          <p:spPr>
            <a:xfrm>
              <a:off x="628445" y="3067800"/>
              <a:ext cx="1080120" cy="83099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800" b="1" dirty="0">
                  <a:effectLst>
                    <a:innerShdw blurRad="63500" dist="50800" dir="13500000">
                      <a:prstClr val="black">
                        <a:alpha val="50000"/>
                      </a:prstClr>
                    </a:innerShdw>
                  </a:effectLst>
                  <a:latin typeface="Arial Black" panose="020B0A04020102020204" pitchFamily="34" charset="0"/>
                  <a:cs typeface="Arial" pitchFamily="34" charset="0"/>
                </a:rPr>
                <a:t>3</a:t>
              </a:r>
            </a:p>
          </p:txBody>
        </p:sp>
      </p:grpSp>
      <p:grpSp>
        <p:nvGrpSpPr>
          <p:cNvPr id="20" name="Grupo 19">
            <a:extLst>
              <a:ext uri="{FF2B5EF4-FFF2-40B4-BE49-F238E27FC236}">
                <a16:creationId xmlns:a16="http://schemas.microsoft.com/office/drawing/2014/main" id="{31180043-4325-4851-A8A0-7DB139478F64}"/>
              </a:ext>
            </a:extLst>
          </p:cNvPr>
          <p:cNvGrpSpPr>
            <a:grpSpLocks/>
          </p:cNvGrpSpPr>
          <p:nvPr/>
        </p:nvGrpSpPr>
        <p:grpSpPr bwMode="auto">
          <a:xfrm>
            <a:off x="233363" y="4438650"/>
            <a:ext cx="7416800" cy="1031875"/>
            <a:chOff x="611320" y="5245169"/>
            <a:chExt cx="7777104" cy="1031052"/>
          </a:xfrm>
        </p:grpSpPr>
        <p:cxnSp>
          <p:nvCxnSpPr>
            <p:cNvPr id="21" name="Conector reto 20">
              <a:extLst>
                <a:ext uri="{FF2B5EF4-FFF2-40B4-BE49-F238E27FC236}">
                  <a16:creationId xmlns:a16="http://schemas.microsoft.com/office/drawing/2014/main" id="{8EBCCAC3-3A11-42F0-BDAD-A6640A3BD68F}"/>
                </a:ext>
              </a:extLst>
            </p:cNvPr>
            <p:cNvCxnSpPr>
              <a:endCxn id="11285" idx="3"/>
            </p:cNvCxnSpPr>
            <p:nvPr/>
          </p:nvCxnSpPr>
          <p:spPr>
            <a:xfrm flipV="1">
              <a:off x="1620080" y="5860628"/>
              <a:ext cx="6768344" cy="68209"/>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285" name="CaixaDeTexto 9">
              <a:extLst>
                <a:ext uri="{FF2B5EF4-FFF2-40B4-BE49-F238E27FC236}">
                  <a16:creationId xmlns:a16="http://schemas.microsoft.com/office/drawing/2014/main" id="{B7CEAD59-0173-4613-A9FD-F5F385B80F2C}"/>
                </a:ext>
              </a:extLst>
            </p:cNvPr>
            <p:cNvSpPr txBox="1">
              <a:spLocks noChangeArrowheads="1"/>
            </p:cNvSpPr>
            <p:nvPr/>
          </p:nvSpPr>
          <p:spPr bwMode="auto">
            <a:xfrm>
              <a:off x="1818571" y="5445224"/>
              <a:ext cx="65698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pt-BR" altLang="pt-BR" sz="2400" b="1">
                  <a:latin typeface="Arial" panose="020B0604020202020204" pitchFamily="34" charset="0"/>
                </a:rPr>
                <a:t>Com a cauda derrubou um terço das estrelas do céu. </a:t>
              </a:r>
            </a:p>
          </p:txBody>
        </p:sp>
        <p:sp>
          <p:nvSpPr>
            <p:cNvPr id="11" name="CaixaDeTexto 10">
              <a:extLst>
                <a:ext uri="{FF2B5EF4-FFF2-40B4-BE49-F238E27FC236}">
                  <a16:creationId xmlns:a16="http://schemas.microsoft.com/office/drawing/2014/main" id="{0F5A57B8-1886-4EC4-B51A-E22AD7F13481}"/>
                </a:ext>
              </a:extLst>
            </p:cNvPr>
            <p:cNvSpPr txBox="1"/>
            <p:nvPr/>
          </p:nvSpPr>
          <p:spPr>
            <a:xfrm>
              <a:off x="611320" y="5245169"/>
              <a:ext cx="1080120" cy="83099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800" b="1" dirty="0">
                  <a:effectLst>
                    <a:innerShdw blurRad="63500" dist="50800" dir="13500000">
                      <a:prstClr val="black">
                        <a:alpha val="50000"/>
                      </a:prstClr>
                    </a:innerShdw>
                  </a:effectLst>
                  <a:latin typeface="Arial Black" panose="020B0A04020102020204" pitchFamily="34" charset="0"/>
                  <a:cs typeface="Arial" pitchFamily="34" charset="0"/>
                </a:rPr>
                <a:t>5</a:t>
              </a:r>
            </a:p>
          </p:txBody>
        </p:sp>
      </p:grpSp>
      <p:grpSp>
        <p:nvGrpSpPr>
          <p:cNvPr id="12" name="Grupo 11">
            <a:extLst>
              <a:ext uri="{FF2B5EF4-FFF2-40B4-BE49-F238E27FC236}">
                <a16:creationId xmlns:a16="http://schemas.microsoft.com/office/drawing/2014/main" id="{A98781C7-9510-4B42-BF41-D5ECA2ACF2E8}"/>
              </a:ext>
            </a:extLst>
          </p:cNvPr>
          <p:cNvGrpSpPr>
            <a:grpSpLocks/>
          </p:cNvGrpSpPr>
          <p:nvPr/>
        </p:nvGrpSpPr>
        <p:grpSpPr bwMode="auto">
          <a:xfrm>
            <a:off x="225425" y="476250"/>
            <a:ext cx="3640138" cy="831850"/>
            <a:chOff x="607516" y="836712"/>
            <a:chExt cx="4036492" cy="830997"/>
          </a:xfrm>
        </p:grpSpPr>
        <p:sp>
          <p:nvSpPr>
            <p:cNvPr id="11281" name="CaixaDeTexto 1">
              <a:extLst>
                <a:ext uri="{FF2B5EF4-FFF2-40B4-BE49-F238E27FC236}">
                  <a16:creationId xmlns:a16="http://schemas.microsoft.com/office/drawing/2014/main" id="{BDA15B78-77A6-4BD8-8745-8870CCAB9B8C}"/>
                </a:ext>
              </a:extLst>
            </p:cNvPr>
            <p:cNvSpPr txBox="1">
              <a:spLocks noChangeArrowheads="1"/>
            </p:cNvSpPr>
            <p:nvPr/>
          </p:nvSpPr>
          <p:spPr bwMode="auto">
            <a:xfrm>
              <a:off x="1363600" y="1036767"/>
              <a:ext cx="3280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Ele é grande.</a:t>
              </a:r>
            </a:p>
          </p:txBody>
        </p:sp>
        <p:sp>
          <p:nvSpPr>
            <p:cNvPr id="3" name="CaixaDeTexto 2">
              <a:extLst>
                <a:ext uri="{FF2B5EF4-FFF2-40B4-BE49-F238E27FC236}">
                  <a16:creationId xmlns:a16="http://schemas.microsoft.com/office/drawing/2014/main" id="{C7469B06-82E6-408B-8465-9F3D6DA5CE90}"/>
                </a:ext>
              </a:extLst>
            </p:cNvPr>
            <p:cNvSpPr txBox="1"/>
            <p:nvPr/>
          </p:nvSpPr>
          <p:spPr>
            <a:xfrm>
              <a:off x="607516" y="836712"/>
              <a:ext cx="1080120" cy="83099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800" b="1" dirty="0">
                  <a:effectLst>
                    <a:innerShdw blurRad="63500" dist="50800" dir="13500000">
                      <a:prstClr val="black">
                        <a:alpha val="50000"/>
                      </a:prstClr>
                    </a:innerShdw>
                  </a:effectLst>
                  <a:latin typeface="Arial Black" panose="020B0A04020102020204" pitchFamily="34" charset="0"/>
                  <a:cs typeface="Arial" pitchFamily="34" charset="0"/>
                </a:rPr>
                <a:t>1</a:t>
              </a:r>
            </a:p>
          </p:txBody>
        </p:sp>
        <p:cxnSp>
          <p:nvCxnSpPr>
            <p:cNvPr id="13" name="Conector reto 12">
              <a:extLst>
                <a:ext uri="{FF2B5EF4-FFF2-40B4-BE49-F238E27FC236}">
                  <a16:creationId xmlns:a16="http://schemas.microsoft.com/office/drawing/2014/main" id="{2E6DA367-6FCE-4A37-8611-5245B43DD306}"/>
                </a:ext>
              </a:extLst>
            </p:cNvPr>
            <p:cNvCxnSpPr/>
            <p:nvPr/>
          </p:nvCxnSpPr>
          <p:spPr>
            <a:xfrm>
              <a:off x="1688373" y="1556698"/>
              <a:ext cx="28112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upo 14">
            <a:extLst>
              <a:ext uri="{FF2B5EF4-FFF2-40B4-BE49-F238E27FC236}">
                <a16:creationId xmlns:a16="http://schemas.microsoft.com/office/drawing/2014/main" id="{54F06C11-E6D6-474E-9459-E07FCDE7D1CB}"/>
              </a:ext>
            </a:extLst>
          </p:cNvPr>
          <p:cNvGrpSpPr>
            <a:grpSpLocks/>
          </p:cNvGrpSpPr>
          <p:nvPr/>
        </p:nvGrpSpPr>
        <p:grpSpPr bwMode="auto">
          <a:xfrm>
            <a:off x="233363" y="1471613"/>
            <a:ext cx="4241800" cy="830262"/>
            <a:chOff x="617147" y="1931641"/>
            <a:chExt cx="4701867" cy="830997"/>
          </a:xfrm>
        </p:grpSpPr>
        <p:sp>
          <p:nvSpPr>
            <p:cNvPr id="11278" name="CaixaDeTexto 3">
              <a:extLst>
                <a:ext uri="{FF2B5EF4-FFF2-40B4-BE49-F238E27FC236}">
                  <a16:creationId xmlns:a16="http://schemas.microsoft.com/office/drawing/2014/main" id="{26A3D77C-2CA5-408B-BD7E-DC7CA283D9F3}"/>
                </a:ext>
              </a:extLst>
            </p:cNvPr>
            <p:cNvSpPr txBox="1">
              <a:spLocks noChangeArrowheads="1"/>
            </p:cNvSpPr>
            <p:nvPr/>
          </p:nvSpPr>
          <p:spPr bwMode="auto">
            <a:xfrm>
              <a:off x="1157207" y="2131696"/>
              <a:ext cx="4161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Ele é vermelho. </a:t>
              </a:r>
            </a:p>
          </p:txBody>
        </p:sp>
        <p:sp>
          <p:nvSpPr>
            <p:cNvPr id="5" name="CaixaDeTexto 4">
              <a:extLst>
                <a:ext uri="{FF2B5EF4-FFF2-40B4-BE49-F238E27FC236}">
                  <a16:creationId xmlns:a16="http://schemas.microsoft.com/office/drawing/2014/main" id="{12EBBBC3-28DB-4AE2-B95E-EA51EACFA003}"/>
                </a:ext>
              </a:extLst>
            </p:cNvPr>
            <p:cNvSpPr txBox="1"/>
            <p:nvPr/>
          </p:nvSpPr>
          <p:spPr>
            <a:xfrm>
              <a:off x="617147" y="1931641"/>
              <a:ext cx="1080120" cy="83099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800" b="1" dirty="0">
                  <a:effectLst>
                    <a:innerShdw blurRad="63500" dist="50800" dir="13500000">
                      <a:prstClr val="black">
                        <a:alpha val="50000"/>
                      </a:prstClr>
                    </a:innerShdw>
                  </a:effectLst>
                  <a:latin typeface="Arial Black" panose="020B0A04020102020204" pitchFamily="34" charset="0"/>
                  <a:cs typeface="Arial" pitchFamily="34" charset="0"/>
                </a:rPr>
                <a:t>2</a:t>
              </a:r>
            </a:p>
          </p:txBody>
        </p:sp>
        <p:cxnSp>
          <p:nvCxnSpPr>
            <p:cNvPr id="14" name="Conector reto 13">
              <a:extLst>
                <a:ext uri="{FF2B5EF4-FFF2-40B4-BE49-F238E27FC236}">
                  <a16:creationId xmlns:a16="http://schemas.microsoft.com/office/drawing/2014/main" id="{35AA19AD-B58E-4533-AE2E-BE8C0E45D511}"/>
                </a:ext>
              </a:extLst>
            </p:cNvPr>
            <p:cNvCxnSpPr/>
            <p:nvPr/>
          </p:nvCxnSpPr>
          <p:spPr>
            <a:xfrm>
              <a:off x="1692311" y="2637115"/>
              <a:ext cx="3412022"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upo 18">
            <a:extLst>
              <a:ext uri="{FF2B5EF4-FFF2-40B4-BE49-F238E27FC236}">
                <a16:creationId xmlns:a16="http://schemas.microsoft.com/office/drawing/2014/main" id="{B34D4F07-F645-4F57-8439-93AF7B58FC6C}"/>
              </a:ext>
            </a:extLst>
          </p:cNvPr>
          <p:cNvGrpSpPr>
            <a:grpSpLocks/>
          </p:cNvGrpSpPr>
          <p:nvPr/>
        </p:nvGrpSpPr>
        <p:grpSpPr bwMode="auto">
          <a:xfrm>
            <a:off x="225425" y="3454400"/>
            <a:ext cx="5754688" cy="830263"/>
            <a:chOff x="618395" y="4165049"/>
            <a:chExt cx="6185853" cy="830997"/>
          </a:xfrm>
        </p:grpSpPr>
        <p:sp>
          <p:nvSpPr>
            <p:cNvPr id="11275" name="CaixaDeTexto 7">
              <a:extLst>
                <a:ext uri="{FF2B5EF4-FFF2-40B4-BE49-F238E27FC236}">
                  <a16:creationId xmlns:a16="http://schemas.microsoft.com/office/drawing/2014/main" id="{A24DCD99-51E0-420F-8F30-C18C6A090D59}"/>
                </a:ext>
              </a:extLst>
            </p:cNvPr>
            <p:cNvSpPr txBox="1">
              <a:spLocks noChangeArrowheads="1"/>
            </p:cNvSpPr>
            <p:nvPr/>
          </p:nvSpPr>
          <p:spPr bwMode="auto">
            <a:xfrm>
              <a:off x="1753638" y="4365104"/>
              <a:ext cx="50506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Possui também dez chifres. </a:t>
              </a:r>
            </a:p>
          </p:txBody>
        </p:sp>
        <p:sp>
          <p:nvSpPr>
            <p:cNvPr id="9" name="CaixaDeTexto 8">
              <a:extLst>
                <a:ext uri="{FF2B5EF4-FFF2-40B4-BE49-F238E27FC236}">
                  <a16:creationId xmlns:a16="http://schemas.microsoft.com/office/drawing/2014/main" id="{8DB97441-1B02-47C3-8B13-3E0A80BDC4EA}"/>
                </a:ext>
              </a:extLst>
            </p:cNvPr>
            <p:cNvSpPr txBox="1"/>
            <p:nvPr/>
          </p:nvSpPr>
          <p:spPr>
            <a:xfrm>
              <a:off x="618395" y="4165049"/>
              <a:ext cx="1080120" cy="83099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800" b="1" dirty="0">
                  <a:effectLst>
                    <a:innerShdw blurRad="63500" dist="50800" dir="13500000">
                      <a:prstClr val="black">
                        <a:alpha val="50000"/>
                      </a:prstClr>
                    </a:innerShdw>
                  </a:effectLst>
                  <a:latin typeface="Arial Black" panose="020B0A04020102020204" pitchFamily="34" charset="0"/>
                  <a:cs typeface="Arial" pitchFamily="34" charset="0"/>
                </a:rPr>
                <a:t>4</a:t>
              </a:r>
            </a:p>
          </p:txBody>
        </p:sp>
        <p:cxnSp>
          <p:nvCxnSpPr>
            <p:cNvPr id="18" name="Conector reto 17">
              <a:extLst>
                <a:ext uri="{FF2B5EF4-FFF2-40B4-BE49-F238E27FC236}">
                  <a16:creationId xmlns:a16="http://schemas.microsoft.com/office/drawing/2014/main" id="{12DB7027-A2BD-48A0-962E-E89548D4C38A}"/>
                </a:ext>
              </a:extLst>
            </p:cNvPr>
            <p:cNvCxnSpPr/>
            <p:nvPr/>
          </p:nvCxnSpPr>
          <p:spPr>
            <a:xfrm>
              <a:off x="1691748" y="4867344"/>
              <a:ext cx="5112500" cy="20656"/>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upo 25">
            <a:extLst>
              <a:ext uri="{FF2B5EF4-FFF2-40B4-BE49-F238E27FC236}">
                <a16:creationId xmlns:a16="http://schemas.microsoft.com/office/drawing/2014/main" id="{72BC6A85-4CEC-45F6-8AA1-7B8D0A0BA774}"/>
              </a:ext>
            </a:extLst>
          </p:cNvPr>
          <p:cNvGrpSpPr>
            <a:grpSpLocks/>
          </p:cNvGrpSpPr>
          <p:nvPr/>
        </p:nvGrpSpPr>
        <p:grpSpPr bwMode="auto">
          <a:xfrm>
            <a:off x="233363" y="5470525"/>
            <a:ext cx="7218362" cy="830263"/>
            <a:chOff x="233463" y="5469904"/>
            <a:chExt cx="7218857" cy="830997"/>
          </a:xfrm>
        </p:grpSpPr>
        <p:sp>
          <p:nvSpPr>
            <p:cNvPr id="11272" name="CaixaDeTexto 22">
              <a:extLst>
                <a:ext uri="{FF2B5EF4-FFF2-40B4-BE49-F238E27FC236}">
                  <a16:creationId xmlns:a16="http://schemas.microsoft.com/office/drawing/2014/main" id="{DF676D85-757A-4886-AFCE-BA6A0D6E353B}"/>
                </a:ext>
              </a:extLst>
            </p:cNvPr>
            <p:cNvSpPr txBox="1">
              <a:spLocks noChangeArrowheads="1"/>
            </p:cNvSpPr>
            <p:nvPr/>
          </p:nvSpPr>
          <p:spPr bwMode="auto">
            <a:xfrm>
              <a:off x="1289415" y="5669959"/>
              <a:ext cx="61629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Características do Dragão versos 3 e 4</a:t>
              </a:r>
            </a:p>
          </p:txBody>
        </p:sp>
        <p:sp>
          <p:nvSpPr>
            <p:cNvPr id="24" name="CaixaDeTexto 23">
              <a:extLst>
                <a:ext uri="{FF2B5EF4-FFF2-40B4-BE49-F238E27FC236}">
                  <a16:creationId xmlns:a16="http://schemas.microsoft.com/office/drawing/2014/main" id="{5CFF2B8C-8E21-4B03-AD67-20CD528265EA}"/>
                </a:ext>
              </a:extLst>
            </p:cNvPr>
            <p:cNvSpPr txBox="1"/>
            <p:nvPr/>
          </p:nvSpPr>
          <p:spPr>
            <a:xfrm>
              <a:off x="233463" y="5469904"/>
              <a:ext cx="1004680" cy="830997"/>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800" b="1" dirty="0">
                  <a:effectLst>
                    <a:innerShdw blurRad="63500" dist="50800" dir="13500000">
                      <a:prstClr val="black">
                        <a:alpha val="50000"/>
                      </a:prstClr>
                    </a:innerShdw>
                  </a:effectLst>
                  <a:latin typeface="Arial Black" panose="020B0A04020102020204" pitchFamily="34" charset="0"/>
                  <a:cs typeface="Arial" pitchFamily="34" charset="0"/>
                </a:rPr>
                <a:t>6</a:t>
              </a:r>
            </a:p>
          </p:txBody>
        </p:sp>
        <p:cxnSp>
          <p:nvCxnSpPr>
            <p:cNvPr id="25" name="Conector reto 24">
              <a:extLst>
                <a:ext uri="{FF2B5EF4-FFF2-40B4-BE49-F238E27FC236}">
                  <a16:creationId xmlns:a16="http://schemas.microsoft.com/office/drawing/2014/main" id="{6B6F6BA9-89E0-488F-9BED-EE88725A076A}"/>
                </a:ext>
              </a:extLst>
            </p:cNvPr>
            <p:cNvCxnSpPr/>
            <p:nvPr/>
          </p:nvCxnSpPr>
          <p:spPr>
            <a:xfrm>
              <a:off x="1232068" y="6172199"/>
              <a:ext cx="4754889" cy="20656"/>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DBD9C93-2114-44C1-B5ED-99905A0CA56D}"/>
              </a:ext>
            </a:extLst>
          </p:cNvPr>
          <p:cNvSpPr/>
          <p:nvPr/>
        </p:nvSpPr>
        <p:spPr>
          <a:xfrm>
            <a:off x="971550" y="2565400"/>
            <a:ext cx="7993063" cy="17272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pt-BR"/>
          </a:p>
        </p:txBody>
      </p:sp>
      <p:sp>
        <p:nvSpPr>
          <p:cNvPr id="12291" name="CaixaDeTexto 1">
            <a:extLst>
              <a:ext uri="{FF2B5EF4-FFF2-40B4-BE49-F238E27FC236}">
                <a16:creationId xmlns:a16="http://schemas.microsoft.com/office/drawing/2014/main" id="{79740758-4826-4BD3-A811-4A097E94EFE6}"/>
              </a:ext>
            </a:extLst>
          </p:cNvPr>
          <p:cNvSpPr txBox="1">
            <a:spLocks noChangeArrowheads="1"/>
          </p:cNvSpPr>
          <p:nvPr/>
        </p:nvSpPr>
        <p:spPr bwMode="auto">
          <a:xfrm>
            <a:off x="15875" y="996950"/>
            <a:ext cx="5075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Por que todo esse aparato para destruir o Filho? </a:t>
            </a:r>
          </a:p>
        </p:txBody>
      </p:sp>
      <p:sp>
        <p:nvSpPr>
          <p:cNvPr id="3" name="CaixaDeTexto 2">
            <a:extLst>
              <a:ext uri="{FF2B5EF4-FFF2-40B4-BE49-F238E27FC236}">
                <a16:creationId xmlns:a16="http://schemas.microsoft.com/office/drawing/2014/main" id="{6CA92809-5F69-4A43-90FE-D98B0DCF460F}"/>
              </a:ext>
            </a:extLst>
          </p:cNvPr>
          <p:cNvSpPr txBox="1"/>
          <p:nvPr/>
        </p:nvSpPr>
        <p:spPr>
          <a:xfrm>
            <a:off x="684213" y="2349500"/>
            <a:ext cx="7991475" cy="15684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Desde que a promessa de Gênesis 3:15 fora feita no Éden, o inimigo sabia que o plano da redenção humana era fundamentado na vinda de Jesus ao mundo. </a:t>
            </a:r>
          </a:p>
        </p:txBody>
      </p:sp>
      <p:sp>
        <p:nvSpPr>
          <p:cNvPr id="5" name="Retângulo 4">
            <a:extLst>
              <a:ext uri="{FF2B5EF4-FFF2-40B4-BE49-F238E27FC236}">
                <a16:creationId xmlns:a16="http://schemas.microsoft.com/office/drawing/2014/main" id="{0D829531-18A4-47A8-961E-BECA91D70F59}"/>
              </a:ext>
            </a:extLst>
          </p:cNvPr>
          <p:cNvSpPr/>
          <p:nvPr/>
        </p:nvSpPr>
        <p:spPr>
          <a:xfrm>
            <a:off x="966788" y="4475163"/>
            <a:ext cx="7993062" cy="969962"/>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pt-BR"/>
          </a:p>
        </p:txBody>
      </p:sp>
      <p:sp>
        <p:nvSpPr>
          <p:cNvPr id="6" name="CaixaDeTexto 5">
            <a:extLst>
              <a:ext uri="{FF2B5EF4-FFF2-40B4-BE49-F238E27FC236}">
                <a16:creationId xmlns:a16="http://schemas.microsoft.com/office/drawing/2014/main" id="{C6441DC7-70EB-4CAF-AC89-3B4D1C714C51}"/>
              </a:ext>
            </a:extLst>
          </p:cNvPr>
          <p:cNvSpPr txBox="1"/>
          <p:nvPr/>
        </p:nvSpPr>
        <p:spPr>
          <a:xfrm>
            <a:off x="679450" y="4259263"/>
            <a:ext cx="7993063" cy="83026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Sabia também que, uma vez executado esse plano, estaria aniquilado para sempre. </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9E5DA8C-1D68-4380-99FB-B6D1F447AE72}"/>
              </a:ext>
            </a:extLst>
          </p:cNvPr>
          <p:cNvSpPr/>
          <p:nvPr/>
        </p:nvSpPr>
        <p:spPr>
          <a:xfrm>
            <a:off x="971550" y="3141663"/>
            <a:ext cx="7993063" cy="17272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pt-BR"/>
          </a:p>
        </p:txBody>
      </p:sp>
      <p:sp>
        <p:nvSpPr>
          <p:cNvPr id="3" name="CaixaDeTexto 2">
            <a:extLst>
              <a:ext uri="{FF2B5EF4-FFF2-40B4-BE49-F238E27FC236}">
                <a16:creationId xmlns:a16="http://schemas.microsoft.com/office/drawing/2014/main" id="{2D42F47A-C90C-4BE1-B396-B6C4622ADA1E}"/>
              </a:ext>
            </a:extLst>
          </p:cNvPr>
          <p:cNvSpPr txBox="1"/>
          <p:nvPr/>
        </p:nvSpPr>
        <p:spPr>
          <a:xfrm>
            <a:off x="684213" y="2924175"/>
            <a:ext cx="7991475" cy="15700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Conhecia que após morte, ressurreição e ascensão ao céu pouco tempo lhe restaria. Daí todo esse empenho para impedir o cumprimento das profecias messiânicas. </a:t>
            </a:r>
          </a:p>
        </p:txBody>
      </p:sp>
      <p:sp>
        <p:nvSpPr>
          <p:cNvPr id="13316" name="CaixaDeTexto 4">
            <a:extLst>
              <a:ext uri="{FF2B5EF4-FFF2-40B4-BE49-F238E27FC236}">
                <a16:creationId xmlns:a16="http://schemas.microsoft.com/office/drawing/2014/main" id="{36073448-5092-41A7-B8D4-562636296DF0}"/>
              </a:ext>
            </a:extLst>
          </p:cNvPr>
          <p:cNvSpPr txBox="1">
            <a:spLocks noChangeArrowheads="1"/>
          </p:cNvSpPr>
          <p:nvPr/>
        </p:nvSpPr>
        <p:spPr bwMode="auto">
          <a:xfrm>
            <a:off x="15875" y="996950"/>
            <a:ext cx="5075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Por que todo esse aparato para destruir o Filho? </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CaixaDeTexto 1">
            <a:extLst>
              <a:ext uri="{FF2B5EF4-FFF2-40B4-BE49-F238E27FC236}">
                <a16:creationId xmlns:a16="http://schemas.microsoft.com/office/drawing/2014/main" id="{B192F656-F30B-4EF7-8701-E45C24452AE9}"/>
              </a:ext>
            </a:extLst>
          </p:cNvPr>
          <p:cNvSpPr txBox="1">
            <a:spLocks noChangeArrowheads="1"/>
          </p:cNvSpPr>
          <p:nvPr/>
        </p:nvSpPr>
        <p:spPr bwMode="auto">
          <a:xfrm>
            <a:off x="250825" y="908050"/>
            <a:ext cx="38893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 Dragão foi eternamente derrotado.</a:t>
            </a:r>
          </a:p>
          <a:p>
            <a:pPr algn="ctr"/>
            <a:r>
              <a:rPr lang="pt-BR" altLang="pt-BR" sz="2400" b="1">
                <a:latin typeface="Arial" panose="020B0604020202020204" pitchFamily="34" charset="0"/>
              </a:rPr>
              <a:t>Esse é o contexto de Apocalipse 12, a entronização de Cristo após Sua morte e ressurreição. Ele veio, cumpriu a missão e venceu em lugar de cada pecador que o aceita como Salvador pessoal. </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CaixaDeTexto 1">
            <a:extLst>
              <a:ext uri="{FF2B5EF4-FFF2-40B4-BE49-F238E27FC236}">
                <a16:creationId xmlns:a16="http://schemas.microsoft.com/office/drawing/2014/main" id="{E9AFBA57-872D-4936-9956-A57F0EBB9BC5}"/>
              </a:ext>
            </a:extLst>
          </p:cNvPr>
          <p:cNvSpPr txBox="1">
            <a:spLocks noChangeArrowheads="1"/>
          </p:cNvSpPr>
          <p:nvPr/>
        </p:nvSpPr>
        <p:spPr bwMode="auto">
          <a:xfrm>
            <a:off x="107950" y="692150"/>
            <a:ext cx="431958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 céu está em festa.</a:t>
            </a:r>
          </a:p>
          <a:p>
            <a:pPr algn="ctr"/>
            <a:r>
              <a:rPr lang="pt-BR" altLang="pt-BR" sz="2400" b="1">
                <a:latin typeface="Arial" panose="020B0604020202020204" pitchFamily="34" charset="0"/>
              </a:rPr>
              <a:t>Com a vitória de Cristo sobre Satanás e a morte, o “acusador dos irmãos” aquele que os acusava de dia e de noite foi eternamente expulso, verso 10. Essa expulsão está vinculada ao derramamento do “sangue do Cordeiro” (verso 11). Depois do Calvário nunca mais ele teria acesso ao Céu para acusar os seres humanos fiéis a Deus. </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CaixaDeTexto 1">
            <a:extLst>
              <a:ext uri="{FF2B5EF4-FFF2-40B4-BE49-F238E27FC236}">
                <a16:creationId xmlns:a16="http://schemas.microsoft.com/office/drawing/2014/main" id="{1A9DC6D9-D510-404B-9491-DCF6B967A915}"/>
              </a:ext>
            </a:extLst>
          </p:cNvPr>
          <p:cNvSpPr txBox="1">
            <a:spLocks noChangeArrowheads="1"/>
          </p:cNvSpPr>
          <p:nvPr/>
        </p:nvSpPr>
        <p:spPr bwMode="auto">
          <a:xfrm>
            <a:off x="4470400" y="2420938"/>
            <a:ext cx="44640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 dragão foi expulso duplamente.</a:t>
            </a:r>
          </a:p>
          <a:p>
            <a:pPr algn="ctr"/>
            <a:r>
              <a:rPr lang="pt-BR" altLang="pt-BR" sz="2400" b="1">
                <a:latin typeface="Arial" panose="020B0604020202020204" pitchFamily="34" charset="0"/>
              </a:rPr>
              <a:t>A primeira é registrada nos versos 7-9 quando foi derrotado por Miguel e Seus anjos, foi uma expulsão física. </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CaixaDeTexto 1">
            <a:extLst>
              <a:ext uri="{FF2B5EF4-FFF2-40B4-BE49-F238E27FC236}">
                <a16:creationId xmlns:a16="http://schemas.microsoft.com/office/drawing/2014/main" id="{F069383E-C5BF-47F0-A42D-E51E57216129}"/>
              </a:ext>
            </a:extLst>
          </p:cNvPr>
          <p:cNvSpPr txBox="1">
            <a:spLocks noChangeArrowheads="1"/>
          </p:cNvSpPr>
          <p:nvPr/>
        </p:nvSpPr>
        <p:spPr bwMode="auto">
          <a:xfrm>
            <a:off x="38100" y="1412875"/>
            <a:ext cx="44640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A segunda foi no calvário registrada nos versos 10-12. A encarnação, ministério e morte de Cristo, mostrou quem unicamente pode ser igual a Deus. Ele foi “expulso” moralmente também. A cruz significou a expulsão do príncipe deste mundo João 12:31.</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20DEF17-233C-4306-A466-A06085398476}"/>
              </a:ext>
            </a:extLst>
          </p:cNvPr>
          <p:cNvSpPr txBox="1"/>
          <p:nvPr/>
        </p:nvSpPr>
        <p:spPr>
          <a:xfrm>
            <a:off x="0" y="2060848"/>
            <a:ext cx="7668344"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pt-BR" sz="4000" b="1" dirty="0">
                <a:latin typeface="Arial" pitchFamily="34" charset="0"/>
                <a:cs typeface="Arial" pitchFamily="34" charset="0"/>
              </a:rPr>
              <a:t> </a:t>
            </a:r>
            <a:r>
              <a:rPr lang="pt-BR" sz="4000" b="1" dirty="0">
                <a:effectLst>
                  <a:outerShdw blurRad="38100" dist="38100" dir="2700000" algn="tl">
                    <a:srgbClr val="000000"/>
                  </a:outerShdw>
                </a:effectLst>
              </a:rPr>
              <a:t>Desdobramento - Guerra no Céu</a:t>
            </a:r>
            <a:endParaRPr lang="pt-BR" sz="4000" dirty="0">
              <a:effectLst>
                <a:outerShdw blurRad="38100" dist="38100" dir="2700000" algn="tl">
                  <a:srgbClr val="000000"/>
                </a:outerShdw>
              </a:effectLst>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CaixaDeTexto 1">
            <a:extLst>
              <a:ext uri="{FF2B5EF4-FFF2-40B4-BE49-F238E27FC236}">
                <a16:creationId xmlns:a16="http://schemas.microsoft.com/office/drawing/2014/main" id="{CFB7727E-7F6F-47DE-9B30-5AC2008BE93E}"/>
              </a:ext>
            </a:extLst>
          </p:cNvPr>
          <p:cNvSpPr txBox="1">
            <a:spLocks noChangeArrowheads="1"/>
          </p:cNvSpPr>
          <p:nvPr/>
        </p:nvSpPr>
        <p:spPr bwMode="auto">
          <a:xfrm>
            <a:off x="5003800" y="2636838"/>
            <a:ext cx="3978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 dragão se deteve em frente da mulher que estava para dar a luz, a fim de lhe devorar o filho quando nascesse”</a:t>
            </a:r>
          </a:p>
          <a:p>
            <a:pPr algn="ctr"/>
            <a:r>
              <a:rPr lang="pt-BR" altLang="pt-BR" sz="2400" b="1">
                <a:latin typeface="Arial" panose="020B0604020202020204" pitchFamily="34" charset="0"/>
              </a:rPr>
              <a:t>(Ap 12:4).</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37C6E9E-3C92-41FE-BB65-02BB3FD7936D}"/>
              </a:ext>
            </a:extLst>
          </p:cNvPr>
          <p:cNvSpPr txBox="1"/>
          <p:nvPr/>
        </p:nvSpPr>
        <p:spPr>
          <a:xfrm>
            <a:off x="0" y="2125019"/>
            <a:ext cx="6948264" cy="70788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latin typeface="Arial" pitchFamily="34" charset="0"/>
                <a:cs typeface="Arial" pitchFamily="34" charset="0"/>
              </a:rPr>
              <a:t> </a:t>
            </a:r>
            <a:r>
              <a:rPr lang="pt-BR" sz="4000" b="1" dirty="0">
                <a:effectLst>
                  <a:outerShdw blurRad="38100" dist="38100" dir="2700000" algn="tl">
                    <a:srgbClr val="000000"/>
                  </a:outerShdw>
                </a:effectLst>
              </a:rPr>
              <a:t>O Dragão Combate a Mulher</a:t>
            </a:r>
            <a:endParaRPr lang="pt-BR" sz="4000" dirty="0">
              <a:effectLst>
                <a:outerShdw blurRad="38100" dist="38100" dir="2700000" algn="tl">
                  <a:srgbClr val="000000"/>
                </a:outerShdw>
              </a:effectLst>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CaixaDeTexto 1">
            <a:extLst>
              <a:ext uri="{FF2B5EF4-FFF2-40B4-BE49-F238E27FC236}">
                <a16:creationId xmlns:a16="http://schemas.microsoft.com/office/drawing/2014/main" id="{6892B85C-F9A2-46BA-852E-367BCFCE8A53}"/>
              </a:ext>
            </a:extLst>
          </p:cNvPr>
          <p:cNvSpPr txBox="1">
            <a:spLocks noChangeArrowheads="1"/>
          </p:cNvSpPr>
          <p:nvPr/>
        </p:nvSpPr>
        <p:spPr bwMode="auto">
          <a:xfrm>
            <a:off x="5003800" y="2420938"/>
            <a:ext cx="3905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“Quando, pois, o dragão se viu atirado para a terra”, isto é, vendo-se vencido por Miguel, “perseguiu a mulher”</a:t>
            </a:r>
          </a:p>
          <a:p>
            <a:pPr algn="ctr"/>
            <a:r>
              <a:rPr lang="pt-BR" altLang="pt-BR" sz="2400" b="1">
                <a:latin typeface="Arial" panose="020B0604020202020204" pitchFamily="34" charset="0"/>
              </a:rPr>
              <a:t>(Ap 12:13). </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CaixaDeTexto 1">
            <a:extLst>
              <a:ext uri="{FF2B5EF4-FFF2-40B4-BE49-F238E27FC236}">
                <a16:creationId xmlns:a16="http://schemas.microsoft.com/office/drawing/2014/main" id="{13F82DB3-7701-4F02-ADDE-EF28D2CEB8F7}"/>
              </a:ext>
            </a:extLst>
          </p:cNvPr>
          <p:cNvSpPr txBox="1">
            <a:spLocks noChangeArrowheads="1"/>
          </p:cNvSpPr>
          <p:nvPr/>
        </p:nvSpPr>
        <p:spPr bwMode="auto">
          <a:xfrm>
            <a:off x="5003800" y="2276475"/>
            <a:ext cx="3762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 dragão agora persegue a mulher, movido pela ilusão de que, se vencê-la, vencerá a Jesus. A mulher é símbolo da Igreja, e esta é a esposa do Cordeiro.</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CaixaDeTexto 1">
            <a:extLst>
              <a:ext uri="{FF2B5EF4-FFF2-40B4-BE49-F238E27FC236}">
                <a16:creationId xmlns:a16="http://schemas.microsoft.com/office/drawing/2014/main" id="{7CA5EC5A-FEAE-4C90-879E-1358291C103A}"/>
              </a:ext>
            </a:extLst>
          </p:cNvPr>
          <p:cNvSpPr txBox="1">
            <a:spLocks noChangeArrowheads="1"/>
          </p:cNvSpPr>
          <p:nvPr/>
        </p:nvSpPr>
        <p:spPr bwMode="auto">
          <a:xfrm>
            <a:off x="468313" y="1557338"/>
            <a:ext cx="40322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A mulher voa para o deserto com duas asas da grande águia, quadro que lembra o cuidado protetor de Deus por Israel ao deixar o Egito (Êx 19:4). Deus agora protege o Seu novo Israel, a Igreja.</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CaixaDeTexto 1">
            <a:extLst>
              <a:ext uri="{FF2B5EF4-FFF2-40B4-BE49-F238E27FC236}">
                <a16:creationId xmlns:a16="http://schemas.microsoft.com/office/drawing/2014/main" id="{A99A6FE1-B715-4651-B707-A017A0352B48}"/>
              </a:ext>
            </a:extLst>
          </p:cNvPr>
          <p:cNvSpPr txBox="1">
            <a:spLocks noChangeArrowheads="1"/>
          </p:cNvSpPr>
          <p:nvPr/>
        </p:nvSpPr>
        <p:spPr bwMode="auto">
          <a:xfrm>
            <a:off x="323850" y="1231900"/>
            <a:ext cx="49133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 que surpreende, todavia, é que, em Apocalipse 13, a terra novamente se abre, mas agora para deixar emergir um poder que atuará contra o povo de Deus, dando tal apoio à primeira besta que a supremacia desta retornará de forma muito mais ampla. </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F0BCC04-F292-4F21-B77C-06B8C4EA7FA1}"/>
              </a:ext>
            </a:extLst>
          </p:cNvPr>
          <p:cNvSpPr txBox="1"/>
          <p:nvPr/>
        </p:nvSpPr>
        <p:spPr>
          <a:xfrm>
            <a:off x="0" y="2060848"/>
            <a:ext cx="8460432" cy="132343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latin typeface="Arial" pitchFamily="34" charset="0"/>
                <a:cs typeface="Arial" pitchFamily="34" charset="0"/>
              </a:rPr>
              <a:t> </a:t>
            </a:r>
            <a:r>
              <a:rPr lang="pt-BR" sz="4000" b="1" dirty="0">
                <a:effectLst>
                  <a:outerShdw blurRad="38100" dist="38100" dir="2700000" algn="tl">
                    <a:srgbClr val="000000"/>
                  </a:outerShdw>
                </a:effectLst>
              </a:rPr>
              <a:t>O Dragão Combate os Descendentes da Mulher</a:t>
            </a:r>
            <a:endParaRPr lang="pt-BR" sz="4000" dirty="0">
              <a:effectLst>
                <a:outerShdw blurRad="38100" dist="38100" dir="2700000" algn="tl">
                  <a:srgbClr val="000000"/>
                </a:outerShdw>
              </a:effectLst>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CaixaDeTexto 1">
            <a:extLst>
              <a:ext uri="{FF2B5EF4-FFF2-40B4-BE49-F238E27FC236}">
                <a16:creationId xmlns:a16="http://schemas.microsoft.com/office/drawing/2014/main" id="{36886054-6C54-4B0E-88F4-1A96E0CF55A1}"/>
              </a:ext>
            </a:extLst>
          </p:cNvPr>
          <p:cNvSpPr txBox="1">
            <a:spLocks noChangeArrowheads="1"/>
          </p:cNvSpPr>
          <p:nvPr/>
        </p:nvSpPr>
        <p:spPr bwMode="auto">
          <a:xfrm>
            <a:off x="323850" y="1231900"/>
            <a:ext cx="49133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 fiel remanescente constitui a comunidade final do povo de Deus. Suas características são as da Igreja verdadeira, e estão claramente expostas no Novo Testamento:</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A1B62DEC-00D8-4966-B1A6-FC5E12D390E9}"/>
              </a:ext>
            </a:extLst>
          </p:cNvPr>
          <p:cNvGrpSpPr>
            <a:grpSpLocks/>
          </p:cNvGrpSpPr>
          <p:nvPr/>
        </p:nvGrpSpPr>
        <p:grpSpPr bwMode="auto">
          <a:xfrm>
            <a:off x="34925" y="1628775"/>
            <a:ext cx="8569325" cy="1446213"/>
            <a:chOff x="35496" y="1628800"/>
            <a:chExt cx="8568951" cy="1446550"/>
          </a:xfrm>
        </p:grpSpPr>
        <p:sp>
          <p:nvSpPr>
            <p:cNvPr id="2" name="CaixaDeTexto 1">
              <a:extLst>
                <a:ext uri="{FF2B5EF4-FFF2-40B4-BE49-F238E27FC236}">
                  <a16:creationId xmlns:a16="http://schemas.microsoft.com/office/drawing/2014/main" id="{C73A0F21-AB62-49DA-BECD-E8BA443D631B}"/>
                </a:ext>
              </a:extLst>
            </p:cNvPr>
            <p:cNvSpPr txBox="1"/>
            <p:nvPr/>
          </p:nvSpPr>
          <p:spPr>
            <a:xfrm>
              <a:off x="599034" y="2122628"/>
              <a:ext cx="8005413" cy="46207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Tem a Jesus como Salvador pessoal. </a:t>
              </a:r>
            </a:p>
          </p:txBody>
        </p:sp>
        <p:sp>
          <p:nvSpPr>
            <p:cNvPr id="4" name="CaixaDeTexto 3">
              <a:extLst>
                <a:ext uri="{FF2B5EF4-FFF2-40B4-BE49-F238E27FC236}">
                  <a16:creationId xmlns:a16="http://schemas.microsoft.com/office/drawing/2014/main" id="{DF325ECD-B622-4DC8-91D3-5A93E854A007}"/>
                </a:ext>
              </a:extLst>
            </p:cNvPr>
            <p:cNvSpPr txBox="1"/>
            <p:nvPr/>
          </p:nvSpPr>
          <p:spPr>
            <a:xfrm>
              <a:off x="35496" y="1628800"/>
              <a:ext cx="1080120" cy="144655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rPr>
                <a:t>1</a:t>
              </a:r>
            </a:p>
          </p:txBody>
        </p:sp>
      </p:grpSp>
      <p:grpSp>
        <p:nvGrpSpPr>
          <p:cNvPr id="11" name="Grupo 10">
            <a:extLst>
              <a:ext uri="{FF2B5EF4-FFF2-40B4-BE49-F238E27FC236}">
                <a16:creationId xmlns:a16="http://schemas.microsoft.com/office/drawing/2014/main" id="{5E0DA41E-E8B6-44F6-A618-F1B4051F49C6}"/>
              </a:ext>
            </a:extLst>
          </p:cNvPr>
          <p:cNvGrpSpPr>
            <a:grpSpLocks/>
          </p:cNvGrpSpPr>
          <p:nvPr/>
        </p:nvGrpSpPr>
        <p:grpSpPr bwMode="auto">
          <a:xfrm>
            <a:off x="12700" y="2565400"/>
            <a:ext cx="8591550" cy="1446213"/>
            <a:chOff x="12367" y="2564904"/>
            <a:chExt cx="8592079" cy="1446550"/>
          </a:xfrm>
        </p:grpSpPr>
        <p:sp>
          <p:nvSpPr>
            <p:cNvPr id="5" name="CaixaDeTexto 4">
              <a:extLst>
                <a:ext uri="{FF2B5EF4-FFF2-40B4-BE49-F238E27FC236}">
                  <a16:creationId xmlns:a16="http://schemas.microsoft.com/office/drawing/2014/main" id="{6070C4F3-495D-4448-96FE-CC54A0EC89A2}"/>
                </a:ext>
              </a:extLst>
            </p:cNvPr>
            <p:cNvSpPr txBox="1"/>
            <p:nvPr/>
          </p:nvSpPr>
          <p:spPr>
            <a:xfrm>
              <a:off x="575965" y="3058732"/>
              <a:ext cx="8028481" cy="83045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Procura seguir a Jesus como modelo de vida (1Pe 2:21). </a:t>
              </a:r>
            </a:p>
          </p:txBody>
        </p:sp>
        <p:sp>
          <p:nvSpPr>
            <p:cNvPr id="6" name="CaixaDeTexto 5">
              <a:extLst>
                <a:ext uri="{FF2B5EF4-FFF2-40B4-BE49-F238E27FC236}">
                  <a16:creationId xmlns:a16="http://schemas.microsoft.com/office/drawing/2014/main" id="{FB246DBA-3FB5-4D5F-81AA-3517BD8D28EF}"/>
                </a:ext>
              </a:extLst>
            </p:cNvPr>
            <p:cNvSpPr txBox="1"/>
            <p:nvPr/>
          </p:nvSpPr>
          <p:spPr>
            <a:xfrm>
              <a:off x="12367" y="2564904"/>
              <a:ext cx="1080120" cy="144655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rPr>
                <a:t>2</a:t>
              </a:r>
            </a:p>
          </p:txBody>
        </p:sp>
      </p:grpSp>
      <p:grpSp>
        <p:nvGrpSpPr>
          <p:cNvPr id="12" name="Grupo 11">
            <a:extLst>
              <a:ext uri="{FF2B5EF4-FFF2-40B4-BE49-F238E27FC236}">
                <a16:creationId xmlns:a16="http://schemas.microsoft.com/office/drawing/2014/main" id="{ED87082F-BBEF-4720-89B7-AB91DC5F41F8}"/>
              </a:ext>
            </a:extLst>
          </p:cNvPr>
          <p:cNvGrpSpPr>
            <a:grpSpLocks/>
          </p:cNvGrpSpPr>
          <p:nvPr/>
        </p:nvGrpSpPr>
        <p:grpSpPr bwMode="auto">
          <a:xfrm>
            <a:off x="-11113" y="3789363"/>
            <a:ext cx="8615363" cy="1446212"/>
            <a:chOff x="-10762" y="3789040"/>
            <a:chExt cx="8615209" cy="1446550"/>
          </a:xfrm>
        </p:grpSpPr>
        <p:sp>
          <p:nvSpPr>
            <p:cNvPr id="7" name="CaixaDeTexto 6">
              <a:extLst>
                <a:ext uri="{FF2B5EF4-FFF2-40B4-BE49-F238E27FC236}">
                  <a16:creationId xmlns:a16="http://schemas.microsoft.com/office/drawing/2014/main" id="{F0CF0648-159C-4239-8B76-9D2D84C1603D}"/>
                </a:ext>
              </a:extLst>
            </p:cNvPr>
            <p:cNvSpPr txBox="1"/>
            <p:nvPr/>
          </p:nvSpPr>
          <p:spPr>
            <a:xfrm>
              <a:off x="552791" y="4282867"/>
              <a:ext cx="8051656" cy="83045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   Não participa da impiedade que há no mundo, bem como se abstém das paixões carnais.</a:t>
              </a:r>
            </a:p>
          </p:txBody>
        </p:sp>
        <p:sp>
          <p:nvSpPr>
            <p:cNvPr id="8" name="CaixaDeTexto 7">
              <a:extLst>
                <a:ext uri="{FF2B5EF4-FFF2-40B4-BE49-F238E27FC236}">
                  <a16:creationId xmlns:a16="http://schemas.microsoft.com/office/drawing/2014/main" id="{72AA2F41-0316-42B5-ADF4-A1B5508F396F}"/>
                </a:ext>
              </a:extLst>
            </p:cNvPr>
            <p:cNvSpPr txBox="1"/>
            <p:nvPr/>
          </p:nvSpPr>
          <p:spPr>
            <a:xfrm>
              <a:off x="-10762" y="3789040"/>
              <a:ext cx="1080120" cy="144655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rPr>
                <a:t>3</a:t>
              </a:r>
            </a:p>
          </p:txBody>
        </p:sp>
      </p:grpSp>
      <p:grpSp>
        <p:nvGrpSpPr>
          <p:cNvPr id="13" name="Grupo 12">
            <a:extLst>
              <a:ext uri="{FF2B5EF4-FFF2-40B4-BE49-F238E27FC236}">
                <a16:creationId xmlns:a16="http://schemas.microsoft.com/office/drawing/2014/main" id="{51A8F2AF-7734-4169-B6BC-DC53BA1F0993}"/>
              </a:ext>
            </a:extLst>
          </p:cNvPr>
          <p:cNvGrpSpPr>
            <a:grpSpLocks/>
          </p:cNvGrpSpPr>
          <p:nvPr/>
        </p:nvGrpSpPr>
        <p:grpSpPr bwMode="auto">
          <a:xfrm>
            <a:off x="-36513" y="4935538"/>
            <a:ext cx="8640763" cy="1446212"/>
            <a:chOff x="-36512" y="4934778"/>
            <a:chExt cx="8640959" cy="1446550"/>
          </a:xfrm>
        </p:grpSpPr>
        <p:sp>
          <p:nvSpPr>
            <p:cNvPr id="9" name="CaixaDeTexto 8">
              <a:extLst>
                <a:ext uri="{FF2B5EF4-FFF2-40B4-BE49-F238E27FC236}">
                  <a16:creationId xmlns:a16="http://schemas.microsoft.com/office/drawing/2014/main" id="{18B6BB4D-2B7C-4D16-B5C5-55F877D78A57}"/>
                </a:ext>
              </a:extLst>
            </p:cNvPr>
            <p:cNvSpPr txBox="1"/>
            <p:nvPr/>
          </p:nvSpPr>
          <p:spPr>
            <a:xfrm>
              <a:off x="527064" y="5428605"/>
              <a:ext cx="8077383" cy="83045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    É unida pelo amor fraternal como uma grande família (</a:t>
              </a:r>
              <a:r>
                <a:rPr lang="pt-BR" sz="2400" b="1" dirty="0" err="1">
                  <a:latin typeface="Arial" pitchFamily="34" charset="0"/>
                  <a:cs typeface="Arial" pitchFamily="34" charset="0"/>
                </a:rPr>
                <a:t>Jo</a:t>
              </a:r>
              <a:r>
                <a:rPr lang="pt-BR" sz="2400" b="1" dirty="0">
                  <a:latin typeface="Arial" pitchFamily="34" charset="0"/>
                  <a:cs typeface="Arial" pitchFamily="34" charset="0"/>
                </a:rPr>
                <a:t> 13:34, 35);</a:t>
              </a:r>
            </a:p>
          </p:txBody>
        </p:sp>
        <p:sp>
          <p:nvSpPr>
            <p:cNvPr id="10" name="CaixaDeTexto 9">
              <a:extLst>
                <a:ext uri="{FF2B5EF4-FFF2-40B4-BE49-F238E27FC236}">
                  <a16:creationId xmlns:a16="http://schemas.microsoft.com/office/drawing/2014/main" id="{431FFB61-3176-4F80-8276-1F9E14C44EDE}"/>
                </a:ext>
              </a:extLst>
            </p:cNvPr>
            <p:cNvSpPr txBox="1"/>
            <p:nvPr/>
          </p:nvSpPr>
          <p:spPr>
            <a:xfrm>
              <a:off x="-36512" y="4934778"/>
              <a:ext cx="1080120" cy="144655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rPr>
                <a:t>4</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8169974-662B-42C4-9CF5-3C017C2BFD2D}"/>
              </a:ext>
            </a:extLst>
          </p:cNvPr>
          <p:cNvGrpSpPr>
            <a:grpSpLocks/>
          </p:cNvGrpSpPr>
          <p:nvPr/>
        </p:nvGrpSpPr>
        <p:grpSpPr bwMode="auto">
          <a:xfrm>
            <a:off x="12700" y="1484313"/>
            <a:ext cx="8662988" cy="1447800"/>
            <a:chOff x="12367" y="1484784"/>
            <a:chExt cx="8664087" cy="1446550"/>
          </a:xfrm>
        </p:grpSpPr>
        <p:sp>
          <p:nvSpPr>
            <p:cNvPr id="5" name="CaixaDeTexto 4">
              <a:extLst>
                <a:ext uri="{FF2B5EF4-FFF2-40B4-BE49-F238E27FC236}">
                  <a16:creationId xmlns:a16="http://schemas.microsoft.com/office/drawing/2014/main" id="{C8010E4A-4120-48C1-B3F1-552AE3F1DAFA}"/>
                </a:ext>
              </a:extLst>
            </p:cNvPr>
            <p:cNvSpPr txBox="1"/>
            <p:nvPr/>
          </p:nvSpPr>
          <p:spPr>
            <a:xfrm>
              <a:off x="576001" y="1978070"/>
              <a:ext cx="8100453" cy="83113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Guarda os mandamentos da lei de Deus como se encontram na Bíblia (</a:t>
              </a:r>
              <a:r>
                <a:rPr lang="pt-BR" sz="2400" b="1" dirty="0" err="1">
                  <a:latin typeface="Arial" pitchFamily="34" charset="0"/>
                  <a:cs typeface="Arial" pitchFamily="34" charset="0"/>
                </a:rPr>
                <a:t>Ap</a:t>
              </a:r>
              <a:r>
                <a:rPr lang="pt-BR" sz="2400" b="1" dirty="0">
                  <a:latin typeface="Arial" pitchFamily="34" charset="0"/>
                  <a:cs typeface="Arial" pitchFamily="34" charset="0"/>
                </a:rPr>
                <a:t> 14:12);</a:t>
              </a:r>
            </a:p>
          </p:txBody>
        </p:sp>
        <p:sp>
          <p:nvSpPr>
            <p:cNvPr id="6" name="CaixaDeTexto 5">
              <a:extLst>
                <a:ext uri="{FF2B5EF4-FFF2-40B4-BE49-F238E27FC236}">
                  <a16:creationId xmlns:a16="http://schemas.microsoft.com/office/drawing/2014/main" id="{274B4E93-783A-4C36-B2D1-0764191FA9F6}"/>
                </a:ext>
              </a:extLst>
            </p:cNvPr>
            <p:cNvSpPr txBox="1"/>
            <p:nvPr/>
          </p:nvSpPr>
          <p:spPr>
            <a:xfrm>
              <a:off x="12367" y="1484784"/>
              <a:ext cx="1080120" cy="144655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rPr>
                <a:t>5</a:t>
              </a:r>
            </a:p>
          </p:txBody>
        </p:sp>
      </p:grpSp>
      <p:grpSp>
        <p:nvGrpSpPr>
          <p:cNvPr id="3" name="Grupo 2">
            <a:extLst>
              <a:ext uri="{FF2B5EF4-FFF2-40B4-BE49-F238E27FC236}">
                <a16:creationId xmlns:a16="http://schemas.microsoft.com/office/drawing/2014/main" id="{6F63EB8A-995C-4222-9B75-A04A0AD5D233}"/>
              </a:ext>
            </a:extLst>
          </p:cNvPr>
          <p:cNvGrpSpPr>
            <a:grpSpLocks/>
          </p:cNvGrpSpPr>
          <p:nvPr/>
        </p:nvGrpSpPr>
        <p:grpSpPr bwMode="auto">
          <a:xfrm>
            <a:off x="-11113" y="2746375"/>
            <a:ext cx="8686801" cy="1447800"/>
            <a:chOff x="-10762" y="2747146"/>
            <a:chExt cx="8687217" cy="1446550"/>
          </a:xfrm>
        </p:grpSpPr>
        <p:sp>
          <p:nvSpPr>
            <p:cNvPr id="7" name="CaixaDeTexto 6">
              <a:extLst>
                <a:ext uri="{FF2B5EF4-FFF2-40B4-BE49-F238E27FC236}">
                  <a16:creationId xmlns:a16="http://schemas.microsoft.com/office/drawing/2014/main" id="{236FE337-5949-4846-8F91-C05CD5C0EE89}"/>
                </a:ext>
              </a:extLst>
            </p:cNvPr>
            <p:cNvSpPr txBox="1"/>
            <p:nvPr/>
          </p:nvSpPr>
          <p:spPr>
            <a:xfrm>
              <a:off x="552828" y="3240433"/>
              <a:ext cx="8123627" cy="83113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   Possui os dons espirituais, particularmente o de profecia (</a:t>
              </a:r>
              <a:r>
                <a:rPr lang="pt-BR" sz="2400" b="1" dirty="0" err="1">
                  <a:latin typeface="Arial" pitchFamily="34" charset="0"/>
                  <a:cs typeface="Arial" pitchFamily="34" charset="0"/>
                </a:rPr>
                <a:t>Ap</a:t>
              </a:r>
              <a:r>
                <a:rPr lang="pt-BR" sz="2400" b="1" dirty="0">
                  <a:latin typeface="Arial" pitchFamily="34" charset="0"/>
                  <a:cs typeface="Arial" pitchFamily="34" charset="0"/>
                </a:rPr>
                <a:t> 12:17; 19:10);</a:t>
              </a:r>
            </a:p>
          </p:txBody>
        </p:sp>
        <p:sp>
          <p:nvSpPr>
            <p:cNvPr id="8" name="CaixaDeTexto 7">
              <a:extLst>
                <a:ext uri="{FF2B5EF4-FFF2-40B4-BE49-F238E27FC236}">
                  <a16:creationId xmlns:a16="http://schemas.microsoft.com/office/drawing/2014/main" id="{CDA75CBF-0442-4D85-B72A-FED5228410E9}"/>
                </a:ext>
              </a:extLst>
            </p:cNvPr>
            <p:cNvSpPr txBox="1"/>
            <p:nvPr/>
          </p:nvSpPr>
          <p:spPr>
            <a:xfrm>
              <a:off x="-10762" y="2747146"/>
              <a:ext cx="1080120" cy="144655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rPr>
                <a:t>6</a:t>
              </a:r>
            </a:p>
          </p:txBody>
        </p:sp>
      </p:grpSp>
      <p:grpSp>
        <p:nvGrpSpPr>
          <p:cNvPr id="4" name="Grupo 3">
            <a:extLst>
              <a:ext uri="{FF2B5EF4-FFF2-40B4-BE49-F238E27FC236}">
                <a16:creationId xmlns:a16="http://schemas.microsoft.com/office/drawing/2014/main" id="{003D981C-D42F-4394-816C-A9746DB21871}"/>
              </a:ext>
            </a:extLst>
          </p:cNvPr>
          <p:cNvGrpSpPr>
            <a:grpSpLocks/>
          </p:cNvGrpSpPr>
          <p:nvPr/>
        </p:nvGrpSpPr>
        <p:grpSpPr bwMode="auto">
          <a:xfrm>
            <a:off x="1588" y="4192588"/>
            <a:ext cx="8686800" cy="1446212"/>
            <a:chOff x="801" y="4192524"/>
            <a:chExt cx="8687217" cy="1446550"/>
          </a:xfrm>
        </p:grpSpPr>
        <p:sp>
          <p:nvSpPr>
            <p:cNvPr id="9" name="CaixaDeTexto 8">
              <a:extLst>
                <a:ext uri="{FF2B5EF4-FFF2-40B4-BE49-F238E27FC236}">
                  <a16:creationId xmlns:a16="http://schemas.microsoft.com/office/drawing/2014/main" id="{83FC34BD-9721-4BAB-A684-DC077834BBE5}"/>
                </a:ext>
              </a:extLst>
            </p:cNvPr>
            <p:cNvSpPr txBox="1"/>
            <p:nvPr/>
          </p:nvSpPr>
          <p:spPr>
            <a:xfrm>
              <a:off x="564390" y="4686351"/>
              <a:ext cx="8123628" cy="83045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2400" b="1" dirty="0">
                  <a:latin typeface="Arial" pitchFamily="34" charset="0"/>
                  <a:cs typeface="Arial" pitchFamily="34" charset="0"/>
                </a:rPr>
                <a:t>   Aguarda a Jesus em Sua segunda vinda a este mundo (</a:t>
              </a:r>
              <a:r>
                <a:rPr lang="pt-BR" sz="2400" b="1" dirty="0" err="1">
                  <a:latin typeface="Arial" pitchFamily="34" charset="0"/>
                  <a:cs typeface="Arial" pitchFamily="34" charset="0"/>
                </a:rPr>
                <a:t>Hb</a:t>
              </a:r>
              <a:r>
                <a:rPr lang="pt-BR" sz="2400" b="1" dirty="0">
                  <a:latin typeface="Arial" pitchFamily="34" charset="0"/>
                  <a:cs typeface="Arial" pitchFamily="34" charset="0"/>
                </a:rPr>
                <a:t> 9:28).</a:t>
              </a:r>
            </a:p>
          </p:txBody>
        </p:sp>
        <p:sp>
          <p:nvSpPr>
            <p:cNvPr id="10" name="CaixaDeTexto 9">
              <a:extLst>
                <a:ext uri="{FF2B5EF4-FFF2-40B4-BE49-F238E27FC236}">
                  <a16:creationId xmlns:a16="http://schemas.microsoft.com/office/drawing/2014/main" id="{42E6E5FF-DF99-4067-AD10-C396F7502FEC}"/>
                </a:ext>
              </a:extLst>
            </p:cNvPr>
            <p:cNvSpPr txBox="1"/>
            <p:nvPr/>
          </p:nvSpPr>
          <p:spPr>
            <a:xfrm>
              <a:off x="801" y="4192524"/>
              <a:ext cx="1080120" cy="144655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pt-BR"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Arial" pitchFamily="34" charset="0"/>
                </a:rPr>
                <a:t>7</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CaixaDeTexto 1">
            <a:extLst>
              <a:ext uri="{FF2B5EF4-FFF2-40B4-BE49-F238E27FC236}">
                <a16:creationId xmlns:a16="http://schemas.microsoft.com/office/drawing/2014/main" id="{6352019C-46ED-4E3A-8AE2-D8AC07257EF6}"/>
              </a:ext>
            </a:extLst>
          </p:cNvPr>
          <p:cNvSpPr txBox="1">
            <a:spLocks noChangeArrowheads="1"/>
          </p:cNvSpPr>
          <p:nvPr/>
        </p:nvSpPr>
        <p:spPr bwMode="auto">
          <a:xfrm>
            <a:off x="323850" y="1231900"/>
            <a:ext cx="49133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Apocalipse 12 é o centro da revelação do grande conflito entre as forças do bem e do mal. Esse capítulo denuncia o grande inimigo agindo direta e indiretamente na condução do mundo em rebelião contra Deus. Mas em todos os enfrentamentos já foi derrotado, continua lutando, enquanto aguarda o momento final de sua execução e de seus seguidores.</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CaixaDeTexto 1">
            <a:extLst>
              <a:ext uri="{FF2B5EF4-FFF2-40B4-BE49-F238E27FC236}">
                <a16:creationId xmlns:a16="http://schemas.microsoft.com/office/drawing/2014/main" id="{11ADDDF4-5098-4BD0-ACC9-141611238D2B}"/>
              </a:ext>
            </a:extLst>
          </p:cNvPr>
          <p:cNvSpPr txBox="1">
            <a:spLocks noChangeArrowheads="1"/>
          </p:cNvSpPr>
          <p:nvPr/>
        </p:nvSpPr>
        <p:spPr bwMode="auto">
          <a:xfrm>
            <a:off x="323850" y="1231900"/>
            <a:ext cx="41767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Os Adventistas do Sétimo Dia creem cumprir essas especificações, mas não se consideram povo de Deus exclusivo. Entendem que os membros de cada denominação cristã que se renderam a Ele e vivem segundo a luz divina que possuem são também membros do corpo de Cristo. </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7F26AF2-342E-46B5-B24C-BF4D279C6D44}"/>
              </a:ext>
            </a:extLst>
          </p:cNvPr>
          <p:cNvSpPr txBox="1"/>
          <p:nvPr/>
        </p:nvSpPr>
        <p:spPr>
          <a:xfrm>
            <a:off x="0" y="1844824"/>
            <a:ext cx="7740352" cy="132343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pt-BR" sz="4000" b="1" dirty="0">
                <a:latin typeface="Arial" pitchFamily="34" charset="0"/>
                <a:cs typeface="Arial" pitchFamily="34" charset="0"/>
              </a:rPr>
              <a:t> </a:t>
            </a:r>
            <a:r>
              <a:rPr lang="pt-BR" sz="4000" b="1" dirty="0">
                <a:effectLst>
                  <a:outerShdw blurRad="38100" dist="38100" dir="2700000" algn="tl">
                    <a:srgbClr val="000000"/>
                  </a:outerShdw>
                </a:effectLst>
              </a:rPr>
              <a:t>Como a ira do dragão contra o remanescente se manifestará</a:t>
            </a:r>
            <a:endParaRPr lang="pt-BR" sz="4000" dirty="0">
              <a:effectLst>
                <a:outerShdw blurRad="38100" dist="38100" dir="2700000" algn="tl">
                  <a:srgbClr val="000000"/>
                </a:outerShdw>
              </a:effectLst>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CaixaDeTexto 1">
            <a:extLst>
              <a:ext uri="{FF2B5EF4-FFF2-40B4-BE49-F238E27FC236}">
                <a16:creationId xmlns:a16="http://schemas.microsoft.com/office/drawing/2014/main" id="{0B1F57FF-F42D-4B69-99E0-A1BB5CA531E0}"/>
              </a:ext>
            </a:extLst>
          </p:cNvPr>
          <p:cNvSpPr txBox="1">
            <a:spLocks noChangeArrowheads="1"/>
          </p:cNvSpPr>
          <p:nvPr/>
        </p:nvSpPr>
        <p:spPr bwMode="auto">
          <a:xfrm>
            <a:off x="468313" y="1700213"/>
            <a:ext cx="49133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A ira satânica se volta especialmente contra aqueles que compõem o remanescente porque honram as instituições divinas quando o mundo as considera obsoletas e inconvenientes. </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CaixaDeTexto 1">
            <a:extLst>
              <a:ext uri="{FF2B5EF4-FFF2-40B4-BE49-F238E27FC236}">
                <a16:creationId xmlns:a16="http://schemas.microsoft.com/office/drawing/2014/main" id="{D3D88E9C-B188-46A4-89AC-AF81C71DF9B0}"/>
              </a:ext>
            </a:extLst>
          </p:cNvPr>
          <p:cNvSpPr txBox="1">
            <a:spLocks noChangeArrowheads="1"/>
          </p:cNvSpPr>
          <p:nvPr/>
        </p:nvSpPr>
        <p:spPr bwMode="auto">
          <a:xfrm>
            <a:off x="323850" y="1231900"/>
            <a:ext cx="49133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Essa ira se intensificará conforme o momento final se aproximar. Fechada a porta da graça, o inimigo atuará sem restrição, provocando sobre a Terra calamidade após calamidade, e trazendo indescritível angústia sobre os perdidos. </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CaixaDeTexto 1">
            <a:extLst>
              <a:ext uri="{FF2B5EF4-FFF2-40B4-BE49-F238E27FC236}">
                <a16:creationId xmlns:a16="http://schemas.microsoft.com/office/drawing/2014/main" id="{E831B0CB-BA81-438D-96D0-741B543023BB}"/>
              </a:ext>
            </a:extLst>
          </p:cNvPr>
          <p:cNvSpPr txBox="1">
            <a:spLocks noChangeArrowheads="1"/>
          </p:cNvSpPr>
          <p:nvPr/>
        </p:nvSpPr>
        <p:spPr bwMode="auto">
          <a:xfrm>
            <a:off x="31750" y="1557338"/>
            <a:ext cx="4913313"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Chegam a um ponto em que tudo parece perdido, mas “se lembram de Jesus morrendo sobre a cruz do Calvário”,  e então lutam com Deus, e assim prosseguem até que ouvem a voz de Jesus: “Pelejei o combate em vosso favor, e em Meu nome sois mais que vencedores” . </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CaixaDeTexto 1">
            <a:extLst>
              <a:ext uri="{FF2B5EF4-FFF2-40B4-BE49-F238E27FC236}">
                <a16:creationId xmlns:a16="http://schemas.microsoft.com/office/drawing/2014/main" id="{AB0F0899-9D8B-4C95-A36D-6D0C8FCB65A1}"/>
              </a:ext>
            </a:extLst>
          </p:cNvPr>
          <p:cNvSpPr txBox="1">
            <a:spLocks noChangeArrowheads="1"/>
          </p:cNvSpPr>
          <p:nvPr/>
        </p:nvSpPr>
        <p:spPr bwMode="auto">
          <a:xfrm>
            <a:off x="539750" y="1916113"/>
            <a:ext cx="49133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A guerra milenar de Satanás contra Deus deve ser vista no capítulo 12 em seu combate a Jesus e à Igreja. As personalidades atuantes são: a mulher, Seu Filho, seus últimos descendentes (o remanescente), e o dragão. </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647B7E6-64C7-47A5-9C04-3333B055E8E2}"/>
              </a:ext>
            </a:extLst>
          </p:cNvPr>
          <p:cNvSpPr txBox="1"/>
          <p:nvPr/>
        </p:nvSpPr>
        <p:spPr>
          <a:xfrm>
            <a:off x="65050" y="1546595"/>
            <a:ext cx="4913847" cy="707886"/>
          </a:xfrm>
          <a:prstGeom prst="rect">
            <a:avLst/>
          </a:prstGeom>
          <a:noFill/>
        </p:spPr>
        <p:txBody>
          <a:bodyPr>
            <a:spAutoFit/>
          </a:bodyPr>
          <a:lstStyle/>
          <a:p>
            <a:pPr fontAlgn="auto">
              <a:spcBef>
                <a:spcPts val="0"/>
              </a:spcBef>
              <a:spcAft>
                <a:spcPts val="0"/>
              </a:spcAft>
              <a:defRPr/>
            </a:pPr>
            <a:r>
              <a:rPr lang="pt-B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Desdobramento</a:t>
            </a:r>
          </a:p>
        </p:txBody>
      </p:sp>
      <p:sp>
        <p:nvSpPr>
          <p:cNvPr id="3" name="CaixaDeTexto 2">
            <a:extLst>
              <a:ext uri="{FF2B5EF4-FFF2-40B4-BE49-F238E27FC236}">
                <a16:creationId xmlns:a16="http://schemas.microsoft.com/office/drawing/2014/main" id="{F17DC7C8-889F-4AED-B240-C28A2C46CCAC}"/>
              </a:ext>
            </a:extLst>
          </p:cNvPr>
          <p:cNvSpPr txBox="1"/>
          <p:nvPr/>
        </p:nvSpPr>
        <p:spPr>
          <a:xfrm>
            <a:off x="457200" y="2287588"/>
            <a:ext cx="8362950" cy="46196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ts val="0"/>
              </a:spcBef>
              <a:spcAft>
                <a:spcPts val="0"/>
              </a:spcAft>
              <a:defRPr/>
            </a:pPr>
            <a:r>
              <a:rPr lang="pt-BR" sz="2400" b="1" dirty="0">
                <a:effectLst>
                  <a:outerShdw blurRad="38100" dist="38100" dir="2700000" algn="tl">
                    <a:srgbClr val="000000">
                      <a:alpha val="43137"/>
                    </a:srgbClr>
                  </a:outerShdw>
                </a:effectLst>
                <a:latin typeface="Arial" pitchFamily="34" charset="0"/>
                <a:cs typeface="Arial" pitchFamily="34" charset="0"/>
              </a:rPr>
              <a:t>O dragão combate o Filho da mulher: 12:4b, 5; 12:7-12</a:t>
            </a:r>
          </a:p>
        </p:txBody>
      </p:sp>
      <p:sp>
        <p:nvSpPr>
          <p:cNvPr id="4" name="CaixaDeTexto 3">
            <a:extLst>
              <a:ext uri="{FF2B5EF4-FFF2-40B4-BE49-F238E27FC236}">
                <a16:creationId xmlns:a16="http://schemas.microsoft.com/office/drawing/2014/main" id="{8D175B39-27CB-4A35-A8EC-2681E23AFE6C}"/>
              </a:ext>
            </a:extLst>
          </p:cNvPr>
          <p:cNvSpPr txBox="1"/>
          <p:nvPr/>
        </p:nvSpPr>
        <p:spPr>
          <a:xfrm>
            <a:off x="457200" y="2924175"/>
            <a:ext cx="8362950" cy="461963"/>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ts val="0"/>
              </a:spcBef>
              <a:spcAft>
                <a:spcPts val="0"/>
              </a:spcAft>
              <a:defRPr/>
            </a:pPr>
            <a:r>
              <a:rPr lang="pt-BR" sz="2400" b="1" dirty="0">
                <a:effectLst>
                  <a:outerShdw blurRad="38100" dist="38100" dir="2700000" algn="tl">
                    <a:srgbClr val="000000">
                      <a:alpha val="43137"/>
                    </a:srgbClr>
                  </a:outerShdw>
                </a:effectLst>
                <a:latin typeface="Arial" pitchFamily="34" charset="0"/>
                <a:cs typeface="Arial" pitchFamily="34" charset="0"/>
              </a:rPr>
              <a:t>O dragão combate a mulher: 12:6; 12:13-16; 13:1,2, 5-10</a:t>
            </a:r>
          </a:p>
        </p:txBody>
      </p:sp>
      <p:sp>
        <p:nvSpPr>
          <p:cNvPr id="5" name="CaixaDeTexto 4">
            <a:extLst>
              <a:ext uri="{FF2B5EF4-FFF2-40B4-BE49-F238E27FC236}">
                <a16:creationId xmlns:a16="http://schemas.microsoft.com/office/drawing/2014/main" id="{ED7AF231-5BC8-4A10-8E41-C7F8C9F42BE1}"/>
              </a:ext>
            </a:extLst>
          </p:cNvPr>
          <p:cNvSpPr txBox="1"/>
          <p:nvPr/>
        </p:nvSpPr>
        <p:spPr>
          <a:xfrm>
            <a:off x="465138" y="3573463"/>
            <a:ext cx="8364537" cy="83026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ts val="0"/>
              </a:spcBef>
              <a:spcAft>
                <a:spcPts val="0"/>
              </a:spcAft>
              <a:defRPr/>
            </a:pPr>
            <a:r>
              <a:rPr lang="pt-BR" sz="2400" b="1" dirty="0">
                <a:effectLst>
                  <a:outerShdw blurRad="38100" dist="38100" dir="2700000" algn="tl">
                    <a:srgbClr val="000000">
                      <a:alpha val="43137"/>
                    </a:srgbClr>
                  </a:outerShdw>
                </a:effectLst>
                <a:latin typeface="Arial" pitchFamily="34" charset="0"/>
                <a:cs typeface="Arial" pitchFamily="34" charset="0"/>
              </a:rPr>
              <a:t>O dragão combate os descendentes finais da mulher: 12:17; 13:3, 4, 11-18</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aixaDeTexto 1">
            <a:extLst>
              <a:ext uri="{FF2B5EF4-FFF2-40B4-BE49-F238E27FC236}">
                <a16:creationId xmlns:a16="http://schemas.microsoft.com/office/drawing/2014/main" id="{805B83D6-B46F-4F28-A5CE-66B48F36A958}"/>
              </a:ext>
            </a:extLst>
          </p:cNvPr>
          <p:cNvSpPr txBox="1">
            <a:spLocks noChangeArrowheads="1"/>
          </p:cNvSpPr>
          <p:nvPr/>
        </p:nvSpPr>
        <p:spPr bwMode="auto">
          <a:xfrm>
            <a:off x="322263" y="1844675"/>
            <a:ext cx="49133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 desdobramento se estende ao capítulo 13, pois ele forma uma unidade com o 12. Assim pode-se notar claramente os envolvidos na batalha.</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D11689D5-CD00-466F-8472-BE274925B44D}"/>
              </a:ext>
            </a:extLst>
          </p:cNvPr>
          <p:cNvGraphicFramePr>
            <a:graphicFrameLocks noGrp="1"/>
          </p:cNvGraphicFramePr>
          <p:nvPr/>
        </p:nvGraphicFramePr>
        <p:xfrm>
          <a:off x="250825" y="2420938"/>
          <a:ext cx="8569325" cy="1955800"/>
        </p:xfrm>
        <a:graphic>
          <a:graphicData uri="http://schemas.openxmlformats.org/drawingml/2006/table">
            <a:tbl>
              <a:tblPr firstRow="1" firstCol="1" lastRow="1" lastCol="1" bandRow="1" bandCol="1">
                <a:tableStyleId>{912C8C85-51F0-491E-9774-3900AFEF0FD7}</a:tableStyleId>
              </a:tblPr>
              <a:tblGrid>
                <a:gridCol w="4268793">
                  <a:extLst>
                    <a:ext uri="{9D8B030D-6E8A-4147-A177-3AD203B41FA5}">
                      <a16:colId xmlns:a16="http://schemas.microsoft.com/office/drawing/2014/main" val="20000"/>
                    </a:ext>
                  </a:extLst>
                </a:gridCol>
                <a:gridCol w="4300532">
                  <a:extLst>
                    <a:ext uri="{9D8B030D-6E8A-4147-A177-3AD203B41FA5}">
                      <a16:colId xmlns:a16="http://schemas.microsoft.com/office/drawing/2014/main" val="20001"/>
                    </a:ext>
                  </a:extLst>
                </a:gridCol>
              </a:tblGrid>
              <a:tr h="426751">
                <a:tc>
                  <a:txBody>
                    <a:bodyPr/>
                    <a:lstStyle/>
                    <a:p>
                      <a:pPr algn="just">
                        <a:spcAft>
                          <a:spcPts val="0"/>
                        </a:spcAft>
                      </a:pPr>
                      <a:r>
                        <a:rPr lang="pt-BR" sz="2800" u="sng" dirty="0">
                          <a:effectLst/>
                        </a:rPr>
                        <a:t>Contendores pelo Bem</a:t>
                      </a:r>
                      <a:endParaRPr lang="pt-BR" sz="1400" dirty="0">
                        <a:effectLst/>
                        <a:latin typeface="Cambria"/>
                        <a:ea typeface="MS Mincho"/>
                        <a:cs typeface="Times New Roman"/>
                      </a:endParaRPr>
                    </a:p>
                  </a:txBody>
                  <a:tcPr marL="68583" marR="68583" marT="0" marB="0"/>
                </a:tc>
                <a:tc>
                  <a:txBody>
                    <a:bodyPr/>
                    <a:lstStyle/>
                    <a:p>
                      <a:pPr algn="just">
                        <a:spcAft>
                          <a:spcPts val="0"/>
                        </a:spcAft>
                      </a:pPr>
                      <a:r>
                        <a:rPr lang="pt-BR" sz="2800" u="sng">
                          <a:effectLst/>
                        </a:rPr>
                        <a:t>Contendores pelo Mal</a:t>
                      </a:r>
                      <a:endParaRPr lang="pt-BR" sz="1400">
                        <a:effectLst/>
                        <a:latin typeface="Cambria"/>
                        <a:ea typeface="MS Mincho"/>
                        <a:cs typeface="Times New Roman"/>
                      </a:endParaRPr>
                    </a:p>
                  </a:txBody>
                  <a:tcPr marL="68583" marR="68583" marT="0" marB="0"/>
                </a:tc>
                <a:extLst>
                  <a:ext uri="{0D108BD9-81ED-4DB2-BD59-A6C34878D82A}">
                    <a16:rowId xmlns:a16="http://schemas.microsoft.com/office/drawing/2014/main" val="10000"/>
                  </a:ext>
                </a:extLst>
              </a:tr>
              <a:tr h="365787">
                <a:tc>
                  <a:txBody>
                    <a:bodyPr/>
                    <a:lstStyle/>
                    <a:p>
                      <a:pPr algn="just">
                        <a:spcAft>
                          <a:spcPts val="0"/>
                        </a:spcAft>
                      </a:pPr>
                      <a:r>
                        <a:rPr lang="pt-BR" sz="2400" b="0">
                          <a:effectLst/>
                        </a:rPr>
                        <a:t>O Filho da mulher</a:t>
                      </a:r>
                      <a:endParaRPr lang="pt-BR" sz="1200" b="0">
                        <a:effectLst/>
                        <a:latin typeface="Cambria"/>
                        <a:ea typeface="MS Mincho"/>
                        <a:cs typeface="Times New Roman"/>
                      </a:endParaRPr>
                    </a:p>
                  </a:txBody>
                  <a:tcPr marL="68583" marR="68583" marT="0" marB="0"/>
                </a:tc>
                <a:tc>
                  <a:txBody>
                    <a:bodyPr/>
                    <a:lstStyle/>
                    <a:p>
                      <a:pPr algn="just">
                        <a:spcAft>
                          <a:spcPts val="0"/>
                        </a:spcAft>
                      </a:pPr>
                      <a:r>
                        <a:rPr lang="pt-BR" sz="2400" b="0">
                          <a:effectLst/>
                        </a:rPr>
                        <a:t>O dragão</a:t>
                      </a:r>
                      <a:endParaRPr lang="pt-BR" sz="1200" b="0">
                        <a:effectLst/>
                        <a:latin typeface="Cambria"/>
                        <a:ea typeface="MS Mincho"/>
                        <a:cs typeface="Times New Roman"/>
                      </a:endParaRPr>
                    </a:p>
                  </a:txBody>
                  <a:tcPr marL="68583" marR="68583" marT="0" marB="0"/>
                </a:tc>
                <a:extLst>
                  <a:ext uri="{0D108BD9-81ED-4DB2-BD59-A6C34878D82A}">
                    <a16:rowId xmlns:a16="http://schemas.microsoft.com/office/drawing/2014/main" val="10001"/>
                  </a:ext>
                </a:extLst>
              </a:tr>
              <a:tr h="431688">
                <a:tc>
                  <a:txBody>
                    <a:bodyPr/>
                    <a:lstStyle/>
                    <a:p>
                      <a:pPr algn="just">
                        <a:spcAft>
                          <a:spcPts val="0"/>
                        </a:spcAft>
                      </a:pPr>
                      <a:r>
                        <a:rPr lang="pt-BR" sz="2400" b="0">
                          <a:effectLst/>
                        </a:rPr>
                        <a:t>A mulher</a:t>
                      </a:r>
                      <a:endParaRPr lang="pt-BR" sz="1200" b="0">
                        <a:effectLst/>
                        <a:latin typeface="Cambria"/>
                        <a:ea typeface="MS Mincho"/>
                        <a:cs typeface="Times New Roman"/>
                      </a:endParaRPr>
                    </a:p>
                  </a:txBody>
                  <a:tcPr marL="68583" marR="68583" marT="0" marB="0"/>
                </a:tc>
                <a:tc>
                  <a:txBody>
                    <a:bodyPr/>
                    <a:lstStyle/>
                    <a:p>
                      <a:pPr algn="just">
                        <a:spcAft>
                          <a:spcPts val="0"/>
                        </a:spcAft>
                      </a:pPr>
                      <a:r>
                        <a:rPr lang="pt-BR" sz="2400" b="0" dirty="0">
                          <a:effectLst/>
                        </a:rPr>
                        <a:t>A besta que sobe do mar</a:t>
                      </a:r>
                    </a:p>
                  </a:txBody>
                  <a:tcPr marL="68583" marR="68583" marT="0" marB="0"/>
                </a:tc>
                <a:extLst>
                  <a:ext uri="{0D108BD9-81ED-4DB2-BD59-A6C34878D82A}">
                    <a16:rowId xmlns:a16="http://schemas.microsoft.com/office/drawing/2014/main" val="10002"/>
                  </a:ext>
                </a:extLst>
              </a:tr>
              <a:tr h="731574">
                <a:tc>
                  <a:txBody>
                    <a:bodyPr/>
                    <a:lstStyle/>
                    <a:p>
                      <a:pPr algn="l">
                        <a:spcAft>
                          <a:spcPts val="0"/>
                        </a:spcAft>
                      </a:pPr>
                      <a:r>
                        <a:rPr lang="pt-BR" sz="2400" b="0" dirty="0">
                          <a:effectLst/>
                        </a:rPr>
                        <a:t>Os descendentes finais da mulher</a:t>
                      </a:r>
                      <a:endParaRPr lang="pt-BR" sz="1200" b="0" dirty="0">
                        <a:effectLst/>
                        <a:latin typeface="Cambria"/>
                        <a:ea typeface="MS Mincho"/>
                        <a:cs typeface="Times New Roman"/>
                      </a:endParaRPr>
                    </a:p>
                  </a:txBody>
                  <a:tcPr marL="68583" marR="68583" marT="0" marB="0"/>
                </a:tc>
                <a:tc>
                  <a:txBody>
                    <a:bodyPr/>
                    <a:lstStyle/>
                    <a:p>
                      <a:pPr algn="just">
                        <a:spcAft>
                          <a:spcPts val="0"/>
                        </a:spcAft>
                      </a:pPr>
                      <a:r>
                        <a:rPr lang="pt-BR" sz="2400" b="0" dirty="0">
                          <a:effectLst/>
                        </a:rPr>
                        <a:t>A besta que sobe da terra</a:t>
                      </a:r>
                      <a:endParaRPr lang="pt-BR" sz="1200" b="0" dirty="0">
                        <a:effectLst/>
                        <a:latin typeface="Cambria"/>
                        <a:ea typeface="MS Mincho"/>
                        <a:cs typeface="Times New Roman"/>
                      </a:endParaRPr>
                    </a:p>
                  </a:txBody>
                  <a:tcPr marL="68583" marR="68583" marT="0" marB="0"/>
                </a:tc>
                <a:extLst>
                  <a:ext uri="{0D108BD9-81ED-4DB2-BD59-A6C34878D82A}">
                    <a16:rowId xmlns:a16="http://schemas.microsoft.com/office/drawing/2014/main" val="10003"/>
                  </a:ext>
                </a:extLst>
              </a:tr>
            </a:tbl>
          </a:graphicData>
        </a:graphic>
      </p:graphicFrame>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CaixaDeTexto 1">
            <a:extLst>
              <a:ext uri="{FF2B5EF4-FFF2-40B4-BE49-F238E27FC236}">
                <a16:creationId xmlns:a16="http://schemas.microsoft.com/office/drawing/2014/main" id="{AAF06179-742B-4359-9634-4CB8A69E1745}"/>
              </a:ext>
            </a:extLst>
          </p:cNvPr>
          <p:cNvSpPr txBox="1">
            <a:spLocks noChangeArrowheads="1"/>
          </p:cNvSpPr>
          <p:nvPr/>
        </p:nvSpPr>
        <p:spPr bwMode="auto">
          <a:xfrm>
            <a:off x="350838" y="1557338"/>
            <a:ext cx="49133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O centro do Apocalipse mostra que o mesmo  Miguel que guerreou com seus anjos contra o dragão e seus anjos no céu, agora se levanta novamente para livrar de uma vez por todas os descendentes finais da mulher. A palavra profética anuncia: </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CaixaDeTexto 1">
            <a:extLst>
              <a:ext uri="{FF2B5EF4-FFF2-40B4-BE49-F238E27FC236}">
                <a16:creationId xmlns:a16="http://schemas.microsoft.com/office/drawing/2014/main" id="{E0BB6561-B963-45D8-B5CE-C676BAB65EEC}"/>
              </a:ext>
            </a:extLst>
          </p:cNvPr>
          <p:cNvSpPr txBox="1">
            <a:spLocks noChangeArrowheads="1"/>
          </p:cNvSpPr>
          <p:nvPr/>
        </p:nvSpPr>
        <p:spPr bwMode="auto">
          <a:xfrm>
            <a:off x="350838" y="1557338"/>
            <a:ext cx="491331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pt-BR" altLang="pt-BR" sz="2400" b="1">
                <a:latin typeface="Arial" panose="020B0604020202020204" pitchFamily="34" charset="0"/>
              </a:rPr>
              <a:t>“Nesse tempo, se levantará Miguel, o grande príncipe, o defensor dos filhos de teu povo, e haverá tempo de angústia, qual nunca houve, desde que houve nação até aquele tempo; mas naquele tempo, será salvo o teu povo, todo aquele que for achado inscrito no livro.”</a:t>
            </a:r>
          </a:p>
          <a:p>
            <a:pPr algn="ctr"/>
            <a:r>
              <a:rPr lang="pt-BR" altLang="pt-BR" sz="2400" b="1">
                <a:latin typeface="Arial" panose="020B0604020202020204" pitchFamily="34" charset="0"/>
              </a:rPr>
              <a:t>Daniel 12:1.</a:t>
            </a:r>
          </a:p>
        </p:txBody>
      </p:sp>
    </p:spTree>
  </p:cSld>
  <p:clrMapOvr>
    <a:masterClrMapping/>
  </p:clrMapOvr>
  <p:transition spd="med">
    <p:fade/>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TotalTime>
  <Words>1214</Words>
  <Application>Microsoft Office PowerPoint</Application>
  <PresentationFormat>Apresentação na tela (4:3)</PresentationFormat>
  <Paragraphs>78</Paragraphs>
  <Slides>35</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35</vt:i4>
      </vt:variant>
    </vt:vector>
  </HeadingPairs>
  <TitlesOfParts>
    <vt:vector size="42" baseType="lpstr">
      <vt:lpstr>Calibri</vt:lpstr>
      <vt:lpstr>Arial</vt:lpstr>
      <vt:lpstr>Cambria</vt:lpstr>
      <vt:lpstr>MS Mincho</vt:lpstr>
      <vt:lpstr>Times New Roman</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SM1141-SM1154</dc:title>
  <dc:subject>SM-COMUNHAO E PROFECIA</dc:subject>
  <dc:creator>Pr. MARCELO AUGUSTO DE CARVALHO</dc:creator>
  <cp:keywords>www.4tons.com</cp:keywords>
  <dc:description>COMÉRCIO PROIBIDO. USO PESSOAL</dc:description>
  <cp:lastModifiedBy>Pr. Marcelo Carvalho</cp:lastModifiedBy>
  <cp:revision>49</cp:revision>
  <dcterms:created xsi:type="dcterms:W3CDTF">2013-09-16T12:41:59Z</dcterms:created>
  <dcterms:modified xsi:type="dcterms:W3CDTF">2019-10-21T12:40:56Z</dcterms:modified>
  <cp:category>SM-JORANDA ESPIRITUAL 5</cp:category>
</cp:coreProperties>
</file>