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7" r:id="rId4"/>
    <p:sldId id="299" r:id="rId5"/>
    <p:sldId id="298" r:id="rId6"/>
    <p:sldId id="300" r:id="rId7"/>
    <p:sldId id="301" r:id="rId8"/>
    <p:sldId id="26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7" r:id="rId32"/>
    <p:sldId id="328" r:id="rId33"/>
    <p:sldId id="325" r:id="rId34"/>
    <p:sldId id="326" r:id="rId35"/>
    <p:sldId id="282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86" autoAdjust="0"/>
  </p:normalViewPr>
  <p:slideViewPr>
    <p:cSldViewPr>
      <p:cViewPr varScale="1">
        <p:scale>
          <a:sx n="48" d="100"/>
          <a:sy n="48" d="100"/>
        </p:scale>
        <p:origin x="18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EC0F803-78C8-4E2A-A370-43D11779E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912964-F240-440E-B339-B73903642A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55E502-9BEA-435C-9324-4D404E5FB7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5BEF490-8112-4DB4-9848-6DCBEF312F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2F35DDB-9CAE-4EC9-B482-452FCC811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AF899A-54D1-4078-85C2-CA53D1B9AD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E763A4-B1FC-4C26-9927-1B3B1967A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DEFE72-BB42-43BF-8195-177DE433E3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77483549-B00F-4141-BE95-E8346D182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9C923729-4D55-4F6B-A392-A96052F0C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CA1C782B-3DD9-4B08-88F8-D5B1B3998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D92351-76E3-4E9C-B86C-7AD7C4DFE81E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C4D9C-5CF5-4249-859A-A0229CCC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641A-B874-44CA-A01C-3E654D895B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95D920-830C-4BE6-91AC-4C6C34D7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40D6D1-9A23-4B9D-8BE8-9456CA9A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D086-FB74-4BB9-B81B-67F4559AFB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269479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15DE81-34ED-4049-BAB3-A8C1FB31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C77D-D81B-4E10-AB65-E01DAE9C732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FE378-C00B-486A-8109-53279B7E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6FFBC9-F4CB-4CA6-85F0-4323DC47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E1734-524D-4D1A-9A02-C05D6FD3DE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71357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B45014-2E90-4AB1-A5C2-7A122A69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EE50-3AD1-4ADC-8FC1-627CDA28C58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D2C41A-F4ED-4FA6-B055-A6C6B876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BA6ED5-F6F4-4436-81B6-EA279553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E00A-E472-48FA-A047-6E9A896AE5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4416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139BF-DFEE-49B6-BE7F-446A1588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2572-95F3-4095-9257-BEFB444C431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1C650-41AD-4CD4-A522-8AA9F5A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24558B-BEE0-41FE-BC61-6E01AE5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89C84-8610-48FE-87FF-8208739D4B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3322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C24EF-5CCB-484A-8C97-7ACD2F81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2B04-4A4C-4836-AC1A-C7AF4DC14CF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1D4FD-ABEE-4D4E-8D10-E1640993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427F7-A4E1-4A7A-B598-127F6D74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451D-9EA7-4613-948F-53A5B82487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7408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9C20CA9-FF61-4F68-B51E-DFC31267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3E01-2D16-4590-94C0-B98A3C5661E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68CB1BB-B25C-4DA8-8AC0-561DCE13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4DFC108-9F18-4BCD-80C3-AB25B9F4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06AC7-E81C-40FB-9137-A0B70D724D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27545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E8F7ED6-55E2-4229-A26A-F4483636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56A1-D6D5-42E9-B17A-64C7FBDE578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F11621B-41B6-4AA0-8369-4BD9B904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368125D-E288-49C5-9028-950CCBC5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E287-2F69-439F-A20F-F5324964FB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81683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C8A9BCE-A492-4B1D-8B6A-4308C653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82E1-CFE5-4CFA-80BB-E8024ACF7C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B0BB313-04CC-4052-9E24-DB9073E8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338E8AB-EB99-42EC-A1AB-7C47E520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4B1F1-1B4E-4270-BE24-478B6738C5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40503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792D594-40C7-4FA2-BA4D-F87CE684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12A4-6823-4B05-A9F8-240DA51E442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A18E599-7B2B-43A5-BBC8-DEA03C44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61A0AFA-1F58-4F63-8ADC-849BC093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C7054-51C4-42E1-B02F-90FEC9E19F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407533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3F51F8B-C9E8-42F5-B9E2-6DF4CD9A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8DAF-47B6-4CC5-B7EC-E88A369D97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A89753E-265B-4CBD-A260-0EC66A8A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92B3D3-0463-44F3-8A9E-6C332AB8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A550-8277-459C-8705-69A2215039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89354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7B2C2F3-DA86-4CAB-A5B0-2550BEFA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16FA-04A6-4D53-AD1F-3A7FC8388D8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88D54D7-EF06-4021-89B4-A1344AAE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DEBD9B-5945-43AE-A795-B3F94A8A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0AE9-F03B-4DF2-8897-C65EC8F50B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3329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449B57E-13D9-4BE4-8442-3006160FFD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CB2AB22-DF84-4F30-8BF0-9EE23063E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FB4F1-82E2-400A-8AEC-E4AF52D7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C71AF-9C67-4F82-9A58-EE811D983C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99AD3-6981-4707-BA9B-7B20BB805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00CFE-E6B3-43E8-A2C0-E63575E79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EE86C5-3534-4148-8589-8E2C7E1B7D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FBBCED38-0283-4E96-9F0F-3D79F219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49133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Aparentemente o pequeno tempo de angústia ocorrerá entre a lei dominical e o fim da graça. Este será o tempo de convite final ao mundo para unir-se a Cristo e guardar o sábado.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83DB2B84-9CCC-4AF3-8D38-186B0C6A4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31900"/>
            <a:ext cx="4913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Vi que Deus tinha filhos que não reconheciam o sábado e não o guardavam. Eles não haviam rejeitado a luz sobre este ponto. E ao início do tempo de angústia fomos cheios do Espírito Santo ao sairmos para proclamar o sábado mais amplamente (Primeiros Escritos, p. 33).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36E383-0258-4A30-985E-4C0FEA67FBD2}"/>
              </a:ext>
            </a:extLst>
          </p:cNvPr>
          <p:cNvSpPr txBox="1"/>
          <p:nvPr/>
        </p:nvSpPr>
        <p:spPr>
          <a:xfrm>
            <a:off x="0" y="2060848"/>
            <a:ext cx="702027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Grande Tempo de Angústia 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F5F7A0A-F397-4CB8-BBF4-F614D974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060575"/>
            <a:ext cx="4914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“Nesse tempo se levantará Miguel, o grande príncipe, o defensor dos filhos do teu povo, e haverá tempo de angústia, qual nunca houve, desde que houve nação até àquele tempo; mas naquele tempo será salvo o teu povo, todo aquele que for achado inscrito no livro”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(Dn 12:1).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AAAE7824-93FC-427B-BC77-1B2B6DE9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133600"/>
            <a:ext cx="4913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Uma referência de Jó (38:22, 23) menciona a saraiva como instrumento do castigo divino. Então, podemos concluir que a grande angústia se estenderá até a sétima praga, na qual desaba “do céu sobre os homens grande saraivada”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(Ap 16:21). 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7233C3-CF41-4376-BDD3-75693E1DA4FF}"/>
              </a:ext>
            </a:extLst>
          </p:cNvPr>
          <p:cNvSpPr txBox="1"/>
          <p:nvPr/>
        </p:nvSpPr>
        <p:spPr>
          <a:xfrm>
            <a:off x="468313" y="2057400"/>
            <a:ext cx="8153400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 o tempo de angústia vai do momento em que se pronuncia no Céu o decreto de Apocalipse 22:12 – é o momento em que termina a graça ou a oportunidade de salvação – até o dia da segunda vinda de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9D8476-924E-4358-96AD-23C1439AC3B4}"/>
              </a:ext>
            </a:extLst>
          </p:cNvPr>
          <p:cNvSpPr txBox="1"/>
          <p:nvPr/>
        </p:nvSpPr>
        <p:spPr>
          <a:xfrm>
            <a:off x="436563" y="2003425"/>
            <a:ext cx="49149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da Graça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381E0A-6903-44D9-8ACC-3FF90017096C}"/>
              </a:ext>
            </a:extLst>
          </p:cNvPr>
          <p:cNvSpPr txBox="1"/>
          <p:nvPr/>
        </p:nvSpPr>
        <p:spPr>
          <a:xfrm>
            <a:off x="257175" y="2552700"/>
            <a:ext cx="8580438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tornará essa grande angústia a pior? É a retirada do Espírito Santo do mundo e a restrição dos anjos cessa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7:1-4). Satanás terá, então, domínio completo sobre os impenitentes.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468FF3-C615-4670-A91F-931AB9A7E19B}"/>
              </a:ext>
            </a:extLst>
          </p:cNvPr>
          <p:cNvSpPr txBox="1"/>
          <p:nvPr/>
        </p:nvSpPr>
        <p:spPr>
          <a:xfrm>
            <a:off x="179388" y="2476500"/>
            <a:ext cx="4913312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Ataque Final de Satanás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2C01A7-A183-46E2-884F-0CA68D861C6F}"/>
              </a:ext>
            </a:extLst>
          </p:cNvPr>
          <p:cNvSpPr txBox="1"/>
          <p:nvPr/>
        </p:nvSpPr>
        <p:spPr>
          <a:xfrm>
            <a:off x="250825" y="2420938"/>
            <a:ext cx="8497888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Será uma oportunidade para Satanás demonstrar seus desígnios sobre a Terra. Após o fim da graça ele terá domínio completo sobre os habitantes e elementos da Terra. Para esse momento ele planejou todo tempo.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07B398-7869-4E81-9C99-87EA155D48CC}"/>
              </a:ext>
            </a:extLst>
          </p:cNvPr>
          <p:cNvSpPr txBox="1"/>
          <p:nvPr/>
        </p:nvSpPr>
        <p:spPr>
          <a:xfrm>
            <a:off x="222250" y="2386013"/>
            <a:ext cx="697865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grande angústia?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61212B-BECE-49CD-980C-31E3C0C49B0E}"/>
              </a:ext>
            </a:extLst>
          </p:cNvPr>
          <p:cNvSpPr txBox="1"/>
          <p:nvPr/>
        </p:nvSpPr>
        <p:spPr>
          <a:xfrm>
            <a:off x="304800" y="2492375"/>
            <a:ext cx="8299450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“Muitos serão levados a repousar antes que a prova do fogo do tempo de tribulação venha sobre o nosso mundo” (Conselhos Sobre Saúde, p. 375, confira também Isaías 26:20).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9E1045-9C02-4A2F-B7E5-945338C901B7}"/>
              </a:ext>
            </a:extLst>
          </p:cNvPr>
          <p:cNvSpPr txBox="1"/>
          <p:nvPr/>
        </p:nvSpPr>
        <p:spPr>
          <a:xfrm>
            <a:off x="257175" y="2471738"/>
            <a:ext cx="49149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estarão os santos?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4D8BF2-2332-4265-B172-8FDC68944C41}"/>
              </a:ext>
            </a:extLst>
          </p:cNvPr>
          <p:cNvSpPr txBox="1"/>
          <p:nvPr/>
        </p:nvSpPr>
        <p:spPr>
          <a:xfrm>
            <a:off x="179388" y="1916113"/>
            <a:ext cx="8736012" cy="1570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santos presos conhecerão seus anjos da guarda.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AFD5EC-8508-4595-A36A-83E6793FBBA5}"/>
              </a:ext>
            </a:extLst>
          </p:cNvPr>
          <p:cNvSpPr txBox="1"/>
          <p:nvPr/>
        </p:nvSpPr>
        <p:spPr>
          <a:xfrm>
            <a:off x="179388" y="1916113"/>
            <a:ext cx="8131175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Esquecer-se-á Deus de Seus filhos nesta hora de aflição?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619993-01C2-4550-A355-9D5C47F79816}"/>
              </a:ext>
            </a:extLst>
          </p:cNvPr>
          <p:cNvSpPr txBox="1"/>
          <p:nvPr/>
        </p:nvSpPr>
        <p:spPr>
          <a:xfrm>
            <a:off x="222250" y="4051300"/>
            <a:ext cx="8761413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encontrarão refúgio na fortaleza das montanhas” (O Grande Conflito, p.631)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F8D82E-170D-42FA-9227-4C038636BFF0}"/>
              </a:ext>
            </a:extLst>
          </p:cNvPr>
          <p:cNvSpPr txBox="1"/>
          <p:nvPr/>
        </p:nvSpPr>
        <p:spPr>
          <a:xfrm>
            <a:off x="179388" y="4005263"/>
            <a:ext cx="59055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estarão os santos?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8C9D17-9C82-444B-A6D9-DC33C9D411E6}"/>
              </a:ext>
            </a:extLst>
          </p:cNvPr>
          <p:cNvSpPr txBox="1"/>
          <p:nvPr/>
        </p:nvSpPr>
        <p:spPr>
          <a:xfrm>
            <a:off x="257175" y="1984375"/>
            <a:ext cx="8562975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assumem que estar sem intercessor no Céu e o fato de o Espírito Santo ser retirado dos ímpios, significa estar sozinho durante a grande angústia. Prefeririam morrer antes do fim da graça.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0C0E30-D3FC-4522-B409-D2AE688A1628}"/>
              </a:ext>
            </a:extLst>
          </p:cNvPr>
          <p:cNvSpPr txBox="1"/>
          <p:nvPr/>
        </p:nvSpPr>
        <p:spPr>
          <a:xfrm>
            <a:off x="257175" y="1976438"/>
            <a:ext cx="49149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Distorções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992952B-CCC3-4E54-A1F1-192E228653D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76438"/>
            <a:ext cx="8569325" cy="1939925"/>
            <a:chOff x="250564" y="1977092"/>
            <a:chExt cx="8569908" cy="1938992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4D71D86-6844-46FD-A63D-7AA7E50E33AD}"/>
                </a:ext>
              </a:extLst>
            </p:cNvPr>
            <p:cNvSpPr txBox="1"/>
            <p:nvPr/>
          </p:nvSpPr>
          <p:spPr>
            <a:xfrm>
              <a:off x="250564" y="1977092"/>
              <a:ext cx="8569908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Daniel 12:1 declara que Miguel se levantará. Como já vimos, o levantar-se é simultâneo ao fim da intercessão de Cristo no Céu e fim do juízo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-advento. 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AAF85116-B18B-499C-9C2B-AB99BD1AE919}"/>
                </a:ext>
              </a:extLst>
            </p:cNvPr>
            <p:cNvSpPr txBox="1"/>
            <p:nvPr/>
          </p:nvSpPr>
          <p:spPr>
            <a:xfrm>
              <a:off x="250564" y="1977092"/>
              <a:ext cx="8130141" cy="5855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significa estar sem intercessor no céu? 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A4EF446-6CC5-4399-B4C0-4BC648ED74A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149725"/>
            <a:ext cx="8569325" cy="1938338"/>
            <a:chOff x="250564" y="4149080"/>
            <a:chExt cx="8569908" cy="193899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12A0BF-7788-4957-8907-18626739A086}"/>
                </a:ext>
              </a:extLst>
            </p:cNvPr>
            <p:cNvSpPr txBox="1"/>
            <p:nvPr/>
          </p:nvSpPr>
          <p:spPr>
            <a:xfrm>
              <a:off x="250564" y="4149080"/>
              <a:ext cx="8569908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Significa que Ele deixa de ser o agente da conversão dos pecadores porque o tempo da graça acabou. 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AD10D42-053E-4859-9EEC-13DFD9F50115}"/>
                </a:ext>
              </a:extLst>
            </p:cNvPr>
            <p:cNvSpPr txBox="1"/>
            <p:nvPr/>
          </p:nvSpPr>
          <p:spPr>
            <a:xfrm>
              <a:off x="250564" y="4149080"/>
              <a:ext cx="8130141" cy="9544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o que significa o Espírito Santo sendo retirado do mundo?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A37C9C-4D55-4721-A118-9B3174EEDE7C}"/>
              </a:ext>
            </a:extLst>
          </p:cNvPr>
          <p:cNvSpPr txBox="1"/>
          <p:nvPr/>
        </p:nvSpPr>
        <p:spPr>
          <a:xfrm>
            <a:off x="257175" y="1984375"/>
            <a:ext cx="8562975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Frequentemente o foco da atenção dos justos é a futura lei dominical e o decreto de morte, mas ignoram o juízo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-advento que precede a ambos. O final do juízo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-advento testemunha a lei dominical no mundo.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590DE7-CAD7-4D36-89DD-10F1F881077C}"/>
              </a:ext>
            </a:extLst>
          </p:cNvPr>
          <p:cNvSpPr txBox="1"/>
          <p:nvPr/>
        </p:nvSpPr>
        <p:spPr>
          <a:xfrm>
            <a:off x="257175" y="1976438"/>
            <a:ext cx="49149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Refúgio Divino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42C24E-22A4-47C0-BE5D-DE815F3F3BCA}"/>
              </a:ext>
            </a:extLst>
          </p:cNvPr>
          <p:cNvSpPr txBox="1"/>
          <p:nvPr/>
        </p:nvSpPr>
        <p:spPr>
          <a:xfrm>
            <a:off x="0" y="2060848"/>
            <a:ext cx="558011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Angústia de Jacó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5F07AAAD-2FDA-4CD9-A53E-4F97B9A8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4105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tempo da angústia de Jacó inicia com o decreto de morte promulgado no fim da segunda praga e antes do início da terceira.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09C35DC3-03AD-41EA-A436-B51DBC10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4105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Por condenar à morte os filhos de Deus, os ímpios tornaram-se verdadeiramente culpados pelo seu sangue como se eles já o tivessem derramado com suas mãos. 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3F3B2D-EB1C-44CE-A6CB-8B2C58C3A31A}"/>
              </a:ext>
            </a:extLst>
          </p:cNvPr>
          <p:cNvSpPr txBox="1"/>
          <p:nvPr/>
        </p:nvSpPr>
        <p:spPr>
          <a:xfrm>
            <a:off x="0" y="2060848"/>
            <a:ext cx="6372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Causas da Angústia de Jacó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901324C-5A21-47D6-A560-758F5B83218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00213"/>
            <a:ext cx="5022850" cy="1223962"/>
            <a:chOff x="179512" y="1700808"/>
            <a:chExt cx="5021948" cy="1223796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C15292B-C7F3-48CC-96FC-3E69A86DD7F9}"/>
                </a:ext>
              </a:extLst>
            </p:cNvPr>
            <p:cNvSpPr txBox="1"/>
            <p:nvPr/>
          </p:nvSpPr>
          <p:spPr>
            <a:xfrm>
              <a:off x="287443" y="1724617"/>
              <a:ext cx="4914017" cy="11999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Medo de serem mortos.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riângulo retângulo 4">
              <a:extLst>
                <a:ext uri="{FF2B5EF4-FFF2-40B4-BE49-F238E27FC236}">
                  <a16:creationId xmlns:a16="http://schemas.microsoft.com/office/drawing/2014/main" id="{040D474D-B4BD-40A0-AB21-F55C5F3C2774}"/>
                </a:ext>
              </a:extLst>
            </p:cNvPr>
            <p:cNvSpPr/>
            <p:nvPr/>
          </p:nvSpPr>
          <p:spPr>
            <a:xfrm rot="5400000">
              <a:off x="485030" y="1527030"/>
              <a:ext cx="936498" cy="133167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19126CF-F8A8-4786-AAD1-257CD6118D1A}"/>
                </a:ext>
              </a:extLst>
            </p:cNvPr>
            <p:cNvSpPr txBox="1"/>
            <p:nvPr/>
          </p:nvSpPr>
          <p:spPr>
            <a:xfrm>
              <a:off x="179512" y="1700808"/>
              <a:ext cx="936457" cy="707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0672AE-5382-49C8-8F33-72E8CE6EC08F}"/>
              </a:ext>
            </a:extLst>
          </p:cNvPr>
          <p:cNvGrpSpPr>
            <a:grpSpLocks/>
          </p:cNvGrpSpPr>
          <p:nvPr/>
        </p:nvGrpSpPr>
        <p:grpSpPr bwMode="auto">
          <a:xfrm>
            <a:off x="636588" y="2900363"/>
            <a:ext cx="5664200" cy="1223962"/>
            <a:chOff x="637157" y="2901137"/>
            <a:chExt cx="5663035" cy="122379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F08178B-5A7E-405D-A5EA-9CD88DC35362}"/>
                </a:ext>
              </a:extLst>
            </p:cNvPr>
            <p:cNvSpPr txBox="1"/>
            <p:nvPr/>
          </p:nvSpPr>
          <p:spPr>
            <a:xfrm>
              <a:off x="745085" y="2924946"/>
              <a:ext cx="5555107" cy="11999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Medo de que seus pecados não foram perdoados. </a:t>
              </a:r>
            </a:p>
          </p:txBody>
        </p:sp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6C89D450-3120-492F-B9A6-C9B0BD4B600A}"/>
                </a:ext>
              </a:extLst>
            </p:cNvPr>
            <p:cNvSpPr/>
            <p:nvPr/>
          </p:nvSpPr>
          <p:spPr>
            <a:xfrm rot="5400000">
              <a:off x="942654" y="2727376"/>
              <a:ext cx="936498" cy="1331638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A2592DD-9090-48B8-98A2-EC36C66FBB21}"/>
                </a:ext>
              </a:extLst>
            </p:cNvPr>
            <p:cNvSpPr txBox="1"/>
            <p:nvPr/>
          </p:nvSpPr>
          <p:spPr>
            <a:xfrm>
              <a:off x="637157" y="2901137"/>
              <a:ext cx="936432" cy="707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69BAB26-101A-4E2B-8D10-B1B0CCB0115E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4102100"/>
            <a:ext cx="5664200" cy="1962150"/>
            <a:chOff x="1079879" y="4101466"/>
            <a:chExt cx="5663035" cy="196245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90EF14D-C05E-4B0C-AF0C-B8596B27E2FC}"/>
                </a:ext>
              </a:extLst>
            </p:cNvPr>
            <p:cNvSpPr txBox="1"/>
            <p:nvPr/>
          </p:nvSpPr>
          <p:spPr>
            <a:xfrm>
              <a:off x="1187807" y="4125283"/>
              <a:ext cx="5555107" cy="19386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Ao reverem o passado, suas esperanças desfalecem; pois que em sua vida inteira pouco bem podem ver. </a:t>
              </a:r>
            </a:p>
          </p:txBody>
        </p:sp>
        <p:sp>
          <p:nvSpPr>
            <p:cNvPr id="10" name="Triângulo retângulo 9">
              <a:extLst>
                <a:ext uri="{FF2B5EF4-FFF2-40B4-BE49-F238E27FC236}">
                  <a16:creationId xmlns:a16="http://schemas.microsoft.com/office/drawing/2014/main" id="{2A3A0E07-1C56-4196-8A22-331A2C5B8A13}"/>
                </a:ext>
              </a:extLst>
            </p:cNvPr>
            <p:cNvSpPr/>
            <p:nvPr/>
          </p:nvSpPr>
          <p:spPr>
            <a:xfrm rot="5400000">
              <a:off x="1386034" y="3927055"/>
              <a:ext cx="935184" cy="1331639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47F8672-E82E-421B-83C6-B37768B7F521}"/>
                </a:ext>
              </a:extLst>
            </p:cNvPr>
            <p:cNvSpPr txBox="1"/>
            <p:nvPr/>
          </p:nvSpPr>
          <p:spPr>
            <a:xfrm>
              <a:off x="1079879" y="4101466"/>
              <a:ext cx="936432" cy="70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273A921-EDC8-4A55-9A3E-0B18D70CEAF1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300288"/>
            <a:ext cx="5021262" cy="1223962"/>
            <a:chOff x="1331640" y="2301019"/>
            <a:chExt cx="5021948" cy="1223796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3C3388E0-C52B-41C4-B235-471D32557675}"/>
                </a:ext>
              </a:extLst>
            </p:cNvPr>
            <p:cNvSpPr txBox="1"/>
            <p:nvPr/>
          </p:nvSpPr>
          <p:spPr>
            <a:xfrm>
              <a:off x="1439605" y="2324828"/>
              <a:ext cx="4913983" cy="11999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Medo de não terem se arrependido de todo o pecado. </a:t>
              </a:r>
            </a:p>
          </p:txBody>
        </p:sp>
        <p:sp>
          <p:nvSpPr>
            <p:cNvPr id="5" name="Triângulo retângulo 4">
              <a:extLst>
                <a:ext uri="{FF2B5EF4-FFF2-40B4-BE49-F238E27FC236}">
                  <a16:creationId xmlns:a16="http://schemas.microsoft.com/office/drawing/2014/main" id="{D1658F55-5359-40BF-8D4F-CD0A448EF045}"/>
                </a:ext>
              </a:extLst>
            </p:cNvPr>
            <p:cNvSpPr/>
            <p:nvPr/>
          </p:nvSpPr>
          <p:spPr>
            <a:xfrm rot="5400000">
              <a:off x="1637402" y="2127030"/>
              <a:ext cx="936498" cy="133209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91ACF715-DF8A-4CBB-8A27-F0D6109836E7}"/>
                </a:ext>
              </a:extLst>
            </p:cNvPr>
            <p:cNvSpPr txBox="1"/>
            <p:nvPr/>
          </p:nvSpPr>
          <p:spPr>
            <a:xfrm>
              <a:off x="1331640" y="2301019"/>
              <a:ext cx="936753" cy="707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D34690C-ABFD-4DB3-88CF-0AF65382232A}"/>
              </a:ext>
            </a:extLst>
          </p:cNvPr>
          <p:cNvGrpSpPr>
            <a:grpSpLocks/>
          </p:cNvGrpSpPr>
          <p:nvPr/>
        </p:nvGrpSpPr>
        <p:grpSpPr bwMode="auto">
          <a:xfrm>
            <a:off x="1789113" y="3502025"/>
            <a:ext cx="5662612" cy="1222375"/>
            <a:chOff x="1789285" y="3501348"/>
            <a:chExt cx="5663035" cy="122379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695064D-ED3D-4D21-8231-903AFD762D7B}"/>
                </a:ext>
              </a:extLst>
            </p:cNvPr>
            <p:cNvSpPr txBox="1"/>
            <p:nvPr/>
          </p:nvSpPr>
          <p:spPr>
            <a:xfrm>
              <a:off x="1897243" y="3525189"/>
              <a:ext cx="5555077" cy="11999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Seu grande medo é desonrar o nome de Deus. </a:t>
              </a:r>
            </a:p>
          </p:txBody>
        </p:sp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C637A6A9-0F48-409A-BEFF-F36351F0B65B}"/>
                </a:ext>
              </a:extLst>
            </p:cNvPr>
            <p:cNvSpPr/>
            <p:nvPr/>
          </p:nvSpPr>
          <p:spPr>
            <a:xfrm rot="5400000">
              <a:off x="2095186" y="3327245"/>
              <a:ext cx="936124" cy="1332011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DD8FAA7-D937-4FE9-9D21-165D63BFFA07}"/>
                </a:ext>
              </a:extLst>
            </p:cNvPr>
            <p:cNvSpPr txBox="1"/>
            <p:nvPr/>
          </p:nvSpPr>
          <p:spPr>
            <a:xfrm>
              <a:off x="1789285" y="3501348"/>
              <a:ext cx="936695" cy="707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3FBB3FF-CD4B-4E25-BF47-B68DEF67E515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1976438"/>
            <a:ext cx="8562975" cy="1947862"/>
            <a:chOff x="257701" y="1976929"/>
            <a:chExt cx="8562771" cy="1946835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714C599B-477E-4AF1-898C-7309F5143A3A}"/>
                </a:ext>
              </a:extLst>
            </p:cNvPr>
            <p:cNvSpPr txBox="1"/>
            <p:nvPr/>
          </p:nvSpPr>
          <p:spPr>
            <a:xfrm>
              <a:off x="257701" y="1984862"/>
              <a:ext cx="8562771" cy="193890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Quando o sétimo anjo derramar a sua taça, produzir-se-ão as mais pavorosas e estranhas manifestações dos elementos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Ap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16: 17-21).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1B6011EE-6E71-4975-812F-5A933FE4EC64}"/>
                </a:ext>
              </a:extLst>
            </p:cNvPr>
            <p:cNvSpPr txBox="1"/>
            <p:nvPr/>
          </p:nvSpPr>
          <p:spPr>
            <a:xfrm>
              <a:off x="257701" y="1976929"/>
              <a:ext cx="8057958" cy="6457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Libertação – Fim da Angústia de Jacó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3AD76EC-BF32-4011-8C35-A4BB44D69A53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4213225"/>
            <a:ext cx="8562975" cy="1946275"/>
            <a:chOff x="267332" y="4213245"/>
            <a:chExt cx="8562771" cy="194683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87DB6F6-B406-4B6A-8A02-99B6FA1CF37B}"/>
                </a:ext>
              </a:extLst>
            </p:cNvPr>
            <p:cNvSpPr txBox="1"/>
            <p:nvPr/>
          </p:nvSpPr>
          <p:spPr>
            <a:xfrm>
              <a:off x="267332" y="4221185"/>
              <a:ext cx="8562771" cy="19388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Abrem-se sepulturas, e “muitos dos que dormem no pó da terra ressuscitarão, uns para a vida eterna, e outros para vergonha e desprezo eterno”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12:2).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D299E41-A144-479B-83BF-DB00E31824D2}"/>
                </a:ext>
              </a:extLst>
            </p:cNvPr>
            <p:cNvSpPr txBox="1"/>
            <p:nvPr/>
          </p:nvSpPr>
          <p:spPr>
            <a:xfrm>
              <a:off x="267332" y="4213245"/>
              <a:ext cx="8057958" cy="6462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Ressurreição Especial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CB6FB40-0716-4DA1-B05D-AFDCF61F8D44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319213"/>
            <a:ext cx="5741987" cy="1041400"/>
            <a:chOff x="258558" y="1318709"/>
            <a:chExt cx="5742064" cy="104120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596435AD-450C-41D2-8FE0-4A3D6A150E51}"/>
                </a:ext>
              </a:extLst>
            </p:cNvPr>
            <p:cNvSpPr txBox="1"/>
            <p:nvPr/>
          </p:nvSpPr>
          <p:spPr>
            <a:xfrm>
              <a:off x="1087244" y="1701224"/>
              <a:ext cx="4913378" cy="4618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 angústia dos 1260 anos.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16E15B1-BB72-44F3-A182-5F188223FAC9}"/>
                </a:ext>
              </a:extLst>
            </p:cNvPr>
            <p:cNvSpPr txBox="1"/>
            <p:nvPr/>
          </p:nvSpPr>
          <p:spPr>
            <a:xfrm>
              <a:off x="258558" y="131870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3B6BF9B9-99C7-4DFA-821D-E560A8F481F7}"/>
                </a:ext>
              </a:extLst>
            </p:cNvPr>
            <p:cNvCxnSpPr/>
            <p:nvPr/>
          </p:nvCxnSpPr>
          <p:spPr>
            <a:xfrm>
              <a:off x="258558" y="2334517"/>
              <a:ext cx="5610300" cy="2539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A53BD44-8F98-4A44-BC63-39A71A6CF547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351088"/>
            <a:ext cx="6207125" cy="1041400"/>
            <a:chOff x="741850" y="2350697"/>
            <a:chExt cx="6206414" cy="1041203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52C38C06-79F8-4B90-B8A2-519530180C96}"/>
                </a:ext>
              </a:extLst>
            </p:cNvPr>
            <p:cNvSpPr txBox="1"/>
            <p:nvPr/>
          </p:nvSpPr>
          <p:spPr>
            <a:xfrm>
              <a:off x="1259316" y="2750671"/>
              <a:ext cx="5688948" cy="4618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O pequeno tempo de angústia. 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4D7A459-6E74-44DD-BACB-DD0F0137D908}"/>
                </a:ext>
              </a:extLst>
            </p:cNvPr>
            <p:cNvSpPr txBox="1"/>
            <p:nvPr/>
          </p:nvSpPr>
          <p:spPr>
            <a:xfrm>
              <a:off x="741850" y="2350697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DBE4CCD-AC44-4222-A02D-E5FB2CECFDD4}"/>
                </a:ext>
              </a:extLst>
            </p:cNvPr>
            <p:cNvCxnSpPr/>
            <p:nvPr/>
          </p:nvCxnSpPr>
          <p:spPr>
            <a:xfrm>
              <a:off x="741850" y="3366505"/>
              <a:ext cx="6134984" cy="2539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22F27FC-F3CD-4796-A97B-2B20F4ED4566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3395663"/>
            <a:ext cx="6134100" cy="1041400"/>
            <a:chOff x="1225143" y="3395909"/>
            <a:chExt cx="6134406" cy="1041203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AEB37AB-81F3-4786-9C6C-657F4A64791C}"/>
                </a:ext>
              </a:extLst>
            </p:cNvPr>
            <p:cNvSpPr txBox="1"/>
            <p:nvPr/>
          </p:nvSpPr>
          <p:spPr>
            <a:xfrm>
              <a:off x="1671253" y="3833976"/>
              <a:ext cx="5688296" cy="4618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 grande angústia.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9EF6FAF-D6D8-4087-B77D-12FCB82738D9}"/>
                </a:ext>
              </a:extLst>
            </p:cNvPr>
            <p:cNvSpPr txBox="1"/>
            <p:nvPr/>
          </p:nvSpPr>
          <p:spPr>
            <a:xfrm>
              <a:off x="1225143" y="339590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FEC82298-96D8-46D8-8EC0-7F6E9B8884E3}"/>
                </a:ext>
              </a:extLst>
            </p:cNvPr>
            <p:cNvCxnSpPr/>
            <p:nvPr/>
          </p:nvCxnSpPr>
          <p:spPr>
            <a:xfrm>
              <a:off x="1225143" y="4411717"/>
              <a:ext cx="6134406" cy="2539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23CB170-AA49-493E-B903-4A097B89A972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4443413"/>
            <a:ext cx="6184900" cy="1041400"/>
            <a:chOff x="1670511" y="4442939"/>
            <a:chExt cx="6184341" cy="104120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32B737C3-8F36-4822-9BF3-F5B139FE235F}"/>
                </a:ext>
              </a:extLst>
            </p:cNvPr>
            <p:cNvSpPr txBox="1"/>
            <p:nvPr/>
          </p:nvSpPr>
          <p:spPr>
            <a:xfrm>
              <a:off x="2165766" y="4909576"/>
              <a:ext cx="5689086" cy="4602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 angústia de Jacó.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C1AEB60-5426-4422-B53F-E6D645DE5B28}"/>
                </a:ext>
              </a:extLst>
            </p:cNvPr>
            <p:cNvSpPr txBox="1"/>
            <p:nvPr/>
          </p:nvSpPr>
          <p:spPr>
            <a:xfrm>
              <a:off x="1670511" y="444293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C9A39F7-BC93-4F18-B6EC-CAD29A44D911}"/>
                </a:ext>
              </a:extLst>
            </p:cNvPr>
            <p:cNvCxnSpPr/>
            <p:nvPr/>
          </p:nvCxnSpPr>
          <p:spPr>
            <a:xfrm>
              <a:off x="1670511" y="5458747"/>
              <a:ext cx="6135133" cy="2539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3F8A74-799D-4DAE-B143-CB343DC540E8}"/>
              </a:ext>
            </a:extLst>
          </p:cNvPr>
          <p:cNvSpPr txBox="1"/>
          <p:nvPr/>
        </p:nvSpPr>
        <p:spPr>
          <a:xfrm>
            <a:off x="257175" y="1984375"/>
            <a:ext cx="8562975" cy="1939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Abrem-se sepulturas, e ‘muitos dos que dormem no pó da terra ressuscitarão, uns para a vida eterna, e outros para vergonha e desprezo eterno.’ (Daniel 12:2).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147448-41D6-44CB-B1EE-B65DB6364A4E}"/>
              </a:ext>
            </a:extLst>
          </p:cNvPr>
          <p:cNvSpPr txBox="1"/>
          <p:nvPr/>
        </p:nvSpPr>
        <p:spPr>
          <a:xfrm>
            <a:off x="257175" y="1976438"/>
            <a:ext cx="80597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EE7279-AE37-4BF4-84AE-6F1CFE8E0263}"/>
              </a:ext>
            </a:extLst>
          </p:cNvPr>
          <p:cNvSpPr txBox="1"/>
          <p:nvPr/>
        </p:nvSpPr>
        <p:spPr>
          <a:xfrm>
            <a:off x="257175" y="1984375"/>
            <a:ext cx="8562975" cy="2678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que morreram na fé da mensagem do terceiro anjo saem do túmulo glorificados, para ouvirem o concerto de paz, estabelecido por Deus com os que guardaram a Sua lei. ‘Os mesmos que O transpassaram’ (Apocalipse 1:7)...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284236-8BDF-4371-891B-B246D562C622}"/>
              </a:ext>
            </a:extLst>
          </p:cNvPr>
          <p:cNvSpPr txBox="1"/>
          <p:nvPr/>
        </p:nvSpPr>
        <p:spPr>
          <a:xfrm>
            <a:off x="257175" y="1976438"/>
            <a:ext cx="80597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1C1732-35BA-4C0C-8459-FDF9EEDAE51F}"/>
              </a:ext>
            </a:extLst>
          </p:cNvPr>
          <p:cNvSpPr txBox="1"/>
          <p:nvPr/>
        </p:nvSpPr>
        <p:spPr>
          <a:xfrm>
            <a:off x="257175" y="1984375"/>
            <a:ext cx="8562975" cy="2678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...os que zombaram e escarneceram da agonia de Cristo, e os mais acérrimos inimigos de Sua verdade e povo, ressuscitam para contemplá-Lo em Sua glória, e ver a honra conferida aos fiéis e obedientes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(O Grande Conflito, p. 643).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AAA5D-7B8A-4361-ABC6-27FD1AFD833D}"/>
              </a:ext>
            </a:extLst>
          </p:cNvPr>
          <p:cNvSpPr txBox="1"/>
          <p:nvPr/>
        </p:nvSpPr>
        <p:spPr>
          <a:xfrm>
            <a:off x="257175" y="1976438"/>
            <a:ext cx="80597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1E25FD-41D6-4968-9830-CEE7ED7C977E}"/>
              </a:ext>
            </a:extLst>
          </p:cNvPr>
          <p:cNvSpPr txBox="1"/>
          <p:nvPr/>
        </p:nvSpPr>
        <p:spPr>
          <a:xfrm>
            <a:off x="257175" y="1984375"/>
            <a:ext cx="8562975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consiste de duas partes: (1) vindicação do povo de Deus; (2) anúncio do dia e hora da volta de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3AC2C2-2125-4E15-B746-76843763DE0F}"/>
              </a:ext>
            </a:extLst>
          </p:cNvPr>
          <p:cNvSpPr txBox="1"/>
          <p:nvPr/>
        </p:nvSpPr>
        <p:spPr>
          <a:xfrm>
            <a:off x="257175" y="1976438"/>
            <a:ext cx="80597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Concerto de Paz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ADDF83-E39B-484F-AAB7-70EE48881B4D}"/>
              </a:ext>
            </a:extLst>
          </p:cNvPr>
          <p:cNvSpPr txBox="1"/>
          <p:nvPr/>
        </p:nvSpPr>
        <p:spPr>
          <a:xfrm>
            <a:off x="257175" y="1984375"/>
            <a:ext cx="8562975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“Surge logo no Oriente uma pequena nuvem negra, aproximadamente da metade do tamanho da mão do homem. É a nuvem que rodeia o Salvador” (O Grande Conflito, p. 646).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83B458-3539-446C-AAA1-FB1648E4DAAE}"/>
              </a:ext>
            </a:extLst>
          </p:cNvPr>
          <p:cNvSpPr txBox="1"/>
          <p:nvPr/>
        </p:nvSpPr>
        <p:spPr>
          <a:xfrm>
            <a:off x="257175" y="1976438"/>
            <a:ext cx="80597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Vinda de Cristo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D67EF5-F2B2-4550-AC62-8B0F860BF160}"/>
              </a:ext>
            </a:extLst>
          </p:cNvPr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Angústia dos 1260 Anos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BB35C73B-D363-4597-9145-28D84E6B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49133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Durante a supremacia papal (538–1798 d.C.) perseguições, como o mundo nunca antes presenciara, sobrevieram aos seguidores de Cristo. Milhares de Suas fiéis testemunhas foram mortas.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E8F1C514-0420-4F4D-9048-C613CBCB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060575"/>
            <a:ext cx="4914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“Não se houvesse estendido a mão de Deus, para preservar Seu povo, e todos teriam perecido”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(O Desejado de Todas as Nações, p. 606). 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48429E9-8ED7-4C8C-A271-55E286C1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4913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“logo em seguida à tribulação daqueles dias, o sol escurecerá, a lua não dará a sua claridade, as estrelas cairão do firmamento, e os poderes dos céus serão abalados”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(Mt 24:29).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C50633-BAB3-45C3-9256-53953984F5C4}"/>
              </a:ext>
            </a:extLst>
          </p:cNvPr>
          <p:cNvSpPr txBox="1"/>
          <p:nvPr/>
        </p:nvSpPr>
        <p:spPr>
          <a:xfrm>
            <a:off x="0" y="2060848"/>
            <a:ext cx="680424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Pequeno Tempo de Angústia 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98B1B589-BE8F-4FF5-A88E-7633E003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4913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“E ao início do tempo de angústia fomos cheios do Espírito Santo ao sairmos para proclamar o sábado mais amplamente”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(Primeiros Escritos, p. 33).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1142</Words>
  <Application>Microsoft Office PowerPoint</Application>
  <PresentationFormat>Apresentação na tela (4:3)</PresentationFormat>
  <Paragraphs>117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Calibri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50</cp:revision>
  <dcterms:created xsi:type="dcterms:W3CDTF">2013-09-16T12:41:59Z</dcterms:created>
  <dcterms:modified xsi:type="dcterms:W3CDTF">2019-10-21T12:41:20Z</dcterms:modified>
  <cp:category>SM-JORANDA ESPIRITUAL 5</cp:category>
</cp:coreProperties>
</file>