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99" r:id="rId4"/>
    <p:sldId id="29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318" r:id="rId23"/>
    <p:sldId id="319" r:id="rId24"/>
    <p:sldId id="282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Estilo Claro 2 - Ênfase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7143" autoAdjust="0"/>
  </p:normalViewPr>
  <p:slideViewPr>
    <p:cSldViewPr>
      <p:cViewPr varScale="1">
        <p:scale>
          <a:sx n="45" d="100"/>
          <a:sy n="45" d="100"/>
        </p:scale>
        <p:origin x="19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7FB892F5-7CF9-425F-9BB8-E0BA9A66CE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3AEBD9F-33A9-4333-B7F7-B92E7381726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92E328-DA7E-499C-ADED-1EDB13E2770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B9F1056F-C343-4573-BAD5-C139869DE8E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7984B1C6-5D73-4716-BFF6-0EDD9152BC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B6637FE-1964-4B51-84CA-1B9B2E38536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51E20AF-8207-4634-AD4B-6BDAB378026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E84C58-FA9C-461C-8056-2E93CF22F3CD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Imagem de Slide 1">
            <a:extLst>
              <a:ext uri="{FF2B5EF4-FFF2-40B4-BE49-F238E27FC236}">
                <a16:creationId xmlns:a16="http://schemas.microsoft.com/office/drawing/2014/main" id="{37448D9A-C157-4445-83F8-92D042DAB6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Espaço Reservado para Anotações 2">
            <a:extLst>
              <a:ext uri="{FF2B5EF4-FFF2-40B4-BE49-F238E27FC236}">
                <a16:creationId xmlns:a16="http://schemas.microsoft.com/office/drawing/2014/main" id="{E3612FD4-2523-4EDA-A5B1-E2471EB4D1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www.4tons.com</a:t>
            </a:r>
          </a:p>
          <a:p>
            <a:pPr algn="ctr">
              <a:spcBef>
                <a:spcPct val="0"/>
              </a:spcBef>
            </a:pPr>
            <a:r>
              <a:rPr lang="pt-BR" altLang="pt-BR" b="1">
                <a:latin typeface="Trebuchet MS" panose="020B0603020202020204" pitchFamily="34" charset="0"/>
              </a:rPr>
              <a:t>Pr. Marcelo Augusto de Carvalho</a:t>
            </a:r>
          </a:p>
        </p:txBody>
      </p:sp>
      <p:sp>
        <p:nvSpPr>
          <p:cNvPr id="24580" name="Espaço Reservado para Número de Slide 3">
            <a:extLst>
              <a:ext uri="{FF2B5EF4-FFF2-40B4-BE49-F238E27FC236}">
                <a16:creationId xmlns:a16="http://schemas.microsoft.com/office/drawing/2014/main" id="{C68CDA4D-5587-474A-86EA-C462855CE1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698936B-BF0E-41D5-A367-A3042EDD0B43}" type="slidenum">
              <a:rPr lang="pt-BR" altLang="pt-BR"/>
              <a:pPr/>
              <a:t>1</a:t>
            </a:fld>
            <a:endParaRPr lang="pt-BR" alt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A5AADF-4FC3-4FF6-AB74-ABE56D37B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AEC5-F256-441E-83EA-80F96D69187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135FB0F-1ED6-4593-B6EF-5736224A0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B0250B6-515C-41EE-AB22-36C2089D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8DC66-F49F-47DE-8721-DEEE6277320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4108569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CA8901-5B62-45BC-9FC4-09E41128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84D09-7285-415C-9E19-5A071D0BEBD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75D97F-0206-429F-B2BD-034B63F9C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397D5-D886-4CA7-996F-941A91619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99D41-C6C3-4DB4-970A-99053665C24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94072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1AF178A-DC42-468E-9089-F6AFDE230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1AA10-9442-4DC1-8776-95E7E1D49983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56D50EF-45C3-4EF2-9B07-F76A3263B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D42412-B9A0-4398-BA7C-7CD3D83F3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DA34DC-6E84-4274-8B9B-BBC208BFBC6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75009631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DC8E682-5550-41F2-9614-735A553FE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61719-49F9-443C-BB18-5EB718DA9B8F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9F2B22-09AA-42AD-9133-1D8A37E5F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4A8183B-44FE-45E1-B0A1-8D0054AAC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A7B46-5059-4B0E-BBCC-0CD9B103641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6067049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D51D53-160E-48FC-BD69-A5859D02E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C575B-87E8-4038-A788-49FC64E5DE39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447F1C-4F9A-4D65-A828-F11CF3FFD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7A44F75-C2F8-4AC4-AB78-D5CB3C10C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FA8BB-ADE8-4A15-8F8E-FBB53230B62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2765137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9E95D3C-3443-47F1-A1CD-834A567A1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D66F8-0904-44EE-A422-C935F8FACAC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FBF6A12-74D6-4024-BA1B-D47EEF511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F7C73002-892E-4087-9F00-5F44A72CF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7CCFC-EF54-4577-8EB7-1308539D085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2611737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342060DD-395C-4364-8E22-D4D0A0C23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8945C-4067-448B-8709-7CDC8EDF8962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C81EEE7E-FE4B-4B30-94D5-D0F31B51E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2F4EEE40-162B-4225-B391-F5C9890D7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23573-5AEF-4A26-B2BC-781CFE663C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6384982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2F425F99-ED42-424A-8A9C-4AE206225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2998E-987B-4F36-8EA8-31E67D1F1D0E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1401418F-2AC0-44F9-95A4-9A46DE2BC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029155C-6EE8-44A4-8E4F-F3DD18749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0CA83-76D5-4357-93A0-7C293992756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8296254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61C3750-1DFF-4E90-A9CF-5DB4820EE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BC50F-5AFB-48C6-9FCC-19A9AAEC6B5D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FFDF3E39-30A2-4B4D-B4F9-753748B7C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2596DFFD-0047-4625-957D-554AD3AE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06EC3-3EDE-4434-A7A9-BFFDBC24EB2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8904443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99A667B4-58D2-40AA-A79B-36D35890B2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B47E7-E5F2-46B9-B94C-FED7D030CD01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52AB10E6-BA46-4509-A676-91D01E76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5D2F47B1-5FB9-44DE-AE48-1E6F96EBB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3F678-0B74-4E4F-9F2D-57762D558B0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3778201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6519C882-0740-4A44-BEDA-995532F19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FDB07-2439-487B-A0DC-01F696C60DA4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7FC41F93-6BD2-4D41-B61B-ECDFB9DF4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33A6559E-8542-4DF7-B13E-99D039FDC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16681-E8EC-478A-AC83-746B03AA12E8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845460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F27EBC58-C1D0-4FAE-8C67-C419B3EBF7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4921965F-95F6-49B0-AA6A-E73D2E71A0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3233ADE-059B-40AF-BFF1-4DD5EF375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811A00-7FDC-4620-9EE0-F282F1C4EDDA}" type="datetimeFigureOut">
              <a:rPr lang="pt-BR"/>
              <a:pPr>
                <a:defRPr/>
              </a:pPr>
              <a:t>21/10/2019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2E6050-15EF-4911-8EE4-2E8221903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FD3A0AC-59FE-4DC4-972B-1666A3A69A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AA9162B-4F04-49FD-BCC6-8CCE4F886140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1">
            <a:extLst>
              <a:ext uri="{FF2B5EF4-FFF2-40B4-BE49-F238E27FC236}">
                <a16:creationId xmlns:a16="http://schemas.microsoft.com/office/drawing/2014/main" id="{9595BFF1-F8A9-4404-845C-2914854933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8263" y="2349500"/>
            <a:ext cx="3760787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Quando entregamos os dízimos e as ofertas (avulsas ou na forma de pacto), o dinheiro de Deus circula o mundo, possibilitando a pregação do evangelho em todos os lugares da Terra. </a:t>
            </a:r>
          </a:p>
        </p:txBody>
      </p:sp>
    </p:spTree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18EE1D1F-7D08-4670-A756-8AFA5434DE47}"/>
              </a:ext>
            </a:extLst>
          </p:cNvPr>
          <p:cNvSpPr txBox="1"/>
          <p:nvPr/>
        </p:nvSpPr>
        <p:spPr>
          <a:xfrm>
            <a:off x="0" y="2060848"/>
            <a:ext cx="80283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Oferta Pacto e Oferta Direcionada: Qual a Diferença?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1">
            <a:extLst>
              <a:ext uri="{FF2B5EF4-FFF2-40B4-BE49-F238E27FC236}">
                <a16:creationId xmlns:a16="http://schemas.microsoft.com/office/drawing/2014/main" id="{6E9E8FE7-06E3-487C-AA67-3339708CE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133600"/>
            <a:ext cx="4914900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Depois de devolver ao Senhor os dízimos e entregar a oferta pacto, o cristão tem a liberdade e o direito de apresentar ao Senhor suas doações específicas. Essas doações também são conhecidas como ofertas especiais, ofertas de sacrifício ou ofertas direcionadas. </a:t>
            </a:r>
          </a:p>
        </p:txBody>
      </p: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FD78D8BE-3C78-4F82-AB57-E014CB0E0700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492375"/>
          <a:ext cx="8229600" cy="25606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241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87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32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 adorador não direciona a oferta, deixa isso a critério da igreja. (60% para a igreja local), (20% para a Associação/Missão), (20% para os campos missionários mundiais).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6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 doador destina 100% 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F1C0DE1B-3466-487E-919D-1CB8094331E3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708275"/>
          <a:ext cx="8229600" cy="1463675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975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544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2ª Diferença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9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propósitos mundiais.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83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propósitos locais específicos.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8A290D19-28BB-43BD-9708-5BC2D4742DFC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492375"/>
          <a:ext cx="8229600" cy="18288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5100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95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Têm como base a porcentagem (%), proporcional às bênçãos.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Tem como base a quantidade ou o valor (R$), proporcional às necessidades.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A2A8F56-13AE-4625-801C-07E62B520945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060575"/>
          <a:ext cx="8229600" cy="2560638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8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7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Permanece para sempre na vida do crente, como resultado natural de sua experiência cristã.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41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momentâneo, existe por um período, enquanto perdurar a necessidade, ou um apelo específico.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CCAAC0EE-B8DF-4212-9FA0-BA3DAD6DDCA1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2205038"/>
          <a:ext cx="8229600" cy="14620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41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87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5ª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2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Deve vir depois do dízimo.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0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Quando ocorrer, deve ser depois do pacto.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F5816DB-BD56-495C-8DA7-D23127ABCA31}"/>
              </a:ext>
            </a:extLst>
          </p:cNvPr>
          <p:cNvGraphicFramePr>
            <a:graphicFrameLocks noGrp="1"/>
          </p:cNvGraphicFramePr>
          <p:nvPr/>
        </p:nvGraphicFramePr>
        <p:xfrm>
          <a:off x="539750" y="2349500"/>
          <a:ext cx="8229600" cy="29257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1100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195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6288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administrada conforme a definição e propósitos da igreja local (60%), das igrejas próximas (Associação/missão 20%) e da igreja mundial (Campos missionários 20%).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71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É administrada conforme a definição e propósito apenas da igreja local e/ou do doador (100%).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0D017784-67AF-46C6-93B0-375D939706F6}"/>
              </a:ext>
            </a:extLst>
          </p:cNvPr>
          <p:cNvGraphicFramePr>
            <a:graphicFrameLocks noGrp="1"/>
          </p:cNvGraphicFramePr>
          <p:nvPr/>
        </p:nvGraphicFramePr>
        <p:xfrm>
          <a:off x="468313" y="2276475"/>
          <a:ext cx="8229600" cy="1096963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2644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4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7ª Diferença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pacto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Ênfase na gratidão e na Missão Mundial.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Direcionada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Ênfase na necessidade e na Missão local.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1">
            <a:extLst>
              <a:ext uri="{FF2B5EF4-FFF2-40B4-BE49-F238E27FC236}">
                <a16:creationId xmlns:a16="http://schemas.microsoft.com/office/drawing/2014/main" id="{ADB3570C-7E31-4DF3-B1F1-6CCE253E75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16113"/>
            <a:ext cx="4410075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“A única maneira que Deus ordenou para fazer avançar Sua causa é abençoar os homens com propriedades. [...] Por sua vez, deseja que os homens e mulheres mostrem gratidão devolvendo-Lhes uma parte em dízimos e ofertas” (Testemunhos Seletos,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v. 2, p. 41).</a:t>
            </a:r>
          </a:p>
        </p:txBody>
      </p:sp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aixaDeTexto 1">
            <a:extLst>
              <a:ext uri="{FF2B5EF4-FFF2-40B4-BE49-F238E27FC236}">
                <a16:creationId xmlns:a16="http://schemas.microsoft.com/office/drawing/2014/main" id="{1ACE43E6-7CD1-4757-ABFE-3AA77EEDC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25538"/>
            <a:ext cx="4465638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Resta-nos pouco tempo antes que ocorra a Segunda Vinda de Cristo e o encerramento do Grande Conflito entre o bem e o mal. Devemos estar sempre alerta, porque o inimigo de Deus, sabendo que possui curto espaço de tempo, usa  todas as suas forças para afastar os filhos de Deus da verdade e enfraquecer a proclamação do evangelho. </a:t>
            </a:r>
          </a:p>
        </p:txBody>
      </p:sp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>
            <a:extLst>
              <a:ext uri="{FF2B5EF4-FFF2-40B4-BE49-F238E27FC236}">
                <a16:creationId xmlns:a16="http://schemas.microsoft.com/office/drawing/2014/main" id="{445191DB-5D74-4229-97F6-8A44BFDBA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060575"/>
            <a:ext cx="4914900" cy="415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Devemos estar dispostos a entregar a nossa vida completamente nas mãos de Cristo. Quando assim o fizermos poderemos estar tranquilos, tudo mais estará dentro das bênçãos e salvação em Cristo, porque “O plano da salvação foi estabelecido pelo infinito sacrifício do Filho de Deus. </a:t>
            </a:r>
          </a:p>
        </p:txBody>
      </p:sp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aixaDeTexto 1">
            <a:extLst>
              <a:ext uri="{FF2B5EF4-FFF2-40B4-BE49-F238E27FC236}">
                <a16:creationId xmlns:a16="http://schemas.microsoft.com/office/drawing/2014/main" id="{7F776245-CDA3-4E07-97B4-2E28DBD890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484313"/>
            <a:ext cx="36734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O Grande Conflito terá o seu fim e a Palavra de Deus nos anima dizendo “pois a nossa pátria está nos Céus, de onde também aguardamos o Salvador, O Senhor Jesus Cristo” (Fp 3:20). </a:t>
            </a:r>
          </a:p>
        </p:txBody>
      </p:sp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2392BB7-D2EB-4E09-9EA4-D559D5647444}"/>
              </a:ext>
            </a:extLst>
          </p:cNvPr>
          <p:cNvSpPr txBox="1"/>
          <p:nvPr/>
        </p:nvSpPr>
        <p:spPr>
          <a:xfrm>
            <a:off x="0" y="2060848"/>
            <a:ext cx="8028384" cy="132343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 Plano Divino do Pacto e as Ofertas Direcionadas</a:t>
            </a:r>
            <a:endParaRPr lang="pt-BR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ixaDeTexto 1">
            <a:extLst>
              <a:ext uri="{FF2B5EF4-FFF2-40B4-BE49-F238E27FC236}">
                <a16:creationId xmlns:a16="http://schemas.microsoft.com/office/drawing/2014/main" id="{1C3DEFD0-68A7-4D1E-BAC7-5C8E133645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2565400"/>
            <a:ext cx="49133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“Um décimo de toda a renda era reclamado pelo Senhor como Lhe pertencendo”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(Conselhos Sobre Mordomia,</a:t>
            </a:r>
          </a:p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p. 70).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C6E50D7B-6470-4FFC-A317-CAD45571DACC}"/>
              </a:ext>
            </a:extLst>
          </p:cNvPr>
          <p:cNvSpPr txBox="1"/>
          <p:nvPr/>
        </p:nvSpPr>
        <p:spPr>
          <a:xfrm>
            <a:off x="827088" y="941388"/>
            <a:ext cx="2952750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Dízimo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7A0A153-0634-4CE5-9367-340780EAFC4C}"/>
              </a:ext>
            </a:extLst>
          </p:cNvPr>
          <p:cNvSpPr txBox="1"/>
          <p:nvPr/>
        </p:nvSpPr>
        <p:spPr>
          <a:xfrm>
            <a:off x="179388" y="665163"/>
            <a:ext cx="1008062" cy="1323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DBB14F5D-9E76-4671-93F6-58B56A7FB00F}"/>
              </a:ext>
            </a:extLst>
          </p:cNvPr>
          <p:cNvGraphicFramePr>
            <a:graphicFrameLocks noGrp="1"/>
          </p:cNvGraphicFramePr>
          <p:nvPr/>
        </p:nvGraphicFramePr>
        <p:xfrm>
          <a:off x="250825" y="2133600"/>
          <a:ext cx="8569325" cy="377825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3438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31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5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Divisão Sul-Americana 10%</a:t>
                      </a:r>
                      <a:endParaRPr lang="pt-BR" sz="2000" dirty="0">
                        <a:effectLst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 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Pregação do Evangelho (América do Sul e no mundo)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União  10%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dentro de uma região do Brasil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Novo Tempo   </a:t>
                      </a:r>
                      <a:r>
                        <a:rPr lang="pt-BR" sz="1400" dirty="0">
                          <a:effectLst/>
                        </a:rPr>
                        <a:t>(variável)</a:t>
                      </a:r>
                      <a:r>
                        <a:rPr lang="pt-BR" sz="2000" dirty="0">
                          <a:effectLst/>
                        </a:rPr>
                        <a:t> 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(Comunicação)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Publicações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(Ministério de Publicações)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SALT </a:t>
                      </a:r>
                      <a:r>
                        <a:rPr lang="pt-BR" sz="2000" baseline="0" dirty="0">
                          <a:effectLst/>
                        </a:rPr>
                        <a:t>  </a:t>
                      </a:r>
                      <a:r>
                        <a:rPr lang="pt-BR" sz="1400" dirty="0">
                          <a:effectLst/>
                        </a:rPr>
                        <a:t>(variável)</a:t>
                      </a:r>
                      <a:r>
                        <a:rPr lang="pt-BR" sz="2000" dirty="0">
                          <a:effectLst/>
                        </a:rPr>
                        <a:t>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(Teologia e Educação)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69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Escolas  </a:t>
                      </a:r>
                      <a:r>
                        <a:rPr lang="pt-BR" sz="1400" dirty="0">
                          <a:effectLst/>
                        </a:rPr>
                        <a:t>(variável)</a:t>
                      </a:r>
                      <a:r>
                        <a:rPr lang="pt-BR" sz="2000" dirty="0">
                          <a:effectLst/>
                        </a:rPr>
                        <a:t>%  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Pregação do Evangelho (Educação religiosa)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939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Campo Local     média 75%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Pregação do Evangelho (Pastores e Evangelismo Associação/Missão)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3" marR="6858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9868A03F-1F88-4C83-816C-9CE2B06698C3}"/>
              </a:ext>
            </a:extLst>
          </p:cNvPr>
          <p:cNvSpPr txBox="1"/>
          <p:nvPr/>
        </p:nvSpPr>
        <p:spPr>
          <a:xfrm>
            <a:off x="395536" y="1128684"/>
            <a:ext cx="4841390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Destino dos Dízimos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1">
            <a:extLst>
              <a:ext uri="{FF2B5EF4-FFF2-40B4-BE49-F238E27FC236}">
                <a16:creationId xmlns:a16="http://schemas.microsoft.com/office/drawing/2014/main" id="{139A3DBB-E9D5-4A07-BE8A-7D6DD855F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5738" y="2565400"/>
            <a:ext cx="4913312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“Quando o coração é tocado pela influência do Espírito Santo, e é feito um voto de dar certa importância, aquele que fez o voto não tem o direito sobre a porção consagrada” (Atos dos Apóstolos, p. 74-75).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31F3603-2126-4152-B384-93296EE6992B}"/>
              </a:ext>
            </a:extLst>
          </p:cNvPr>
          <p:cNvSpPr txBox="1"/>
          <p:nvPr/>
        </p:nvSpPr>
        <p:spPr>
          <a:xfrm>
            <a:off x="827088" y="941388"/>
            <a:ext cx="3960812" cy="70802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Oferta/Pacto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AB9B6E-421C-428D-A043-9DF24CECE729}"/>
              </a:ext>
            </a:extLst>
          </p:cNvPr>
          <p:cNvSpPr txBox="1"/>
          <p:nvPr/>
        </p:nvSpPr>
        <p:spPr>
          <a:xfrm>
            <a:off x="179388" y="665163"/>
            <a:ext cx="1008062" cy="13239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8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2</a:t>
            </a:r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6B95D33F-83C2-484E-AE1C-4204230A28C6}"/>
              </a:ext>
            </a:extLst>
          </p:cNvPr>
          <p:cNvSpPr txBox="1"/>
          <p:nvPr/>
        </p:nvSpPr>
        <p:spPr>
          <a:xfrm>
            <a:off x="179512" y="1713459"/>
            <a:ext cx="7790338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Destino das Ofertas Avulsas e Pactos</a:t>
            </a:r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8EA8CD2-638E-4625-9383-02F33CFF78A7}"/>
              </a:ext>
            </a:extLst>
          </p:cNvPr>
          <p:cNvGraphicFramePr>
            <a:graphicFrameLocks noGrp="1"/>
          </p:cNvGraphicFramePr>
          <p:nvPr/>
        </p:nvGraphicFramePr>
        <p:xfrm>
          <a:off x="381000" y="2420938"/>
          <a:ext cx="8424863" cy="274320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12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24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Pacto e Ofertas avulsas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Ofertas ao Senhor, programadas e não direcionadas.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Projetos Missionários                10%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Aquisição de Bíblias, estudos bíblicos, folhetos e materiais da Escola Sabatina.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Projeto Desenvolvimento         10%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Compras de Terrenos, Construções, Reformas e Aluguéis de Salões.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Escola Sabatina                            20%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Missões Mundiais (Pregação do Evangelho em todo o mundo)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>
                          <a:effectLst/>
                        </a:rPr>
                        <a:t>Igreja local                                    60%</a:t>
                      </a:r>
                      <a:endParaRPr lang="pt-BR" sz="18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000" dirty="0">
                          <a:effectLst/>
                        </a:rPr>
                        <a:t>Despesas gerais e projetos locais</a:t>
                      </a:r>
                      <a:endParaRPr lang="pt-BR" sz="18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79" marR="6857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aixaDeTexto 1">
            <a:extLst>
              <a:ext uri="{FF2B5EF4-FFF2-40B4-BE49-F238E27FC236}">
                <a16:creationId xmlns:a16="http://schemas.microsoft.com/office/drawing/2014/main" id="{4E6E346A-C953-49FA-8A37-9B06CFF7C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2276475"/>
            <a:ext cx="367188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>
                <a:latin typeface="Arial" panose="020B0604020202020204" pitchFamily="34" charset="0"/>
              </a:rPr>
              <a:t>Além das ofertas na forma de pactos, há também as doações direcionadas, ou seja, doações esporádicas para determinados fins, por um período definido</a:t>
            </a: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83A5636C-1DB5-44EF-9787-627CF9022518}"/>
              </a:ext>
            </a:extLst>
          </p:cNvPr>
          <p:cNvSpPr txBox="1"/>
          <p:nvPr/>
        </p:nvSpPr>
        <p:spPr>
          <a:xfrm>
            <a:off x="395536" y="2541102"/>
            <a:ext cx="6982874" cy="52322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  <a:cs typeface="+mn-cs"/>
              </a:rPr>
              <a:t>Destino das Ofertas Direcionadas</a:t>
            </a: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154605D-11C8-4C1A-8D13-6CFAA653AE50}"/>
              </a:ext>
            </a:extLst>
          </p:cNvPr>
          <p:cNvGraphicFramePr>
            <a:graphicFrameLocks noGrp="1"/>
          </p:cNvGraphicFramePr>
          <p:nvPr/>
        </p:nvGraphicFramePr>
        <p:xfrm>
          <a:off x="395288" y="3589338"/>
          <a:ext cx="8353425" cy="1462087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4275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80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620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Oferta de Sacrifício (especial e específica)</a:t>
                      </a:r>
                      <a:endParaRPr lang="pt-BR" sz="2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Igreja local: 100%</a:t>
                      </a:r>
                      <a:endParaRPr lang="pt-BR" sz="200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Oferta extra</a:t>
                      </a:r>
                      <a:endParaRPr lang="pt-BR" sz="20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Não necessita de uma base percentual e pode ter um período definido</a:t>
                      </a:r>
                      <a:endParaRPr lang="pt-BR" sz="2000" dirty="0"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68584" marR="68584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1350</TotalTime>
  <Words>852</Words>
  <Application>Microsoft Office PowerPoint</Application>
  <PresentationFormat>Apresentação na tela (4:3)</PresentationFormat>
  <Paragraphs>95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1" baseType="lpstr">
      <vt:lpstr>Calibri</vt:lpstr>
      <vt:lpstr>Arial</vt:lpstr>
      <vt:lpstr>Arial Black</vt:lpstr>
      <vt:lpstr>Cambria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SM1141-SM1154</dc:title>
  <dc:subject>SM-COMUNHAO E PROFECIA</dc:subject>
  <dc:creator>Pr. MARCELO AUGUSTO DE CARVALHO</dc:creator>
  <cp:keywords>www.4tons.com</cp:keywords>
  <dc:description>COMÉRCIO PROIBIDO. USO PESSOAL</dc:description>
  <cp:lastModifiedBy>Pr. Marcelo Carvalho</cp:lastModifiedBy>
  <cp:revision>65</cp:revision>
  <dcterms:created xsi:type="dcterms:W3CDTF">2013-09-16T12:41:59Z</dcterms:created>
  <dcterms:modified xsi:type="dcterms:W3CDTF">2019-10-21T12:40:21Z</dcterms:modified>
  <cp:category>SM-JORANDA ESPIRITUAL 5</cp:category>
</cp:coreProperties>
</file>