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60" r:id="rId2"/>
    <p:sldId id="333" r:id="rId3"/>
    <p:sldId id="334" r:id="rId4"/>
    <p:sldId id="335" r:id="rId5"/>
    <p:sldId id="368" r:id="rId6"/>
    <p:sldId id="336" r:id="rId7"/>
    <p:sldId id="337" r:id="rId8"/>
    <p:sldId id="338" r:id="rId9"/>
    <p:sldId id="369" r:id="rId10"/>
    <p:sldId id="339" r:id="rId11"/>
    <p:sldId id="340" r:id="rId12"/>
    <p:sldId id="342" r:id="rId13"/>
    <p:sldId id="341" r:id="rId14"/>
    <p:sldId id="343" r:id="rId15"/>
    <p:sldId id="344" r:id="rId16"/>
    <p:sldId id="345" r:id="rId17"/>
    <p:sldId id="346" r:id="rId18"/>
    <p:sldId id="347" r:id="rId19"/>
    <p:sldId id="348"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49" r:id="rId42"/>
    <p:sldId id="353" r:id="rId43"/>
    <p:sldId id="350" r:id="rId44"/>
    <p:sldId id="351" r:id="rId45"/>
    <p:sldId id="354" r:id="rId46"/>
    <p:sldId id="352" r:id="rId47"/>
    <p:sldId id="355" r:id="rId48"/>
    <p:sldId id="356" r:id="rId49"/>
    <p:sldId id="357" r:id="rId50"/>
    <p:sldId id="358" r:id="rId51"/>
    <p:sldId id="359" r:id="rId52"/>
    <p:sldId id="360"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32" r:id="rId75"/>
    <p:sldId id="319" r:id="rId76"/>
    <p:sldId id="320" r:id="rId77"/>
    <p:sldId id="321" r:id="rId78"/>
    <p:sldId id="322" r:id="rId79"/>
    <p:sldId id="323" r:id="rId80"/>
    <p:sldId id="324" r:id="rId81"/>
    <p:sldId id="325" r:id="rId82"/>
    <p:sldId id="326" r:id="rId83"/>
    <p:sldId id="329" r:id="rId84"/>
    <p:sldId id="330" r:id="rId85"/>
    <p:sldId id="361" r:id="rId86"/>
    <p:sldId id="362" r:id="rId87"/>
    <p:sldId id="363" r:id="rId88"/>
    <p:sldId id="364" r:id="rId89"/>
    <p:sldId id="365" r:id="rId90"/>
    <p:sldId id="367" r:id="rId91"/>
    <p:sldId id="331" r:id="rId9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34F"/>
    <a:srgbClr val="FF3300"/>
    <a:srgbClr val="9FBFFF"/>
    <a:srgbClr val="B9D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6661" autoAdjust="0"/>
  </p:normalViewPr>
  <p:slideViewPr>
    <p:cSldViewPr>
      <p:cViewPr varScale="1">
        <p:scale>
          <a:sx n="51" d="100"/>
          <a:sy n="51" d="100"/>
        </p:scale>
        <p:origin x="1016"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CFBE6D70-5661-4DE1-A65D-10069EAFB9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effectLst>
                  <a:outerShdw blurRad="38100" dist="38100" dir="2700000" algn="tl">
                    <a:srgbClr val="000000">
                      <a:alpha val="43137"/>
                    </a:srgbClr>
                  </a:outerShdw>
                </a:effectLst>
              </a:defRPr>
            </a:lvl1pPr>
          </a:lstStyle>
          <a:p>
            <a:pPr>
              <a:defRPr/>
            </a:pPr>
            <a:endParaRPr lang="pt-BR"/>
          </a:p>
        </p:txBody>
      </p:sp>
      <p:sp>
        <p:nvSpPr>
          <p:cNvPr id="3" name="Espaço Reservado para Data 2">
            <a:extLst>
              <a:ext uri="{FF2B5EF4-FFF2-40B4-BE49-F238E27FC236}">
                <a16:creationId xmlns:a16="http://schemas.microsoft.com/office/drawing/2014/main" id="{297ABB9B-78C9-4308-8BA3-C266FBDD7F5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effectLst>
                  <a:outerShdw blurRad="38100" dist="38100" dir="2700000" algn="tl">
                    <a:srgbClr val="000000">
                      <a:alpha val="43137"/>
                    </a:srgbClr>
                  </a:outerShdw>
                </a:effectLst>
              </a:defRPr>
            </a:lvl1pPr>
          </a:lstStyle>
          <a:p>
            <a:pPr>
              <a:defRPr/>
            </a:pPr>
            <a:fld id="{B5D3C248-EF42-48B4-B606-457CD92529D7}" type="datetimeFigureOut">
              <a:rPr lang="pt-BR"/>
              <a:pPr>
                <a:defRPr/>
              </a:pPr>
              <a:t>21/10/2019</a:t>
            </a:fld>
            <a:endParaRPr lang="pt-BR"/>
          </a:p>
        </p:txBody>
      </p:sp>
      <p:sp>
        <p:nvSpPr>
          <p:cNvPr id="4" name="Espaço Reservado para Imagem de Slide 3">
            <a:extLst>
              <a:ext uri="{FF2B5EF4-FFF2-40B4-BE49-F238E27FC236}">
                <a16:creationId xmlns:a16="http://schemas.microsoft.com/office/drawing/2014/main" id="{78EB1B81-C42A-4592-840E-11D198F3A99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A352E1C9-9768-4C6E-AAD8-21B6E01DD4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84BE873B-5C1F-4CA1-B4D2-4239D356914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effectLst>
                  <a:outerShdw blurRad="38100" dist="38100" dir="2700000" algn="tl">
                    <a:srgbClr val="000000">
                      <a:alpha val="43137"/>
                    </a:srgbClr>
                  </a:outerShdw>
                </a:effectLst>
              </a:defRPr>
            </a:lvl1pPr>
          </a:lstStyle>
          <a:p>
            <a:pPr>
              <a:defRPr/>
            </a:pPr>
            <a:endParaRPr lang="pt-BR"/>
          </a:p>
        </p:txBody>
      </p:sp>
      <p:sp>
        <p:nvSpPr>
          <p:cNvPr id="7" name="Espaço Reservado para Número de Slide 6">
            <a:extLst>
              <a:ext uri="{FF2B5EF4-FFF2-40B4-BE49-F238E27FC236}">
                <a16:creationId xmlns:a16="http://schemas.microsoft.com/office/drawing/2014/main" id="{EDB531AB-F4FF-41A6-A1FB-39F12A8FC1F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effectLst>
                  <a:outerShdw blurRad="38100" dist="38100" dir="2700000" algn="tl">
                    <a:srgbClr val="000000">
                      <a:alpha val="43137"/>
                    </a:srgbClr>
                  </a:outerShdw>
                </a:effectLst>
              </a:defRPr>
            </a:lvl1pPr>
          </a:lstStyle>
          <a:p>
            <a:pPr>
              <a:defRPr/>
            </a:pPr>
            <a:fld id="{922D92A8-07DB-438C-880E-3BDA3F83CA83}"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Imagem de Slide 1">
            <a:extLst>
              <a:ext uri="{FF2B5EF4-FFF2-40B4-BE49-F238E27FC236}">
                <a16:creationId xmlns:a16="http://schemas.microsoft.com/office/drawing/2014/main" id="{D152D165-299C-4111-A08A-E5A364EC2C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ço Reservado para Anotações 2">
            <a:extLst>
              <a:ext uri="{FF2B5EF4-FFF2-40B4-BE49-F238E27FC236}">
                <a16:creationId xmlns:a16="http://schemas.microsoft.com/office/drawing/2014/main" id="{177998FF-81F1-446C-94BE-06F99B5054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r>
              <a:rPr lang="pt-BR" altLang="pt-BR" sz="1400" b="1">
                <a:latin typeface="Trebuchet MS" panose="020B0603020202020204" pitchFamily="34" charset="0"/>
              </a:rPr>
              <a:t>www.4tons.com</a:t>
            </a:r>
          </a:p>
          <a:p>
            <a:pPr algn="ctr">
              <a:spcBef>
                <a:spcPct val="0"/>
              </a:spcBef>
            </a:pPr>
            <a:r>
              <a:rPr lang="pt-BR" altLang="pt-BR" sz="1400" b="1">
                <a:latin typeface="Trebuchet MS" panose="020B0603020202020204" pitchFamily="34" charset="0"/>
              </a:rPr>
              <a:t>Pr. Marcelo Augusto de Carvalho</a:t>
            </a:r>
          </a:p>
        </p:txBody>
      </p:sp>
      <p:sp>
        <p:nvSpPr>
          <p:cNvPr id="4" name="Espaço Reservado para Número de Slide 3">
            <a:extLst>
              <a:ext uri="{FF2B5EF4-FFF2-40B4-BE49-F238E27FC236}">
                <a16:creationId xmlns:a16="http://schemas.microsoft.com/office/drawing/2014/main" id="{0972C5C8-8A05-46E8-B47F-1EEB867DFC5B}"/>
              </a:ext>
            </a:extLst>
          </p:cNvPr>
          <p:cNvSpPr>
            <a:spLocks noGrp="1"/>
          </p:cNvSpPr>
          <p:nvPr>
            <p:ph type="sldNum" sz="quarter" idx="5"/>
          </p:nvPr>
        </p:nvSpPr>
        <p:spPr/>
        <p:txBody>
          <a:bodyPr/>
          <a:lstStyle/>
          <a:p>
            <a:pPr>
              <a:defRPr/>
            </a:pPr>
            <a:fld id="{0F041DE2-0F45-4FB0-9A5E-388A69A26D00}" type="slidenum">
              <a:rPr lang="pt-BR"/>
              <a:pPr>
                <a:defRPr/>
              </a:pPr>
              <a:t>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gradFill rotWithShape="0">
          <a:gsLst>
            <a:gs pos="0">
              <a:schemeClr val="bg1"/>
            </a:gs>
            <a:gs pos="100000">
              <a:srgbClr val="9BC3EB"/>
            </a:gs>
          </a:gsLst>
          <a:lin ang="5400000" scaled="1"/>
        </a:gradFill>
        <a:effectLst/>
      </p:bgPr>
    </p:bg>
    <p:spTree>
      <p:nvGrpSpPr>
        <p:cNvPr id="1" name=""/>
        <p:cNvGrpSpPr/>
        <p:nvPr/>
      </p:nvGrpSpPr>
      <p:grpSpPr>
        <a:xfrm>
          <a:off x="0" y="0"/>
          <a:ext cx="0" cy="0"/>
          <a:chOff x="0" y="0"/>
          <a:chExt cx="0" cy="0"/>
        </a:xfrm>
      </p:grpSpPr>
      <p:sp>
        <p:nvSpPr>
          <p:cNvPr id="4" name="Freeform 7" descr="Picture2">
            <a:extLst>
              <a:ext uri="{FF2B5EF4-FFF2-40B4-BE49-F238E27FC236}">
                <a16:creationId xmlns:a16="http://schemas.microsoft.com/office/drawing/2014/main" id="{C2EFEF13-FEA2-46B3-A356-ECD1B007D35B}"/>
              </a:ext>
            </a:extLst>
          </p:cNvPr>
          <p:cNvSpPr>
            <a:spLocks/>
          </p:cNvSpPr>
          <p:nvPr/>
        </p:nvSpPr>
        <p:spPr bwMode="gray">
          <a:xfrm>
            <a:off x="-14288" y="4292600"/>
            <a:ext cx="9164638" cy="2592388"/>
          </a:xfrm>
          <a:custGeom>
            <a:avLst/>
            <a:gdLst>
              <a:gd name="T0" fmla="*/ 9 w 5773"/>
              <a:gd name="T1" fmla="*/ 633 h 1633"/>
              <a:gd name="T2" fmla="*/ 1710 w 5773"/>
              <a:gd name="T3" fmla="*/ 1182 h 1633"/>
              <a:gd name="T4" fmla="*/ 5773 w 5773"/>
              <a:gd name="T5" fmla="*/ 0 h 1633"/>
              <a:gd name="T6" fmla="*/ 5773 w 5773"/>
              <a:gd name="T7" fmla="*/ 1633 h 1633"/>
              <a:gd name="T8" fmla="*/ 0 w 5773"/>
              <a:gd name="T9" fmla="*/ 1630 h 1633"/>
              <a:gd name="T10" fmla="*/ 9 w 5773"/>
              <a:gd name="T11" fmla="*/ 633 h 1633"/>
            </a:gdLst>
            <a:ahLst/>
            <a:cxnLst>
              <a:cxn ang="0">
                <a:pos x="T0" y="T1"/>
              </a:cxn>
              <a:cxn ang="0">
                <a:pos x="T2" y="T3"/>
              </a:cxn>
              <a:cxn ang="0">
                <a:pos x="T4" y="T5"/>
              </a:cxn>
              <a:cxn ang="0">
                <a:pos x="T6" y="T7"/>
              </a:cxn>
              <a:cxn ang="0">
                <a:pos x="T8" y="T9"/>
              </a:cxn>
              <a:cxn ang="0">
                <a:pos x="T10" y="T11"/>
              </a:cxn>
            </a:cxnLst>
            <a:rect l="0" t="0" r="r" b="b"/>
            <a:pathLst>
              <a:path w="5773" h="1633">
                <a:moveTo>
                  <a:pt x="9" y="633"/>
                </a:moveTo>
                <a:cubicBezTo>
                  <a:pt x="27" y="588"/>
                  <a:pt x="695" y="1099"/>
                  <a:pt x="1710" y="1182"/>
                </a:cubicBezTo>
                <a:cubicBezTo>
                  <a:pt x="2725" y="1265"/>
                  <a:pt x="3871" y="1008"/>
                  <a:pt x="5773" y="0"/>
                </a:cubicBezTo>
                <a:lnTo>
                  <a:pt x="5773" y="1633"/>
                </a:lnTo>
                <a:lnTo>
                  <a:pt x="0" y="1630"/>
                </a:lnTo>
                <a:lnTo>
                  <a:pt x="9" y="633"/>
                </a:lnTo>
                <a:close/>
              </a:path>
            </a:pathLst>
          </a:cu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nvGrpSpPr>
          <p:cNvPr id="5" name="Group 8">
            <a:extLst>
              <a:ext uri="{FF2B5EF4-FFF2-40B4-BE49-F238E27FC236}">
                <a16:creationId xmlns:a16="http://schemas.microsoft.com/office/drawing/2014/main" id="{CE5EF17F-832F-4667-9DE8-3D29AE1D3F6D}"/>
              </a:ext>
            </a:extLst>
          </p:cNvPr>
          <p:cNvGrpSpPr>
            <a:grpSpLocks/>
          </p:cNvGrpSpPr>
          <p:nvPr/>
        </p:nvGrpSpPr>
        <p:grpSpPr bwMode="auto">
          <a:xfrm>
            <a:off x="-14288" y="0"/>
            <a:ext cx="9172576" cy="6124575"/>
            <a:chOff x="-9" y="0"/>
            <a:chExt cx="5778" cy="3858"/>
          </a:xfrm>
        </p:grpSpPr>
        <p:sp>
          <p:nvSpPr>
            <p:cNvPr id="6" name="Freeform 9" descr="Small grid">
              <a:extLst>
                <a:ext uri="{FF2B5EF4-FFF2-40B4-BE49-F238E27FC236}">
                  <a16:creationId xmlns:a16="http://schemas.microsoft.com/office/drawing/2014/main" id="{14428158-45DB-484E-BDEA-8BF6399E70A2}"/>
                </a:ext>
              </a:extLst>
            </p:cNvPr>
            <p:cNvSpPr>
              <a:spLocks/>
            </p:cNvSpPr>
            <p:nvPr userDrawn="1"/>
          </p:nvSpPr>
          <p:spPr bwMode="white">
            <a:xfrm>
              <a:off x="0" y="0"/>
              <a:ext cx="5769" cy="3858"/>
            </a:xfrm>
            <a:custGeom>
              <a:avLst/>
              <a:gdLst>
                <a:gd name="T0" fmla="*/ 0 w 5769"/>
                <a:gd name="T1" fmla="*/ 3026 h 3858"/>
                <a:gd name="T2" fmla="*/ 1984 w 5769"/>
                <a:gd name="T3" fmla="*/ 3803 h 3858"/>
                <a:gd name="T4" fmla="*/ 5769 w 5769"/>
                <a:gd name="T5" fmla="*/ 2377 h 3858"/>
                <a:gd name="T6" fmla="*/ 5769 w 5769"/>
                <a:gd name="T7" fmla="*/ 0 h 3858"/>
                <a:gd name="T8" fmla="*/ 18 w 5769"/>
                <a:gd name="T9" fmla="*/ 0 h 3858"/>
                <a:gd name="T10" fmla="*/ 9 w 5769"/>
                <a:gd name="T11" fmla="*/ 10 h 3858"/>
                <a:gd name="T12" fmla="*/ 0 w 5769"/>
                <a:gd name="T13" fmla="*/ 3026 h 3858"/>
              </a:gdLst>
              <a:ahLst/>
              <a:cxnLst>
                <a:cxn ang="0">
                  <a:pos x="T0" y="T1"/>
                </a:cxn>
                <a:cxn ang="0">
                  <a:pos x="T2" y="T3"/>
                </a:cxn>
                <a:cxn ang="0">
                  <a:pos x="T4" y="T5"/>
                </a:cxn>
                <a:cxn ang="0">
                  <a:pos x="T6" y="T7"/>
                </a:cxn>
                <a:cxn ang="0">
                  <a:pos x="T8" y="T9"/>
                </a:cxn>
                <a:cxn ang="0">
                  <a:pos x="T10" y="T11"/>
                </a:cxn>
                <a:cxn ang="0">
                  <a:pos x="T12" y="T13"/>
                </a:cxn>
              </a:cxnLst>
              <a:rect l="0" t="0" r="r" b="b"/>
              <a:pathLst>
                <a:path w="5769" h="3858">
                  <a:moveTo>
                    <a:pt x="0" y="3026"/>
                  </a:moveTo>
                  <a:cubicBezTo>
                    <a:pt x="70" y="3092"/>
                    <a:pt x="640" y="3748"/>
                    <a:pt x="1984" y="3803"/>
                  </a:cubicBezTo>
                  <a:cubicBezTo>
                    <a:pt x="3328" y="3858"/>
                    <a:pt x="5396" y="2688"/>
                    <a:pt x="5769" y="2377"/>
                  </a:cubicBezTo>
                  <a:lnTo>
                    <a:pt x="5769" y="0"/>
                  </a:lnTo>
                  <a:lnTo>
                    <a:pt x="18" y="0"/>
                  </a:lnTo>
                  <a:lnTo>
                    <a:pt x="9" y="10"/>
                  </a:lnTo>
                  <a:lnTo>
                    <a:pt x="0" y="3026"/>
                  </a:lnTo>
                  <a:close/>
                </a:path>
              </a:pathLst>
            </a:custGeom>
            <a:pattFill prst="smGrid">
              <a:fgClr>
                <a:schemeClr val="bg1"/>
              </a:fgClr>
              <a:bgClr>
                <a:srgbClr val="003D7B"/>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7" name="Freeform 10">
              <a:extLst>
                <a:ext uri="{FF2B5EF4-FFF2-40B4-BE49-F238E27FC236}">
                  <a16:creationId xmlns:a16="http://schemas.microsoft.com/office/drawing/2014/main" id="{9368AAB8-794E-4226-AB74-5B028B27C48A}"/>
                </a:ext>
              </a:extLst>
            </p:cNvPr>
            <p:cNvSpPr>
              <a:spLocks/>
            </p:cNvSpPr>
            <p:nvPr userDrawn="1"/>
          </p:nvSpPr>
          <p:spPr bwMode="white">
            <a:xfrm>
              <a:off x="-9" y="0"/>
              <a:ext cx="5769" cy="3858"/>
            </a:xfrm>
            <a:custGeom>
              <a:avLst/>
              <a:gdLst>
                <a:gd name="T0" fmla="*/ 0 w 5769"/>
                <a:gd name="T1" fmla="*/ 3026 h 3858"/>
                <a:gd name="T2" fmla="*/ 1984 w 5769"/>
                <a:gd name="T3" fmla="*/ 3803 h 3858"/>
                <a:gd name="T4" fmla="*/ 5769 w 5769"/>
                <a:gd name="T5" fmla="*/ 2377 h 3858"/>
                <a:gd name="T6" fmla="*/ 5769 w 5769"/>
                <a:gd name="T7" fmla="*/ 0 h 3858"/>
                <a:gd name="T8" fmla="*/ 18 w 5769"/>
                <a:gd name="T9" fmla="*/ 0 h 3858"/>
                <a:gd name="T10" fmla="*/ 9 w 5769"/>
                <a:gd name="T11" fmla="*/ 10 h 3858"/>
                <a:gd name="T12" fmla="*/ 0 w 5769"/>
                <a:gd name="T13" fmla="*/ 3026 h 3858"/>
              </a:gdLst>
              <a:ahLst/>
              <a:cxnLst>
                <a:cxn ang="0">
                  <a:pos x="T0" y="T1"/>
                </a:cxn>
                <a:cxn ang="0">
                  <a:pos x="T2" y="T3"/>
                </a:cxn>
                <a:cxn ang="0">
                  <a:pos x="T4" y="T5"/>
                </a:cxn>
                <a:cxn ang="0">
                  <a:pos x="T6" y="T7"/>
                </a:cxn>
                <a:cxn ang="0">
                  <a:pos x="T8" y="T9"/>
                </a:cxn>
                <a:cxn ang="0">
                  <a:pos x="T10" y="T11"/>
                </a:cxn>
                <a:cxn ang="0">
                  <a:pos x="T12" y="T13"/>
                </a:cxn>
              </a:cxnLst>
              <a:rect l="0" t="0" r="r" b="b"/>
              <a:pathLst>
                <a:path w="5769" h="3858">
                  <a:moveTo>
                    <a:pt x="0" y="3026"/>
                  </a:moveTo>
                  <a:cubicBezTo>
                    <a:pt x="70" y="3092"/>
                    <a:pt x="640" y="3748"/>
                    <a:pt x="1984" y="3803"/>
                  </a:cubicBezTo>
                  <a:cubicBezTo>
                    <a:pt x="3328" y="3858"/>
                    <a:pt x="5396" y="2688"/>
                    <a:pt x="5769" y="2377"/>
                  </a:cubicBezTo>
                  <a:lnTo>
                    <a:pt x="5769" y="0"/>
                  </a:lnTo>
                  <a:lnTo>
                    <a:pt x="18" y="0"/>
                  </a:lnTo>
                  <a:lnTo>
                    <a:pt x="9" y="10"/>
                  </a:lnTo>
                  <a:lnTo>
                    <a:pt x="0" y="3026"/>
                  </a:lnTo>
                  <a:close/>
                </a:path>
              </a:pathLst>
            </a:custGeom>
            <a:gradFill rotWithShape="0">
              <a:gsLst>
                <a:gs pos="0">
                  <a:schemeClr val="bg1">
                    <a:gamma/>
                    <a:shade val="46275"/>
                    <a:invGamma/>
                    <a:alpha val="44000"/>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
        <p:nvSpPr>
          <p:cNvPr id="3074" name="Rectangle 2"/>
          <p:cNvSpPr>
            <a:spLocks noGrp="1" noChangeArrowheads="1"/>
          </p:cNvSpPr>
          <p:nvPr>
            <p:ph type="ctrTitle"/>
          </p:nvPr>
        </p:nvSpPr>
        <p:spPr>
          <a:xfrm>
            <a:off x="685800" y="2130425"/>
            <a:ext cx="7772400" cy="1470025"/>
          </a:xfrm>
          <a:effectLst>
            <a:outerShdw dist="53882" dir="2700000" algn="ctr" rotWithShape="0">
              <a:srgbClr val="000000"/>
            </a:outerShdw>
          </a:effectLst>
        </p:spPr>
        <p:txBody>
          <a:bodyPr/>
          <a:lstStyle>
            <a:lvl1pPr>
              <a:defRPr sz="4400"/>
            </a:lvl1pPr>
          </a:lstStyle>
          <a:p>
            <a:pPr lvl="0"/>
            <a:r>
              <a:rPr lang="en-US" noProof="0"/>
              <a:t>Clique para editar o estilo do título mestre</a:t>
            </a:r>
          </a:p>
        </p:txBody>
      </p:sp>
      <p:sp>
        <p:nvSpPr>
          <p:cNvPr id="3075" name="Rectangle 3"/>
          <p:cNvSpPr>
            <a:spLocks noGrp="1" noChangeArrowheads="1"/>
          </p:cNvSpPr>
          <p:nvPr>
            <p:ph type="subTitle" idx="1"/>
          </p:nvPr>
        </p:nvSpPr>
        <p:spPr>
          <a:xfrm>
            <a:off x="1295400" y="3886200"/>
            <a:ext cx="6400800" cy="685800"/>
          </a:xfrm>
        </p:spPr>
        <p:txBody>
          <a:bodyPr/>
          <a:lstStyle>
            <a:lvl1pPr marL="0" indent="0" algn="ctr">
              <a:buFontTx/>
              <a:buNone/>
              <a:defRPr sz="2800"/>
            </a:lvl1pPr>
          </a:lstStyle>
          <a:p>
            <a:pPr lvl="0"/>
            <a:r>
              <a:rPr lang="en-US" noProof="0"/>
              <a:t>Clique para editar o estilo do subtítulo mestre</a:t>
            </a:r>
          </a:p>
        </p:txBody>
      </p:sp>
      <p:sp>
        <p:nvSpPr>
          <p:cNvPr id="8" name="Rectangle 4">
            <a:extLst>
              <a:ext uri="{FF2B5EF4-FFF2-40B4-BE49-F238E27FC236}">
                <a16:creationId xmlns:a16="http://schemas.microsoft.com/office/drawing/2014/main" id="{EEDC2BEF-AB33-4974-AD72-46F5751E2CDA}"/>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CB84E0BC-8364-487C-A91C-A30231824A3D}"/>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0" name="Rectangle 6">
            <a:extLst>
              <a:ext uri="{FF2B5EF4-FFF2-40B4-BE49-F238E27FC236}">
                <a16:creationId xmlns:a16="http://schemas.microsoft.com/office/drawing/2014/main" id="{75D17167-6E8B-4241-949B-3ED0632B5C13}"/>
              </a:ext>
            </a:extLst>
          </p:cNvPr>
          <p:cNvSpPr>
            <a:spLocks noGrp="1" noChangeArrowheads="1"/>
          </p:cNvSpPr>
          <p:nvPr>
            <p:ph type="sldNum" sz="quarter" idx="12"/>
          </p:nvPr>
        </p:nvSpPr>
        <p:spPr>
          <a:xfrm>
            <a:off x="6553200" y="6245225"/>
            <a:ext cx="2133600" cy="476250"/>
          </a:xfrm>
        </p:spPr>
        <p:txBody>
          <a:bodyPr/>
          <a:lstStyle>
            <a:lvl1pPr>
              <a:defRPr smtClean="0"/>
            </a:lvl1pPr>
          </a:lstStyle>
          <a:p>
            <a:pPr>
              <a:defRPr/>
            </a:pPr>
            <a:fld id="{326DD24F-2C32-432A-972F-75EC9862EDF8}" type="slidenum">
              <a:rPr lang="en-US" altLang="pt-BR"/>
              <a:pPr>
                <a:defRPr/>
              </a:pPr>
              <a:t>‹nº›</a:t>
            </a:fld>
            <a:endParaRPr lang="en-US" altLang="pt-BR"/>
          </a:p>
        </p:txBody>
      </p:sp>
    </p:spTree>
    <p:extLst>
      <p:ext uri="{BB962C8B-B14F-4D97-AF65-F5344CB8AC3E}">
        <p14:creationId xmlns:p14="http://schemas.microsoft.com/office/powerpoint/2010/main" val="18154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BB97F567-88CC-4381-9267-CD92D73065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BC87E1-4EE2-48B4-8196-3DE796AAD8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5A1343-7872-4DA7-9999-39E8623D0BA1}"/>
              </a:ext>
            </a:extLst>
          </p:cNvPr>
          <p:cNvSpPr>
            <a:spLocks noGrp="1" noChangeArrowheads="1"/>
          </p:cNvSpPr>
          <p:nvPr>
            <p:ph type="sldNum" sz="quarter" idx="12"/>
          </p:nvPr>
        </p:nvSpPr>
        <p:spPr>
          <a:ln/>
        </p:spPr>
        <p:txBody>
          <a:bodyPr/>
          <a:lstStyle>
            <a:lvl1pPr>
              <a:defRPr/>
            </a:lvl1pPr>
          </a:lstStyle>
          <a:p>
            <a:pPr>
              <a:defRPr/>
            </a:pPr>
            <a:fld id="{BE6096A2-F73B-4DFB-BA81-B5B0EBA6A76B}" type="slidenum">
              <a:rPr lang="en-US" altLang="pt-BR"/>
              <a:pPr>
                <a:defRPr/>
              </a:pPr>
              <a:t>‹nº›</a:t>
            </a:fld>
            <a:endParaRPr lang="en-US" altLang="pt-BR"/>
          </a:p>
        </p:txBody>
      </p:sp>
    </p:spTree>
    <p:extLst>
      <p:ext uri="{BB962C8B-B14F-4D97-AF65-F5344CB8AC3E}">
        <p14:creationId xmlns:p14="http://schemas.microsoft.com/office/powerpoint/2010/main" val="350601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6FC66C39-FBF3-4E31-9D06-06EAE772A0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C6DD7B-5152-4BDD-ACAA-56DC0A8DE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2A2F4F-E2B4-4EEE-A53B-BE72D20F9448}"/>
              </a:ext>
            </a:extLst>
          </p:cNvPr>
          <p:cNvSpPr>
            <a:spLocks noGrp="1" noChangeArrowheads="1"/>
          </p:cNvSpPr>
          <p:nvPr>
            <p:ph type="sldNum" sz="quarter" idx="12"/>
          </p:nvPr>
        </p:nvSpPr>
        <p:spPr>
          <a:ln/>
        </p:spPr>
        <p:txBody>
          <a:bodyPr/>
          <a:lstStyle>
            <a:lvl1pPr>
              <a:defRPr/>
            </a:lvl1pPr>
          </a:lstStyle>
          <a:p>
            <a:pPr>
              <a:defRPr/>
            </a:pPr>
            <a:fld id="{A13A2B41-B18F-4812-A6E6-6C3D53D4A050}" type="slidenum">
              <a:rPr lang="en-US" altLang="pt-BR"/>
              <a:pPr>
                <a:defRPr/>
              </a:pPr>
              <a:t>‹nº›</a:t>
            </a:fld>
            <a:endParaRPr lang="en-US" altLang="pt-BR"/>
          </a:p>
        </p:txBody>
      </p:sp>
    </p:spTree>
    <p:extLst>
      <p:ext uri="{BB962C8B-B14F-4D97-AF65-F5344CB8AC3E}">
        <p14:creationId xmlns:p14="http://schemas.microsoft.com/office/powerpoint/2010/main" val="92732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1052FC7D-CEC8-42B5-8981-4BA03ACE46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ED2589-4206-4612-B3D0-D1623F952A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A058FA-1550-47E8-96F2-AE7BC4FA4312}"/>
              </a:ext>
            </a:extLst>
          </p:cNvPr>
          <p:cNvSpPr>
            <a:spLocks noGrp="1" noChangeArrowheads="1"/>
          </p:cNvSpPr>
          <p:nvPr>
            <p:ph type="sldNum" sz="quarter" idx="12"/>
          </p:nvPr>
        </p:nvSpPr>
        <p:spPr>
          <a:ln/>
        </p:spPr>
        <p:txBody>
          <a:bodyPr/>
          <a:lstStyle>
            <a:lvl1pPr>
              <a:defRPr/>
            </a:lvl1pPr>
          </a:lstStyle>
          <a:p>
            <a:pPr>
              <a:defRPr/>
            </a:pPr>
            <a:fld id="{57A1D3E7-BC06-4E7F-AF38-A76EDE75E3F6}" type="slidenum">
              <a:rPr lang="en-US" altLang="pt-BR"/>
              <a:pPr>
                <a:defRPr/>
              </a:pPr>
              <a:t>‹nº›</a:t>
            </a:fld>
            <a:endParaRPr lang="en-US" altLang="pt-BR"/>
          </a:p>
        </p:txBody>
      </p:sp>
    </p:spTree>
    <p:extLst>
      <p:ext uri="{BB962C8B-B14F-4D97-AF65-F5344CB8AC3E}">
        <p14:creationId xmlns:p14="http://schemas.microsoft.com/office/powerpoint/2010/main" val="120072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Rectangle 4">
            <a:extLst>
              <a:ext uri="{FF2B5EF4-FFF2-40B4-BE49-F238E27FC236}">
                <a16:creationId xmlns:a16="http://schemas.microsoft.com/office/drawing/2014/main" id="{D615D982-9B67-4076-AF1B-AC44F46FFC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A0EE2A-BF3F-4167-AEC6-83CB21D949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6322EE-25B6-4B07-8171-7AF6871E188B}"/>
              </a:ext>
            </a:extLst>
          </p:cNvPr>
          <p:cNvSpPr>
            <a:spLocks noGrp="1" noChangeArrowheads="1"/>
          </p:cNvSpPr>
          <p:nvPr>
            <p:ph type="sldNum" sz="quarter" idx="12"/>
          </p:nvPr>
        </p:nvSpPr>
        <p:spPr>
          <a:ln/>
        </p:spPr>
        <p:txBody>
          <a:bodyPr/>
          <a:lstStyle>
            <a:lvl1pPr>
              <a:defRPr/>
            </a:lvl1pPr>
          </a:lstStyle>
          <a:p>
            <a:pPr>
              <a:defRPr/>
            </a:pPr>
            <a:fld id="{9C86D3E0-A5D5-4969-89B7-193549F4E1D0}" type="slidenum">
              <a:rPr lang="en-US" altLang="pt-BR"/>
              <a:pPr>
                <a:defRPr/>
              </a:pPr>
              <a:t>‹nº›</a:t>
            </a:fld>
            <a:endParaRPr lang="en-US" altLang="pt-BR"/>
          </a:p>
        </p:txBody>
      </p:sp>
    </p:spTree>
    <p:extLst>
      <p:ext uri="{BB962C8B-B14F-4D97-AF65-F5344CB8AC3E}">
        <p14:creationId xmlns:p14="http://schemas.microsoft.com/office/powerpoint/2010/main" val="25368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82880F0E-84BF-4A4B-A8A7-9E690698CC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B2A7C7-BF83-4A80-AC8F-D536DEA5CC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09B1D4-5AF3-4C2F-8AC6-DA6581D7AD87}"/>
              </a:ext>
            </a:extLst>
          </p:cNvPr>
          <p:cNvSpPr>
            <a:spLocks noGrp="1" noChangeArrowheads="1"/>
          </p:cNvSpPr>
          <p:nvPr>
            <p:ph type="sldNum" sz="quarter" idx="12"/>
          </p:nvPr>
        </p:nvSpPr>
        <p:spPr>
          <a:ln/>
        </p:spPr>
        <p:txBody>
          <a:bodyPr/>
          <a:lstStyle>
            <a:lvl1pPr>
              <a:defRPr/>
            </a:lvl1pPr>
          </a:lstStyle>
          <a:p>
            <a:pPr>
              <a:defRPr/>
            </a:pPr>
            <a:fld id="{AE3716C3-C082-4A75-A218-50C9F89F98F8}" type="slidenum">
              <a:rPr lang="en-US" altLang="pt-BR"/>
              <a:pPr>
                <a:defRPr/>
              </a:pPr>
              <a:t>‹nº›</a:t>
            </a:fld>
            <a:endParaRPr lang="en-US" altLang="pt-BR"/>
          </a:p>
        </p:txBody>
      </p:sp>
    </p:spTree>
    <p:extLst>
      <p:ext uri="{BB962C8B-B14F-4D97-AF65-F5344CB8AC3E}">
        <p14:creationId xmlns:p14="http://schemas.microsoft.com/office/powerpoint/2010/main" val="326150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D3B07E36-784A-4A18-B892-210E6526226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D3F08A3-ADD6-4C88-8F69-7505821B27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D873533-C697-4608-AF32-C8D7F6AD9920}"/>
              </a:ext>
            </a:extLst>
          </p:cNvPr>
          <p:cNvSpPr>
            <a:spLocks noGrp="1" noChangeArrowheads="1"/>
          </p:cNvSpPr>
          <p:nvPr>
            <p:ph type="sldNum" sz="quarter" idx="12"/>
          </p:nvPr>
        </p:nvSpPr>
        <p:spPr>
          <a:ln/>
        </p:spPr>
        <p:txBody>
          <a:bodyPr/>
          <a:lstStyle>
            <a:lvl1pPr>
              <a:defRPr/>
            </a:lvl1pPr>
          </a:lstStyle>
          <a:p>
            <a:pPr>
              <a:defRPr/>
            </a:pPr>
            <a:fld id="{2D54F12C-EE83-4175-B671-BF2BCBFB41DA}" type="slidenum">
              <a:rPr lang="en-US" altLang="pt-BR"/>
              <a:pPr>
                <a:defRPr/>
              </a:pPr>
              <a:t>‹nº›</a:t>
            </a:fld>
            <a:endParaRPr lang="en-US" altLang="pt-BR"/>
          </a:p>
        </p:txBody>
      </p:sp>
    </p:spTree>
    <p:extLst>
      <p:ext uri="{BB962C8B-B14F-4D97-AF65-F5344CB8AC3E}">
        <p14:creationId xmlns:p14="http://schemas.microsoft.com/office/powerpoint/2010/main" val="232255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
            <a:extLst>
              <a:ext uri="{FF2B5EF4-FFF2-40B4-BE49-F238E27FC236}">
                <a16:creationId xmlns:a16="http://schemas.microsoft.com/office/drawing/2014/main" id="{A20053EA-2D7A-45B3-9340-5C8CE3C9326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71CB10C-C04A-4365-8EB7-FB6646CE5E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41645D7-B2B1-42B7-BA55-9FB499A77B4D}"/>
              </a:ext>
            </a:extLst>
          </p:cNvPr>
          <p:cNvSpPr>
            <a:spLocks noGrp="1" noChangeArrowheads="1"/>
          </p:cNvSpPr>
          <p:nvPr>
            <p:ph type="sldNum" sz="quarter" idx="12"/>
          </p:nvPr>
        </p:nvSpPr>
        <p:spPr>
          <a:ln/>
        </p:spPr>
        <p:txBody>
          <a:bodyPr/>
          <a:lstStyle>
            <a:lvl1pPr>
              <a:defRPr/>
            </a:lvl1pPr>
          </a:lstStyle>
          <a:p>
            <a:pPr>
              <a:defRPr/>
            </a:pPr>
            <a:fld id="{0D1EFD8C-AEA8-450B-AAA4-C79E820A5258}" type="slidenum">
              <a:rPr lang="en-US" altLang="pt-BR"/>
              <a:pPr>
                <a:defRPr/>
              </a:pPr>
              <a:t>‹nº›</a:t>
            </a:fld>
            <a:endParaRPr lang="en-US" altLang="pt-BR"/>
          </a:p>
        </p:txBody>
      </p:sp>
    </p:spTree>
    <p:extLst>
      <p:ext uri="{BB962C8B-B14F-4D97-AF65-F5344CB8AC3E}">
        <p14:creationId xmlns:p14="http://schemas.microsoft.com/office/powerpoint/2010/main" val="42018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0EFC06-310D-4D67-AEA0-DB48EA8A30F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0B4D933-CD2E-4A40-84CA-5CFFFC1F27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021B40B-E497-4222-AD61-F015DA804E45}"/>
              </a:ext>
            </a:extLst>
          </p:cNvPr>
          <p:cNvSpPr>
            <a:spLocks noGrp="1" noChangeArrowheads="1"/>
          </p:cNvSpPr>
          <p:nvPr>
            <p:ph type="sldNum" sz="quarter" idx="12"/>
          </p:nvPr>
        </p:nvSpPr>
        <p:spPr>
          <a:ln/>
        </p:spPr>
        <p:txBody>
          <a:bodyPr/>
          <a:lstStyle>
            <a:lvl1pPr>
              <a:defRPr/>
            </a:lvl1pPr>
          </a:lstStyle>
          <a:p>
            <a:pPr>
              <a:defRPr/>
            </a:pPr>
            <a:fld id="{441D54D2-37DE-4CBF-8687-6B385C1BDEC7}" type="slidenum">
              <a:rPr lang="en-US" altLang="pt-BR"/>
              <a:pPr>
                <a:defRPr/>
              </a:pPr>
              <a:t>‹nº›</a:t>
            </a:fld>
            <a:endParaRPr lang="en-US" altLang="pt-BR"/>
          </a:p>
        </p:txBody>
      </p:sp>
    </p:spTree>
    <p:extLst>
      <p:ext uri="{BB962C8B-B14F-4D97-AF65-F5344CB8AC3E}">
        <p14:creationId xmlns:p14="http://schemas.microsoft.com/office/powerpoint/2010/main" val="245599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4">
            <a:extLst>
              <a:ext uri="{FF2B5EF4-FFF2-40B4-BE49-F238E27FC236}">
                <a16:creationId xmlns:a16="http://schemas.microsoft.com/office/drawing/2014/main" id="{A1F3B2BF-979D-4BBE-8950-EB0AE20CE1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D0DEBC-6084-4381-85C1-DE579FEEEC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F5B4DCA-FEC2-48D9-B4A3-3D2641625AD9}"/>
              </a:ext>
            </a:extLst>
          </p:cNvPr>
          <p:cNvSpPr>
            <a:spLocks noGrp="1" noChangeArrowheads="1"/>
          </p:cNvSpPr>
          <p:nvPr>
            <p:ph type="sldNum" sz="quarter" idx="12"/>
          </p:nvPr>
        </p:nvSpPr>
        <p:spPr>
          <a:ln/>
        </p:spPr>
        <p:txBody>
          <a:bodyPr/>
          <a:lstStyle>
            <a:lvl1pPr>
              <a:defRPr/>
            </a:lvl1pPr>
          </a:lstStyle>
          <a:p>
            <a:pPr>
              <a:defRPr/>
            </a:pPr>
            <a:fld id="{9AD73E4E-2854-442E-88D6-5CE3B7538A56}" type="slidenum">
              <a:rPr lang="en-US" altLang="pt-BR"/>
              <a:pPr>
                <a:defRPr/>
              </a:pPr>
              <a:t>‹nº›</a:t>
            </a:fld>
            <a:endParaRPr lang="en-US" altLang="pt-BR"/>
          </a:p>
        </p:txBody>
      </p:sp>
    </p:spTree>
    <p:extLst>
      <p:ext uri="{BB962C8B-B14F-4D97-AF65-F5344CB8AC3E}">
        <p14:creationId xmlns:p14="http://schemas.microsoft.com/office/powerpoint/2010/main" val="81686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4">
            <a:extLst>
              <a:ext uri="{FF2B5EF4-FFF2-40B4-BE49-F238E27FC236}">
                <a16:creationId xmlns:a16="http://schemas.microsoft.com/office/drawing/2014/main" id="{616082A5-5FAA-45F0-8F94-12A4D913BE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4AFC8F-D8E5-4307-8B7F-D65721C327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128E7E-9815-44C8-B65B-25E629C2A2CD}"/>
              </a:ext>
            </a:extLst>
          </p:cNvPr>
          <p:cNvSpPr>
            <a:spLocks noGrp="1" noChangeArrowheads="1"/>
          </p:cNvSpPr>
          <p:nvPr>
            <p:ph type="sldNum" sz="quarter" idx="12"/>
          </p:nvPr>
        </p:nvSpPr>
        <p:spPr>
          <a:ln/>
        </p:spPr>
        <p:txBody>
          <a:bodyPr/>
          <a:lstStyle>
            <a:lvl1pPr>
              <a:defRPr/>
            </a:lvl1pPr>
          </a:lstStyle>
          <a:p>
            <a:pPr>
              <a:defRPr/>
            </a:pPr>
            <a:fld id="{929A9EB6-C488-403D-9C96-5C04DB5C0EA8}" type="slidenum">
              <a:rPr lang="en-US" altLang="pt-BR"/>
              <a:pPr>
                <a:defRPr/>
              </a:pPr>
              <a:t>‹nº›</a:t>
            </a:fld>
            <a:endParaRPr lang="en-US" altLang="pt-BR"/>
          </a:p>
        </p:txBody>
      </p:sp>
    </p:spTree>
    <p:extLst>
      <p:ext uri="{BB962C8B-B14F-4D97-AF65-F5344CB8AC3E}">
        <p14:creationId xmlns:p14="http://schemas.microsoft.com/office/powerpoint/2010/main" val="218150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chemeClr val="bg1"/>
            </a:gs>
            <a:gs pos="100000">
              <a:srgbClr val="9BC3EB"/>
            </a:gs>
          </a:gsLst>
          <a:lin ang="5400000" scaled="1"/>
        </a:gradFill>
        <a:effectLst/>
      </p:bgPr>
    </p:bg>
    <p:spTree>
      <p:nvGrpSpPr>
        <p:cNvPr id="1" name=""/>
        <p:cNvGrpSpPr/>
        <p:nvPr/>
      </p:nvGrpSpPr>
      <p:grpSpPr>
        <a:xfrm>
          <a:off x="0" y="0"/>
          <a:ext cx="0" cy="0"/>
          <a:chOff x="0" y="0"/>
          <a:chExt cx="0" cy="0"/>
        </a:xfrm>
      </p:grpSpPr>
      <p:grpSp>
        <p:nvGrpSpPr>
          <p:cNvPr id="1026" name="Group 7">
            <a:extLst>
              <a:ext uri="{FF2B5EF4-FFF2-40B4-BE49-F238E27FC236}">
                <a16:creationId xmlns:a16="http://schemas.microsoft.com/office/drawing/2014/main" id="{50F96D4E-EA84-4B20-91E4-1CE20B306CBD}"/>
              </a:ext>
            </a:extLst>
          </p:cNvPr>
          <p:cNvGrpSpPr>
            <a:grpSpLocks/>
          </p:cNvGrpSpPr>
          <p:nvPr/>
        </p:nvGrpSpPr>
        <p:grpSpPr bwMode="auto">
          <a:xfrm>
            <a:off x="-15875" y="-15875"/>
            <a:ext cx="9185275" cy="6410325"/>
            <a:chOff x="-9" y="-9"/>
            <a:chExt cx="5778" cy="4038"/>
          </a:xfrm>
        </p:grpSpPr>
        <p:sp>
          <p:nvSpPr>
            <p:cNvPr id="1032" name="Freeform 8" descr="Small grid">
              <a:extLst>
                <a:ext uri="{FF2B5EF4-FFF2-40B4-BE49-F238E27FC236}">
                  <a16:creationId xmlns:a16="http://schemas.microsoft.com/office/drawing/2014/main" id="{A7C9CCB2-8AB1-423E-983F-A2CA5358D808}"/>
                </a:ext>
              </a:extLst>
            </p:cNvPr>
            <p:cNvSpPr>
              <a:spLocks/>
            </p:cNvSpPr>
            <p:nvPr userDrawn="1"/>
          </p:nvSpPr>
          <p:spPr bwMode="white">
            <a:xfrm>
              <a:off x="-9" y="-9"/>
              <a:ext cx="5769" cy="4029"/>
            </a:xfrm>
            <a:custGeom>
              <a:avLst/>
              <a:gdLst>
                <a:gd name="T0" fmla="*/ 0 w 5769"/>
                <a:gd name="T1" fmla="*/ 3392 h 4029"/>
                <a:gd name="T2" fmla="*/ 1978 w 5769"/>
                <a:gd name="T3" fmla="*/ 3972 h 4029"/>
                <a:gd name="T4" fmla="*/ 5769 w 5769"/>
                <a:gd name="T5" fmla="*/ 2953 h 4029"/>
                <a:gd name="T6" fmla="*/ 5769 w 5769"/>
                <a:gd name="T7" fmla="*/ 0 h 4029"/>
                <a:gd name="T8" fmla="*/ 9 w 5769"/>
                <a:gd name="T9" fmla="*/ 9 h 4029"/>
                <a:gd name="T10" fmla="*/ 15 w 5769"/>
                <a:gd name="T11" fmla="*/ 19 h 4029"/>
                <a:gd name="T12" fmla="*/ 0 w 5769"/>
                <a:gd name="T13" fmla="*/ 3392 h 4029"/>
              </a:gdLst>
              <a:ahLst/>
              <a:cxnLst>
                <a:cxn ang="0">
                  <a:pos x="T0" y="T1"/>
                </a:cxn>
                <a:cxn ang="0">
                  <a:pos x="T2" y="T3"/>
                </a:cxn>
                <a:cxn ang="0">
                  <a:pos x="T4" y="T5"/>
                </a:cxn>
                <a:cxn ang="0">
                  <a:pos x="T6" y="T7"/>
                </a:cxn>
                <a:cxn ang="0">
                  <a:pos x="T8" y="T9"/>
                </a:cxn>
                <a:cxn ang="0">
                  <a:pos x="T10" y="T11"/>
                </a:cxn>
                <a:cxn ang="0">
                  <a:pos x="T12" y="T13"/>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pattFill prst="smGrid">
              <a:fgClr>
                <a:schemeClr val="bg1"/>
              </a:fgClr>
              <a:bgClr>
                <a:srgbClr val="003D7B"/>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1033" name="Freeform 9">
              <a:extLst>
                <a:ext uri="{FF2B5EF4-FFF2-40B4-BE49-F238E27FC236}">
                  <a16:creationId xmlns:a16="http://schemas.microsoft.com/office/drawing/2014/main" id="{A6757D3B-2C0E-43E1-A1FF-9BE7853792D3}"/>
                </a:ext>
              </a:extLst>
            </p:cNvPr>
            <p:cNvSpPr>
              <a:spLocks/>
            </p:cNvSpPr>
            <p:nvPr userDrawn="1"/>
          </p:nvSpPr>
          <p:spPr bwMode="white">
            <a:xfrm>
              <a:off x="0" y="0"/>
              <a:ext cx="5769" cy="4029"/>
            </a:xfrm>
            <a:custGeom>
              <a:avLst/>
              <a:gdLst>
                <a:gd name="T0" fmla="*/ 0 w 5769"/>
                <a:gd name="T1" fmla="*/ 3392 h 4029"/>
                <a:gd name="T2" fmla="*/ 1978 w 5769"/>
                <a:gd name="T3" fmla="*/ 3972 h 4029"/>
                <a:gd name="T4" fmla="*/ 5769 w 5769"/>
                <a:gd name="T5" fmla="*/ 2953 h 4029"/>
                <a:gd name="T6" fmla="*/ 5769 w 5769"/>
                <a:gd name="T7" fmla="*/ 0 h 4029"/>
                <a:gd name="T8" fmla="*/ 9 w 5769"/>
                <a:gd name="T9" fmla="*/ 9 h 4029"/>
                <a:gd name="T10" fmla="*/ 15 w 5769"/>
                <a:gd name="T11" fmla="*/ 19 h 4029"/>
                <a:gd name="T12" fmla="*/ 0 w 5769"/>
                <a:gd name="T13" fmla="*/ 3392 h 4029"/>
              </a:gdLst>
              <a:ahLst/>
              <a:cxnLst>
                <a:cxn ang="0">
                  <a:pos x="T0" y="T1"/>
                </a:cxn>
                <a:cxn ang="0">
                  <a:pos x="T2" y="T3"/>
                </a:cxn>
                <a:cxn ang="0">
                  <a:pos x="T4" y="T5"/>
                </a:cxn>
                <a:cxn ang="0">
                  <a:pos x="T6" y="T7"/>
                </a:cxn>
                <a:cxn ang="0">
                  <a:pos x="T8" y="T9"/>
                </a:cxn>
                <a:cxn ang="0">
                  <a:pos x="T10" y="T11"/>
                </a:cxn>
                <a:cxn ang="0">
                  <a:pos x="T12" y="T13"/>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gradFill rotWithShape="0">
              <a:gsLst>
                <a:gs pos="0">
                  <a:schemeClr val="bg1">
                    <a:gamma/>
                    <a:shade val="46275"/>
                    <a:invGamma/>
                    <a:alpha val="46001"/>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
        <p:nvSpPr>
          <p:cNvPr id="1034" name="Freeform 10">
            <a:extLst>
              <a:ext uri="{FF2B5EF4-FFF2-40B4-BE49-F238E27FC236}">
                <a16:creationId xmlns:a16="http://schemas.microsoft.com/office/drawing/2014/main" id="{F144AD25-F2D4-483B-901C-5836BB8FFB61}"/>
              </a:ext>
            </a:extLst>
          </p:cNvPr>
          <p:cNvSpPr>
            <a:spLocks/>
          </p:cNvSpPr>
          <p:nvPr/>
        </p:nvSpPr>
        <p:spPr bwMode="gray">
          <a:xfrm>
            <a:off x="-15875" y="5281613"/>
            <a:ext cx="9169400" cy="1601787"/>
          </a:xfrm>
          <a:custGeom>
            <a:avLst/>
            <a:gdLst>
              <a:gd name="T0" fmla="*/ 9 w 5778"/>
              <a:gd name="T1" fmla="*/ 426 h 1009"/>
              <a:gd name="T2" fmla="*/ 1774 w 5778"/>
              <a:gd name="T3" fmla="*/ 710 h 1009"/>
              <a:gd name="T4" fmla="*/ 5778 w 5778"/>
              <a:gd name="T5" fmla="*/ 0 h 1009"/>
              <a:gd name="T6" fmla="*/ 5773 w 5778"/>
              <a:gd name="T7" fmla="*/ 1009 h 1009"/>
              <a:gd name="T8" fmla="*/ 0 w 5778"/>
              <a:gd name="T9" fmla="*/ 1007 h 1009"/>
              <a:gd name="T10" fmla="*/ 9 w 5778"/>
              <a:gd name="T11" fmla="*/ 426 h 1009"/>
            </a:gdLst>
            <a:ahLst/>
            <a:cxnLst>
              <a:cxn ang="0">
                <a:pos x="T0" y="T1"/>
              </a:cxn>
              <a:cxn ang="0">
                <a:pos x="T2" y="T3"/>
              </a:cxn>
              <a:cxn ang="0">
                <a:pos x="T4" y="T5"/>
              </a:cxn>
              <a:cxn ang="0">
                <a:pos x="T6" y="T7"/>
              </a:cxn>
              <a:cxn ang="0">
                <a:pos x="T8" y="T9"/>
              </a:cxn>
              <a:cxn ang="0">
                <a:pos x="T10" y="T11"/>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gradFill rotWithShape="1">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1028" name="Rectangle 2">
            <a:extLst>
              <a:ext uri="{FF2B5EF4-FFF2-40B4-BE49-F238E27FC236}">
                <a16:creationId xmlns:a16="http://schemas.microsoft.com/office/drawing/2014/main" id="{4C72BB17-CD43-4FC2-9649-3A410B625B56}"/>
              </a:ext>
            </a:extLst>
          </p:cNvPr>
          <p:cNvSpPr>
            <a:spLocks noGrp="1" noChangeArrowheads="1"/>
          </p:cNvSpPr>
          <p:nvPr>
            <p:ph type="title"/>
          </p:nvPr>
        </p:nvSpPr>
        <p:spPr bwMode="auto">
          <a:xfrm>
            <a:off x="457200" y="274638"/>
            <a:ext cx="8229600" cy="868362"/>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a:t>Clique para editar o estilo do título mestre</a:t>
            </a:r>
          </a:p>
        </p:txBody>
      </p:sp>
      <p:sp>
        <p:nvSpPr>
          <p:cNvPr id="1029" name="Rectangle 3">
            <a:extLst>
              <a:ext uri="{FF2B5EF4-FFF2-40B4-BE49-F238E27FC236}">
                <a16:creationId xmlns:a16="http://schemas.microsoft.com/office/drawing/2014/main" id="{A4A60217-C386-4CB2-A94C-7BBB444BA9F6}"/>
              </a:ext>
            </a:extLst>
          </p:cNvPr>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a:t>Clique para editar os estilos do texto mestre</a:t>
            </a:r>
          </a:p>
          <a:p>
            <a:pPr lvl="1"/>
            <a:r>
              <a:rPr lang="en-US" altLang="pt-BR"/>
              <a:t>Segundo nível</a:t>
            </a:r>
          </a:p>
          <a:p>
            <a:pPr lvl="2"/>
            <a:r>
              <a:rPr lang="en-US" altLang="pt-BR"/>
              <a:t>Terceiro nível</a:t>
            </a:r>
          </a:p>
          <a:p>
            <a:pPr lvl="3"/>
            <a:r>
              <a:rPr lang="en-US" altLang="pt-BR"/>
              <a:t>Quarto nível</a:t>
            </a:r>
          </a:p>
          <a:p>
            <a:pPr lvl="4"/>
            <a:r>
              <a:rPr lang="en-US" altLang="pt-BR"/>
              <a:t>Quinto nível</a:t>
            </a:r>
          </a:p>
        </p:txBody>
      </p:sp>
      <p:sp>
        <p:nvSpPr>
          <p:cNvPr id="2" name="Rectangle 4">
            <a:extLst>
              <a:ext uri="{FF2B5EF4-FFF2-40B4-BE49-F238E27FC236}">
                <a16:creationId xmlns:a16="http://schemas.microsoft.com/office/drawing/2014/main" id="{27112C94-688B-484D-BD14-B0F07216AD4B}"/>
              </a:ext>
            </a:extLst>
          </p:cNvPr>
          <p:cNvSpPr>
            <a:spLocks noGrp="1" noChangeArrowheads="1"/>
          </p:cNvSpPr>
          <p:nvPr>
            <p:ph type="dt" sz="half" idx="2"/>
          </p:nvPr>
        </p:nvSpPr>
        <p:spPr bwMode="white">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latin typeface="Arial" charset="0"/>
              </a:defRPr>
            </a:lvl1pPr>
          </a:lstStyle>
          <a:p>
            <a:pPr>
              <a:defRPr/>
            </a:pPr>
            <a:endParaRPr lang="en-US"/>
          </a:p>
        </p:txBody>
      </p:sp>
      <p:sp>
        <p:nvSpPr>
          <p:cNvPr id="3" name="Rectangle 5">
            <a:extLst>
              <a:ext uri="{FF2B5EF4-FFF2-40B4-BE49-F238E27FC236}">
                <a16:creationId xmlns:a16="http://schemas.microsoft.com/office/drawing/2014/main" id="{292540E5-621A-4206-B08F-B834AE32F4CE}"/>
              </a:ext>
            </a:extLst>
          </p:cNvPr>
          <p:cNvSpPr>
            <a:spLocks noGrp="1" noChangeArrowheads="1"/>
          </p:cNvSpPr>
          <p:nvPr>
            <p:ph type="ftr" sz="quarter" idx="3"/>
          </p:nvPr>
        </p:nvSpPr>
        <p:spPr bwMode="white">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endParaRPr lang="en-US"/>
          </a:p>
        </p:txBody>
      </p:sp>
      <p:sp>
        <p:nvSpPr>
          <p:cNvPr id="1030" name="Rectangle 6">
            <a:extLst>
              <a:ext uri="{FF2B5EF4-FFF2-40B4-BE49-F238E27FC236}">
                <a16:creationId xmlns:a16="http://schemas.microsoft.com/office/drawing/2014/main" id="{0CDFC02B-4509-409D-8E96-0460CAB5BBBA}"/>
              </a:ext>
            </a:extLst>
          </p:cNvPr>
          <p:cNvSpPr>
            <a:spLocks noGrp="1" noChangeArrowheads="1"/>
          </p:cNvSpPr>
          <p:nvPr>
            <p:ph type="sldNum" sz="quarter" idx="4"/>
          </p:nvPr>
        </p:nvSpPr>
        <p:spPr bwMode="white">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effectLst/>
              </a:defRPr>
            </a:lvl1pPr>
          </a:lstStyle>
          <a:p>
            <a:pPr>
              <a:defRPr/>
            </a:pPr>
            <a:fld id="{EC6DA919-9E8E-4D5A-A8A0-927338DCB1D6}" type="slidenum">
              <a:rPr lang="en-US" altLang="pt-BR"/>
              <a:pPr>
                <a:defRPr/>
              </a:pPr>
              <a:t>‹nº›</a:t>
            </a:fld>
            <a:endParaRPr lang="en-US" altLang="pt-BR"/>
          </a:p>
        </p:txBody>
      </p:sp>
    </p:spTree>
  </p:cSld>
  <p:clrMap bg1="dk2" tx1="lt1" bg2="dk1" tx2="lt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000" b="1" i="1">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10" Type="http://schemas.openxmlformats.org/officeDocument/2006/relationships/image" Target="../media/image4.emf"/><Relationship Id="rId4" Type="http://schemas.openxmlformats.org/officeDocument/2006/relationships/image" Target="../media/image5.jpeg"/><Relationship Id="rId9"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wmf"/><Relationship Id="rId5" Type="http://schemas.openxmlformats.org/officeDocument/2006/relationships/oleObject" Target="../embeddings/oleObject26.bin"/><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wmf"/><Relationship Id="rId5" Type="http://schemas.openxmlformats.org/officeDocument/2006/relationships/oleObject" Target="../embeddings/oleObject29.bin"/><Relationship Id="rId4" Type="http://schemas.openxmlformats.org/officeDocument/2006/relationships/image" Target="../media/image3.emf"/><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4.emf"/><Relationship Id="rId3" Type="http://schemas.openxmlformats.org/officeDocument/2006/relationships/oleObject" Target="../embeddings/oleObject4.bin"/><Relationship Id="rId7" Type="http://schemas.openxmlformats.org/officeDocument/2006/relationships/slide" Target="slide10.xml"/><Relationship Id="rId12" Type="http://schemas.openxmlformats.org/officeDocument/2006/relationships/oleObject" Target="../embeddings/oleObject6.bin"/><Relationship Id="rId2" Type="http://schemas.openxmlformats.org/officeDocument/2006/relationships/slideLayout" Target="../slideLayouts/slideLayout2.xml"/><Relationship Id="rId16" Type="http://schemas.openxmlformats.org/officeDocument/2006/relationships/slide" Target="slide17.xml"/><Relationship Id="rId1" Type="http://schemas.openxmlformats.org/officeDocument/2006/relationships/vmlDrawing" Target="../drawings/vmlDrawing2.vml"/><Relationship Id="rId6" Type="http://schemas.openxmlformats.org/officeDocument/2006/relationships/image" Target="../media/image3.emf"/><Relationship Id="rId11" Type="http://schemas.openxmlformats.org/officeDocument/2006/relationships/slide" Target="slide20.xml"/><Relationship Id="rId5" Type="http://schemas.openxmlformats.org/officeDocument/2006/relationships/oleObject" Target="../embeddings/oleObject5.bin"/><Relationship Id="rId15" Type="http://schemas.openxmlformats.org/officeDocument/2006/relationships/slide" Target="slide16.xml"/><Relationship Id="rId10" Type="http://schemas.openxmlformats.org/officeDocument/2006/relationships/slide" Target="slide18.xml"/><Relationship Id="rId4" Type="http://schemas.openxmlformats.org/officeDocument/2006/relationships/image" Target="../media/image2.wmf"/><Relationship Id="rId9" Type="http://schemas.openxmlformats.org/officeDocument/2006/relationships/slide" Target="slide13.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wmf"/><Relationship Id="rId5" Type="http://schemas.openxmlformats.org/officeDocument/2006/relationships/oleObject" Target="../embeddings/oleObject32.bin"/><Relationship Id="rId4" Type="http://schemas.openxmlformats.org/officeDocument/2006/relationships/image" Target="../media/image3.emf"/><Relationship Id="rId9"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wmf"/><Relationship Id="rId5" Type="http://schemas.openxmlformats.org/officeDocument/2006/relationships/oleObject" Target="../embeddings/oleObject35.bin"/><Relationship Id="rId4" Type="http://schemas.openxmlformats.org/officeDocument/2006/relationships/image" Target="../media/image3.emf"/><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7.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wmf"/><Relationship Id="rId5" Type="http://schemas.openxmlformats.org/officeDocument/2006/relationships/oleObject" Target="../embeddings/oleObject38.bin"/><Relationship Id="rId4" Type="http://schemas.openxmlformats.org/officeDocument/2006/relationships/image" Target="../media/image3.emf"/><Relationship Id="rId9" Type="http://schemas.openxmlformats.org/officeDocument/2006/relationships/image" Target="../media/image4.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oleObject" Target="../embeddings/oleObject40.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wmf"/><Relationship Id="rId5" Type="http://schemas.openxmlformats.org/officeDocument/2006/relationships/oleObject" Target="../embeddings/oleObject41.bin"/><Relationship Id="rId4" Type="http://schemas.openxmlformats.org/officeDocument/2006/relationships/image" Target="../media/image3.emf"/><Relationship Id="rId9" Type="http://schemas.openxmlformats.org/officeDocument/2006/relationships/image" Target="../media/image4.emf"/></Relationships>
</file>

<file path=ppt/slides/_rels/slide2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wmf"/><Relationship Id="rId5" Type="http://schemas.openxmlformats.org/officeDocument/2006/relationships/oleObject" Target="../embeddings/oleObject44.bin"/><Relationship Id="rId4" Type="http://schemas.openxmlformats.org/officeDocument/2006/relationships/image" Target="../media/image3.emf"/><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wmf"/><Relationship Id="rId5" Type="http://schemas.openxmlformats.org/officeDocument/2006/relationships/oleObject" Target="../embeddings/oleObject47.bin"/><Relationship Id="rId4" Type="http://schemas.openxmlformats.org/officeDocument/2006/relationships/image" Target="../media/image3.emf"/><Relationship Id="rId9" Type="http://schemas.openxmlformats.org/officeDocument/2006/relationships/slide" Target="slide3.xml"/></Relationships>
</file>

<file path=ppt/slides/_rels/slide2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wmf"/><Relationship Id="rId5" Type="http://schemas.openxmlformats.org/officeDocument/2006/relationships/oleObject" Target="../embeddings/oleObject50.bin"/><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wmf"/><Relationship Id="rId5" Type="http://schemas.openxmlformats.org/officeDocument/2006/relationships/oleObject" Target="../embeddings/oleObject53.bin"/><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wmf"/><Relationship Id="rId5" Type="http://schemas.openxmlformats.org/officeDocument/2006/relationships/oleObject" Target="../embeddings/oleObject56.bin"/><Relationship Id="rId4" Type="http://schemas.openxmlformats.org/officeDocument/2006/relationships/image" Target="../media/image3.emf"/><Relationship Id="rId9" Type="http://schemas.openxmlformats.org/officeDocument/2006/relationships/slide" Target="slide3.xml"/></Relationships>
</file>

<file path=ppt/slides/_rels/slide2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wmf"/><Relationship Id="rId5" Type="http://schemas.openxmlformats.org/officeDocument/2006/relationships/oleObject" Target="../embeddings/oleObject59.bin"/><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oleObject" Target="../embeddings/oleObject9.bin"/><Relationship Id="rId3" Type="http://schemas.openxmlformats.org/officeDocument/2006/relationships/oleObject" Target="../embeddings/oleObject7.bin"/><Relationship Id="rId7" Type="http://schemas.openxmlformats.org/officeDocument/2006/relationships/slide" Target="slide26.xml"/><Relationship Id="rId12" Type="http://schemas.openxmlformats.org/officeDocument/2006/relationships/slide" Target="slide2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emf"/><Relationship Id="rId11" Type="http://schemas.openxmlformats.org/officeDocument/2006/relationships/slide" Target="slide33.xml"/><Relationship Id="rId5" Type="http://schemas.openxmlformats.org/officeDocument/2006/relationships/oleObject" Target="../embeddings/oleObject8.bin"/><Relationship Id="rId15" Type="http://schemas.openxmlformats.org/officeDocument/2006/relationships/slide" Target="slide21.xml"/><Relationship Id="rId10" Type="http://schemas.openxmlformats.org/officeDocument/2006/relationships/slide" Target="slide32.xml"/><Relationship Id="rId4" Type="http://schemas.openxmlformats.org/officeDocument/2006/relationships/image" Target="../media/image2.wmf"/><Relationship Id="rId9" Type="http://schemas.openxmlformats.org/officeDocument/2006/relationships/slide" Target="slide31.xml"/><Relationship Id="rId14"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2.wmf"/><Relationship Id="rId5" Type="http://schemas.openxmlformats.org/officeDocument/2006/relationships/oleObject" Target="../embeddings/oleObject62.bin"/><Relationship Id="rId4" Type="http://schemas.openxmlformats.org/officeDocument/2006/relationships/image" Target="../media/image3.emf"/><Relationship Id="rId9" Type="http://schemas.openxmlformats.org/officeDocument/2006/relationships/slide" Target="slide3.xml"/></Relationships>
</file>

<file path=ppt/slides/_rels/slide3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2.wmf"/><Relationship Id="rId5" Type="http://schemas.openxmlformats.org/officeDocument/2006/relationships/oleObject" Target="../embeddings/oleObject65.bin"/><Relationship Id="rId4" Type="http://schemas.openxmlformats.org/officeDocument/2006/relationships/image" Target="../media/image3.emf"/><Relationship Id="rId9" Type="http://schemas.openxmlformats.org/officeDocument/2006/relationships/slide" Target="slide3.xml"/></Relationships>
</file>

<file path=ppt/slides/_rels/slide3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2.wmf"/><Relationship Id="rId5" Type="http://schemas.openxmlformats.org/officeDocument/2006/relationships/oleObject" Target="../embeddings/oleObject68.bin"/><Relationship Id="rId4" Type="http://schemas.openxmlformats.org/officeDocument/2006/relationships/image" Target="../media/image3.emf"/><Relationship Id="rId9" Type="http://schemas.openxmlformats.org/officeDocument/2006/relationships/slide" Target="slide3.xml"/></Relationships>
</file>

<file path=ppt/slides/_rels/slide3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2.wmf"/><Relationship Id="rId5" Type="http://schemas.openxmlformats.org/officeDocument/2006/relationships/oleObject" Target="../embeddings/oleObject71.bin"/><Relationship Id="rId4" Type="http://schemas.openxmlformats.org/officeDocument/2006/relationships/image" Target="../media/image3.emf"/><Relationship Id="rId9" Type="http://schemas.openxmlformats.org/officeDocument/2006/relationships/slide" Target="slide3.xml"/></Relationships>
</file>

<file path=ppt/slides/_rels/slide3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2.wmf"/><Relationship Id="rId5" Type="http://schemas.openxmlformats.org/officeDocument/2006/relationships/oleObject" Target="../embeddings/oleObject74.bin"/><Relationship Id="rId4" Type="http://schemas.openxmlformats.org/officeDocument/2006/relationships/image" Target="../media/image3.emf"/><Relationship Id="rId9" Type="http://schemas.openxmlformats.org/officeDocument/2006/relationships/slide" Target="slide3.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oleObject" Target="../embeddings/oleObject76.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2.wmf"/><Relationship Id="rId5" Type="http://schemas.openxmlformats.org/officeDocument/2006/relationships/oleObject" Target="../embeddings/oleObject77.bin"/><Relationship Id="rId10" Type="http://schemas.openxmlformats.org/officeDocument/2006/relationships/slide" Target="slide4.xml"/><Relationship Id="rId4" Type="http://schemas.openxmlformats.org/officeDocument/2006/relationships/image" Target="../media/image3.emf"/><Relationship Id="rId9" Type="http://schemas.openxmlformats.org/officeDocument/2006/relationships/image" Target="../media/image4.emf"/></Relationships>
</file>

<file path=ppt/slides/_rels/slide3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79.bin"/><Relationship Id="rId7"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2.wmf"/><Relationship Id="rId5" Type="http://schemas.openxmlformats.org/officeDocument/2006/relationships/oleObject" Target="../embeddings/oleObject80.bin"/><Relationship Id="rId4" Type="http://schemas.openxmlformats.org/officeDocument/2006/relationships/image" Target="../media/image3.emf"/><Relationship Id="rId9" Type="http://schemas.openxmlformats.org/officeDocument/2006/relationships/slide" Target="slide4.xml"/></Relationships>
</file>

<file path=ppt/slides/_rels/slide3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2.wmf"/><Relationship Id="rId5" Type="http://schemas.openxmlformats.org/officeDocument/2006/relationships/oleObject" Target="../embeddings/oleObject83.bin"/><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2.wmf"/><Relationship Id="rId5" Type="http://schemas.openxmlformats.org/officeDocument/2006/relationships/oleObject" Target="../embeddings/oleObject86.bin"/><Relationship Id="rId4" Type="http://schemas.openxmlformats.org/officeDocument/2006/relationships/image" Target="../media/image3.emf"/><Relationship Id="rId9" Type="http://schemas.openxmlformats.org/officeDocument/2006/relationships/slide" Target="slide4.xml"/></Relationships>
</file>

<file path=ppt/slides/_rels/slide3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2.wmf"/><Relationship Id="rId5" Type="http://schemas.openxmlformats.org/officeDocument/2006/relationships/oleObject" Target="../embeddings/oleObject89.bin"/><Relationship Id="rId4" Type="http://schemas.openxmlformats.org/officeDocument/2006/relationships/image" Target="../media/image3.emf"/><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4.emf"/><Relationship Id="rId3" Type="http://schemas.openxmlformats.org/officeDocument/2006/relationships/oleObject" Target="../embeddings/oleObject10.bin"/><Relationship Id="rId7" Type="http://schemas.openxmlformats.org/officeDocument/2006/relationships/slide" Target="slide37.xml"/><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emf"/><Relationship Id="rId11" Type="http://schemas.openxmlformats.org/officeDocument/2006/relationships/slide" Target="slide36.xml"/><Relationship Id="rId5" Type="http://schemas.openxmlformats.org/officeDocument/2006/relationships/oleObject" Target="../embeddings/oleObject11.bin"/><Relationship Id="rId15" Type="http://schemas.openxmlformats.org/officeDocument/2006/relationships/slide" Target="slide34.xml"/><Relationship Id="rId10" Type="http://schemas.openxmlformats.org/officeDocument/2006/relationships/slide" Target="slide35.xml"/><Relationship Id="rId4" Type="http://schemas.openxmlformats.org/officeDocument/2006/relationships/image" Target="../media/image2.wmf"/><Relationship Id="rId9" Type="http://schemas.openxmlformats.org/officeDocument/2006/relationships/slide" Target="slide40.xml"/><Relationship Id="rId14" Type="http://schemas.openxmlformats.org/officeDocument/2006/relationships/slide" Target="slide41.xml"/></Relationships>
</file>

<file path=ppt/slides/_rels/slide4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91.bin"/><Relationship Id="rId7"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2.wmf"/><Relationship Id="rId5" Type="http://schemas.openxmlformats.org/officeDocument/2006/relationships/oleObject" Target="../embeddings/oleObject92.bin"/><Relationship Id="rId4" Type="http://schemas.openxmlformats.org/officeDocument/2006/relationships/image" Target="../media/image3.emf"/><Relationship Id="rId9" Type="http://schemas.openxmlformats.org/officeDocument/2006/relationships/slide" Target="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48.xml"/><Relationship Id="rId7" Type="http://schemas.openxmlformats.org/officeDocument/2006/relationships/slide" Target="slide52.xml"/><Relationship Id="rId2"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slide" Target="slide50.xml"/><Relationship Id="rId4" Type="http://schemas.openxmlformats.org/officeDocument/2006/relationships/slide" Target="slide49.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94.bin"/><Relationship Id="rId7"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2.wmf"/><Relationship Id="rId5" Type="http://schemas.openxmlformats.org/officeDocument/2006/relationships/oleObject" Target="../embeddings/oleObject95.bin"/><Relationship Id="rId4" Type="http://schemas.openxmlformats.org/officeDocument/2006/relationships/image" Target="../media/image3.emf"/><Relationship Id="rId9" Type="http://schemas.openxmlformats.org/officeDocument/2006/relationships/slide" Target="slide4.xml"/></Relationships>
</file>

<file path=ppt/slides/_rels/slide5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2.wmf"/><Relationship Id="rId5" Type="http://schemas.openxmlformats.org/officeDocument/2006/relationships/oleObject" Target="../embeddings/oleObject98.bin"/><Relationship Id="rId4" Type="http://schemas.openxmlformats.org/officeDocument/2006/relationships/image" Target="../media/image3.emf"/></Relationships>
</file>

<file path=ppt/slides/_rels/slide5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00.bin"/><Relationship Id="rId7"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2.wmf"/><Relationship Id="rId5" Type="http://schemas.openxmlformats.org/officeDocument/2006/relationships/oleObject" Target="../embeddings/oleObject101.bin"/><Relationship Id="rId4" Type="http://schemas.openxmlformats.org/officeDocument/2006/relationships/image" Target="../media/image3.emf"/><Relationship Id="rId9" Type="http://schemas.openxmlformats.org/officeDocument/2006/relationships/slide" Target="slide4.xml"/></Relationships>
</file>

<file path=ppt/slides/_rels/slide5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03.bin"/><Relationship Id="rId7"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2.wmf"/><Relationship Id="rId5" Type="http://schemas.openxmlformats.org/officeDocument/2006/relationships/oleObject" Target="../embeddings/oleObject104.bin"/><Relationship Id="rId4" Type="http://schemas.openxmlformats.org/officeDocument/2006/relationships/image" Target="../media/image3.emf"/><Relationship Id="rId9" Type="http://schemas.openxmlformats.org/officeDocument/2006/relationships/slide" Target="slide6.xml"/></Relationships>
</file>

<file path=ppt/slides/_rels/slide5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06.bin"/><Relationship Id="rId7"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2.wmf"/><Relationship Id="rId5" Type="http://schemas.openxmlformats.org/officeDocument/2006/relationships/oleObject" Target="../embeddings/oleObject107.bin"/><Relationship Id="rId4" Type="http://schemas.openxmlformats.org/officeDocument/2006/relationships/image" Target="../media/image3.emf"/><Relationship Id="rId9" Type="http://schemas.openxmlformats.org/officeDocument/2006/relationships/slide" Target="slide6.xml"/></Relationships>
</file>

<file path=ppt/slides/_rels/slide5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09.bin"/><Relationship Id="rId7"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2.wmf"/><Relationship Id="rId5" Type="http://schemas.openxmlformats.org/officeDocument/2006/relationships/oleObject" Target="../embeddings/oleObject110.bin"/><Relationship Id="rId4" Type="http://schemas.openxmlformats.org/officeDocument/2006/relationships/image" Target="../media/image3.emf"/></Relationships>
</file>

<file path=ppt/slides/_rels/slide5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12.bin"/><Relationship Id="rId7"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2.wmf"/><Relationship Id="rId5" Type="http://schemas.openxmlformats.org/officeDocument/2006/relationships/oleObject" Target="../embeddings/oleObject113.bin"/><Relationship Id="rId4" Type="http://schemas.openxmlformats.org/officeDocument/2006/relationships/image" Target="../media/image3.emf"/><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image" Target="../media/image4.emf"/><Relationship Id="rId3" Type="http://schemas.openxmlformats.org/officeDocument/2006/relationships/oleObject" Target="../embeddings/oleObject13.bin"/><Relationship Id="rId7" Type="http://schemas.openxmlformats.org/officeDocument/2006/relationships/slide" Target="slide58.xml"/><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emf"/><Relationship Id="rId11" Type="http://schemas.openxmlformats.org/officeDocument/2006/relationships/slide" Target="slide57.xml"/><Relationship Id="rId5" Type="http://schemas.openxmlformats.org/officeDocument/2006/relationships/oleObject" Target="../embeddings/oleObject14.bin"/><Relationship Id="rId10" Type="http://schemas.openxmlformats.org/officeDocument/2006/relationships/slide" Target="slide56.xml"/><Relationship Id="rId4" Type="http://schemas.openxmlformats.org/officeDocument/2006/relationships/image" Target="../media/image2.wmf"/><Relationship Id="rId9" Type="http://schemas.openxmlformats.org/officeDocument/2006/relationships/slide" Target="slide61.xml"/><Relationship Id="rId14" Type="http://schemas.openxmlformats.org/officeDocument/2006/relationships/slide" Target="slide54.xml"/></Relationships>
</file>

<file path=ppt/slides/_rels/slide6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2.wmf"/><Relationship Id="rId5" Type="http://schemas.openxmlformats.org/officeDocument/2006/relationships/oleObject" Target="../embeddings/oleObject116.bin"/><Relationship Id="rId4" Type="http://schemas.openxmlformats.org/officeDocument/2006/relationships/image" Target="../media/image3.emf"/><Relationship Id="rId9" Type="http://schemas.openxmlformats.org/officeDocument/2006/relationships/slide" Target="slide6.xml"/></Relationships>
</file>

<file path=ppt/slides/_rels/slide6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2.wmf"/><Relationship Id="rId5" Type="http://schemas.openxmlformats.org/officeDocument/2006/relationships/oleObject" Target="../embeddings/oleObject119.bin"/><Relationship Id="rId4" Type="http://schemas.openxmlformats.org/officeDocument/2006/relationships/image" Target="../media/image3.emf"/></Relationships>
</file>

<file path=ppt/slides/_rels/slide6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21.bin"/><Relationship Id="rId7"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2.wmf"/><Relationship Id="rId5" Type="http://schemas.openxmlformats.org/officeDocument/2006/relationships/oleObject" Target="../embeddings/oleObject122.bin"/><Relationship Id="rId4" Type="http://schemas.openxmlformats.org/officeDocument/2006/relationships/image" Target="../media/image3.emf"/><Relationship Id="rId9" Type="http://schemas.openxmlformats.org/officeDocument/2006/relationships/slide" Target="slide6.xml"/></Relationships>
</file>

<file path=ppt/slides/_rels/slide6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24.bin"/><Relationship Id="rId7"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2.wmf"/><Relationship Id="rId5" Type="http://schemas.openxmlformats.org/officeDocument/2006/relationships/oleObject" Target="../embeddings/oleObject125.bin"/><Relationship Id="rId4" Type="http://schemas.openxmlformats.org/officeDocument/2006/relationships/image" Target="../media/image3.emf"/><Relationship Id="rId9" Type="http://schemas.openxmlformats.org/officeDocument/2006/relationships/slide" Target="slide6.xml"/></Relationships>
</file>

<file path=ppt/slides/_rels/slide6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27.bin"/><Relationship Id="rId7"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2.wmf"/><Relationship Id="rId5" Type="http://schemas.openxmlformats.org/officeDocument/2006/relationships/oleObject" Target="../embeddings/oleObject128.bin"/><Relationship Id="rId4" Type="http://schemas.openxmlformats.org/officeDocument/2006/relationships/image" Target="../media/image3.emf"/><Relationship Id="rId9" Type="http://schemas.openxmlformats.org/officeDocument/2006/relationships/slide" Target="slide7.xml"/></Relationships>
</file>

<file path=ppt/slides/_rels/slide6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30.bin"/><Relationship Id="rId7"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2.wmf"/><Relationship Id="rId5" Type="http://schemas.openxmlformats.org/officeDocument/2006/relationships/oleObject" Target="../embeddings/oleObject131.bin"/><Relationship Id="rId4" Type="http://schemas.openxmlformats.org/officeDocument/2006/relationships/image" Target="../media/image3.emf"/><Relationship Id="rId9" Type="http://schemas.openxmlformats.org/officeDocument/2006/relationships/slide" Target="slide7.xml"/></Relationships>
</file>

<file path=ppt/slides/_rels/slide6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33.bin"/><Relationship Id="rId7"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2.wmf"/><Relationship Id="rId5" Type="http://schemas.openxmlformats.org/officeDocument/2006/relationships/oleObject" Target="../embeddings/oleObject134.bin"/><Relationship Id="rId4" Type="http://schemas.openxmlformats.org/officeDocument/2006/relationships/image" Target="../media/image3.emf"/></Relationships>
</file>

<file path=ppt/slides/_rels/slide6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36.bin"/><Relationship Id="rId7"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2.wmf"/><Relationship Id="rId5" Type="http://schemas.openxmlformats.org/officeDocument/2006/relationships/oleObject" Target="../embeddings/oleObject137.bin"/><Relationship Id="rId4" Type="http://schemas.openxmlformats.org/officeDocument/2006/relationships/image" Target="../media/image3.emf"/><Relationship Id="rId9" Type="http://schemas.openxmlformats.org/officeDocument/2006/relationships/slide" Target="slide7.xml"/></Relationships>
</file>

<file path=ppt/slides/_rels/slide6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2.wmf"/><Relationship Id="rId5" Type="http://schemas.openxmlformats.org/officeDocument/2006/relationships/oleObject" Target="../embeddings/oleObject140.bin"/><Relationship Id="rId4" Type="http://schemas.openxmlformats.org/officeDocument/2006/relationships/image" Target="../media/image3.emf"/><Relationship Id="rId9" Type="http://schemas.openxmlformats.org/officeDocument/2006/relationships/slide" Target="slide7.xml"/></Relationships>
</file>

<file path=ppt/slides/_rels/slide6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42.bin"/><Relationship Id="rId7" Type="http://schemas.openxmlformats.org/officeDocument/2006/relationships/oleObject" Target="../embeddings/oleObject144.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2.wmf"/><Relationship Id="rId5" Type="http://schemas.openxmlformats.org/officeDocument/2006/relationships/oleObject" Target="../embeddings/oleObject143.bin"/><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slide" Target="slide71.xml"/><Relationship Id="rId13" Type="http://schemas.openxmlformats.org/officeDocument/2006/relationships/slide" Target="slide66.xml"/><Relationship Id="rId3" Type="http://schemas.openxmlformats.org/officeDocument/2006/relationships/oleObject" Target="../embeddings/oleObject16.bin"/><Relationship Id="rId7" Type="http://schemas.openxmlformats.org/officeDocument/2006/relationships/slide" Target="slide69.xml"/><Relationship Id="rId12" Type="http://schemas.openxmlformats.org/officeDocument/2006/relationships/slide" Target="slide65.xml"/><Relationship Id="rId2" Type="http://schemas.openxmlformats.org/officeDocument/2006/relationships/slideLayout" Target="../slideLayouts/slideLayout2.xml"/><Relationship Id="rId16" Type="http://schemas.openxmlformats.org/officeDocument/2006/relationships/slide" Target="slide63.xml"/><Relationship Id="rId1" Type="http://schemas.openxmlformats.org/officeDocument/2006/relationships/vmlDrawing" Target="../drawings/vmlDrawing6.vml"/><Relationship Id="rId6" Type="http://schemas.openxmlformats.org/officeDocument/2006/relationships/image" Target="../media/image3.emf"/><Relationship Id="rId11" Type="http://schemas.openxmlformats.org/officeDocument/2006/relationships/slide" Target="slide64.xml"/><Relationship Id="rId5" Type="http://schemas.openxmlformats.org/officeDocument/2006/relationships/oleObject" Target="../embeddings/oleObject17.bin"/><Relationship Id="rId15" Type="http://schemas.openxmlformats.org/officeDocument/2006/relationships/image" Target="../media/image4.emf"/><Relationship Id="rId10" Type="http://schemas.openxmlformats.org/officeDocument/2006/relationships/slide" Target="slide68.xml"/><Relationship Id="rId4" Type="http://schemas.openxmlformats.org/officeDocument/2006/relationships/image" Target="../media/image2.wmf"/><Relationship Id="rId9" Type="http://schemas.openxmlformats.org/officeDocument/2006/relationships/slide" Target="slide73.xml"/><Relationship Id="rId14" Type="http://schemas.openxmlformats.org/officeDocument/2006/relationships/oleObject" Target="../embeddings/oleObject18.bin"/></Relationships>
</file>

<file path=ppt/slides/_rels/slide7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45.bin"/><Relationship Id="rId7"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2.wmf"/><Relationship Id="rId5" Type="http://schemas.openxmlformats.org/officeDocument/2006/relationships/oleObject" Target="../embeddings/oleObject146.bin"/><Relationship Id="rId4" Type="http://schemas.openxmlformats.org/officeDocument/2006/relationships/image" Target="../media/image3.emf"/><Relationship Id="rId9" Type="http://schemas.openxmlformats.org/officeDocument/2006/relationships/slide" Target="slide7.xml"/></Relationships>
</file>

<file path=ppt/slides/_rels/slide7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48.bin"/><Relationship Id="rId7"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2.wmf"/><Relationship Id="rId5" Type="http://schemas.openxmlformats.org/officeDocument/2006/relationships/oleObject" Target="../embeddings/oleObject149.bin"/><Relationship Id="rId4" Type="http://schemas.openxmlformats.org/officeDocument/2006/relationships/image" Target="../media/image3.emf"/></Relationships>
</file>

<file path=ppt/slides/_rels/slide7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51.bin"/><Relationship Id="rId7" Type="http://schemas.openxmlformats.org/officeDocument/2006/relationships/oleObject" Target="../embeddings/oleObject153.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2.wmf"/><Relationship Id="rId5" Type="http://schemas.openxmlformats.org/officeDocument/2006/relationships/oleObject" Target="../embeddings/oleObject152.bin"/><Relationship Id="rId4" Type="http://schemas.openxmlformats.org/officeDocument/2006/relationships/image" Target="../media/image3.emf"/><Relationship Id="rId9" Type="http://schemas.openxmlformats.org/officeDocument/2006/relationships/slide" Target="slide7.xml"/></Relationships>
</file>

<file path=ppt/slides/_rels/slide7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54.bin"/><Relationship Id="rId7" Type="http://schemas.openxmlformats.org/officeDocument/2006/relationships/oleObject" Target="../embeddings/oleObject156.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2.wmf"/><Relationship Id="rId5" Type="http://schemas.openxmlformats.org/officeDocument/2006/relationships/oleObject" Target="../embeddings/oleObject155.bin"/><Relationship Id="rId4" Type="http://schemas.openxmlformats.org/officeDocument/2006/relationships/image" Target="../media/image3.emf"/></Relationships>
</file>

<file path=ppt/slides/_rels/slide7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57.bin"/><Relationship Id="rId7" Type="http://schemas.openxmlformats.org/officeDocument/2006/relationships/oleObject" Target="../embeddings/oleObject159.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2.wmf"/><Relationship Id="rId5" Type="http://schemas.openxmlformats.org/officeDocument/2006/relationships/oleObject" Target="../embeddings/oleObject158.bin"/><Relationship Id="rId4" Type="http://schemas.openxmlformats.org/officeDocument/2006/relationships/image" Target="../media/image3.emf"/><Relationship Id="rId9" Type="http://schemas.openxmlformats.org/officeDocument/2006/relationships/slide" Target="slide7.xml"/></Relationships>
</file>

<file path=ppt/slides/_rels/slide7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60.bin"/><Relationship Id="rId7" Type="http://schemas.openxmlformats.org/officeDocument/2006/relationships/oleObject" Target="../embeddings/oleObject162.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2.wmf"/><Relationship Id="rId5" Type="http://schemas.openxmlformats.org/officeDocument/2006/relationships/oleObject" Target="../embeddings/oleObject161.bin"/><Relationship Id="rId4" Type="http://schemas.openxmlformats.org/officeDocument/2006/relationships/image" Target="../media/image3.emf"/></Relationships>
</file>

<file path=ppt/slides/_rels/slide7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63.bin"/><Relationship Id="rId7" Type="http://schemas.openxmlformats.org/officeDocument/2006/relationships/oleObject" Target="../embeddings/oleObject165.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2.wmf"/><Relationship Id="rId5" Type="http://schemas.openxmlformats.org/officeDocument/2006/relationships/oleObject" Target="../embeddings/oleObject164.bin"/><Relationship Id="rId4" Type="http://schemas.openxmlformats.org/officeDocument/2006/relationships/image" Target="../media/image3.emf"/><Relationship Id="rId9" Type="http://schemas.openxmlformats.org/officeDocument/2006/relationships/slide" Target="slide7.xml"/></Relationships>
</file>

<file path=ppt/slides/_rels/slide7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66.bin"/><Relationship Id="rId7" Type="http://schemas.openxmlformats.org/officeDocument/2006/relationships/oleObject" Target="../embeddings/oleObject168.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image" Target="../media/image2.wmf"/><Relationship Id="rId5" Type="http://schemas.openxmlformats.org/officeDocument/2006/relationships/oleObject" Target="../embeddings/oleObject167.bin"/><Relationship Id="rId4" Type="http://schemas.openxmlformats.org/officeDocument/2006/relationships/image" Target="../media/image3.emf"/></Relationships>
</file>

<file path=ppt/slides/_rels/slide7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69.bin"/><Relationship Id="rId7" Type="http://schemas.openxmlformats.org/officeDocument/2006/relationships/oleObject" Target="../embeddings/oleObject171.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2.wmf"/><Relationship Id="rId5" Type="http://schemas.openxmlformats.org/officeDocument/2006/relationships/oleObject" Target="../embeddings/oleObject170.bin"/><Relationship Id="rId4" Type="http://schemas.openxmlformats.org/officeDocument/2006/relationships/image" Target="../media/image3.emf"/><Relationship Id="rId9" Type="http://schemas.openxmlformats.org/officeDocument/2006/relationships/slide" Target="slide8.xml"/></Relationships>
</file>

<file path=ppt/slides/_rels/slide7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72.bin"/><Relationship Id="rId7" Type="http://schemas.openxmlformats.org/officeDocument/2006/relationships/oleObject" Target="../embeddings/oleObject174.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image" Target="../media/image2.wmf"/><Relationship Id="rId5" Type="http://schemas.openxmlformats.org/officeDocument/2006/relationships/oleObject" Target="../embeddings/oleObject173.bin"/><Relationship Id="rId4" Type="http://schemas.openxmlformats.org/officeDocument/2006/relationships/image" Target="../media/image3.emf"/><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83.xml"/><Relationship Id="rId13" Type="http://schemas.openxmlformats.org/officeDocument/2006/relationships/image" Target="../media/image4.emf"/><Relationship Id="rId3" Type="http://schemas.openxmlformats.org/officeDocument/2006/relationships/oleObject" Target="../embeddings/oleObject19.bin"/><Relationship Id="rId7" Type="http://schemas.openxmlformats.org/officeDocument/2006/relationships/slide" Target="slide82.xml"/><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emf"/><Relationship Id="rId11" Type="http://schemas.openxmlformats.org/officeDocument/2006/relationships/slide" Target="slide79.xml"/><Relationship Id="rId5" Type="http://schemas.openxmlformats.org/officeDocument/2006/relationships/oleObject" Target="../embeddings/oleObject20.bin"/><Relationship Id="rId10" Type="http://schemas.openxmlformats.org/officeDocument/2006/relationships/slide" Target="slide77.xml"/><Relationship Id="rId4" Type="http://schemas.openxmlformats.org/officeDocument/2006/relationships/image" Target="../media/image2.wmf"/><Relationship Id="rId9" Type="http://schemas.openxmlformats.org/officeDocument/2006/relationships/slide" Target="slide80.xml"/><Relationship Id="rId14" Type="http://schemas.openxmlformats.org/officeDocument/2006/relationships/slide" Target="slide75.xml"/></Relationships>
</file>

<file path=ppt/slides/_rels/slide8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75.bin"/><Relationship Id="rId7" Type="http://schemas.openxmlformats.org/officeDocument/2006/relationships/oleObject" Target="../embeddings/oleObject177.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image" Target="../media/image2.wmf"/><Relationship Id="rId5" Type="http://schemas.openxmlformats.org/officeDocument/2006/relationships/oleObject" Target="../embeddings/oleObject176.bin"/><Relationship Id="rId4" Type="http://schemas.openxmlformats.org/officeDocument/2006/relationships/image" Target="../media/image3.emf"/><Relationship Id="rId9" Type="http://schemas.openxmlformats.org/officeDocument/2006/relationships/slide" Target="slide8.xml"/></Relationships>
</file>

<file path=ppt/slides/_rels/slide8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78.bin"/><Relationship Id="rId7" Type="http://schemas.openxmlformats.org/officeDocument/2006/relationships/oleObject" Target="../embeddings/oleObject180.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2.wmf"/><Relationship Id="rId5" Type="http://schemas.openxmlformats.org/officeDocument/2006/relationships/oleObject" Target="../embeddings/oleObject179.bin"/><Relationship Id="rId4" Type="http://schemas.openxmlformats.org/officeDocument/2006/relationships/image" Target="../media/image3.emf"/><Relationship Id="rId9" Type="http://schemas.openxmlformats.org/officeDocument/2006/relationships/slide" Target="slide8.xml"/></Relationships>
</file>

<file path=ppt/slides/_rels/slide8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81.bin"/><Relationship Id="rId7" Type="http://schemas.openxmlformats.org/officeDocument/2006/relationships/oleObject" Target="../embeddings/oleObject183.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2.wmf"/><Relationship Id="rId5" Type="http://schemas.openxmlformats.org/officeDocument/2006/relationships/oleObject" Target="../embeddings/oleObject182.bin"/><Relationship Id="rId4" Type="http://schemas.openxmlformats.org/officeDocument/2006/relationships/image" Target="../media/image3.emf"/><Relationship Id="rId9" Type="http://schemas.openxmlformats.org/officeDocument/2006/relationships/slide" Target="slide8.xml"/></Relationships>
</file>

<file path=ppt/slides/_rels/slide8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84.bin"/><Relationship Id="rId7" Type="http://schemas.openxmlformats.org/officeDocument/2006/relationships/oleObject" Target="../embeddings/oleObject186.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2.wmf"/><Relationship Id="rId5" Type="http://schemas.openxmlformats.org/officeDocument/2006/relationships/oleObject" Target="../embeddings/oleObject185.bin"/><Relationship Id="rId4" Type="http://schemas.openxmlformats.org/officeDocument/2006/relationships/image" Target="../media/image3.emf"/></Relationships>
</file>

<file path=ppt/slides/_rels/slide8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87.bin"/><Relationship Id="rId7" Type="http://schemas.openxmlformats.org/officeDocument/2006/relationships/oleObject" Target="../embeddings/oleObject189.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image" Target="../media/image2.wmf"/><Relationship Id="rId5" Type="http://schemas.openxmlformats.org/officeDocument/2006/relationships/oleObject" Target="../embeddings/oleObject188.bin"/><Relationship Id="rId4" Type="http://schemas.openxmlformats.org/officeDocument/2006/relationships/image" Target="../media/image3.emf"/><Relationship Id="rId9" Type="http://schemas.openxmlformats.org/officeDocument/2006/relationships/slide" Target="slide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slide" Target="slide89.xml"/><Relationship Id="rId3" Type="http://schemas.openxmlformats.org/officeDocument/2006/relationships/oleObject" Target="../embeddings/oleObject22.bin"/><Relationship Id="rId7" Type="http://schemas.openxmlformats.org/officeDocument/2006/relationships/slide" Target="slide83.xml"/><Relationship Id="rId12" Type="http://schemas.openxmlformats.org/officeDocument/2006/relationships/slide" Target="slide8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emf"/><Relationship Id="rId11" Type="http://schemas.openxmlformats.org/officeDocument/2006/relationships/slide" Target="slide87.xml"/><Relationship Id="rId5" Type="http://schemas.openxmlformats.org/officeDocument/2006/relationships/oleObject" Target="../embeddings/oleObject23.bin"/><Relationship Id="rId10" Type="http://schemas.openxmlformats.org/officeDocument/2006/relationships/slide" Target="slide85.xml"/><Relationship Id="rId4" Type="http://schemas.openxmlformats.org/officeDocument/2006/relationships/image" Target="../media/image2.wmf"/><Relationship Id="rId9" Type="http://schemas.openxmlformats.org/officeDocument/2006/relationships/image" Target="../media/image4.emf"/></Relationships>
</file>

<file path=ppt/slides/_rels/slide9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a:extLst>
              <a:ext uri="{FF2B5EF4-FFF2-40B4-BE49-F238E27FC236}">
                <a16:creationId xmlns:a16="http://schemas.microsoft.com/office/drawing/2014/main" id="{35675CF0-226C-430D-8674-74D0007B6EC5}"/>
              </a:ext>
            </a:extLst>
          </p:cNvPr>
          <p:cNvSpPr>
            <a:spLocks noGrp="1" noChangeArrowheads="1"/>
          </p:cNvSpPr>
          <p:nvPr>
            <p:ph type="title"/>
          </p:nvPr>
        </p:nvSpPr>
        <p:spPr>
          <a:xfrm>
            <a:off x="519113" y="260350"/>
            <a:ext cx="8229600" cy="1368425"/>
          </a:xfrm>
        </p:spPr>
        <p:txBody>
          <a:bodyPr/>
          <a:lstStyle/>
          <a:p>
            <a:pPr eaLnBrk="1" hangingPunct="1"/>
            <a:r>
              <a:rPr lang="pt-BR" altLang="pt-BR" sz="5400">
                <a:latin typeface="Copperplate Gothic Light" panose="020E0507020206020404" pitchFamily="34" charset="0"/>
              </a:rPr>
              <a:t>P</a:t>
            </a:r>
            <a:r>
              <a:rPr lang="pt-BR" altLang="pt-BR" sz="4400">
                <a:latin typeface="Copperplate Gothic Light" panose="020E0507020206020404" pitchFamily="34" charset="0"/>
              </a:rPr>
              <a:t>erguntas sobre o </a:t>
            </a:r>
            <a:r>
              <a:rPr lang="pt-BR" altLang="pt-BR" sz="4800">
                <a:latin typeface="Copperplate Gothic Light" panose="020E0507020206020404" pitchFamily="34" charset="0"/>
              </a:rPr>
              <a:t>D</a:t>
            </a:r>
            <a:r>
              <a:rPr lang="pt-BR" altLang="pt-BR" sz="4400">
                <a:latin typeface="Copperplate Gothic Light" panose="020E0507020206020404" pitchFamily="34" charset="0"/>
              </a:rPr>
              <a:t>ízimo</a:t>
            </a:r>
          </a:p>
        </p:txBody>
      </p:sp>
      <p:grpSp>
        <p:nvGrpSpPr>
          <p:cNvPr id="13367" name="Group 55">
            <a:extLst>
              <a:ext uri="{FF2B5EF4-FFF2-40B4-BE49-F238E27FC236}">
                <a16:creationId xmlns:a16="http://schemas.microsoft.com/office/drawing/2014/main" id="{F7AF7ABE-B327-49A9-B67D-CD0BBBE33F92}"/>
              </a:ext>
            </a:extLst>
          </p:cNvPr>
          <p:cNvGrpSpPr>
            <a:grpSpLocks/>
          </p:cNvGrpSpPr>
          <p:nvPr/>
        </p:nvGrpSpPr>
        <p:grpSpPr bwMode="auto">
          <a:xfrm>
            <a:off x="1403350" y="1905000"/>
            <a:ext cx="6402388" cy="4619625"/>
            <a:chOff x="1066" y="1200"/>
            <a:chExt cx="4033" cy="2910"/>
          </a:xfrm>
        </p:grpSpPr>
        <p:sp>
          <p:nvSpPr>
            <p:cNvPr id="13332" name="AutoShape 20">
              <a:extLst>
                <a:ext uri="{FF2B5EF4-FFF2-40B4-BE49-F238E27FC236}">
                  <a16:creationId xmlns:a16="http://schemas.microsoft.com/office/drawing/2014/main" id="{EDF62306-E2D0-4624-BF82-C4EF90755E8F}"/>
                </a:ext>
              </a:extLst>
            </p:cNvPr>
            <p:cNvSpPr>
              <a:spLocks noChangeArrowheads="1"/>
            </p:cNvSpPr>
            <p:nvPr/>
          </p:nvSpPr>
          <p:spPr bwMode="auto">
            <a:xfrm>
              <a:off x="1066" y="1200"/>
              <a:ext cx="3807" cy="2910"/>
            </a:xfrm>
            <a:prstGeom prst="roundRect">
              <a:avLst>
                <a:gd name="adj" fmla="val 28"/>
              </a:avLst>
            </a:prstGeom>
            <a:solidFill>
              <a:srgbClr val="B9DCFF"/>
            </a:solidFill>
            <a:ln w="73025">
              <a:solidFill>
                <a:srgbClr val="EAEAEA"/>
              </a:solidFill>
              <a:round/>
              <a:headEnd/>
              <a:tailEnd/>
            </a:ln>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pic>
          <p:nvPicPr>
            <p:cNvPr id="4104" name="Picture 25" descr="lago09_800">
              <a:extLst>
                <a:ext uri="{FF2B5EF4-FFF2-40B4-BE49-F238E27FC236}">
                  <a16:creationId xmlns:a16="http://schemas.microsoft.com/office/drawing/2014/main" id="{31D59ED0-9D53-4284-BED3-5CDB64BC9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44" b="13472"/>
            <a:stretch>
              <a:fillRect/>
            </a:stretch>
          </p:blipFill>
          <p:spPr bwMode="auto">
            <a:xfrm>
              <a:off x="1338" y="1344"/>
              <a:ext cx="3761" cy="2617"/>
            </a:xfrm>
            <a:prstGeom prst="rect">
              <a:avLst/>
            </a:prstGeom>
            <a:noFill/>
            <a:ln w="76200">
              <a:solidFill>
                <a:srgbClr val="B9DCFF"/>
              </a:solidFill>
              <a:miter lim="800000"/>
              <a:headEnd/>
              <a:tailEnd/>
            </a:ln>
            <a:extLst>
              <a:ext uri="{909E8E84-426E-40DD-AFC4-6F175D3DCCD1}">
                <a14:hiddenFill xmlns:a14="http://schemas.microsoft.com/office/drawing/2010/main">
                  <a:solidFill>
                    <a:srgbClr val="FFFFFF"/>
                  </a:solidFill>
                </a14:hiddenFill>
              </a:ext>
            </a:extLst>
          </p:spPr>
        </p:pic>
      </p:grpSp>
      <p:graphicFrame>
        <p:nvGraphicFramePr>
          <p:cNvPr id="4100" name="Object 41">
            <a:extLst>
              <a:ext uri="{FF2B5EF4-FFF2-40B4-BE49-F238E27FC236}">
                <a16:creationId xmlns:a16="http://schemas.microsoft.com/office/drawing/2014/main" id="{79916756-1EB9-40C5-A42D-031B5B8D964B}"/>
              </a:ext>
            </a:extLst>
          </p:cNvPr>
          <p:cNvGraphicFramePr>
            <a:graphicFrameLocks noChangeAspect="1"/>
          </p:cNvGraphicFramePr>
          <p:nvPr>
            <p:ph idx="1"/>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4105" name="CorelDRAW" r:id="rId5" imgW="615696" imgH="600456" progId="CorelDRAW.Graphic.12">
                  <p:embed/>
                </p:oleObj>
              </mc:Choice>
              <mc:Fallback>
                <p:oleObj name="CorelDRAW" r:id="rId5" imgW="615696" imgH="600456" progId="CorelDRAW.Graphic.12">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4">
            <a:extLst>
              <a:ext uri="{FF2B5EF4-FFF2-40B4-BE49-F238E27FC236}">
                <a16:creationId xmlns:a16="http://schemas.microsoft.com/office/drawing/2014/main" id="{DC6CD016-2617-4EAC-B592-445A1D056702}"/>
              </a:ext>
            </a:extLst>
          </p:cNvPr>
          <p:cNvGraphicFramePr>
            <a:graphicFrameLocks noChangeAspect="1"/>
          </p:cNvGraphicFramePr>
          <p:nvPr/>
        </p:nvGraphicFramePr>
        <p:xfrm>
          <a:off x="8604250" y="5853113"/>
          <a:ext cx="385763" cy="384175"/>
        </p:xfrm>
        <a:graphic>
          <a:graphicData uri="http://schemas.openxmlformats.org/presentationml/2006/ole">
            <mc:AlternateContent xmlns:mc="http://schemas.openxmlformats.org/markup-compatibility/2006">
              <mc:Choice xmlns:v="urn:schemas-microsoft-com:vml" Requires="v">
                <p:oleObj spid="_x0000_s4106" name="CorelDRAW" r:id="rId7" imgW="385191" imgH="384810" progId="CorelDRAW.Graphic.12">
                  <p:embed/>
                </p:oleObj>
              </mc:Choice>
              <mc:Fallback>
                <p:oleObj name="CorelDRAW" r:id="rId7" imgW="385191" imgH="384810" progId="CorelDRAW.Graphic.12">
                  <p:embed/>
                  <p:pic>
                    <p:nvPicPr>
                      <p:cNvPr id="0" name="Object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4250" y="5853113"/>
                        <a:ext cx="3857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56">
            <a:extLst>
              <a:ext uri="{FF2B5EF4-FFF2-40B4-BE49-F238E27FC236}">
                <a16:creationId xmlns:a16="http://schemas.microsoft.com/office/drawing/2014/main" id="{B90B0400-3120-4031-B606-2C0441DC0D38}"/>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4107" name="CorelDRAW" r:id="rId9" imgW="377952" imgH="180594" progId="CorelDRAW.Graphic.12">
                  <p:embed/>
                </p:oleObj>
              </mc:Choice>
              <mc:Fallback>
                <p:oleObj name="CorelDRAW" r:id="rId9" imgW="377952" imgH="180594" progId="CorelDRAW.Graphic.12">
                  <p:embed/>
                  <p:pic>
                    <p:nvPicPr>
                      <p:cNvPr id="0" name="Object 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3367"/>
                                        </p:tgtEl>
                                        <p:attrNameLst>
                                          <p:attrName>style.visibility</p:attrName>
                                        </p:attrNameLst>
                                      </p:cBhvr>
                                      <p:to>
                                        <p:strVal val="visible"/>
                                      </p:to>
                                    </p:set>
                                    <p:anim calcmode="lin" valueType="num">
                                      <p:cBhvr>
                                        <p:cTn id="7" dur="500" fill="hold"/>
                                        <p:tgtEl>
                                          <p:spTgt spid="13367"/>
                                        </p:tgtEl>
                                        <p:attrNameLst>
                                          <p:attrName>ppt_w</p:attrName>
                                        </p:attrNameLst>
                                      </p:cBhvr>
                                      <p:tavLst>
                                        <p:tav tm="0">
                                          <p:val>
                                            <p:strVal val="#ppt_w*0.05"/>
                                          </p:val>
                                        </p:tav>
                                        <p:tav tm="100000">
                                          <p:val>
                                            <p:strVal val="#ppt_w"/>
                                          </p:val>
                                        </p:tav>
                                      </p:tavLst>
                                    </p:anim>
                                    <p:anim calcmode="lin" valueType="num">
                                      <p:cBhvr>
                                        <p:cTn id="8" dur="500" fill="hold"/>
                                        <p:tgtEl>
                                          <p:spTgt spid="13367"/>
                                        </p:tgtEl>
                                        <p:attrNameLst>
                                          <p:attrName>ppt_h</p:attrName>
                                        </p:attrNameLst>
                                      </p:cBhvr>
                                      <p:tavLst>
                                        <p:tav tm="0">
                                          <p:val>
                                            <p:strVal val="#ppt_h"/>
                                          </p:val>
                                        </p:tav>
                                        <p:tav tm="100000">
                                          <p:val>
                                            <p:strVal val="#ppt_h"/>
                                          </p:val>
                                        </p:tav>
                                      </p:tavLst>
                                    </p:anim>
                                    <p:anim calcmode="lin" valueType="num">
                                      <p:cBhvr>
                                        <p:cTn id="9" dur="500" fill="hold"/>
                                        <p:tgtEl>
                                          <p:spTgt spid="13367"/>
                                        </p:tgtEl>
                                        <p:attrNameLst>
                                          <p:attrName>ppt_x</p:attrName>
                                        </p:attrNameLst>
                                      </p:cBhvr>
                                      <p:tavLst>
                                        <p:tav tm="0">
                                          <p:val>
                                            <p:strVal val="#ppt_x-.2"/>
                                          </p:val>
                                        </p:tav>
                                        <p:tav tm="100000">
                                          <p:val>
                                            <p:strVal val="#ppt_x"/>
                                          </p:val>
                                        </p:tav>
                                      </p:tavLst>
                                    </p:anim>
                                    <p:anim calcmode="lin" valueType="num">
                                      <p:cBhvr>
                                        <p:cTn id="10" dur="500" fill="hold"/>
                                        <p:tgtEl>
                                          <p:spTgt spid="13367"/>
                                        </p:tgtEl>
                                        <p:attrNameLst>
                                          <p:attrName>ppt_y</p:attrName>
                                        </p:attrNameLst>
                                      </p:cBhvr>
                                      <p:tavLst>
                                        <p:tav tm="0">
                                          <p:val>
                                            <p:strVal val="#ppt_y"/>
                                          </p:val>
                                        </p:tav>
                                        <p:tav tm="100000">
                                          <p:val>
                                            <p:strVal val="#ppt_y"/>
                                          </p:val>
                                        </p:tav>
                                      </p:tavLst>
                                    </p:anim>
                                    <p:animEffect transition="in" filter="fade">
                                      <p:cBhvr>
                                        <p:cTn id="11" dur="500"/>
                                        <p:tgtEl>
                                          <p:spTgt spid="1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a:extLst>
              <a:ext uri="{FF2B5EF4-FFF2-40B4-BE49-F238E27FC236}">
                <a16:creationId xmlns:a16="http://schemas.microsoft.com/office/drawing/2014/main" id="{00B0A7D7-E645-4D09-9F26-978E08ADAD5D}"/>
              </a:ext>
            </a:extLst>
          </p:cNvPr>
          <p:cNvSpPr>
            <a:spLocks noGrp="1"/>
          </p:cNvSpPr>
          <p:nvPr>
            <p:ph type="title"/>
          </p:nvPr>
        </p:nvSpPr>
        <p:spPr/>
        <p:txBody>
          <a:bodyPr/>
          <a:lstStyle/>
          <a:p>
            <a:r>
              <a:rPr lang="pt-BR" altLang="pt-BR"/>
              <a:t>1. O que significa o Dízimo?</a:t>
            </a:r>
          </a:p>
        </p:txBody>
      </p:sp>
      <p:sp>
        <p:nvSpPr>
          <p:cNvPr id="3" name="Espaço Reservado para Conteúdo 2">
            <a:extLst>
              <a:ext uri="{FF2B5EF4-FFF2-40B4-BE49-F238E27FC236}">
                <a16:creationId xmlns:a16="http://schemas.microsoft.com/office/drawing/2014/main" id="{F0288F10-C7BF-4153-9054-D9BAF3A59A0D}"/>
              </a:ext>
            </a:extLst>
          </p:cNvPr>
          <p:cNvSpPr>
            <a:spLocks noGrp="1"/>
          </p:cNvSpPr>
          <p:nvPr>
            <p:ph idx="1"/>
          </p:nvPr>
        </p:nvSpPr>
        <p:spPr/>
        <p:txBody>
          <a:bodyPr/>
          <a:lstStyle/>
          <a:p>
            <a:pPr marL="0" indent="0">
              <a:buFontTx/>
              <a:buNone/>
              <a:defRPr/>
            </a:pPr>
            <a:r>
              <a:rPr lang="pt-BR" dirty="0"/>
              <a:t>Significa a décima parte dos lucros e entradas que o crente destina para uma finalidade sagrada. Essa décima parte é devolvida a Deus como um sinal da aliança e da sociedade com Ele, reconhecendo-O como o Criador e Proprietário de todas as coisas. Gênesis 14:18; Levítico 27:30 e 32; Malaquias 3:7-10.</a:t>
            </a:r>
          </a:p>
          <a:p>
            <a:pPr>
              <a:defRPr/>
            </a:pPr>
            <a:endParaRPr lang="pt-BR" dirty="0"/>
          </a:p>
        </p:txBody>
      </p:sp>
      <p:sp>
        <p:nvSpPr>
          <p:cNvPr id="4" name="AutoShape 7">
            <a:hlinkClick r:id="rId2" action="ppaction://hlinksldjump" highlightClick="1"/>
            <a:extLst>
              <a:ext uri="{FF2B5EF4-FFF2-40B4-BE49-F238E27FC236}">
                <a16:creationId xmlns:a16="http://schemas.microsoft.com/office/drawing/2014/main" id="{FB1108A8-C22A-4BD1-A290-8DC27D728468}"/>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a:extLst>
              <a:ext uri="{FF2B5EF4-FFF2-40B4-BE49-F238E27FC236}">
                <a16:creationId xmlns:a16="http://schemas.microsoft.com/office/drawing/2014/main" id="{399358EC-8FB2-4817-8E58-4ECB12A86C40}"/>
              </a:ext>
            </a:extLst>
          </p:cNvPr>
          <p:cNvSpPr>
            <a:spLocks noGrp="1"/>
          </p:cNvSpPr>
          <p:nvPr>
            <p:ph type="title"/>
          </p:nvPr>
        </p:nvSpPr>
        <p:spPr>
          <a:xfrm>
            <a:off x="468313" y="115888"/>
            <a:ext cx="8229600" cy="1085850"/>
          </a:xfrm>
        </p:spPr>
        <p:txBody>
          <a:bodyPr/>
          <a:lstStyle/>
          <a:p>
            <a:r>
              <a:rPr lang="pt-BR" altLang="pt-BR" sz="2800"/>
              <a:t>2. Dizimar está relacionado a um mandamento de Deus ou à vontade humana?</a:t>
            </a:r>
          </a:p>
        </p:txBody>
      </p:sp>
      <p:sp>
        <p:nvSpPr>
          <p:cNvPr id="15363" name="Espaço Reservado para Conteúdo 2">
            <a:extLst>
              <a:ext uri="{FF2B5EF4-FFF2-40B4-BE49-F238E27FC236}">
                <a16:creationId xmlns:a16="http://schemas.microsoft.com/office/drawing/2014/main" id="{F10777C7-F7DB-4D4A-B760-AE7149FF8C5C}"/>
              </a:ext>
            </a:extLst>
          </p:cNvPr>
          <p:cNvSpPr>
            <a:spLocks noGrp="1"/>
          </p:cNvSpPr>
          <p:nvPr>
            <p:ph idx="1"/>
          </p:nvPr>
        </p:nvSpPr>
        <p:spPr/>
        <p:txBody>
          <a:bodyPr/>
          <a:lstStyle/>
          <a:p>
            <a:pPr marL="0" indent="0">
              <a:buFontTx/>
              <a:buNone/>
            </a:pPr>
            <a:r>
              <a:rPr lang="pt-BR" altLang="pt-BR"/>
              <a:t>Está relacionado com um mandamento de Deus, pois como Soberano do Universo, reservou para Si o dízimo, e logo o estabeleceu como um concerto: “Trazei todos os dízimos a casa do tesouro” Malaquias 3:10. “Dever é dever, deve ser realizado por amor a ele”. </a:t>
            </a:r>
            <a:r>
              <a:rPr lang="pt-BR" altLang="pt-BR" i="1"/>
              <a:t>CSM</a:t>
            </a:r>
            <a:r>
              <a:rPr lang="pt-BR" altLang="pt-BR"/>
              <a:t>, 90. “A negligência ou adiamento desse dever, provocará o desagrado divino.” – </a:t>
            </a:r>
            <a:r>
              <a:rPr lang="pt-BR" altLang="pt-BR" i="1"/>
              <a:t>CSM</a:t>
            </a:r>
            <a:r>
              <a:rPr lang="pt-BR" altLang="pt-BR"/>
              <a:t>, 67. </a:t>
            </a:r>
          </a:p>
          <a:p>
            <a:pPr marL="0" indent="0" algn="r">
              <a:buFontTx/>
              <a:buNone/>
            </a:pPr>
            <a:r>
              <a:rPr lang="pt-BR" altLang="pt-BR"/>
              <a:t>(     )</a:t>
            </a:r>
          </a:p>
          <a:p>
            <a:pPr marL="0" indent="0" algn="r">
              <a:buFontTx/>
              <a:buNone/>
            </a:pPr>
            <a:endParaRPr lang="pt-BR" altLang="pt-BR"/>
          </a:p>
        </p:txBody>
      </p:sp>
      <p:sp>
        <p:nvSpPr>
          <p:cNvPr id="4" name="Line 46">
            <a:extLst>
              <a:ext uri="{FF2B5EF4-FFF2-40B4-BE49-F238E27FC236}">
                <a16:creationId xmlns:a16="http://schemas.microsoft.com/office/drawing/2014/main" id="{7EE7324D-7830-40AB-8A06-E04DBB5AB124}"/>
              </a:ext>
            </a:extLst>
          </p:cNvPr>
          <p:cNvSpPr>
            <a:spLocks noChangeShapeType="1"/>
          </p:cNvSpPr>
          <p:nvPr/>
        </p:nvSpPr>
        <p:spPr bwMode="auto">
          <a:xfrm>
            <a:off x="7956550" y="6092825"/>
            <a:ext cx="50323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C0C8A19-A90D-45EF-9A03-6B4FB669D9D3}"/>
              </a:ext>
            </a:extLst>
          </p:cNvPr>
          <p:cNvSpPr>
            <a:spLocks noGrp="1"/>
          </p:cNvSpPr>
          <p:nvPr>
            <p:ph idx="1"/>
          </p:nvPr>
        </p:nvSpPr>
        <p:spPr/>
        <p:txBody>
          <a:bodyPr/>
          <a:lstStyle/>
          <a:p>
            <a:pPr marL="0" indent="0">
              <a:buFontTx/>
              <a:buNone/>
              <a:defRPr/>
            </a:pPr>
            <a:r>
              <a:rPr lang="pt-BR" dirty="0"/>
              <a:t>Sendo que o governo de Deus respeita o livre-arbítrio, dizemos que Ele não obriga ninguém a segui-Lo. Este acordo poderá não ser executado nem aceito, mas quem procede assim terá que enfrentar as consequências. O princípio do dízimo se baseia em princípios tão duradouros como a lei de Deus.</a:t>
            </a:r>
          </a:p>
          <a:p>
            <a:pPr>
              <a:defRPr/>
            </a:pPr>
            <a:endParaRPr lang="pt-BR" dirty="0"/>
          </a:p>
        </p:txBody>
      </p:sp>
      <p:sp>
        <p:nvSpPr>
          <p:cNvPr id="4" name="AutoShape 7">
            <a:hlinkClick r:id="rId2" action="ppaction://hlinksldjump" highlightClick="1"/>
            <a:extLst>
              <a:ext uri="{FF2B5EF4-FFF2-40B4-BE49-F238E27FC236}">
                <a16:creationId xmlns:a16="http://schemas.microsoft.com/office/drawing/2014/main" id="{E1F23622-27D9-4B73-9049-ACE967FAEDAB}"/>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D2D89-A67C-448F-BAE2-FCC30E8E7821}"/>
              </a:ext>
            </a:extLst>
          </p:cNvPr>
          <p:cNvSpPr>
            <a:spLocks noGrp="1"/>
          </p:cNvSpPr>
          <p:nvPr>
            <p:ph type="title"/>
          </p:nvPr>
        </p:nvSpPr>
        <p:spPr/>
        <p:txBody>
          <a:bodyPr>
            <a:normAutofit fontScale="90000"/>
          </a:bodyPr>
          <a:lstStyle/>
          <a:p>
            <a:pPr>
              <a:defRPr/>
            </a:pPr>
            <a:r>
              <a:rPr lang="pt-BR" dirty="0"/>
              <a:t>3. Com que finalidade Deus estabeleceu o sistema de dízimo?</a:t>
            </a:r>
          </a:p>
        </p:txBody>
      </p:sp>
      <p:sp>
        <p:nvSpPr>
          <p:cNvPr id="17411" name="Espaço Reservado para Conteúdo 2">
            <a:extLst>
              <a:ext uri="{FF2B5EF4-FFF2-40B4-BE49-F238E27FC236}">
                <a16:creationId xmlns:a16="http://schemas.microsoft.com/office/drawing/2014/main" id="{C112D72C-086E-4BB1-B97E-EF2A2DA7A35D}"/>
              </a:ext>
            </a:extLst>
          </p:cNvPr>
          <p:cNvSpPr>
            <a:spLocks noGrp="1"/>
          </p:cNvSpPr>
          <p:nvPr>
            <p:ph idx="1"/>
          </p:nvPr>
        </p:nvSpPr>
        <p:spPr/>
        <p:txBody>
          <a:bodyPr/>
          <a:lstStyle/>
          <a:p>
            <a:r>
              <a:rPr lang="pt-BR" altLang="pt-BR" sz="2800"/>
              <a:t>Para beneficiar o homem. “A fim de que o homem se pudesse tornar como seu criador de índole benevolente e abnegada.” – </a:t>
            </a:r>
            <a:r>
              <a:rPr lang="pt-BR" altLang="pt-BR" sz="2800" i="1"/>
              <a:t>CSM,</a:t>
            </a:r>
            <a:r>
              <a:rPr lang="pt-BR" altLang="pt-BR" sz="2800"/>
              <a:t> 15.</a:t>
            </a:r>
          </a:p>
          <a:p>
            <a:r>
              <a:rPr lang="pt-BR" altLang="pt-BR" sz="2800"/>
              <a:t>“Vi que o sistema do dízimo desenvolverá o caráter e manifestará o verdadeiro estado do coração.” – I TS, 237.</a:t>
            </a:r>
          </a:p>
          <a:p>
            <a:r>
              <a:rPr lang="pt-BR" altLang="pt-BR" sz="2800"/>
              <a:t>Para expressar a Deus a nossa lealdade e obediência à soberania divina. “Exige Ele esse tributo como prova de nossa fidelidade a Ele” – </a:t>
            </a:r>
            <a:r>
              <a:rPr lang="pt-BR" altLang="pt-BR" sz="2800" i="1"/>
              <a:t>CSM,</a:t>
            </a:r>
            <a:r>
              <a:rPr lang="pt-BR" altLang="pt-BR" sz="2800"/>
              <a:t> 72. 						(     )</a:t>
            </a:r>
          </a:p>
        </p:txBody>
      </p:sp>
      <p:sp>
        <p:nvSpPr>
          <p:cNvPr id="4" name="Line 46">
            <a:extLst>
              <a:ext uri="{FF2B5EF4-FFF2-40B4-BE49-F238E27FC236}">
                <a16:creationId xmlns:a16="http://schemas.microsoft.com/office/drawing/2014/main" id="{E74A90F8-B818-421C-95E7-E0A3B3754007}"/>
              </a:ext>
            </a:extLst>
          </p:cNvPr>
          <p:cNvSpPr>
            <a:spLocks noChangeShapeType="1"/>
          </p:cNvSpPr>
          <p:nvPr/>
        </p:nvSpPr>
        <p:spPr bwMode="auto">
          <a:xfrm>
            <a:off x="7956550" y="5589588"/>
            <a:ext cx="50323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Conteúdo 2">
            <a:extLst>
              <a:ext uri="{FF2B5EF4-FFF2-40B4-BE49-F238E27FC236}">
                <a16:creationId xmlns:a16="http://schemas.microsoft.com/office/drawing/2014/main" id="{4A353C35-004B-427E-AF2F-878F5C08EBB2}"/>
              </a:ext>
            </a:extLst>
          </p:cNvPr>
          <p:cNvSpPr>
            <a:spLocks noGrp="1"/>
          </p:cNvSpPr>
          <p:nvPr>
            <p:ph idx="1"/>
          </p:nvPr>
        </p:nvSpPr>
        <p:spPr/>
        <p:txBody>
          <a:bodyPr/>
          <a:lstStyle/>
          <a:p>
            <a:r>
              <a:rPr lang="pt-BR" altLang="pt-BR" sz="2800"/>
              <a:t>Para reconhecer a Deus como dono e doador de tudo. I Crôncias 29:11-14.</a:t>
            </a:r>
          </a:p>
          <a:p>
            <a:r>
              <a:rPr lang="pt-BR" altLang="pt-BR" sz="2800"/>
              <a:t>Para habilitar-nos a receber bênçãos de Deus. Malaquias 3:10 – 12.</a:t>
            </a:r>
          </a:p>
          <a:p>
            <a:r>
              <a:rPr lang="pt-BR" altLang="pt-BR" sz="2800"/>
              <a:t> “Para avanço da obra de Deus na Terra” – </a:t>
            </a:r>
            <a:r>
              <a:rPr lang="pt-BR" altLang="pt-BR" sz="2800" i="1"/>
              <a:t>CSM,</a:t>
            </a:r>
            <a:r>
              <a:rPr lang="pt-BR" altLang="pt-BR" sz="2800"/>
              <a:t> 77.</a:t>
            </a:r>
          </a:p>
          <a:p>
            <a:endParaRPr lang="pt-BR" altLang="pt-BR" sz="2800"/>
          </a:p>
        </p:txBody>
      </p:sp>
      <p:sp>
        <p:nvSpPr>
          <p:cNvPr id="3" name="AutoShape 7">
            <a:hlinkClick r:id="rId2" action="ppaction://hlinksldjump" highlightClick="1"/>
            <a:extLst>
              <a:ext uri="{FF2B5EF4-FFF2-40B4-BE49-F238E27FC236}">
                <a16:creationId xmlns:a16="http://schemas.microsoft.com/office/drawing/2014/main" id="{A7A94130-975E-43EE-8704-BFD8A14BADAF}"/>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42C47-0F08-4899-8323-2F674B873135}"/>
              </a:ext>
            </a:extLst>
          </p:cNvPr>
          <p:cNvSpPr>
            <a:spLocks noGrp="1"/>
          </p:cNvSpPr>
          <p:nvPr>
            <p:ph type="title"/>
          </p:nvPr>
        </p:nvSpPr>
        <p:spPr/>
        <p:txBody>
          <a:bodyPr>
            <a:normAutofit fontScale="90000"/>
          </a:bodyPr>
          <a:lstStyle/>
          <a:p>
            <a:pPr>
              <a:defRPr/>
            </a:pPr>
            <a:r>
              <a:rPr lang="pt-BR" dirty="0"/>
              <a:t>4. Qual o único destino que Deus dá ao dízimo?</a:t>
            </a:r>
          </a:p>
        </p:txBody>
      </p:sp>
      <p:sp>
        <p:nvSpPr>
          <p:cNvPr id="3" name="Espaço Reservado para Conteúdo 2">
            <a:extLst>
              <a:ext uri="{FF2B5EF4-FFF2-40B4-BE49-F238E27FC236}">
                <a16:creationId xmlns:a16="http://schemas.microsoft.com/office/drawing/2014/main" id="{27249B64-504D-420C-B564-F338976201BB}"/>
              </a:ext>
            </a:extLst>
          </p:cNvPr>
          <p:cNvSpPr>
            <a:spLocks noGrp="1"/>
          </p:cNvSpPr>
          <p:nvPr>
            <p:ph idx="1"/>
          </p:nvPr>
        </p:nvSpPr>
        <p:spPr/>
        <p:txBody>
          <a:bodyPr/>
          <a:lstStyle/>
          <a:p>
            <a:pPr marL="0" indent="0">
              <a:buFontTx/>
              <a:buNone/>
              <a:defRPr/>
            </a:pPr>
            <a:r>
              <a:rPr lang="pt-BR" dirty="0"/>
              <a:t>Através dos tempos, Deus estabeleceu que o dízimo seria destinado, somente, para o sustento de seus ministros, os levitas. Assim aconteceu no antigo testamento: os levitas e sacerdotes foram sustentados com os dízimos (Números 18:21  e 24.) No Novo Testamento e na atualidade, o dízimo é para o sustento do ministério evangélico </a:t>
            </a:r>
          </a:p>
          <a:p>
            <a:pPr marL="0" indent="0">
              <a:buFontTx/>
              <a:buNone/>
              <a:defRPr/>
            </a:pPr>
            <a:r>
              <a:rPr lang="pt-BR" dirty="0"/>
              <a:t>(I Coríntios 9:14; I Timóteo 5:18).</a:t>
            </a:r>
          </a:p>
          <a:p>
            <a:pPr>
              <a:defRPr/>
            </a:pPr>
            <a:endParaRPr lang="pt-BR" dirty="0"/>
          </a:p>
        </p:txBody>
      </p:sp>
      <p:sp>
        <p:nvSpPr>
          <p:cNvPr id="4" name="AutoShape 7">
            <a:hlinkClick r:id="rId2" action="ppaction://hlinksldjump" highlightClick="1"/>
            <a:extLst>
              <a:ext uri="{FF2B5EF4-FFF2-40B4-BE49-F238E27FC236}">
                <a16:creationId xmlns:a16="http://schemas.microsoft.com/office/drawing/2014/main" id="{A92C3700-7E08-4C19-A2F7-7E9A236228EE}"/>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D5302-73FA-49E0-A19C-C23834E2F55C}"/>
              </a:ext>
            </a:extLst>
          </p:cNvPr>
          <p:cNvSpPr>
            <a:spLocks noGrp="1"/>
          </p:cNvSpPr>
          <p:nvPr>
            <p:ph type="title"/>
          </p:nvPr>
        </p:nvSpPr>
        <p:spPr/>
        <p:txBody>
          <a:bodyPr>
            <a:normAutofit fontScale="90000"/>
          </a:bodyPr>
          <a:lstStyle/>
          <a:p>
            <a:pPr>
              <a:defRPr/>
            </a:pPr>
            <a:r>
              <a:rPr lang="pt-BR" dirty="0"/>
              <a:t>5. Que significa a expressão “sustento do ministério evangélico”</a:t>
            </a:r>
          </a:p>
        </p:txBody>
      </p:sp>
      <p:sp>
        <p:nvSpPr>
          <p:cNvPr id="3" name="Espaço Reservado para Conteúdo 2">
            <a:extLst>
              <a:ext uri="{FF2B5EF4-FFF2-40B4-BE49-F238E27FC236}">
                <a16:creationId xmlns:a16="http://schemas.microsoft.com/office/drawing/2014/main" id="{CA848ADB-2446-4031-9CDF-70194895EA72}"/>
              </a:ext>
            </a:extLst>
          </p:cNvPr>
          <p:cNvSpPr>
            <a:spLocks noGrp="1"/>
          </p:cNvSpPr>
          <p:nvPr>
            <p:ph idx="1"/>
          </p:nvPr>
        </p:nvSpPr>
        <p:spPr/>
        <p:txBody>
          <a:bodyPr>
            <a:normAutofit fontScale="92500"/>
          </a:bodyPr>
          <a:lstStyle/>
          <a:p>
            <a:pPr marL="0" indent="0">
              <a:buFontTx/>
              <a:buNone/>
              <a:defRPr/>
            </a:pPr>
            <a:r>
              <a:rPr lang="pt-BR" dirty="0"/>
              <a:t>Ministério evangélico é um cargo ou ocupação de tempo integral, daqueles que se dedicam a uma função evangelizadora. O dízimo dedica-se ao sustento e a uma função evangelizadora. Isto compreende os pastores, professores que dão ensinamento bíblico, e também inclui todos os gastos da denominação, derivados da atenção às igrejas, tanto pelas Associações/ Missões, como pelas Uniões, Divisões e a Associação Geral.</a:t>
            </a:r>
          </a:p>
          <a:p>
            <a:pPr>
              <a:defRPr/>
            </a:pPr>
            <a:endParaRPr lang="pt-BR" dirty="0"/>
          </a:p>
        </p:txBody>
      </p:sp>
      <p:sp>
        <p:nvSpPr>
          <p:cNvPr id="4" name="AutoShape 7">
            <a:hlinkClick r:id="rId2" action="ppaction://hlinksldjump" highlightClick="1"/>
            <a:extLst>
              <a:ext uri="{FF2B5EF4-FFF2-40B4-BE49-F238E27FC236}">
                <a16:creationId xmlns:a16="http://schemas.microsoft.com/office/drawing/2014/main" id="{480F7CB5-02B5-4D7F-ADAC-F39981D70925}"/>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ACD532-FEC5-42F5-B124-C670D8BCD159}"/>
              </a:ext>
            </a:extLst>
          </p:cNvPr>
          <p:cNvSpPr>
            <a:spLocks noGrp="1"/>
          </p:cNvSpPr>
          <p:nvPr>
            <p:ph type="title"/>
          </p:nvPr>
        </p:nvSpPr>
        <p:spPr/>
        <p:txBody>
          <a:bodyPr>
            <a:normAutofit fontScale="90000"/>
          </a:bodyPr>
          <a:lstStyle/>
          <a:p>
            <a:pPr>
              <a:defRPr/>
            </a:pPr>
            <a:r>
              <a:rPr lang="pt-BR" dirty="0"/>
              <a:t>6. Que significa “Casa do Tesouro” em Mal. 3:10?</a:t>
            </a:r>
          </a:p>
        </p:txBody>
      </p:sp>
      <p:sp>
        <p:nvSpPr>
          <p:cNvPr id="21507" name="Espaço Reservado para Conteúdo 2">
            <a:extLst>
              <a:ext uri="{FF2B5EF4-FFF2-40B4-BE49-F238E27FC236}">
                <a16:creationId xmlns:a16="http://schemas.microsoft.com/office/drawing/2014/main" id="{D86A2DAA-434B-4BF7-8456-67D58D897834}"/>
              </a:ext>
            </a:extLst>
          </p:cNvPr>
          <p:cNvSpPr>
            <a:spLocks noGrp="1"/>
          </p:cNvSpPr>
          <p:nvPr>
            <p:ph idx="1"/>
          </p:nvPr>
        </p:nvSpPr>
        <p:spPr/>
        <p:txBody>
          <a:bodyPr/>
          <a:lstStyle/>
          <a:p>
            <a:pPr marL="0" indent="0">
              <a:buFontTx/>
              <a:buNone/>
            </a:pPr>
            <a:r>
              <a:rPr lang="pt-BR" altLang="pt-BR" sz="2800"/>
              <a:t>Significa: Depósito (Salmo 33:7), armazém (I Crônicas 27:28), Casa de provisões. Com frequência usa-se como sinônimo de tesouraria (Neemias 12:12). Pode referir-se a tesouraria da igreja local como um depósito temporário, de onde se enviam os dízimos para a Missão / Associação, depois para a União, Divisão e para a Associação Geral, entidades que representam a igreja organizada, de onde se administram os usos e destinos dos dízimos.  Esta é a verdadeira “Casa do Tesouro”.</a:t>
            </a:r>
          </a:p>
          <a:p>
            <a:pPr marL="0" indent="0">
              <a:buFontTx/>
              <a:buNone/>
            </a:pPr>
            <a:endParaRPr lang="pt-BR" altLang="pt-BR" sz="2800"/>
          </a:p>
        </p:txBody>
      </p:sp>
      <p:sp>
        <p:nvSpPr>
          <p:cNvPr id="4" name="AutoShape 7">
            <a:hlinkClick r:id="rId2" action="ppaction://hlinksldjump" highlightClick="1"/>
            <a:extLst>
              <a:ext uri="{FF2B5EF4-FFF2-40B4-BE49-F238E27FC236}">
                <a16:creationId xmlns:a16="http://schemas.microsoft.com/office/drawing/2014/main" id="{11A60ECE-6F11-4DC8-A26D-0BB25914B733}"/>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E521A5E-98C5-476B-89F5-7071C905CE34}"/>
              </a:ext>
            </a:extLst>
          </p:cNvPr>
          <p:cNvSpPr>
            <a:spLocks noGrp="1" noChangeArrowheads="1"/>
          </p:cNvSpPr>
          <p:nvPr>
            <p:ph type="title"/>
          </p:nvPr>
        </p:nvSpPr>
        <p:spPr>
          <a:xfrm>
            <a:off x="230188" y="328613"/>
            <a:ext cx="8229600" cy="868362"/>
          </a:xfrm>
        </p:spPr>
        <p:txBody>
          <a:bodyPr/>
          <a:lstStyle/>
          <a:p>
            <a:pPr eaLnBrk="1" hangingPunct="1"/>
            <a:r>
              <a:rPr lang="en-US" altLang="pt-BR"/>
              <a:t> </a:t>
            </a:r>
            <a:r>
              <a:rPr lang="pt-BR" altLang="pt-BR"/>
              <a:t>7. Devolver o dízimo é um</a:t>
            </a:r>
            <a:br>
              <a:rPr lang="pt-BR" altLang="pt-BR"/>
            </a:br>
            <a:r>
              <a:rPr lang="pt-BR" altLang="pt-BR"/>
              <a:t> ato de adoração?</a:t>
            </a:r>
          </a:p>
        </p:txBody>
      </p:sp>
      <p:graphicFrame>
        <p:nvGraphicFramePr>
          <p:cNvPr id="22531" name="Object 3">
            <a:extLst>
              <a:ext uri="{FF2B5EF4-FFF2-40B4-BE49-F238E27FC236}">
                <a16:creationId xmlns:a16="http://schemas.microsoft.com/office/drawing/2014/main" id="{87A951F1-166F-4F8D-9566-C060A36CAE45}"/>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22537"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a:extLst>
              <a:ext uri="{FF2B5EF4-FFF2-40B4-BE49-F238E27FC236}">
                <a16:creationId xmlns:a16="http://schemas.microsoft.com/office/drawing/2014/main" id="{A31E0D96-E496-4787-A40C-18DBE45FDF6A}"/>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22538"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6">
            <a:extLst>
              <a:ext uri="{FF2B5EF4-FFF2-40B4-BE49-F238E27FC236}">
                <a16:creationId xmlns:a16="http://schemas.microsoft.com/office/drawing/2014/main" id="{CA14C191-196F-468B-BDDC-3FCFCA508114}"/>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22539"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5304" name="Group 8">
            <a:extLst>
              <a:ext uri="{FF2B5EF4-FFF2-40B4-BE49-F238E27FC236}">
                <a16:creationId xmlns:a16="http://schemas.microsoft.com/office/drawing/2014/main" id="{54BFE6C0-7D99-4F9E-9FB5-74602C049F5B}"/>
              </a:ext>
            </a:extLst>
          </p:cNvPr>
          <p:cNvGrpSpPr>
            <a:grpSpLocks/>
          </p:cNvGrpSpPr>
          <p:nvPr/>
        </p:nvGrpSpPr>
        <p:grpSpPr bwMode="auto">
          <a:xfrm>
            <a:off x="468313" y="1671638"/>
            <a:ext cx="8424862" cy="4394200"/>
            <a:chOff x="295" y="1053"/>
            <a:chExt cx="5307" cy="2768"/>
          </a:xfrm>
        </p:grpSpPr>
        <p:sp>
          <p:nvSpPr>
            <p:cNvPr id="22535" name="Text Box 5">
              <a:extLst>
                <a:ext uri="{FF2B5EF4-FFF2-40B4-BE49-F238E27FC236}">
                  <a16:creationId xmlns:a16="http://schemas.microsoft.com/office/drawing/2014/main" id="{63CDE1B3-DEF5-4F49-9755-9AB5B82548C9}"/>
                </a:ext>
              </a:extLst>
            </p:cNvPr>
            <p:cNvSpPr txBox="1">
              <a:spLocks noChangeArrowheads="1"/>
            </p:cNvSpPr>
            <p:nvPr/>
          </p:nvSpPr>
          <p:spPr bwMode="auto">
            <a:xfrm>
              <a:off x="295" y="1053"/>
              <a:ext cx="5307" cy="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Sim, é um ato de adoração. Ao Jacó devolver ao Senhor seus dízimos, ele estava adorando-O (Gen. 28:22). </a:t>
              </a:r>
            </a:p>
            <a:p>
              <a:pPr eaLnBrk="1" hangingPunct="1">
                <a:spcBef>
                  <a:spcPct val="0"/>
                </a:spcBef>
                <a:buFontTx/>
                <a:buNone/>
              </a:pPr>
              <a:r>
                <a:rPr lang="pt-BR" altLang="pt-BR" sz="3600"/>
                <a:t>O Povo de Israel levava a Deus parte de seus bens, como um ato de adoração (Êxo. 23:15; Deut. 16:16).</a:t>
              </a:r>
            </a:p>
            <a:p>
              <a:pPr eaLnBrk="1" hangingPunct="1">
                <a:spcBef>
                  <a:spcPct val="0"/>
                </a:spcBef>
                <a:buFontTx/>
                <a:buNone/>
              </a:pPr>
              <a:r>
                <a:rPr lang="pt-BR" altLang="pt-BR" sz="3600"/>
                <a:t>                                              (     )</a:t>
              </a:r>
            </a:p>
            <a:p>
              <a:pPr eaLnBrk="1" hangingPunct="1">
                <a:spcBef>
                  <a:spcPct val="50000"/>
                </a:spcBef>
                <a:buFontTx/>
                <a:buNone/>
              </a:pPr>
              <a:endParaRPr lang="pt-BR" altLang="pt-BR" sz="2000"/>
            </a:p>
          </p:txBody>
        </p:sp>
        <p:sp>
          <p:nvSpPr>
            <p:cNvPr id="55303" name="Line 7">
              <a:extLst>
                <a:ext uri="{FF2B5EF4-FFF2-40B4-BE49-F238E27FC236}">
                  <a16:creationId xmlns:a16="http://schemas.microsoft.com/office/drawing/2014/main" id="{94D195AC-4164-4BAA-8807-6836F6E36234}"/>
                </a:ext>
              </a:extLst>
            </p:cNvPr>
            <p:cNvSpPr>
              <a:spLocks noChangeShapeType="1"/>
            </p:cNvSpPr>
            <p:nvPr/>
          </p:nvSpPr>
          <p:spPr bwMode="auto">
            <a:xfrm>
              <a:off x="4151" y="3385"/>
              <a:ext cx="36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a:extLst>
              <a:ext uri="{FF2B5EF4-FFF2-40B4-BE49-F238E27FC236}">
                <a16:creationId xmlns:a16="http://schemas.microsoft.com/office/drawing/2014/main" id="{9CD04CCE-7CFF-4140-8FCF-EC509DB29FBC}"/>
              </a:ext>
            </a:extLst>
          </p:cNvPr>
          <p:cNvSpPr txBox="1">
            <a:spLocks noChangeArrowheads="1"/>
          </p:cNvSpPr>
          <p:nvPr/>
        </p:nvSpPr>
        <p:spPr bwMode="auto">
          <a:xfrm>
            <a:off x="757238" y="600075"/>
            <a:ext cx="8135937"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Ao nos apresentarmos diante do Senhor com o dízimo, estamos identificando-nos como seus adoradores. Através da devolução do Dízimo, entregamos a Deus não apenas o dinheiro, mas sobretudo o coração, a própria vida como um reconhecimento de Sua propriedade. </a:t>
            </a:r>
          </a:p>
          <a:p>
            <a:pPr eaLnBrk="1" hangingPunct="1">
              <a:spcBef>
                <a:spcPct val="0"/>
              </a:spcBef>
              <a:buFontTx/>
              <a:buNone/>
            </a:pPr>
            <a:r>
              <a:rPr lang="pt-BR" altLang="pt-BR" sz="3600"/>
              <a:t>II Cor. 8:5</a:t>
            </a:r>
          </a:p>
          <a:p>
            <a:pPr eaLnBrk="1" hangingPunct="1">
              <a:spcBef>
                <a:spcPct val="50000"/>
              </a:spcBef>
              <a:buFontTx/>
              <a:buNone/>
            </a:pPr>
            <a:endParaRPr lang="pt-BR" altLang="pt-BR" sz="2000"/>
          </a:p>
        </p:txBody>
      </p:sp>
      <p:sp>
        <p:nvSpPr>
          <p:cNvPr id="51208" name="AutoShape 8">
            <a:extLst>
              <a:ext uri="{FF2B5EF4-FFF2-40B4-BE49-F238E27FC236}">
                <a16:creationId xmlns:a16="http://schemas.microsoft.com/office/drawing/2014/main" id="{4AEB6156-51B0-473C-9B2B-00DD07DDAA95}"/>
              </a:ext>
            </a:extLst>
          </p:cNvPr>
          <p:cNvSpPr>
            <a:spLocks noChangeArrowheads="1"/>
          </p:cNvSpPr>
          <p:nvPr/>
        </p:nvSpPr>
        <p:spPr bwMode="auto">
          <a:xfrm>
            <a:off x="539750" y="476250"/>
            <a:ext cx="7993063" cy="5257800"/>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grpSp>
        <p:nvGrpSpPr>
          <p:cNvPr id="23556" name="Group 10">
            <a:extLst>
              <a:ext uri="{FF2B5EF4-FFF2-40B4-BE49-F238E27FC236}">
                <a16:creationId xmlns:a16="http://schemas.microsoft.com/office/drawing/2014/main" id="{7E35625A-1AA1-4CB0-BFB3-38FA8DFD4706}"/>
              </a:ext>
            </a:extLst>
          </p:cNvPr>
          <p:cNvGrpSpPr>
            <a:grpSpLocks/>
          </p:cNvGrpSpPr>
          <p:nvPr/>
        </p:nvGrpSpPr>
        <p:grpSpPr bwMode="auto">
          <a:xfrm>
            <a:off x="8027988" y="6021388"/>
            <a:ext cx="1116012" cy="792162"/>
            <a:chOff x="5057" y="3793"/>
            <a:chExt cx="703" cy="499"/>
          </a:xfrm>
        </p:grpSpPr>
        <p:graphicFrame>
          <p:nvGraphicFramePr>
            <p:cNvPr id="23558" name="Object 3">
              <a:extLst>
                <a:ext uri="{FF2B5EF4-FFF2-40B4-BE49-F238E27FC236}">
                  <a16:creationId xmlns:a16="http://schemas.microsoft.com/office/drawing/2014/main" id="{7E935298-4447-4E06-9592-2DEDA2F629BC}"/>
                </a:ext>
              </a:extLst>
            </p:cNvPr>
            <p:cNvGraphicFramePr>
              <a:graphicFrameLocks noChangeAspect="1"/>
            </p:cNvGraphicFramePr>
            <p:nvPr/>
          </p:nvGraphicFramePr>
          <p:xfrm>
            <a:off x="5239" y="3793"/>
            <a:ext cx="243" cy="242"/>
          </p:xfrm>
          <a:graphic>
            <a:graphicData uri="http://schemas.openxmlformats.org/presentationml/2006/ole">
              <mc:AlternateContent xmlns:mc="http://schemas.openxmlformats.org/markup-compatibility/2006">
                <mc:Choice xmlns:v="urn:schemas-microsoft-com:vml" Requires="v">
                  <p:oleObj spid="_x0000_s23561"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 y="3793"/>
                          <a:ext cx="243"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4">
              <a:extLst>
                <a:ext uri="{FF2B5EF4-FFF2-40B4-BE49-F238E27FC236}">
                  <a16:creationId xmlns:a16="http://schemas.microsoft.com/office/drawing/2014/main" id="{8278B70F-2D38-47D3-B8E2-2E8202A7586A}"/>
                </a:ext>
              </a:extLst>
            </p:cNvPr>
            <p:cNvGraphicFramePr>
              <a:graphicFrameLocks noChangeAspect="1"/>
            </p:cNvGraphicFramePr>
            <p:nvPr/>
          </p:nvGraphicFramePr>
          <p:xfrm>
            <a:off x="5350" y="4026"/>
            <a:ext cx="410" cy="266"/>
          </p:xfrm>
          <a:graphic>
            <a:graphicData uri="http://schemas.openxmlformats.org/presentationml/2006/ole">
              <mc:AlternateContent xmlns:mc="http://schemas.openxmlformats.org/markup-compatibility/2006">
                <mc:Choice xmlns:v="urn:schemas-microsoft-com:vml" Requires="v">
                  <p:oleObj spid="_x0000_s23562"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5350" y="4026"/>
                          <a:ext cx="410"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9">
              <a:extLst>
                <a:ext uri="{FF2B5EF4-FFF2-40B4-BE49-F238E27FC236}">
                  <a16:creationId xmlns:a16="http://schemas.microsoft.com/office/drawing/2014/main" id="{752D2221-31AE-4E66-9811-8E6127407011}"/>
                </a:ext>
              </a:extLst>
            </p:cNvPr>
            <p:cNvGraphicFramePr>
              <a:graphicFrameLocks noChangeAspect="1"/>
            </p:cNvGraphicFramePr>
            <p:nvPr/>
          </p:nvGraphicFramePr>
          <p:xfrm>
            <a:off x="5057" y="4178"/>
            <a:ext cx="238" cy="114"/>
          </p:xfrm>
          <a:graphic>
            <a:graphicData uri="http://schemas.openxmlformats.org/presentationml/2006/ole">
              <mc:AlternateContent xmlns:mc="http://schemas.openxmlformats.org/markup-compatibility/2006">
                <mc:Choice xmlns:v="urn:schemas-microsoft-com:vml" Requires="v">
                  <p:oleObj spid="_x0000_s23563" name="CorelDRAW" r:id="rId7" imgW="377952" imgH="180594" progId="CorelDRAW.Graphic.12">
                    <p:embed/>
                  </p:oleObj>
                </mc:Choice>
                <mc:Fallback>
                  <p:oleObj name="CorelDRAW" r:id="rId7" imgW="377952" imgH="180594" progId="CorelDRAW.Graphic.12">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7" y="4178"/>
                          <a:ext cx="238"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211" name="AutoShape 11">
            <a:hlinkClick r:id="rId9" action="ppaction://hlinksldjump" highlightClick="1"/>
            <a:extLst>
              <a:ext uri="{FF2B5EF4-FFF2-40B4-BE49-F238E27FC236}">
                <a16:creationId xmlns:a16="http://schemas.microsoft.com/office/drawing/2014/main" id="{ACE2D4AA-9B87-4053-BB41-7AA0F378D9D9}"/>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3">
            <a:extLst>
              <a:ext uri="{FF2B5EF4-FFF2-40B4-BE49-F238E27FC236}">
                <a16:creationId xmlns:a16="http://schemas.microsoft.com/office/drawing/2014/main" id="{59D28B11-26B0-41EB-BEBA-9E8B8E8521BE}"/>
              </a:ext>
            </a:extLst>
          </p:cNvPr>
          <p:cNvGraphicFramePr>
            <a:graphicFrameLocks noChangeAspect="1"/>
          </p:cNvGraphicFramePr>
          <p:nvPr>
            <p:ph idx="1"/>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6157" name="CorelDRAW" r:id="rId3" imgW="615696" imgH="600456" progId="CorelDRAW.Graphic.12">
                  <p:embed/>
                </p:oleObj>
              </mc:Choice>
              <mc:Fallback>
                <p:oleObj name="CorelDRAW" r:id="rId3" imgW="615696" imgH="600456"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4">
            <a:extLst>
              <a:ext uri="{FF2B5EF4-FFF2-40B4-BE49-F238E27FC236}">
                <a16:creationId xmlns:a16="http://schemas.microsoft.com/office/drawing/2014/main" id="{84F2A579-E228-4C61-ACB0-B169EADAC0C7}"/>
              </a:ext>
            </a:extLst>
          </p:cNvPr>
          <p:cNvGraphicFramePr>
            <a:graphicFrameLocks noChangeAspect="1"/>
          </p:cNvGraphicFramePr>
          <p:nvPr/>
        </p:nvGraphicFramePr>
        <p:xfrm>
          <a:off x="8604250" y="5853113"/>
          <a:ext cx="385763" cy="384175"/>
        </p:xfrm>
        <a:graphic>
          <a:graphicData uri="http://schemas.openxmlformats.org/presentationml/2006/ole">
            <mc:AlternateContent xmlns:mc="http://schemas.openxmlformats.org/markup-compatibility/2006">
              <mc:Choice xmlns:v="urn:schemas-microsoft-com:vml" Requires="v">
                <p:oleObj spid="_x0000_s6158" name="CorelDRAW" r:id="rId5" imgW="385191" imgH="384810" progId="CorelDRAW.Graphic.12">
                  <p:embed/>
                </p:oleObj>
              </mc:Choice>
              <mc:Fallback>
                <p:oleObj name="CorelDRAW" r:id="rId5" imgW="385191" imgH="384810"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250" y="5853113"/>
                        <a:ext cx="3857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5" name="Rectangle 5">
            <a:hlinkClick r:id="rId7" action="ppaction://hlinksldjump"/>
            <a:extLst>
              <a:ext uri="{FF2B5EF4-FFF2-40B4-BE49-F238E27FC236}">
                <a16:creationId xmlns:a16="http://schemas.microsoft.com/office/drawing/2014/main" id="{62C128C8-2B68-40B8-A8D3-CDDB0A5A43C1}"/>
              </a:ext>
            </a:extLst>
          </p:cNvPr>
          <p:cNvSpPr>
            <a:spLocks noChangeArrowheads="1"/>
          </p:cNvSpPr>
          <p:nvPr/>
        </p:nvSpPr>
        <p:spPr bwMode="auto">
          <a:xfrm>
            <a:off x="0" y="115888"/>
            <a:ext cx="9144000" cy="396875"/>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1. O QUE SIGNIFICA O DÍZIMO?</a:t>
            </a:r>
          </a:p>
        </p:txBody>
      </p:sp>
      <p:sp>
        <p:nvSpPr>
          <p:cNvPr id="117767" name="Rectangle 7">
            <a:hlinkClick r:id="rId8" action="ppaction://hlinksldjump"/>
            <a:extLst>
              <a:ext uri="{FF2B5EF4-FFF2-40B4-BE49-F238E27FC236}">
                <a16:creationId xmlns:a16="http://schemas.microsoft.com/office/drawing/2014/main" id="{6FBA424C-E234-4C87-B1A2-482A90DDC007}"/>
              </a:ext>
            </a:extLst>
          </p:cNvPr>
          <p:cNvSpPr>
            <a:spLocks noChangeArrowheads="1"/>
          </p:cNvSpPr>
          <p:nvPr/>
        </p:nvSpPr>
        <p:spPr bwMode="auto">
          <a:xfrm>
            <a:off x="0" y="655638"/>
            <a:ext cx="9144000" cy="708025"/>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2. Dizimar está relacionado a um mandamento de Deus ou à vontade humana?</a:t>
            </a:r>
            <a:endParaRPr lang="pt-BR" sz="2000" dirty="0">
              <a:effectLst>
                <a:outerShdw blurRad="38100" dist="38100" dir="2700000" algn="tl">
                  <a:srgbClr val="000000"/>
                </a:outerShdw>
              </a:effectLst>
              <a:latin typeface="Copperplate Gothic Light" pitchFamily="34" charset="0"/>
            </a:endParaRPr>
          </a:p>
        </p:txBody>
      </p:sp>
      <p:sp>
        <p:nvSpPr>
          <p:cNvPr id="117768" name="Rectangle 8">
            <a:hlinkClick r:id="rId9" action="ppaction://hlinksldjump"/>
            <a:extLst>
              <a:ext uri="{FF2B5EF4-FFF2-40B4-BE49-F238E27FC236}">
                <a16:creationId xmlns:a16="http://schemas.microsoft.com/office/drawing/2014/main" id="{AFA36349-887A-4F8B-AB2A-FB87AE608DC3}"/>
              </a:ext>
            </a:extLst>
          </p:cNvPr>
          <p:cNvSpPr>
            <a:spLocks noChangeArrowheads="1"/>
          </p:cNvSpPr>
          <p:nvPr/>
        </p:nvSpPr>
        <p:spPr bwMode="auto">
          <a:xfrm>
            <a:off x="0" y="1557338"/>
            <a:ext cx="9144000" cy="400050"/>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3. Com que finalidade Deus estabeleceu o sistema de dízimo?</a:t>
            </a:r>
          </a:p>
        </p:txBody>
      </p:sp>
      <p:sp>
        <p:nvSpPr>
          <p:cNvPr id="117770" name="Rectangle 10">
            <a:hlinkClick r:id="rId10" action="ppaction://hlinksldjump"/>
            <a:extLst>
              <a:ext uri="{FF2B5EF4-FFF2-40B4-BE49-F238E27FC236}">
                <a16:creationId xmlns:a16="http://schemas.microsoft.com/office/drawing/2014/main" id="{6E2C6395-AD78-42AE-B260-B1112DC6DB2D}"/>
              </a:ext>
            </a:extLst>
          </p:cNvPr>
          <p:cNvSpPr>
            <a:spLocks noChangeArrowheads="1"/>
          </p:cNvSpPr>
          <p:nvPr/>
        </p:nvSpPr>
        <p:spPr bwMode="auto">
          <a:xfrm>
            <a:off x="-36513" y="4076700"/>
            <a:ext cx="9144001" cy="396875"/>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cs typeface="Times New Roman" pitchFamily="18" charset="0"/>
              </a:rPr>
              <a:t>7. Devolver o dízimo é um ato de adoração?</a:t>
            </a:r>
          </a:p>
        </p:txBody>
      </p:sp>
      <p:sp>
        <p:nvSpPr>
          <p:cNvPr id="117772" name="Rectangle 12">
            <a:hlinkClick r:id="rId11" action="ppaction://hlinksldjump"/>
            <a:extLst>
              <a:ext uri="{FF2B5EF4-FFF2-40B4-BE49-F238E27FC236}">
                <a16:creationId xmlns:a16="http://schemas.microsoft.com/office/drawing/2014/main" id="{5DA1BE3C-41CC-409E-92DE-270ACABBEEA1}"/>
              </a:ext>
            </a:extLst>
          </p:cNvPr>
          <p:cNvSpPr>
            <a:spLocks noChangeArrowheads="1"/>
          </p:cNvSpPr>
          <p:nvPr/>
        </p:nvSpPr>
        <p:spPr bwMode="auto">
          <a:xfrm>
            <a:off x="0" y="4724400"/>
            <a:ext cx="9144000" cy="701675"/>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cs typeface="Times New Roman" pitchFamily="18" charset="0"/>
              </a:rPr>
              <a:t>8. Há alguma diferença entre admitir e demonstrar que Deus é dono de tudo?</a:t>
            </a:r>
          </a:p>
        </p:txBody>
      </p:sp>
      <p:graphicFrame>
        <p:nvGraphicFramePr>
          <p:cNvPr id="6153" name="Object 30">
            <a:extLst>
              <a:ext uri="{FF2B5EF4-FFF2-40B4-BE49-F238E27FC236}">
                <a16:creationId xmlns:a16="http://schemas.microsoft.com/office/drawing/2014/main" id="{ED5C5A6D-BD33-47C3-8368-DBAB22EEFD8D}"/>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6159" name="CorelDRAW" r:id="rId12" imgW="377952" imgH="180594" progId="CorelDRAW.Graphic.12">
                  <p:embed/>
                </p:oleObj>
              </mc:Choice>
              <mc:Fallback>
                <p:oleObj name="CorelDRAW" r:id="rId12" imgW="377952" imgH="180594" progId="CorelDRAW.Graphic.12">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0">
            <a:hlinkClick r:id="rId14" action="ppaction://hlinksldjump"/>
            <a:extLst>
              <a:ext uri="{FF2B5EF4-FFF2-40B4-BE49-F238E27FC236}">
                <a16:creationId xmlns:a16="http://schemas.microsoft.com/office/drawing/2014/main" id="{8BABC956-E1E8-49B8-8121-1BF938C4D80B}"/>
              </a:ext>
            </a:extLst>
          </p:cNvPr>
          <p:cNvSpPr>
            <a:spLocks noChangeArrowheads="1"/>
          </p:cNvSpPr>
          <p:nvPr/>
        </p:nvSpPr>
        <p:spPr bwMode="auto">
          <a:xfrm>
            <a:off x="0" y="2276475"/>
            <a:ext cx="9144000" cy="396875"/>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cs typeface="Times New Roman" pitchFamily="18" charset="0"/>
              </a:rPr>
              <a:t>4. Qual o único destino que Deus dá ao dízimo?</a:t>
            </a:r>
          </a:p>
        </p:txBody>
      </p:sp>
      <p:sp>
        <p:nvSpPr>
          <p:cNvPr id="14" name="Rectangle 10">
            <a:hlinkClick r:id="rId15" action="ppaction://hlinksldjump"/>
            <a:extLst>
              <a:ext uri="{FF2B5EF4-FFF2-40B4-BE49-F238E27FC236}">
                <a16:creationId xmlns:a16="http://schemas.microsoft.com/office/drawing/2014/main" id="{F5A54E5F-9196-4730-B5FE-EAB45A513539}"/>
              </a:ext>
            </a:extLst>
          </p:cNvPr>
          <p:cNvSpPr>
            <a:spLocks noChangeArrowheads="1"/>
          </p:cNvSpPr>
          <p:nvPr/>
        </p:nvSpPr>
        <p:spPr bwMode="auto">
          <a:xfrm>
            <a:off x="-36513" y="2849563"/>
            <a:ext cx="9144001" cy="400050"/>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cs typeface="Times New Roman" pitchFamily="18" charset="0"/>
              </a:rPr>
              <a:t>5. Que significa a expressão “sustento do ministério evangélico”</a:t>
            </a:r>
          </a:p>
        </p:txBody>
      </p:sp>
      <p:sp>
        <p:nvSpPr>
          <p:cNvPr id="15" name="Rectangle 10">
            <a:hlinkClick r:id="rId16" action="ppaction://hlinksldjump"/>
            <a:extLst>
              <a:ext uri="{FF2B5EF4-FFF2-40B4-BE49-F238E27FC236}">
                <a16:creationId xmlns:a16="http://schemas.microsoft.com/office/drawing/2014/main" id="{BB03DB71-8981-45BB-A891-E24266A0B9FE}"/>
              </a:ext>
            </a:extLst>
          </p:cNvPr>
          <p:cNvSpPr>
            <a:spLocks noChangeArrowheads="1"/>
          </p:cNvSpPr>
          <p:nvPr/>
        </p:nvSpPr>
        <p:spPr bwMode="auto">
          <a:xfrm>
            <a:off x="-36513" y="3389313"/>
            <a:ext cx="9144001" cy="400050"/>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cs typeface="Times New Roman" pitchFamily="18" charset="0"/>
              </a:rPr>
              <a:t>6. Que significa “Casa do Tesouro” em Mal. 3:10?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19B6DC5-9101-4450-92F0-A066A8C71C78}"/>
              </a:ext>
            </a:extLst>
          </p:cNvPr>
          <p:cNvSpPr>
            <a:spLocks noGrp="1" noChangeArrowheads="1"/>
          </p:cNvSpPr>
          <p:nvPr>
            <p:ph type="title"/>
          </p:nvPr>
        </p:nvSpPr>
        <p:spPr>
          <a:xfrm>
            <a:off x="230188" y="544513"/>
            <a:ext cx="8229600" cy="868362"/>
          </a:xfrm>
        </p:spPr>
        <p:txBody>
          <a:bodyPr/>
          <a:lstStyle/>
          <a:p>
            <a:pPr eaLnBrk="1" hangingPunct="1"/>
            <a:r>
              <a:rPr lang="en-US" altLang="pt-BR"/>
              <a:t> </a:t>
            </a:r>
            <a:r>
              <a:rPr lang="pt-BR" altLang="pt-BR"/>
              <a:t>8. Há alguma diferença entre admitir e demonstrar que Deus é o dono de tudo?</a:t>
            </a:r>
          </a:p>
        </p:txBody>
      </p:sp>
      <p:graphicFrame>
        <p:nvGraphicFramePr>
          <p:cNvPr id="24579" name="Object 3">
            <a:extLst>
              <a:ext uri="{FF2B5EF4-FFF2-40B4-BE49-F238E27FC236}">
                <a16:creationId xmlns:a16="http://schemas.microsoft.com/office/drawing/2014/main" id="{3C839BF2-EBCB-4410-9627-5DE678E61EE7}"/>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24584"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a:extLst>
              <a:ext uri="{FF2B5EF4-FFF2-40B4-BE49-F238E27FC236}">
                <a16:creationId xmlns:a16="http://schemas.microsoft.com/office/drawing/2014/main" id="{831EB204-AE2A-4DBA-9698-8311E18B5E15}"/>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24585"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5" name="Text Box 5">
            <a:extLst>
              <a:ext uri="{FF2B5EF4-FFF2-40B4-BE49-F238E27FC236}">
                <a16:creationId xmlns:a16="http://schemas.microsoft.com/office/drawing/2014/main" id="{E013F357-BA79-4C10-AEDC-C196FE028A81}"/>
              </a:ext>
            </a:extLst>
          </p:cNvPr>
          <p:cNvSpPr txBox="1">
            <a:spLocks noChangeArrowheads="1"/>
          </p:cNvSpPr>
          <p:nvPr/>
        </p:nvSpPr>
        <p:spPr bwMode="auto">
          <a:xfrm>
            <a:off x="468313" y="1916113"/>
            <a:ext cx="8424862"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Em forma teórica, muitos admitem que Deus é o dono de todos os seus bens, mas não o demonstram ou expressam de maneira tangível e concreta. Não basta falar do dízimo, é necessário praticá-lo. A Bíblia nos adverte em Isaías 29:13; Romanos 10:10 e 15:6.</a:t>
            </a:r>
          </a:p>
          <a:p>
            <a:pPr eaLnBrk="1" hangingPunct="1">
              <a:spcBef>
                <a:spcPct val="50000"/>
              </a:spcBef>
              <a:buFontTx/>
              <a:buNone/>
            </a:pPr>
            <a:endParaRPr lang="pt-BR" altLang="pt-BR" sz="2000"/>
          </a:p>
        </p:txBody>
      </p:sp>
      <p:graphicFrame>
        <p:nvGraphicFramePr>
          <p:cNvPr id="24582" name="Object 6">
            <a:extLst>
              <a:ext uri="{FF2B5EF4-FFF2-40B4-BE49-F238E27FC236}">
                <a16:creationId xmlns:a16="http://schemas.microsoft.com/office/drawing/2014/main" id="{77D75F40-671E-45C8-A727-45D6C2F4E619}"/>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24586"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7" name="AutoShape 7">
            <a:hlinkClick r:id="rId9" action="ppaction://hlinksldjump" highlightClick="1"/>
            <a:extLst>
              <a:ext uri="{FF2B5EF4-FFF2-40B4-BE49-F238E27FC236}">
                <a16:creationId xmlns:a16="http://schemas.microsoft.com/office/drawing/2014/main" id="{0D089F9E-1884-40FD-80BC-76FC21053CA1}"/>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8F8D1C8-A224-480F-818B-B64743DBB350}"/>
              </a:ext>
            </a:extLst>
          </p:cNvPr>
          <p:cNvSpPr>
            <a:spLocks noGrp="1" noChangeArrowheads="1"/>
          </p:cNvSpPr>
          <p:nvPr>
            <p:ph type="title"/>
          </p:nvPr>
        </p:nvSpPr>
        <p:spPr>
          <a:xfrm>
            <a:off x="230188" y="544513"/>
            <a:ext cx="8229600" cy="868362"/>
          </a:xfrm>
        </p:spPr>
        <p:txBody>
          <a:bodyPr/>
          <a:lstStyle/>
          <a:p>
            <a:pPr eaLnBrk="1" hangingPunct="1"/>
            <a:r>
              <a:rPr lang="pt-BR" altLang="pt-BR"/>
              <a:t>9. Por que usa-se a expressão “Roubar a Deus” para referir-se ao ato de não dizimar?</a:t>
            </a:r>
          </a:p>
        </p:txBody>
      </p:sp>
      <p:graphicFrame>
        <p:nvGraphicFramePr>
          <p:cNvPr id="25603" name="Object 3">
            <a:extLst>
              <a:ext uri="{FF2B5EF4-FFF2-40B4-BE49-F238E27FC236}">
                <a16:creationId xmlns:a16="http://schemas.microsoft.com/office/drawing/2014/main" id="{FC5D8DA6-0B5C-41A9-8175-2C5A927F1294}"/>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25608"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a:extLst>
              <a:ext uri="{FF2B5EF4-FFF2-40B4-BE49-F238E27FC236}">
                <a16:creationId xmlns:a16="http://schemas.microsoft.com/office/drawing/2014/main" id="{613B16EC-CD1C-4C1B-ABCA-37D68E86CC63}"/>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25609"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9" name="Text Box 5">
            <a:extLst>
              <a:ext uri="{FF2B5EF4-FFF2-40B4-BE49-F238E27FC236}">
                <a16:creationId xmlns:a16="http://schemas.microsoft.com/office/drawing/2014/main" id="{8248A484-9DA2-47E8-A312-1F1C67591E94}"/>
              </a:ext>
            </a:extLst>
          </p:cNvPr>
          <p:cNvSpPr txBox="1">
            <a:spLocks noChangeArrowheads="1"/>
          </p:cNvSpPr>
          <p:nvPr/>
        </p:nvSpPr>
        <p:spPr bwMode="auto">
          <a:xfrm>
            <a:off x="468313" y="1916113"/>
            <a:ext cx="8351837"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Porque a Bíblia dá essa ênfase. Malaquias emprega esta palavra com muita clareza       ( Mal. 3:8-10). Roubo equivale a apropriar-se de algo que foi deixado em confiança.É uma apropriação indevida. </a:t>
            </a:r>
          </a:p>
          <a:p>
            <a:pPr eaLnBrk="1" hangingPunct="1">
              <a:spcBef>
                <a:spcPct val="0"/>
              </a:spcBef>
              <a:buFontTx/>
              <a:buNone/>
            </a:pPr>
            <a:r>
              <a:rPr lang="pt-BR" altLang="pt-BR"/>
              <a:t>“Defraudar o Senhor, (nos dízimos e nas ofertas) é o maior crime de que o homem pode ser culpado”. – CSM, p. 86  </a:t>
            </a:r>
            <a:endParaRPr lang="pt-BR" altLang="pt-BR" sz="1800"/>
          </a:p>
        </p:txBody>
      </p:sp>
      <p:graphicFrame>
        <p:nvGraphicFramePr>
          <p:cNvPr id="25606" name="Object 6">
            <a:extLst>
              <a:ext uri="{FF2B5EF4-FFF2-40B4-BE49-F238E27FC236}">
                <a16:creationId xmlns:a16="http://schemas.microsoft.com/office/drawing/2014/main" id="{5C70E107-CE2E-421C-AF0E-D55546E25DDE}"/>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25610"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1" name="AutoShape 7">
            <a:hlinkClick r:id="rId9" action="ppaction://hlinksldjump" highlightClick="1"/>
            <a:extLst>
              <a:ext uri="{FF2B5EF4-FFF2-40B4-BE49-F238E27FC236}">
                <a16:creationId xmlns:a16="http://schemas.microsoft.com/office/drawing/2014/main" id="{D2FD48FF-0DAD-40DB-9D0E-2B697409826B}"/>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97ECE34-B64C-4F94-B1EE-61D98E4334C0}"/>
              </a:ext>
            </a:extLst>
          </p:cNvPr>
          <p:cNvSpPr>
            <a:spLocks noGrp="1" noChangeArrowheads="1"/>
          </p:cNvSpPr>
          <p:nvPr>
            <p:ph type="title"/>
          </p:nvPr>
        </p:nvSpPr>
        <p:spPr>
          <a:xfrm>
            <a:off x="0" y="544513"/>
            <a:ext cx="9144000" cy="868362"/>
          </a:xfrm>
        </p:spPr>
        <p:txBody>
          <a:bodyPr/>
          <a:lstStyle/>
          <a:p>
            <a:pPr eaLnBrk="1" hangingPunct="1"/>
            <a:r>
              <a:rPr lang="en-US" altLang="pt-BR"/>
              <a:t> </a:t>
            </a:r>
            <a:r>
              <a:rPr lang="pt-BR" altLang="pt-BR"/>
              <a:t>10. Qual a diferença entre </a:t>
            </a:r>
            <a:br>
              <a:rPr lang="pt-BR" altLang="pt-BR"/>
            </a:br>
            <a:r>
              <a:rPr lang="pt-BR" altLang="pt-BR"/>
              <a:t>dízimo e oferta?</a:t>
            </a:r>
            <a:br>
              <a:rPr lang="pt-BR" altLang="pt-BR"/>
            </a:br>
            <a:endParaRPr lang="pt-BR" altLang="pt-BR"/>
          </a:p>
        </p:txBody>
      </p:sp>
      <p:graphicFrame>
        <p:nvGraphicFramePr>
          <p:cNvPr id="26627" name="Object 3">
            <a:extLst>
              <a:ext uri="{FF2B5EF4-FFF2-40B4-BE49-F238E27FC236}">
                <a16:creationId xmlns:a16="http://schemas.microsoft.com/office/drawing/2014/main" id="{16DE8DD4-E34D-434E-949A-A4B169FC842C}"/>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26632"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a:extLst>
              <a:ext uri="{FF2B5EF4-FFF2-40B4-BE49-F238E27FC236}">
                <a16:creationId xmlns:a16="http://schemas.microsoft.com/office/drawing/2014/main" id="{BFB7B665-578F-4400-8917-183A89B3455A}"/>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26633"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3" name="Text Box 5">
            <a:extLst>
              <a:ext uri="{FF2B5EF4-FFF2-40B4-BE49-F238E27FC236}">
                <a16:creationId xmlns:a16="http://schemas.microsoft.com/office/drawing/2014/main" id="{F7173D3E-9E9C-4EAC-86A5-82CC2DC500C7}"/>
              </a:ext>
            </a:extLst>
          </p:cNvPr>
          <p:cNvSpPr txBox="1">
            <a:spLocks noChangeArrowheads="1"/>
          </p:cNvSpPr>
          <p:nvPr/>
        </p:nvSpPr>
        <p:spPr bwMode="auto">
          <a:xfrm>
            <a:off x="395288" y="1557338"/>
            <a:ext cx="8351837" cy="447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Blip>
                <a:blip r:embed="rId7"/>
              </a:buBlip>
            </a:pPr>
            <a:r>
              <a:rPr lang="pt-BR" altLang="pt-BR"/>
              <a:t> Deus declara que é propriedade exclusiva Dele. Levítico 27:30 -  “Também todas as dízimas da terra, tanto do grão do campo, como do fruto das árvores, são do Senhor santas são ao Senhor”.</a:t>
            </a:r>
          </a:p>
          <a:p>
            <a:pPr eaLnBrk="1" hangingPunct="1">
              <a:spcBef>
                <a:spcPct val="0"/>
              </a:spcBef>
              <a:buFontTx/>
              <a:buBlip>
                <a:blip r:embed="rId7"/>
              </a:buBlip>
            </a:pPr>
            <a:r>
              <a:rPr lang="pt-BR" altLang="pt-BR"/>
              <a:t>Nisto não temos o direito de escolher. Deus exige obediência total. As ordens têm de ser cumpridas (Mal 3:10; Deut. 14:22) fazendo-se uso do livre arbítrio.</a:t>
            </a:r>
          </a:p>
        </p:txBody>
      </p:sp>
      <p:graphicFrame>
        <p:nvGraphicFramePr>
          <p:cNvPr id="26630" name="Object 6">
            <a:extLst>
              <a:ext uri="{FF2B5EF4-FFF2-40B4-BE49-F238E27FC236}">
                <a16:creationId xmlns:a16="http://schemas.microsoft.com/office/drawing/2014/main" id="{08165318-72F3-4CD2-96FD-1502D1DC22CC}"/>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26634" name="CorelDRAW" r:id="rId8" imgW="377952" imgH="180594" progId="CorelDRAW.Graphic.12">
                  <p:embed/>
                </p:oleObj>
              </mc:Choice>
              <mc:Fallback>
                <p:oleObj name="CorelDRAW" r:id="rId8" imgW="377952" imgH="180594" progId="CorelDRAW.Graphic.12">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AutoShape 7">
            <a:extLst>
              <a:ext uri="{FF2B5EF4-FFF2-40B4-BE49-F238E27FC236}">
                <a16:creationId xmlns:a16="http://schemas.microsoft.com/office/drawing/2014/main" id="{1636738B-0DF7-4702-AF62-DEF1A530DC62}"/>
              </a:ext>
            </a:extLst>
          </p:cNvPr>
          <p:cNvSpPr>
            <a:spLocks noChangeArrowheads="1"/>
          </p:cNvSpPr>
          <p:nvPr/>
        </p:nvSpPr>
        <p:spPr bwMode="gray">
          <a:xfrm>
            <a:off x="395288" y="1125538"/>
            <a:ext cx="2057400" cy="431800"/>
          </a:xfrm>
          <a:prstGeom prst="roundRect">
            <a:avLst>
              <a:gd name="adj" fmla="val 50000"/>
            </a:avLst>
          </a:prstGeom>
          <a:gradFill rotWithShape="1">
            <a:gsLst>
              <a:gs pos="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1" hangingPunct="1">
              <a:defRPr/>
            </a:pPr>
            <a:r>
              <a:rPr lang="en-US" sz="2000" b="1">
                <a:latin typeface="Arial" charset="0"/>
              </a:rPr>
              <a:t>DÍZIMO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 calcmode="lin" valueType="num">
                                      <p:cBhvr>
                                        <p:cTn id="7" dur="500" fill="hold"/>
                                        <p:tgtEl>
                                          <p:spTgt spid="58375"/>
                                        </p:tgtEl>
                                        <p:attrNameLst>
                                          <p:attrName>ppt_w</p:attrName>
                                        </p:attrNameLst>
                                      </p:cBhvr>
                                      <p:tavLst>
                                        <p:tav tm="0">
                                          <p:val>
                                            <p:strVal val="#ppt_w*0.05"/>
                                          </p:val>
                                        </p:tav>
                                        <p:tav tm="100000">
                                          <p:val>
                                            <p:strVal val="#ppt_w"/>
                                          </p:val>
                                        </p:tav>
                                      </p:tavLst>
                                    </p:anim>
                                    <p:anim calcmode="lin" valueType="num">
                                      <p:cBhvr>
                                        <p:cTn id="8" dur="500" fill="hold"/>
                                        <p:tgtEl>
                                          <p:spTgt spid="58375"/>
                                        </p:tgtEl>
                                        <p:attrNameLst>
                                          <p:attrName>ppt_h</p:attrName>
                                        </p:attrNameLst>
                                      </p:cBhvr>
                                      <p:tavLst>
                                        <p:tav tm="0">
                                          <p:val>
                                            <p:strVal val="#ppt_h"/>
                                          </p:val>
                                        </p:tav>
                                        <p:tav tm="100000">
                                          <p:val>
                                            <p:strVal val="#ppt_h"/>
                                          </p:val>
                                        </p:tav>
                                      </p:tavLst>
                                    </p:anim>
                                    <p:anim calcmode="lin" valueType="num">
                                      <p:cBhvr>
                                        <p:cTn id="9" dur="500" fill="hold"/>
                                        <p:tgtEl>
                                          <p:spTgt spid="58375"/>
                                        </p:tgtEl>
                                        <p:attrNameLst>
                                          <p:attrName>ppt_x</p:attrName>
                                        </p:attrNameLst>
                                      </p:cBhvr>
                                      <p:tavLst>
                                        <p:tav tm="0">
                                          <p:val>
                                            <p:strVal val="#ppt_x-.2"/>
                                          </p:val>
                                        </p:tav>
                                        <p:tav tm="100000">
                                          <p:val>
                                            <p:strVal val="#ppt_x"/>
                                          </p:val>
                                        </p:tav>
                                      </p:tavLst>
                                    </p:anim>
                                    <p:anim calcmode="lin" valueType="num">
                                      <p:cBhvr>
                                        <p:cTn id="10" dur="500" fill="hold"/>
                                        <p:tgtEl>
                                          <p:spTgt spid="58375"/>
                                        </p:tgtEl>
                                        <p:attrNameLst>
                                          <p:attrName>ppt_y</p:attrName>
                                        </p:attrNameLst>
                                      </p:cBhvr>
                                      <p:tavLst>
                                        <p:tav tm="0">
                                          <p:val>
                                            <p:strVal val="#ppt_y"/>
                                          </p:val>
                                        </p:tav>
                                        <p:tav tm="100000">
                                          <p:val>
                                            <p:strVal val="#ppt_y"/>
                                          </p:val>
                                        </p:tav>
                                      </p:tavLst>
                                    </p:anim>
                                    <p:animEffect transition="in" filter="fade">
                                      <p:cBhvr>
                                        <p:cTn id="11" dur="500"/>
                                        <p:tgtEl>
                                          <p:spTgt spid="583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P spid="583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3">
            <a:extLst>
              <a:ext uri="{FF2B5EF4-FFF2-40B4-BE49-F238E27FC236}">
                <a16:creationId xmlns:a16="http://schemas.microsoft.com/office/drawing/2014/main" id="{87525201-0903-4415-B87C-15EC133D743A}"/>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27655"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4">
            <a:extLst>
              <a:ext uri="{FF2B5EF4-FFF2-40B4-BE49-F238E27FC236}">
                <a16:creationId xmlns:a16="http://schemas.microsoft.com/office/drawing/2014/main" id="{CD64DE8C-3906-46E4-AD5E-78CE798C96BB}"/>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27656"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7" name="Text Box 5">
            <a:extLst>
              <a:ext uri="{FF2B5EF4-FFF2-40B4-BE49-F238E27FC236}">
                <a16:creationId xmlns:a16="http://schemas.microsoft.com/office/drawing/2014/main" id="{3190CA93-FFDE-4723-B2E8-21FD5D557D64}"/>
              </a:ext>
            </a:extLst>
          </p:cNvPr>
          <p:cNvSpPr txBox="1">
            <a:spLocks noChangeArrowheads="1"/>
          </p:cNvSpPr>
          <p:nvPr/>
        </p:nvSpPr>
        <p:spPr bwMode="auto">
          <a:xfrm>
            <a:off x="395288" y="908050"/>
            <a:ext cx="8351837"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Blip>
                <a:blip r:embed="rId7"/>
              </a:buBlip>
            </a:pPr>
            <a:r>
              <a:rPr lang="pt-BR" altLang="pt-BR"/>
              <a:t> Deus aceita tanto o bom como o mau. Levítico 27:32 e 33. </a:t>
            </a:r>
          </a:p>
          <a:p>
            <a:pPr eaLnBrk="1" hangingPunct="1">
              <a:spcBef>
                <a:spcPct val="0"/>
              </a:spcBef>
              <a:buFontTx/>
              <a:buNone/>
            </a:pPr>
            <a:r>
              <a:rPr lang="pt-BR" altLang="pt-BR"/>
              <a:t>Aqui Deus se preocupa não tanto pela qualidade, mas pela quantidade, pela parte que Ele reclama como Sua.</a:t>
            </a:r>
          </a:p>
          <a:p>
            <a:pPr eaLnBrk="1" hangingPunct="1">
              <a:spcBef>
                <a:spcPct val="0"/>
              </a:spcBef>
              <a:buFontTx/>
              <a:buBlip>
                <a:blip r:embed="rId7"/>
              </a:buBlip>
            </a:pPr>
            <a:r>
              <a:rPr lang="pt-BR" altLang="pt-BR"/>
              <a:t> Embora o dízimo seja um dever, Deus espera que esta obrigação tenha a motivação do amor, um amor responsável, um amor que leva a obediência. </a:t>
            </a:r>
          </a:p>
          <a:p>
            <a:pPr eaLnBrk="1" hangingPunct="1">
              <a:spcBef>
                <a:spcPct val="0"/>
              </a:spcBef>
              <a:buFontTx/>
              <a:buNone/>
            </a:pPr>
            <a:r>
              <a:rPr lang="pt-BR" altLang="pt-BR"/>
              <a:t>S. João 14:15 e 15:10.</a:t>
            </a:r>
          </a:p>
        </p:txBody>
      </p:sp>
      <p:graphicFrame>
        <p:nvGraphicFramePr>
          <p:cNvPr id="27653" name="Object 6">
            <a:extLst>
              <a:ext uri="{FF2B5EF4-FFF2-40B4-BE49-F238E27FC236}">
                <a16:creationId xmlns:a16="http://schemas.microsoft.com/office/drawing/2014/main" id="{CA9DEE7A-6B9F-4B1E-A432-DD4867A50305}"/>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27657" name="CorelDRAW" r:id="rId8" imgW="377952" imgH="180594" progId="CorelDRAW.Graphic.12">
                  <p:embed/>
                </p:oleObj>
              </mc:Choice>
              <mc:Fallback>
                <p:oleObj name="CorelDRAW" r:id="rId8" imgW="377952" imgH="180594" progId="CorelDRAW.Graphic.12">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9" name="AutoShape 7">
            <a:extLst>
              <a:ext uri="{FF2B5EF4-FFF2-40B4-BE49-F238E27FC236}">
                <a16:creationId xmlns:a16="http://schemas.microsoft.com/office/drawing/2014/main" id="{A34988A2-CE42-42B5-BCEA-904DC73EAFFC}"/>
              </a:ext>
            </a:extLst>
          </p:cNvPr>
          <p:cNvSpPr>
            <a:spLocks noChangeArrowheads="1"/>
          </p:cNvSpPr>
          <p:nvPr/>
        </p:nvSpPr>
        <p:spPr bwMode="gray">
          <a:xfrm>
            <a:off x="395288" y="188913"/>
            <a:ext cx="2057400" cy="431800"/>
          </a:xfrm>
          <a:prstGeom prst="roundRect">
            <a:avLst>
              <a:gd name="adj" fmla="val 50000"/>
            </a:avLst>
          </a:prstGeom>
          <a:gradFill rotWithShape="1">
            <a:gsLst>
              <a:gs pos="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1" hangingPunct="1">
              <a:defRPr/>
            </a:pPr>
            <a:r>
              <a:rPr lang="en-US" sz="2000" b="1">
                <a:latin typeface="Arial" charset="0"/>
              </a:rPr>
              <a:t>DÍZIMO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a:extLst>
              <a:ext uri="{FF2B5EF4-FFF2-40B4-BE49-F238E27FC236}">
                <a16:creationId xmlns:a16="http://schemas.microsoft.com/office/drawing/2014/main" id="{33879F22-D872-471A-A183-7DC36150EA9E}"/>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28681"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a:extLst>
              <a:ext uri="{FF2B5EF4-FFF2-40B4-BE49-F238E27FC236}">
                <a16:creationId xmlns:a16="http://schemas.microsoft.com/office/drawing/2014/main" id="{A4D02321-CB51-420A-9485-7F86598ECDD1}"/>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28682"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5">
            <a:extLst>
              <a:ext uri="{FF2B5EF4-FFF2-40B4-BE49-F238E27FC236}">
                <a16:creationId xmlns:a16="http://schemas.microsoft.com/office/drawing/2014/main" id="{1EA4C4DB-7813-462F-A950-DCC19A4CF202}"/>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28683" name="CorelDRAW" r:id="rId7" imgW="377952" imgH="180594" progId="CorelDRAW.Graphic.12">
                  <p:embed/>
                </p:oleObj>
              </mc:Choice>
              <mc:Fallback>
                <p:oleObj name="CorelDRAW" r:id="rId7" imgW="377952" imgH="180594" progId="CorelDRAW.Graphic.1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2" name="AutoShape 6">
            <a:extLst>
              <a:ext uri="{FF2B5EF4-FFF2-40B4-BE49-F238E27FC236}">
                <a16:creationId xmlns:a16="http://schemas.microsoft.com/office/drawing/2014/main" id="{B9552BC0-5CF2-40A0-A653-3E8BCBDDF55F}"/>
              </a:ext>
            </a:extLst>
          </p:cNvPr>
          <p:cNvSpPr>
            <a:spLocks noChangeArrowheads="1"/>
          </p:cNvSpPr>
          <p:nvPr/>
        </p:nvSpPr>
        <p:spPr bwMode="gray">
          <a:xfrm>
            <a:off x="395288" y="115888"/>
            <a:ext cx="2057400" cy="431800"/>
          </a:xfrm>
          <a:prstGeom prst="roundRect">
            <a:avLst>
              <a:gd name="adj" fmla="val 50000"/>
            </a:avLst>
          </a:prstGeom>
          <a:gradFill rotWithShape="1">
            <a:gsLst>
              <a:gs pos="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1" hangingPunct="1">
              <a:defRPr/>
            </a:pPr>
            <a:r>
              <a:rPr lang="en-US" sz="2000" b="1">
                <a:latin typeface="Arial" charset="0"/>
              </a:rPr>
              <a:t>OFERTA</a:t>
            </a:r>
          </a:p>
        </p:txBody>
      </p:sp>
      <p:grpSp>
        <p:nvGrpSpPr>
          <p:cNvPr id="60425" name="Group 9">
            <a:extLst>
              <a:ext uri="{FF2B5EF4-FFF2-40B4-BE49-F238E27FC236}">
                <a16:creationId xmlns:a16="http://schemas.microsoft.com/office/drawing/2014/main" id="{3292D6DD-7721-4AF5-93E9-A9748E743FD5}"/>
              </a:ext>
            </a:extLst>
          </p:cNvPr>
          <p:cNvGrpSpPr>
            <a:grpSpLocks/>
          </p:cNvGrpSpPr>
          <p:nvPr/>
        </p:nvGrpSpPr>
        <p:grpSpPr bwMode="auto">
          <a:xfrm>
            <a:off x="323850" y="692150"/>
            <a:ext cx="8569325" cy="4965700"/>
            <a:chOff x="204" y="436"/>
            <a:chExt cx="5398" cy="3128"/>
          </a:xfrm>
        </p:grpSpPr>
        <p:sp>
          <p:nvSpPr>
            <p:cNvPr id="28679" name="Text Box 4">
              <a:extLst>
                <a:ext uri="{FF2B5EF4-FFF2-40B4-BE49-F238E27FC236}">
                  <a16:creationId xmlns:a16="http://schemas.microsoft.com/office/drawing/2014/main" id="{64AB1564-ABCE-474D-A6C7-D84C36A98617}"/>
                </a:ext>
              </a:extLst>
            </p:cNvPr>
            <p:cNvSpPr txBox="1">
              <a:spLocks noChangeArrowheads="1"/>
            </p:cNvSpPr>
            <p:nvPr/>
          </p:nvSpPr>
          <p:spPr bwMode="auto">
            <a:xfrm>
              <a:off x="204" y="436"/>
              <a:ext cx="5398" cy="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Blip>
                  <a:blip r:embed="rId9"/>
                </a:buBlip>
              </a:pPr>
              <a:r>
                <a:rPr lang="pt-BR" altLang="pt-BR"/>
                <a:t> É propriedade do homem. Nós sabemos que o ser humano não é proprietário de nada. Sem dúvida, Deus nos permite considerar os nove décimos (depois do dízimo) como nossos, pois podemos usá-los conforme a nossa vontade. É por esta razão que podemos ofertar voluntariamente. </a:t>
              </a:r>
              <a:r>
                <a:rPr lang="pt-BR" altLang="pt-BR" sz="2400"/>
                <a:t>Deut. 16:10</a:t>
              </a:r>
            </a:p>
            <a:p>
              <a:pPr eaLnBrk="1" hangingPunct="1">
                <a:spcBef>
                  <a:spcPct val="0"/>
                </a:spcBef>
                <a:buFontTx/>
                <a:buBlip>
                  <a:blip r:embed="rId9"/>
                </a:buBlip>
              </a:pPr>
              <a:r>
                <a:rPr lang="pt-BR" altLang="pt-BR"/>
                <a:t> A quantia que damos está determinada pelo critério espiritual de avaliação e proporção das bênçãos recebidas  (     )</a:t>
              </a:r>
            </a:p>
          </p:txBody>
        </p:sp>
        <p:sp>
          <p:nvSpPr>
            <p:cNvPr id="60423" name="Line 7">
              <a:extLst>
                <a:ext uri="{FF2B5EF4-FFF2-40B4-BE49-F238E27FC236}">
                  <a16:creationId xmlns:a16="http://schemas.microsoft.com/office/drawing/2014/main" id="{90BA773D-48A2-4791-8EEB-2273B618DAD8}"/>
                </a:ext>
              </a:extLst>
            </p:cNvPr>
            <p:cNvSpPr>
              <a:spLocks noChangeShapeType="1"/>
            </p:cNvSpPr>
            <p:nvPr/>
          </p:nvSpPr>
          <p:spPr bwMode="auto">
            <a:xfrm>
              <a:off x="4377" y="3430"/>
              <a:ext cx="279"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p:cTn id="7" dur="500" fill="hold"/>
                                        <p:tgtEl>
                                          <p:spTgt spid="60422"/>
                                        </p:tgtEl>
                                        <p:attrNameLst>
                                          <p:attrName>ppt_w</p:attrName>
                                        </p:attrNameLst>
                                      </p:cBhvr>
                                      <p:tavLst>
                                        <p:tav tm="0">
                                          <p:val>
                                            <p:strVal val="#ppt_w*0.05"/>
                                          </p:val>
                                        </p:tav>
                                        <p:tav tm="100000">
                                          <p:val>
                                            <p:strVal val="#ppt_w"/>
                                          </p:val>
                                        </p:tav>
                                      </p:tavLst>
                                    </p:anim>
                                    <p:anim calcmode="lin" valueType="num">
                                      <p:cBhvr>
                                        <p:cTn id="8" dur="500" fill="hold"/>
                                        <p:tgtEl>
                                          <p:spTgt spid="60422"/>
                                        </p:tgtEl>
                                        <p:attrNameLst>
                                          <p:attrName>ppt_h</p:attrName>
                                        </p:attrNameLst>
                                      </p:cBhvr>
                                      <p:tavLst>
                                        <p:tav tm="0">
                                          <p:val>
                                            <p:strVal val="#ppt_h"/>
                                          </p:val>
                                        </p:tav>
                                        <p:tav tm="100000">
                                          <p:val>
                                            <p:strVal val="#ppt_h"/>
                                          </p:val>
                                        </p:tav>
                                      </p:tavLst>
                                    </p:anim>
                                    <p:anim calcmode="lin" valueType="num">
                                      <p:cBhvr>
                                        <p:cTn id="9" dur="500" fill="hold"/>
                                        <p:tgtEl>
                                          <p:spTgt spid="60422"/>
                                        </p:tgtEl>
                                        <p:attrNameLst>
                                          <p:attrName>ppt_x</p:attrName>
                                        </p:attrNameLst>
                                      </p:cBhvr>
                                      <p:tavLst>
                                        <p:tav tm="0">
                                          <p:val>
                                            <p:strVal val="#ppt_x-.2"/>
                                          </p:val>
                                        </p:tav>
                                        <p:tav tm="100000">
                                          <p:val>
                                            <p:strVal val="#ppt_x"/>
                                          </p:val>
                                        </p:tav>
                                      </p:tavLst>
                                    </p:anim>
                                    <p:anim calcmode="lin" valueType="num">
                                      <p:cBhvr>
                                        <p:cTn id="10" dur="500" fill="hold"/>
                                        <p:tgtEl>
                                          <p:spTgt spid="60422"/>
                                        </p:tgtEl>
                                        <p:attrNameLst>
                                          <p:attrName>ppt_y</p:attrName>
                                        </p:attrNameLst>
                                      </p:cBhvr>
                                      <p:tavLst>
                                        <p:tav tm="0">
                                          <p:val>
                                            <p:strVal val="#ppt_y"/>
                                          </p:val>
                                        </p:tav>
                                        <p:tav tm="100000">
                                          <p:val>
                                            <p:strVal val="#ppt_y"/>
                                          </p:val>
                                        </p:tav>
                                      </p:tavLst>
                                    </p:anim>
                                    <p:animEffect transition="in" filter="fade">
                                      <p:cBhvr>
                                        <p:cTn id="11" dur="500"/>
                                        <p:tgtEl>
                                          <p:spTgt spid="604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0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a:extLst>
              <a:ext uri="{FF2B5EF4-FFF2-40B4-BE49-F238E27FC236}">
                <a16:creationId xmlns:a16="http://schemas.microsoft.com/office/drawing/2014/main" id="{36014C5C-393B-484C-BEE0-47DC4FCA5D75}"/>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29704"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a:extLst>
              <a:ext uri="{FF2B5EF4-FFF2-40B4-BE49-F238E27FC236}">
                <a16:creationId xmlns:a16="http://schemas.microsoft.com/office/drawing/2014/main" id="{5414995F-DABA-425B-803E-2F34567BD93D}"/>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29705"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4" name="Text Box 4">
            <a:extLst>
              <a:ext uri="{FF2B5EF4-FFF2-40B4-BE49-F238E27FC236}">
                <a16:creationId xmlns:a16="http://schemas.microsoft.com/office/drawing/2014/main" id="{7E96AF9B-FBE5-439E-A5D4-9FC6E45AEF32}"/>
              </a:ext>
            </a:extLst>
          </p:cNvPr>
          <p:cNvSpPr txBox="1">
            <a:spLocks noChangeArrowheads="1"/>
          </p:cNvSpPr>
          <p:nvPr/>
        </p:nvSpPr>
        <p:spPr bwMode="auto">
          <a:xfrm>
            <a:off x="395288" y="620713"/>
            <a:ext cx="8351837" cy="539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(I Cor. 16:2; Deut. 16:17; Lucas 12;48). Aqui também usamos a faculdade da escolha. </a:t>
            </a:r>
          </a:p>
          <a:p>
            <a:pPr eaLnBrk="1" hangingPunct="1">
              <a:spcBef>
                <a:spcPct val="0"/>
              </a:spcBef>
            </a:pPr>
            <a:r>
              <a:rPr lang="pt-BR" altLang="pt-BR"/>
              <a:t>Deus somente aceita a oferta que é perfeita, porque esta representa a Cristo. Aquilo que mais preocupa a Deus é a qualidade. Mal. 1:8; Lev. 22:21 e 22.</a:t>
            </a:r>
          </a:p>
          <a:p>
            <a:pPr eaLnBrk="1" hangingPunct="1">
              <a:spcBef>
                <a:spcPct val="0"/>
              </a:spcBef>
            </a:pPr>
            <a:r>
              <a:rPr lang="pt-BR" altLang="pt-BR"/>
              <a:t> A motivação do amor é a única que Deus aceita, ainda que a oferta seja da melhor qualidade. A motivação está no doador. Deus olha o doador e sua oferta.</a:t>
            </a:r>
          </a:p>
          <a:p>
            <a:pPr eaLnBrk="1" hangingPunct="1">
              <a:spcBef>
                <a:spcPct val="0"/>
              </a:spcBef>
              <a:buFontTx/>
              <a:buNone/>
            </a:pPr>
            <a:r>
              <a:rPr lang="pt-BR" altLang="pt-BR" sz="2400"/>
              <a:t>     </a:t>
            </a:r>
            <a:r>
              <a:rPr lang="pt-BR" altLang="pt-BR" sz="2800"/>
              <a:t>Gen. 4:4; I João 3:16; João 15:13.</a:t>
            </a:r>
          </a:p>
        </p:txBody>
      </p:sp>
      <p:graphicFrame>
        <p:nvGraphicFramePr>
          <p:cNvPr id="29701" name="Object 5">
            <a:extLst>
              <a:ext uri="{FF2B5EF4-FFF2-40B4-BE49-F238E27FC236}">
                <a16:creationId xmlns:a16="http://schemas.microsoft.com/office/drawing/2014/main" id="{C5153E37-ECD7-4C8C-BAFD-655F0BD3B8B5}"/>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29706" name="CorelDRAW" r:id="rId7" imgW="377952" imgH="180594" progId="CorelDRAW.Graphic.12">
                  <p:embed/>
                </p:oleObj>
              </mc:Choice>
              <mc:Fallback>
                <p:oleObj name="CorelDRAW" r:id="rId7" imgW="377952" imgH="180594" progId="CorelDRAW.Graphic.1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6" name="AutoShape 6">
            <a:extLst>
              <a:ext uri="{FF2B5EF4-FFF2-40B4-BE49-F238E27FC236}">
                <a16:creationId xmlns:a16="http://schemas.microsoft.com/office/drawing/2014/main" id="{1AC243AF-EF3A-481F-A826-BC34C4B048C4}"/>
              </a:ext>
            </a:extLst>
          </p:cNvPr>
          <p:cNvSpPr>
            <a:spLocks noChangeArrowheads="1"/>
          </p:cNvSpPr>
          <p:nvPr/>
        </p:nvSpPr>
        <p:spPr bwMode="gray">
          <a:xfrm>
            <a:off x="395288" y="115888"/>
            <a:ext cx="2057400" cy="431800"/>
          </a:xfrm>
          <a:prstGeom prst="roundRect">
            <a:avLst>
              <a:gd name="adj" fmla="val 50000"/>
            </a:avLst>
          </a:prstGeom>
          <a:gradFill rotWithShape="1">
            <a:gsLst>
              <a:gs pos="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1" hangingPunct="1">
              <a:defRPr/>
            </a:pPr>
            <a:r>
              <a:rPr lang="en-US" sz="2000" b="1">
                <a:latin typeface="Arial" charset="0"/>
              </a:rPr>
              <a:t>OFERTA</a:t>
            </a:r>
          </a:p>
        </p:txBody>
      </p:sp>
      <p:sp>
        <p:nvSpPr>
          <p:cNvPr id="61448" name="AutoShape 8">
            <a:hlinkClick r:id="rId9" action="ppaction://hlinksldjump" highlightClick="1"/>
            <a:extLst>
              <a:ext uri="{FF2B5EF4-FFF2-40B4-BE49-F238E27FC236}">
                <a16:creationId xmlns:a16="http://schemas.microsoft.com/office/drawing/2014/main" id="{CAA82571-AD3B-44C1-BBA2-E84660FCE5ED}"/>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DED6F11-0F55-4DD4-856B-7DE33E691463}"/>
              </a:ext>
            </a:extLst>
          </p:cNvPr>
          <p:cNvSpPr>
            <a:spLocks noGrp="1" noChangeArrowheads="1"/>
          </p:cNvSpPr>
          <p:nvPr>
            <p:ph type="title"/>
          </p:nvPr>
        </p:nvSpPr>
        <p:spPr>
          <a:xfrm>
            <a:off x="230188" y="544513"/>
            <a:ext cx="8229600" cy="868362"/>
          </a:xfrm>
        </p:spPr>
        <p:txBody>
          <a:bodyPr/>
          <a:lstStyle/>
          <a:p>
            <a:pPr eaLnBrk="1" hangingPunct="1"/>
            <a:r>
              <a:rPr lang="pt-BR" altLang="pt-BR"/>
              <a:t>11. Por que o dízimo é visto como um mandamento se não está contido no Decálogo?</a:t>
            </a:r>
          </a:p>
        </p:txBody>
      </p:sp>
      <p:graphicFrame>
        <p:nvGraphicFramePr>
          <p:cNvPr id="30723" name="Object 3">
            <a:extLst>
              <a:ext uri="{FF2B5EF4-FFF2-40B4-BE49-F238E27FC236}">
                <a16:creationId xmlns:a16="http://schemas.microsoft.com/office/drawing/2014/main" id="{8ED97080-7219-4E15-9F4E-6E0F90B1680C}"/>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30729"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a:extLst>
              <a:ext uri="{FF2B5EF4-FFF2-40B4-BE49-F238E27FC236}">
                <a16:creationId xmlns:a16="http://schemas.microsoft.com/office/drawing/2014/main" id="{763B1BB6-5497-4283-8BB7-93F6DB1F4B90}"/>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30730"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6">
            <a:extLst>
              <a:ext uri="{FF2B5EF4-FFF2-40B4-BE49-F238E27FC236}">
                <a16:creationId xmlns:a16="http://schemas.microsoft.com/office/drawing/2014/main" id="{2DB3BCA8-9C27-435A-8161-3DECD646C442}"/>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30731"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2473" name="Group 9">
            <a:extLst>
              <a:ext uri="{FF2B5EF4-FFF2-40B4-BE49-F238E27FC236}">
                <a16:creationId xmlns:a16="http://schemas.microsoft.com/office/drawing/2014/main" id="{D90FEC09-520B-4AD7-B29B-3411093176D5}"/>
              </a:ext>
            </a:extLst>
          </p:cNvPr>
          <p:cNvGrpSpPr>
            <a:grpSpLocks/>
          </p:cNvGrpSpPr>
          <p:nvPr/>
        </p:nvGrpSpPr>
        <p:grpSpPr bwMode="auto">
          <a:xfrm>
            <a:off x="468313" y="1974850"/>
            <a:ext cx="8351837" cy="4478338"/>
            <a:chOff x="295" y="1207"/>
            <a:chExt cx="5261" cy="2821"/>
          </a:xfrm>
        </p:grpSpPr>
        <p:sp>
          <p:nvSpPr>
            <p:cNvPr id="30727" name="Text Box 5">
              <a:extLst>
                <a:ext uri="{FF2B5EF4-FFF2-40B4-BE49-F238E27FC236}">
                  <a16:creationId xmlns:a16="http://schemas.microsoft.com/office/drawing/2014/main" id="{21B48830-3BC9-49CB-B8C3-86286A884455}"/>
                </a:ext>
              </a:extLst>
            </p:cNvPr>
            <p:cNvSpPr txBox="1">
              <a:spLocks noChangeArrowheads="1"/>
            </p:cNvSpPr>
            <p:nvPr/>
          </p:nvSpPr>
          <p:spPr bwMode="auto">
            <a:xfrm>
              <a:off x="295" y="1207"/>
              <a:ext cx="5261" cy="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Ainda que não esteja expressamente mencionado no Decálogo, sabemos que sua não devolução implícita é uma violação do 8º e 10º mandamento do Decálogo. I Tim. 6:10; Col. 3:5. Por sua parte, Levítico 27:34 diz: “São estes mandamentos que o Senhor ordenou a Moisés, para os filhos de Israel, no Monte Sinai.”                                   (     )</a:t>
              </a:r>
            </a:p>
            <a:p>
              <a:pPr eaLnBrk="1" hangingPunct="1">
                <a:spcBef>
                  <a:spcPct val="0"/>
                </a:spcBef>
                <a:buFontTx/>
                <a:buNone/>
              </a:pPr>
              <a:r>
                <a:rPr lang="pt-BR" altLang="pt-BR"/>
                <a:t>                                                             </a:t>
              </a:r>
            </a:p>
          </p:txBody>
        </p:sp>
        <p:sp>
          <p:nvSpPr>
            <p:cNvPr id="62472" name="Line 8">
              <a:extLst>
                <a:ext uri="{FF2B5EF4-FFF2-40B4-BE49-F238E27FC236}">
                  <a16:creationId xmlns:a16="http://schemas.microsoft.com/office/drawing/2014/main" id="{FBB35A26-0421-40FF-ACDE-40B1D46C4214}"/>
                </a:ext>
              </a:extLst>
            </p:cNvPr>
            <p:cNvSpPr>
              <a:spLocks noChangeShapeType="1"/>
            </p:cNvSpPr>
            <p:nvPr/>
          </p:nvSpPr>
          <p:spPr bwMode="auto">
            <a:xfrm>
              <a:off x="4785" y="3566"/>
              <a:ext cx="31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3">
            <a:extLst>
              <a:ext uri="{FF2B5EF4-FFF2-40B4-BE49-F238E27FC236}">
                <a16:creationId xmlns:a16="http://schemas.microsoft.com/office/drawing/2014/main" id="{ED2AA44D-3476-4A7E-98AA-C8680C8F5493}"/>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31751"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4">
            <a:extLst>
              <a:ext uri="{FF2B5EF4-FFF2-40B4-BE49-F238E27FC236}">
                <a16:creationId xmlns:a16="http://schemas.microsoft.com/office/drawing/2014/main" id="{F3BA05D8-D8DC-432C-A71A-D6173FA6805E}"/>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31752"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8" name="Text Box 5">
            <a:extLst>
              <a:ext uri="{FF2B5EF4-FFF2-40B4-BE49-F238E27FC236}">
                <a16:creationId xmlns:a16="http://schemas.microsoft.com/office/drawing/2014/main" id="{A3EB3B5E-B628-4135-ACC1-11A9310A971F}"/>
              </a:ext>
            </a:extLst>
          </p:cNvPr>
          <p:cNvSpPr txBox="1">
            <a:spLocks noChangeArrowheads="1"/>
          </p:cNvSpPr>
          <p:nvPr/>
        </p:nvSpPr>
        <p:spPr bwMode="auto">
          <a:xfrm>
            <a:off x="539750" y="1052513"/>
            <a:ext cx="80645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Foi no mesmo lugar em que foram dados os 10 mandamentos, que Deus deu a ordenança dos dízimos.</a:t>
            </a:r>
          </a:p>
          <a:p>
            <a:pPr eaLnBrk="1" hangingPunct="1">
              <a:spcBef>
                <a:spcPct val="0"/>
              </a:spcBef>
              <a:buFontTx/>
              <a:buNone/>
            </a:pPr>
            <a:r>
              <a:rPr lang="pt-BR" altLang="pt-BR" sz="3600"/>
              <a:t>“Este não é um pedido de um homem, é um dos mandamentos de Deus, pelo qual Sua obra  pode ser sustentada e levada adiante no mundo.” TM, p. 312</a:t>
            </a:r>
          </a:p>
        </p:txBody>
      </p:sp>
      <p:graphicFrame>
        <p:nvGraphicFramePr>
          <p:cNvPr id="31749" name="Object 6">
            <a:extLst>
              <a:ext uri="{FF2B5EF4-FFF2-40B4-BE49-F238E27FC236}">
                <a16:creationId xmlns:a16="http://schemas.microsoft.com/office/drawing/2014/main" id="{6E4F61B5-929D-42E6-96FF-99E4DDEEB6A7}"/>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31753"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6" name="AutoShape 8">
            <a:extLst>
              <a:ext uri="{FF2B5EF4-FFF2-40B4-BE49-F238E27FC236}">
                <a16:creationId xmlns:a16="http://schemas.microsoft.com/office/drawing/2014/main" id="{27B4D666-F763-48B0-B4F8-627C9ADE1B03}"/>
              </a:ext>
            </a:extLst>
          </p:cNvPr>
          <p:cNvSpPr>
            <a:spLocks noChangeArrowheads="1"/>
          </p:cNvSpPr>
          <p:nvPr/>
        </p:nvSpPr>
        <p:spPr bwMode="auto">
          <a:xfrm>
            <a:off x="250825" y="765175"/>
            <a:ext cx="8496300" cy="4679950"/>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a:extLst>
              <a:ext uri="{FF2B5EF4-FFF2-40B4-BE49-F238E27FC236}">
                <a16:creationId xmlns:a16="http://schemas.microsoft.com/office/drawing/2014/main" id="{11843A5F-9FE8-4499-999F-4F895B2BD1EA}"/>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32776"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a:extLst>
              <a:ext uri="{FF2B5EF4-FFF2-40B4-BE49-F238E27FC236}">
                <a16:creationId xmlns:a16="http://schemas.microsoft.com/office/drawing/2014/main" id="{033C6503-A217-4E47-9600-E4357AE1CA9F}"/>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32777"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Text Box 4">
            <a:extLst>
              <a:ext uri="{FF2B5EF4-FFF2-40B4-BE49-F238E27FC236}">
                <a16:creationId xmlns:a16="http://schemas.microsoft.com/office/drawing/2014/main" id="{7B212FA0-4A4A-4059-A401-4F9B1AB0BDF3}"/>
              </a:ext>
            </a:extLst>
          </p:cNvPr>
          <p:cNvSpPr txBox="1">
            <a:spLocks noChangeArrowheads="1"/>
          </p:cNvSpPr>
          <p:nvPr/>
        </p:nvSpPr>
        <p:spPr bwMode="auto">
          <a:xfrm>
            <a:off x="539750" y="671513"/>
            <a:ext cx="8351838"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 O sistema ordenado aos hebreus não foi rejeitado ou afrouxado por Aquele que lhe deu origem. Em vez de haver perdido agora seu vigor, deve ser mais amplamente cumprido e dilatado, pois a salvação em Cristo unicamente deve ser apresentada em maior plenitude na era Cristã.” CSM, p.75,76</a:t>
            </a:r>
          </a:p>
        </p:txBody>
      </p:sp>
      <p:graphicFrame>
        <p:nvGraphicFramePr>
          <p:cNvPr id="32773" name="Object 5">
            <a:extLst>
              <a:ext uri="{FF2B5EF4-FFF2-40B4-BE49-F238E27FC236}">
                <a16:creationId xmlns:a16="http://schemas.microsoft.com/office/drawing/2014/main" id="{7B2853A2-4646-4551-A175-505D79BB4FAA}"/>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32778" name="CorelDRAW" r:id="rId7" imgW="377952" imgH="180594" progId="CorelDRAW.Graphic.12">
                  <p:embed/>
                </p:oleObj>
              </mc:Choice>
              <mc:Fallback>
                <p:oleObj name="CorelDRAW" r:id="rId7" imgW="377952" imgH="180594" progId="CorelDRAW.Graphic.1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8" name="AutoShape 6">
            <a:extLst>
              <a:ext uri="{FF2B5EF4-FFF2-40B4-BE49-F238E27FC236}">
                <a16:creationId xmlns:a16="http://schemas.microsoft.com/office/drawing/2014/main" id="{47E7BFC3-FC68-47A5-BE0F-77DF1CFE0BD3}"/>
              </a:ext>
            </a:extLst>
          </p:cNvPr>
          <p:cNvSpPr>
            <a:spLocks noChangeArrowheads="1"/>
          </p:cNvSpPr>
          <p:nvPr/>
        </p:nvSpPr>
        <p:spPr bwMode="auto">
          <a:xfrm>
            <a:off x="323850" y="549275"/>
            <a:ext cx="8496300" cy="5040313"/>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64519" name="AutoShape 7">
            <a:hlinkClick r:id="rId9" action="ppaction://hlinksldjump" highlightClick="1"/>
            <a:extLst>
              <a:ext uri="{FF2B5EF4-FFF2-40B4-BE49-F238E27FC236}">
                <a16:creationId xmlns:a16="http://schemas.microsoft.com/office/drawing/2014/main" id="{27386076-8F24-412C-A7A6-05630FB0A141}"/>
              </a:ext>
            </a:extLst>
          </p:cNvPr>
          <p:cNvSpPr>
            <a:spLocks noChangeArrowheads="1"/>
          </p:cNvSpPr>
          <p:nvPr/>
        </p:nvSpPr>
        <p:spPr bwMode="auto">
          <a:xfrm>
            <a:off x="250825" y="6310313"/>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CE858E4-6BF2-4021-A3B2-32FC88DCD0B5}"/>
              </a:ext>
            </a:extLst>
          </p:cNvPr>
          <p:cNvSpPr>
            <a:spLocks noGrp="1" noChangeArrowheads="1"/>
          </p:cNvSpPr>
          <p:nvPr>
            <p:ph type="title"/>
          </p:nvPr>
        </p:nvSpPr>
        <p:spPr>
          <a:xfrm>
            <a:off x="230188" y="544513"/>
            <a:ext cx="8229600" cy="868362"/>
          </a:xfrm>
        </p:spPr>
        <p:txBody>
          <a:bodyPr/>
          <a:lstStyle/>
          <a:p>
            <a:pPr eaLnBrk="1" hangingPunct="1"/>
            <a:r>
              <a:rPr lang="pt-BR" altLang="pt-BR"/>
              <a:t>12. É justo que uma pessoa pobre dê dízimos de suas pequenas entradas?</a:t>
            </a:r>
          </a:p>
        </p:txBody>
      </p:sp>
      <p:graphicFrame>
        <p:nvGraphicFramePr>
          <p:cNvPr id="33795" name="Object 3">
            <a:extLst>
              <a:ext uri="{FF2B5EF4-FFF2-40B4-BE49-F238E27FC236}">
                <a16:creationId xmlns:a16="http://schemas.microsoft.com/office/drawing/2014/main" id="{3D6319EE-B654-472A-A194-6B28049151D9}"/>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33801"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a:extLst>
              <a:ext uri="{FF2B5EF4-FFF2-40B4-BE49-F238E27FC236}">
                <a16:creationId xmlns:a16="http://schemas.microsoft.com/office/drawing/2014/main" id="{3F2108DC-FC4A-4781-938D-CB7922721CBB}"/>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33802"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6">
            <a:extLst>
              <a:ext uri="{FF2B5EF4-FFF2-40B4-BE49-F238E27FC236}">
                <a16:creationId xmlns:a16="http://schemas.microsoft.com/office/drawing/2014/main" id="{77C44CE8-6EA0-40CB-AB72-03DE50E49AAB}"/>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33803"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5545" name="Group 9">
            <a:extLst>
              <a:ext uri="{FF2B5EF4-FFF2-40B4-BE49-F238E27FC236}">
                <a16:creationId xmlns:a16="http://schemas.microsoft.com/office/drawing/2014/main" id="{FBD2868E-7B6C-4576-8CE1-48B1CD0565F9}"/>
              </a:ext>
            </a:extLst>
          </p:cNvPr>
          <p:cNvGrpSpPr>
            <a:grpSpLocks/>
          </p:cNvGrpSpPr>
          <p:nvPr/>
        </p:nvGrpSpPr>
        <p:grpSpPr bwMode="auto">
          <a:xfrm>
            <a:off x="250825" y="1966913"/>
            <a:ext cx="8675688" cy="4486275"/>
            <a:chOff x="158" y="1207"/>
            <a:chExt cx="5465" cy="2826"/>
          </a:xfrm>
        </p:grpSpPr>
        <p:sp>
          <p:nvSpPr>
            <p:cNvPr id="33799" name="Text Box 5">
              <a:extLst>
                <a:ext uri="{FF2B5EF4-FFF2-40B4-BE49-F238E27FC236}">
                  <a16:creationId xmlns:a16="http://schemas.microsoft.com/office/drawing/2014/main" id="{F30BBE1C-D6D4-4666-A907-5326F00365DB}"/>
                </a:ext>
              </a:extLst>
            </p:cNvPr>
            <p:cNvSpPr txBox="1">
              <a:spLocks noChangeArrowheads="1"/>
            </p:cNvSpPr>
            <p:nvPr/>
          </p:nvSpPr>
          <p:spPr bwMode="auto">
            <a:xfrm>
              <a:off x="158" y="1207"/>
              <a:ext cx="5465" cy="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Sim é, por que: “para o pobre,, o dízimo será de uma importância comparativamente pequena, e suas dádivas serão de acordo com a sua possibilidade.” – CSM, p.73</a:t>
              </a:r>
            </a:p>
            <a:p>
              <a:pPr eaLnBrk="1" hangingPunct="1">
                <a:spcBef>
                  <a:spcPct val="0"/>
                </a:spcBef>
                <a:buFontTx/>
                <a:buNone/>
              </a:pPr>
              <a:r>
                <a:rPr lang="pt-BR" altLang="pt-BR" sz="3600"/>
                <a:t>“O plano divino do sistema do dízimo é belo em sua simplicidade e equidade.”          </a:t>
              </a:r>
            </a:p>
            <a:p>
              <a:pPr eaLnBrk="1" hangingPunct="1">
                <a:spcBef>
                  <a:spcPct val="0"/>
                </a:spcBef>
                <a:buFontTx/>
                <a:buNone/>
              </a:pPr>
              <a:r>
                <a:rPr lang="pt-BR" altLang="pt-BR" sz="3600"/>
                <a:t>                CSM, p.73                 (     )</a:t>
              </a:r>
            </a:p>
          </p:txBody>
        </p:sp>
        <p:sp>
          <p:nvSpPr>
            <p:cNvPr id="65544" name="Line 8">
              <a:extLst>
                <a:ext uri="{FF2B5EF4-FFF2-40B4-BE49-F238E27FC236}">
                  <a16:creationId xmlns:a16="http://schemas.microsoft.com/office/drawing/2014/main" id="{82EAE7ED-1D56-4962-9E06-5E45E96B6E6B}"/>
                </a:ext>
              </a:extLst>
            </p:cNvPr>
            <p:cNvSpPr>
              <a:spLocks noChangeShapeType="1"/>
            </p:cNvSpPr>
            <p:nvPr/>
          </p:nvSpPr>
          <p:spPr bwMode="auto">
            <a:xfrm>
              <a:off x="4377" y="3884"/>
              <a:ext cx="31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a:extLst>
              <a:ext uri="{FF2B5EF4-FFF2-40B4-BE49-F238E27FC236}">
                <a16:creationId xmlns:a16="http://schemas.microsoft.com/office/drawing/2014/main" id="{C12E22CC-F041-4E64-AEDA-31958D716300}"/>
              </a:ext>
            </a:extLst>
          </p:cNvPr>
          <p:cNvGraphicFramePr>
            <a:graphicFrameLocks noChangeAspect="1"/>
          </p:cNvGraphicFramePr>
          <p:nvPr>
            <p:ph idx="1"/>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7180" name="CorelDRAW" r:id="rId3" imgW="615696" imgH="600456" progId="CorelDRAW.Graphic.12">
                  <p:embed/>
                </p:oleObj>
              </mc:Choice>
              <mc:Fallback>
                <p:oleObj name="CorelDRAW" r:id="rId3" imgW="615696" imgH="600456"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a:extLst>
              <a:ext uri="{FF2B5EF4-FFF2-40B4-BE49-F238E27FC236}">
                <a16:creationId xmlns:a16="http://schemas.microsoft.com/office/drawing/2014/main" id="{8EC58185-05AC-4C59-BA1C-D6BD5361D2F1}"/>
              </a:ext>
            </a:extLst>
          </p:cNvPr>
          <p:cNvGraphicFramePr>
            <a:graphicFrameLocks noChangeAspect="1"/>
          </p:cNvGraphicFramePr>
          <p:nvPr/>
        </p:nvGraphicFramePr>
        <p:xfrm>
          <a:off x="8604250" y="5853113"/>
          <a:ext cx="385763" cy="384175"/>
        </p:xfrm>
        <a:graphic>
          <a:graphicData uri="http://schemas.openxmlformats.org/presentationml/2006/ole">
            <mc:AlternateContent xmlns:mc="http://schemas.openxmlformats.org/markup-compatibility/2006">
              <mc:Choice xmlns:v="urn:schemas-microsoft-com:vml" Requires="v">
                <p:oleObj spid="_x0000_s7181" name="CorelDRAW" r:id="rId5" imgW="385191" imgH="384810" progId="CorelDRAW.Graphic.12">
                  <p:embed/>
                </p:oleObj>
              </mc:Choice>
              <mc:Fallback>
                <p:oleObj name="CorelDRAW" r:id="rId5" imgW="385191" imgH="384810"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250" y="5853113"/>
                        <a:ext cx="3857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96" name="Rectangle 12">
            <a:hlinkClick r:id="rId7" action="ppaction://hlinksldjump"/>
            <a:extLst>
              <a:ext uri="{FF2B5EF4-FFF2-40B4-BE49-F238E27FC236}">
                <a16:creationId xmlns:a16="http://schemas.microsoft.com/office/drawing/2014/main" id="{36E0853E-71FA-44D6-A1DC-EB6E608EE791}"/>
              </a:ext>
            </a:extLst>
          </p:cNvPr>
          <p:cNvSpPr>
            <a:spLocks noChangeArrowheads="1"/>
          </p:cNvSpPr>
          <p:nvPr/>
        </p:nvSpPr>
        <p:spPr bwMode="auto">
          <a:xfrm>
            <a:off x="0" y="1905000"/>
            <a:ext cx="9144000" cy="479425"/>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11. Por que o dízimo é visto como um mandamento se não está contido no decálogo?</a:t>
            </a:r>
            <a:r>
              <a:rPr lang="pt-BR" sz="2000" dirty="0">
                <a:effectLst>
                  <a:outerShdw blurRad="38100" dist="38100" dir="2700000" algn="tl">
                    <a:srgbClr val="000000"/>
                  </a:outerShdw>
                </a:effectLst>
                <a:latin typeface="Copperplate Gothic Light" pitchFamily="34" charset="0"/>
              </a:rPr>
              <a:t> </a:t>
            </a:r>
          </a:p>
        </p:txBody>
      </p:sp>
      <p:sp>
        <p:nvSpPr>
          <p:cNvPr id="118797" name="Rectangle 13">
            <a:hlinkClick r:id="rId8" action="ppaction://hlinksldjump"/>
            <a:extLst>
              <a:ext uri="{FF2B5EF4-FFF2-40B4-BE49-F238E27FC236}">
                <a16:creationId xmlns:a16="http://schemas.microsoft.com/office/drawing/2014/main" id="{3AF3C28F-2EB0-486D-BA40-C6F2932558F1}"/>
              </a:ext>
            </a:extLst>
          </p:cNvPr>
          <p:cNvSpPr>
            <a:spLocks noChangeArrowheads="1"/>
          </p:cNvSpPr>
          <p:nvPr/>
        </p:nvSpPr>
        <p:spPr bwMode="auto">
          <a:xfrm>
            <a:off x="0" y="2865438"/>
            <a:ext cx="9064625" cy="271462"/>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12. É justo que um pobre dê dízimos de suas pequenas entradas?</a:t>
            </a:r>
          </a:p>
        </p:txBody>
      </p:sp>
      <p:sp>
        <p:nvSpPr>
          <p:cNvPr id="118798" name="Rectangle 14">
            <a:hlinkClick r:id="rId9" action="ppaction://hlinksldjump"/>
            <a:extLst>
              <a:ext uri="{FF2B5EF4-FFF2-40B4-BE49-F238E27FC236}">
                <a16:creationId xmlns:a16="http://schemas.microsoft.com/office/drawing/2014/main" id="{5FF0A40B-ED71-4CCD-B510-FAF7154579E5}"/>
              </a:ext>
            </a:extLst>
          </p:cNvPr>
          <p:cNvSpPr>
            <a:spLocks noChangeArrowheads="1"/>
          </p:cNvSpPr>
          <p:nvPr/>
        </p:nvSpPr>
        <p:spPr bwMode="auto">
          <a:xfrm>
            <a:off x="0" y="3562350"/>
            <a:ext cx="9144000" cy="479425"/>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13. O dízimo deve ser calculado de forma exata ou pode ser um valor aproximado?</a:t>
            </a:r>
            <a:r>
              <a:rPr lang="pt-BR" sz="2000" dirty="0">
                <a:effectLst>
                  <a:outerShdw blurRad="38100" dist="38100" dir="2700000" algn="tl">
                    <a:srgbClr val="000000"/>
                  </a:outerShdw>
                </a:effectLst>
                <a:latin typeface="Copperplate Gothic Light" pitchFamily="34" charset="0"/>
              </a:rPr>
              <a:t> </a:t>
            </a:r>
          </a:p>
        </p:txBody>
      </p:sp>
      <p:sp>
        <p:nvSpPr>
          <p:cNvPr id="118799" name="Rectangle 15">
            <a:hlinkClick r:id="rId10" action="ppaction://hlinksldjump"/>
            <a:extLst>
              <a:ext uri="{FF2B5EF4-FFF2-40B4-BE49-F238E27FC236}">
                <a16:creationId xmlns:a16="http://schemas.microsoft.com/office/drawing/2014/main" id="{4AD155CB-F1E7-46CA-8C5C-1227F2F0DB59}"/>
              </a:ext>
            </a:extLst>
          </p:cNvPr>
          <p:cNvSpPr>
            <a:spLocks noChangeArrowheads="1"/>
          </p:cNvSpPr>
          <p:nvPr/>
        </p:nvSpPr>
        <p:spPr bwMode="auto">
          <a:xfrm>
            <a:off x="0" y="4413250"/>
            <a:ext cx="9144000" cy="271463"/>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14. Herança, presentes ou dinheiro achado devem ser dizimados?</a:t>
            </a:r>
          </a:p>
        </p:txBody>
      </p:sp>
      <p:sp>
        <p:nvSpPr>
          <p:cNvPr id="118800" name="Rectangle 16">
            <a:hlinkClick r:id="rId11" action="ppaction://hlinksldjump"/>
            <a:extLst>
              <a:ext uri="{FF2B5EF4-FFF2-40B4-BE49-F238E27FC236}">
                <a16:creationId xmlns:a16="http://schemas.microsoft.com/office/drawing/2014/main" id="{FD086F17-4B14-4479-B209-E158DF8653CA}"/>
              </a:ext>
            </a:extLst>
          </p:cNvPr>
          <p:cNvSpPr>
            <a:spLocks noChangeArrowheads="1"/>
          </p:cNvSpPr>
          <p:nvPr/>
        </p:nvSpPr>
        <p:spPr bwMode="auto">
          <a:xfrm>
            <a:off x="0" y="5133975"/>
            <a:ext cx="9144000" cy="271463"/>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15. É correto descontar impostos antes de calcular o dízimo?</a:t>
            </a:r>
          </a:p>
        </p:txBody>
      </p:sp>
      <p:sp>
        <p:nvSpPr>
          <p:cNvPr id="118805" name="Rectangle 21">
            <a:hlinkClick r:id="rId12" action="ppaction://hlinksldjump"/>
            <a:extLst>
              <a:ext uri="{FF2B5EF4-FFF2-40B4-BE49-F238E27FC236}">
                <a16:creationId xmlns:a16="http://schemas.microsoft.com/office/drawing/2014/main" id="{275E1BD0-5102-4BF2-9600-AD5F2C43FF26}"/>
              </a:ext>
            </a:extLst>
          </p:cNvPr>
          <p:cNvSpPr>
            <a:spLocks noChangeArrowheads="1"/>
          </p:cNvSpPr>
          <p:nvPr/>
        </p:nvSpPr>
        <p:spPr bwMode="auto">
          <a:xfrm>
            <a:off x="0" y="1138238"/>
            <a:ext cx="9144000" cy="271462"/>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10. Qual a diferença existente entre dízimo e oferta?</a:t>
            </a:r>
          </a:p>
        </p:txBody>
      </p:sp>
      <p:graphicFrame>
        <p:nvGraphicFramePr>
          <p:cNvPr id="7178" name="Object 22">
            <a:extLst>
              <a:ext uri="{FF2B5EF4-FFF2-40B4-BE49-F238E27FC236}">
                <a16:creationId xmlns:a16="http://schemas.microsoft.com/office/drawing/2014/main" id="{AC08E60E-CFD2-4AE5-9D27-B272E6F8AA0F}"/>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7182" name="CorelDRAW" r:id="rId13" imgW="377952" imgH="180594" progId="CorelDRAW.Graphic.12">
                  <p:embed/>
                </p:oleObj>
              </mc:Choice>
              <mc:Fallback>
                <p:oleObj name="CorelDRAW" r:id="rId13" imgW="377952" imgH="180594" progId="CorelDRAW.Graphic.12">
                  <p:embed/>
                  <p:pic>
                    <p:nvPicPr>
                      <p:cNvPr id="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3">
            <a:hlinkClick r:id="rId15" action="ppaction://hlinksldjump"/>
            <a:extLst>
              <a:ext uri="{FF2B5EF4-FFF2-40B4-BE49-F238E27FC236}">
                <a16:creationId xmlns:a16="http://schemas.microsoft.com/office/drawing/2014/main" id="{8A128BD3-B4FE-4C0A-80DA-31D74375A20F}"/>
              </a:ext>
            </a:extLst>
          </p:cNvPr>
          <p:cNvSpPr>
            <a:spLocks noChangeArrowheads="1"/>
          </p:cNvSpPr>
          <p:nvPr/>
        </p:nvSpPr>
        <p:spPr bwMode="auto">
          <a:xfrm>
            <a:off x="34925" y="115888"/>
            <a:ext cx="8172450" cy="701675"/>
          </a:xfrm>
          <a:prstGeom prst="rect">
            <a:avLst/>
          </a:prstGeom>
          <a:noFill/>
          <a:ln>
            <a:noFill/>
          </a:ln>
          <a:effectLst/>
          <a:extLst>
            <a:ext uri="{909E8E84-426E-40DD-AFC4-6F175D3DCCD1}">
              <a14:hiddenFill xmlns:a14="http://schemas.microsoft.com/office/drawing/2010/main">
                <a:gradFill rotWithShape="1">
                  <a:gsLst>
                    <a:gs pos="0">
                      <a:srgbClr val="B9DCFF"/>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9. Por que se usa a expressão “Roubar a Deus” para referir-se ao ato de não dizimar?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3">
            <a:extLst>
              <a:ext uri="{FF2B5EF4-FFF2-40B4-BE49-F238E27FC236}">
                <a16:creationId xmlns:a16="http://schemas.microsoft.com/office/drawing/2014/main" id="{DB04DE52-7E9A-44C9-B3AA-7C62F26ECF92}"/>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34824"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4">
            <a:extLst>
              <a:ext uri="{FF2B5EF4-FFF2-40B4-BE49-F238E27FC236}">
                <a16:creationId xmlns:a16="http://schemas.microsoft.com/office/drawing/2014/main" id="{999D07D8-EC0C-42BF-9576-CC2BA1178395}"/>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34825"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Text Box 5">
            <a:extLst>
              <a:ext uri="{FF2B5EF4-FFF2-40B4-BE49-F238E27FC236}">
                <a16:creationId xmlns:a16="http://schemas.microsoft.com/office/drawing/2014/main" id="{EF0D3E56-B7ED-459D-B343-B5A811F47EA8}"/>
              </a:ext>
            </a:extLst>
          </p:cNvPr>
          <p:cNvSpPr txBox="1">
            <a:spLocks noChangeArrowheads="1"/>
          </p:cNvSpPr>
          <p:nvPr/>
        </p:nvSpPr>
        <p:spPr bwMode="auto">
          <a:xfrm>
            <a:off x="395288" y="692150"/>
            <a:ext cx="8424862" cy="517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 Não é devolver ao Senhor o que é Seu que torna o homem pobre, reter é que leva a pobreza.” – CSM, p. 36</a:t>
            </a:r>
          </a:p>
          <a:p>
            <a:pPr eaLnBrk="1" hangingPunct="1">
              <a:spcBef>
                <a:spcPct val="0"/>
              </a:spcBef>
              <a:buFontTx/>
              <a:buNone/>
            </a:pPr>
            <a:endParaRPr lang="pt-BR" altLang="pt-BR" sz="1400"/>
          </a:p>
          <a:p>
            <a:pPr eaLnBrk="1" hangingPunct="1">
              <a:spcBef>
                <a:spcPct val="0"/>
              </a:spcBef>
              <a:buFontTx/>
              <a:buNone/>
            </a:pPr>
            <a:r>
              <a:rPr lang="pt-BR" altLang="pt-BR"/>
              <a:t>Frequentemente os que recebem a verdade se acham entre os pobres do mundo. </a:t>
            </a:r>
          </a:p>
          <a:p>
            <a:pPr eaLnBrk="1" hangingPunct="1">
              <a:spcBef>
                <a:spcPct val="0"/>
              </a:spcBef>
              <a:buFontTx/>
              <a:buNone/>
            </a:pPr>
            <a:r>
              <a:rPr lang="pt-BR" altLang="pt-BR"/>
              <a:t>“... e quando Ele vê um fiel cumprimento do dever da devolução do dízimo, muitas vezes em Sua sábia providência, proporciona meios pelos quais seja aumentado.” </a:t>
            </a:r>
          </a:p>
          <a:p>
            <a:pPr eaLnBrk="1" hangingPunct="1">
              <a:spcBef>
                <a:spcPct val="0"/>
              </a:spcBef>
              <a:buFontTx/>
              <a:buNone/>
            </a:pPr>
            <a:r>
              <a:rPr lang="pt-BR" altLang="pt-BR"/>
              <a:t>        OE, p. 222 e 223</a:t>
            </a:r>
          </a:p>
        </p:txBody>
      </p:sp>
      <p:graphicFrame>
        <p:nvGraphicFramePr>
          <p:cNvPr id="34821" name="Object 6">
            <a:extLst>
              <a:ext uri="{FF2B5EF4-FFF2-40B4-BE49-F238E27FC236}">
                <a16:creationId xmlns:a16="http://schemas.microsoft.com/office/drawing/2014/main" id="{171A6D19-B04D-4797-A73E-B64DE885F936}"/>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34826"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8" name="AutoShape 8">
            <a:extLst>
              <a:ext uri="{FF2B5EF4-FFF2-40B4-BE49-F238E27FC236}">
                <a16:creationId xmlns:a16="http://schemas.microsoft.com/office/drawing/2014/main" id="{C2C34CA5-61B4-4478-902B-451A12DCF039}"/>
              </a:ext>
            </a:extLst>
          </p:cNvPr>
          <p:cNvSpPr>
            <a:spLocks noChangeArrowheads="1"/>
          </p:cNvSpPr>
          <p:nvPr/>
        </p:nvSpPr>
        <p:spPr bwMode="auto">
          <a:xfrm>
            <a:off x="179388" y="620713"/>
            <a:ext cx="8496300" cy="5400675"/>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66569" name="AutoShape 9">
            <a:hlinkClick r:id="rId9" action="ppaction://hlinksldjump" highlightClick="1"/>
            <a:extLst>
              <a:ext uri="{FF2B5EF4-FFF2-40B4-BE49-F238E27FC236}">
                <a16:creationId xmlns:a16="http://schemas.microsoft.com/office/drawing/2014/main" id="{132DE2E1-DFCE-4F9A-8F77-14B2AE19CB8A}"/>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5E9068A-3D4C-4AD7-AF2D-D4DD1D8E9B0E}"/>
              </a:ext>
            </a:extLst>
          </p:cNvPr>
          <p:cNvSpPr>
            <a:spLocks noGrp="1" noChangeArrowheads="1"/>
          </p:cNvSpPr>
          <p:nvPr>
            <p:ph type="title"/>
          </p:nvPr>
        </p:nvSpPr>
        <p:spPr>
          <a:xfrm>
            <a:off x="230188" y="544513"/>
            <a:ext cx="8229600" cy="868362"/>
          </a:xfrm>
        </p:spPr>
        <p:txBody>
          <a:bodyPr/>
          <a:lstStyle/>
          <a:p>
            <a:pPr eaLnBrk="1" hangingPunct="1"/>
            <a:r>
              <a:rPr lang="pt-BR" altLang="pt-BR"/>
              <a:t>13. O dízimo deve ser calculado de forma exata ou pode ser um valor aproximado?</a:t>
            </a:r>
          </a:p>
        </p:txBody>
      </p:sp>
      <p:graphicFrame>
        <p:nvGraphicFramePr>
          <p:cNvPr id="35843" name="Object 3">
            <a:extLst>
              <a:ext uri="{FF2B5EF4-FFF2-40B4-BE49-F238E27FC236}">
                <a16:creationId xmlns:a16="http://schemas.microsoft.com/office/drawing/2014/main" id="{D50AA60A-F6F4-4373-9180-D53105C89F40}"/>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35848"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a:extLst>
              <a:ext uri="{FF2B5EF4-FFF2-40B4-BE49-F238E27FC236}">
                <a16:creationId xmlns:a16="http://schemas.microsoft.com/office/drawing/2014/main" id="{7F3AB709-5574-4548-A2F6-96CAD5549B24}"/>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35849"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9" name="Text Box 5">
            <a:extLst>
              <a:ext uri="{FF2B5EF4-FFF2-40B4-BE49-F238E27FC236}">
                <a16:creationId xmlns:a16="http://schemas.microsoft.com/office/drawing/2014/main" id="{A2E74096-DFC7-448D-8F1A-5696C3A1ACB5}"/>
              </a:ext>
            </a:extLst>
          </p:cNvPr>
          <p:cNvSpPr txBox="1">
            <a:spLocks noChangeArrowheads="1"/>
          </p:cNvSpPr>
          <p:nvPr/>
        </p:nvSpPr>
        <p:spPr bwMode="auto">
          <a:xfrm>
            <a:off x="250825" y="1916113"/>
            <a:ext cx="8675688"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 O Senhor pede que Seu dízimo seja entregue em Seu tesouro. Estrita, honesta e fielmente, seja-Lhe devolvida esta parte.”  - CSM, p. 82</a:t>
            </a:r>
          </a:p>
          <a:p>
            <a:pPr eaLnBrk="1" hangingPunct="1">
              <a:spcBef>
                <a:spcPct val="0"/>
              </a:spcBef>
              <a:buFontTx/>
              <a:buNone/>
            </a:pPr>
            <a:r>
              <a:rPr lang="pt-BR" altLang="pt-BR" sz="3600"/>
              <a:t>“Quanto a importância exigida, Deus especificou um décimo da renda.” </a:t>
            </a:r>
          </a:p>
          <a:p>
            <a:pPr eaLnBrk="1" hangingPunct="1">
              <a:spcBef>
                <a:spcPct val="0"/>
              </a:spcBef>
              <a:buFontTx/>
              <a:buNone/>
            </a:pPr>
            <a:r>
              <a:rPr lang="pt-BR" altLang="pt-BR" sz="3600"/>
              <a:t>    1TS, p. 373</a:t>
            </a:r>
          </a:p>
        </p:txBody>
      </p:sp>
      <p:graphicFrame>
        <p:nvGraphicFramePr>
          <p:cNvPr id="35846" name="Object 6">
            <a:extLst>
              <a:ext uri="{FF2B5EF4-FFF2-40B4-BE49-F238E27FC236}">
                <a16:creationId xmlns:a16="http://schemas.microsoft.com/office/drawing/2014/main" id="{C9B60A7C-AAB4-4160-B874-10871BE371CB}"/>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35850"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1" name="AutoShape 7">
            <a:hlinkClick r:id="rId9" action="ppaction://hlinksldjump" highlightClick="1"/>
            <a:extLst>
              <a:ext uri="{FF2B5EF4-FFF2-40B4-BE49-F238E27FC236}">
                <a16:creationId xmlns:a16="http://schemas.microsoft.com/office/drawing/2014/main" id="{2222C08F-85B7-4FBE-87F0-55F0ED03312E}"/>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A336A3A-3459-4A90-901F-437B77CC63FC}"/>
              </a:ext>
            </a:extLst>
          </p:cNvPr>
          <p:cNvSpPr>
            <a:spLocks noGrp="1" noChangeArrowheads="1"/>
          </p:cNvSpPr>
          <p:nvPr>
            <p:ph type="title"/>
          </p:nvPr>
        </p:nvSpPr>
        <p:spPr>
          <a:xfrm>
            <a:off x="230188" y="333375"/>
            <a:ext cx="8913812" cy="868363"/>
          </a:xfrm>
        </p:spPr>
        <p:txBody>
          <a:bodyPr/>
          <a:lstStyle/>
          <a:p>
            <a:pPr eaLnBrk="1" hangingPunct="1"/>
            <a:r>
              <a:rPr lang="pt-BR" altLang="pt-BR"/>
              <a:t>14. Herança, presentes ou dinheiro achado devem ser dizimados?</a:t>
            </a:r>
          </a:p>
        </p:txBody>
      </p:sp>
      <p:graphicFrame>
        <p:nvGraphicFramePr>
          <p:cNvPr id="36867" name="Object 3">
            <a:extLst>
              <a:ext uri="{FF2B5EF4-FFF2-40B4-BE49-F238E27FC236}">
                <a16:creationId xmlns:a16="http://schemas.microsoft.com/office/drawing/2014/main" id="{83385662-462A-4BAA-A8C2-3B815F332ADC}"/>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36872"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a:extLst>
              <a:ext uri="{FF2B5EF4-FFF2-40B4-BE49-F238E27FC236}">
                <a16:creationId xmlns:a16="http://schemas.microsoft.com/office/drawing/2014/main" id="{55B07F42-D41C-44B4-A289-2F2179A9B87B}"/>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36873"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3" name="Text Box 5">
            <a:extLst>
              <a:ext uri="{FF2B5EF4-FFF2-40B4-BE49-F238E27FC236}">
                <a16:creationId xmlns:a16="http://schemas.microsoft.com/office/drawing/2014/main" id="{DBCD8D17-367F-4A00-82AA-3E96F7B25341}"/>
              </a:ext>
            </a:extLst>
          </p:cNvPr>
          <p:cNvSpPr txBox="1">
            <a:spLocks noChangeArrowheads="1"/>
          </p:cNvSpPr>
          <p:nvPr/>
        </p:nvSpPr>
        <p:spPr bwMode="auto">
          <a:xfrm>
            <a:off x="250825" y="1557338"/>
            <a:ext cx="8675688"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pt-BR" sz="3200">
                <a:latin typeface="Arial" charset="0"/>
              </a:rPr>
              <a:t>Considerando que a </a:t>
            </a:r>
            <a:r>
              <a:rPr lang="pt-BR" sz="3200" b="1" i="1">
                <a:solidFill>
                  <a:srgbClr val="B9DCFF"/>
                </a:solidFill>
                <a:effectLst>
                  <a:outerShdw blurRad="38100" dist="38100" dir="2700000" algn="tl">
                    <a:srgbClr val="000000"/>
                  </a:outerShdw>
                </a:effectLst>
                <a:latin typeface="Arial" charset="0"/>
              </a:rPr>
              <a:t>herança</a:t>
            </a:r>
            <a:r>
              <a:rPr lang="pt-BR" sz="3200">
                <a:latin typeface="Arial" charset="0"/>
              </a:rPr>
              <a:t> constitui um aumento ou ganho patrimonial, deveríamos devolver o dízimo correspondente. No caso de </a:t>
            </a:r>
            <a:r>
              <a:rPr lang="pt-BR" sz="3200" b="1" i="1">
                <a:solidFill>
                  <a:srgbClr val="B9DCFF"/>
                </a:solidFill>
                <a:effectLst>
                  <a:outerShdw blurRad="38100" dist="38100" dir="2700000" algn="tl">
                    <a:srgbClr val="000000"/>
                  </a:outerShdw>
                </a:effectLst>
                <a:latin typeface="Arial" charset="0"/>
              </a:rPr>
              <a:t>presentes</a:t>
            </a:r>
            <a:r>
              <a:rPr lang="pt-BR" sz="3200">
                <a:latin typeface="Arial" charset="0"/>
              </a:rPr>
              <a:t>, se estes são úteis para o momento atual, estando o seu valor incluído no orçamento familiar, deve dizimar-se. Se o </a:t>
            </a:r>
            <a:r>
              <a:rPr lang="pt-BR" sz="3200" b="1" i="1">
                <a:solidFill>
                  <a:srgbClr val="B9DCFF"/>
                </a:solidFill>
                <a:effectLst>
                  <a:outerShdw blurRad="38100" dist="38100" dir="2700000" algn="tl">
                    <a:srgbClr val="000000"/>
                  </a:outerShdw>
                </a:effectLst>
                <a:latin typeface="Arial" charset="0"/>
              </a:rPr>
              <a:t>dinheiro achado</a:t>
            </a:r>
            <a:r>
              <a:rPr lang="pt-BR" sz="3200">
                <a:latin typeface="Arial" charset="0"/>
              </a:rPr>
              <a:t> se incorpora ao patrimônio daquele que o encontrou, deve dizimar-se.</a:t>
            </a:r>
          </a:p>
        </p:txBody>
      </p:sp>
      <p:graphicFrame>
        <p:nvGraphicFramePr>
          <p:cNvPr id="36870" name="Object 6">
            <a:extLst>
              <a:ext uri="{FF2B5EF4-FFF2-40B4-BE49-F238E27FC236}">
                <a16:creationId xmlns:a16="http://schemas.microsoft.com/office/drawing/2014/main" id="{66128BDB-CDA6-4BED-B64E-9776ABB32605}"/>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36874"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5" name="AutoShape 7">
            <a:hlinkClick r:id="rId9" action="ppaction://hlinksldjump" highlightClick="1"/>
            <a:extLst>
              <a:ext uri="{FF2B5EF4-FFF2-40B4-BE49-F238E27FC236}">
                <a16:creationId xmlns:a16="http://schemas.microsoft.com/office/drawing/2014/main" id="{0CE63AE8-AD0B-4EBD-97DF-C13807A6176E}"/>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BF45C72-378C-484D-958B-85958707034C}"/>
              </a:ext>
            </a:extLst>
          </p:cNvPr>
          <p:cNvSpPr>
            <a:spLocks noGrp="1" noChangeArrowheads="1"/>
          </p:cNvSpPr>
          <p:nvPr>
            <p:ph type="title"/>
          </p:nvPr>
        </p:nvSpPr>
        <p:spPr>
          <a:xfrm>
            <a:off x="230188" y="473075"/>
            <a:ext cx="8913812" cy="868363"/>
          </a:xfrm>
        </p:spPr>
        <p:txBody>
          <a:bodyPr/>
          <a:lstStyle/>
          <a:p>
            <a:pPr eaLnBrk="1" hangingPunct="1"/>
            <a:r>
              <a:rPr lang="pt-BR" altLang="pt-BR"/>
              <a:t>15. É correto descontar impostos antes de calcular o dízimo?</a:t>
            </a:r>
          </a:p>
        </p:txBody>
      </p:sp>
      <p:graphicFrame>
        <p:nvGraphicFramePr>
          <p:cNvPr id="37891" name="Object 3">
            <a:extLst>
              <a:ext uri="{FF2B5EF4-FFF2-40B4-BE49-F238E27FC236}">
                <a16:creationId xmlns:a16="http://schemas.microsoft.com/office/drawing/2014/main" id="{8C75091C-0CB1-45A5-87F8-36AB1B3D83AD}"/>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37896"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4">
            <a:extLst>
              <a:ext uri="{FF2B5EF4-FFF2-40B4-BE49-F238E27FC236}">
                <a16:creationId xmlns:a16="http://schemas.microsoft.com/office/drawing/2014/main" id="{548DAF7C-BC7D-4720-82F8-6B4BF8ED1794}"/>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37897"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7" name="Text Box 5">
            <a:extLst>
              <a:ext uri="{FF2B5EF4-FFF2-40B4-BE49-F238E27FC236}">
                <a16:creationId xmlns:a16="http://schemas.microsoft.com/office/drawing/2014/main" id="{540A34FD-3D7D-436C-A0EB-0F61BC18DBF9}"/>
              </a:ext>
            </a:extLst>
          </p:cNvPr>
          <p:cNvSpPr txBox="1">
            <a:spLocks noChangeArrowheads="1"/>
          </p:cNvSpPr>
          <p:nvPr/>
        </p:nvSpPr>
        <p:spPr bwMode="auto">
          <a:xfrm>
            <a:off x="539750" y="1598613"/>
            <a:ext cx="835342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Não. Não deveríamos descontar impostos antes de calcular os dízimos, porque os impostos, quer sejam federais, estaduais ou municipais, outorgam serviços ao cidadão, que se constituem em benefícios indiretos.</a:t>
            </a:r>
          </a:p>
          <a:p>
            <a:pPr eaLnBrk="1" hangingPunct="1">
              <a:spcBef>
                <a:spcPct val="0"/>
              </a:spcBef>
              <a:buFontTx/>
              <a:buNone/>
            </a:pPr>
            <a:r>
              <a:rPr lang="pt-BR" altLang="pt-BR"/>
              <a:t>Em conseqüência, deveriam dizimar-se as somas de dinheiro destinadas a pagar os impostos.</a:t>
            </a:r>
          </a:p>
        </p:txBody>
      </p:sp>
      <p:graphicFrame>
        <p:nvGraphicFramePr>
          <p:cNvPr id="37894" name="Object 6">
            <a:extLst>
              <a:ext uri="{FF2B5EF4-FFF2-40B4-BE49-F238E27FC236}">
                <a16:creationId xmlns:a16="http://schemas.microsoft.com/office/drawing/2014/main" id="{7F93D2F1-DDC2-4C1B-B44E-305C41C82B2E}"/>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37898"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9" name="AutoShape 7">
            <a:hlinkClick r:id="rId9" action="ppaction://hlinksldjump" highlightClick="1"/>
            <a:extLst>
              <a:ext uri="{FF2B5EF4-FFF2-40B4-BE49-F238E27FC236}">
                <a16:creationId xmlns:a16="http://schemas.microsoft.com/office/drawing/2014/main" id="{EA9F116D-3543-49D8-BB3C-409E0B28117A}"/>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7B9D122-1387-40B6-8087-4FABF7753CDF}"/>
              </a:ext>
            </a:extLst>
          </p:cNvPr>
          <p:cNvSpPr>
            <a:spLocks noGrp="1" noChangeArrowheads="1"/>
          </p:cNvSpPr>
          <p:nvPr>
            <p:ph type="title"/>
          </p:nvPr>
        </p:nvSpPr>
        <p:spPr>
          <a:xfrm>
            <a:off x="250825" y="549275"/>
            <a:ext cx="8353425" cy="1871663"/>
          </a:xfrm>
        </p:spPr>
        <p:txBody>
          <a:bodyPr/>
          <a:lstStyle/>
          <a:p>
            <a:pPr eaLnBrk="1" hangingPunct="1"/>
            <a:r>
              <a:rPr lang="pt-BR" altLang="pt-BR"/>
              <a:t>16. Deve-se dizimar o dinheiro que se tem recebido como empréstimo?</a:t>
            </a:r>
          </a:p>
        </p:txBody>
      </p:sp>
      <p:graphicFrame>
        <p:nvGraphicFramePr>
          <p:cNvPr id="38915" name="Object 3">
            <a:extLst>
              <a:ext uri="{FF2B5EF4-FFF2-40B4-BE49-F238E27FC236}">
                <a16:creationId xmlns:a16="http://schemas.microsoft.com/office/drawing/2014/main" id="{E0BA15DC-0E2B-4DD5-B3FC-55B8805ADA44}"/>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38920"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a:extLst>
              <a:ext uri="{FF2B5EF4-FFF2-40B4-BE49-F238E27FC236}">
                <a16:creationId xmlns:a16="http://schemas.microsoft.com/office/drawing/2014/main" id="{8909A116-F84C-4187-86FB-82C465FD12F9}"/>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38921"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1" name="Text Box 5">
            <a:extLst>
              <a:ext uri="{FF2B5EF4-FFF2-40B4-BE49-F238E27FC236}">
                <a16:creationId xmlns:a16="http://schemas.microsoft.com/office/drawing/2014/main" id="{AAA8F690-33C2-4E41-8B9F-874B416BF247}"/>
              </a:ext>
            </a:extLst>
          </p:cNvPr>
          <p:cNvSpPr txBox="1">
            <a:spLocks noChangeArrowheads="1"/>
          </p:cNvSpPr>
          <p:nvPr/>
        </p:nvSpPr>
        <p:spPr bwMode="auto">
          <a:xfrm>
            <a:off x="468313" y="2492375"/>
            <a:ext cx="80645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Não, porque o dinheiro emprestado não é ganho.</a:t>
            </a:r>
          </a:p>
          <a:p>
            <a:pPr eaLnBrk="1" hangingPunct="1">
              <a:spcBef>
                <a:spcPct val="0"/>
              </a:spcBef>
              <a:buFontTx/>
              <a:buNone/>
            </a:pPr>
            <a:r>
              <a:rPr lang="pt-BR" altLang="pt-BR" sz="3600"/>
              <a:t>Em caso de a pessoa obter lucros do dinheiro emprestado, então sim, deveria dizimar-se.</a:t>
            </a:r>
          </a:p>
        </p:txBody>
      </p:sp>
      <p:graphicFrame>
        <p:nvGraphicFramePr>
          <p:cNvPr id="38918" name="Object 6">
            <a:extLst>
              <a:ext uri="{FF2B5EF4-FFF2-40B4-BE49-F238E27FC236}">
                <a16:creationId xmlns:a16="http://schemas.microsoft.com/office/drawing/2014/main" id="{5CFC14DA-E4AF-48F5-8A3F-F6EF285F8661}"/>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38922"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3" name="AutoShape 7">
            <a:hlinkClick r:id="rId9" action="ppaction://hlinksldjump" highlightClick="1"/>
            <a:extLst>
              <a:ext uri="{FF2B5EF4-FFF2-40B4-BE49-F238E27FC236}">
                <a16:creationId xmlns:a16="http://schemas.microsoft.com/office/drawing/2014/main" id="{C5267EE2-473C-4BAB-83A6-BDBBED5C25D4}"/>
              </a:ext>
            </a:extLst>
          </p:cNvPr>
          <p:cNvSpPr>
            <a:spLocks noChangeArrowheads="1"/>
          </p:cNvSpPr>
          <p:nvPr/>
        </p:nvSpPr>
        <p:spPr bwMode="auto">
          <a:xfrm>
            <a:off x="250825" y="6165850"/>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70661"/>
                                        </p:tgtEl>
                                        <p:attrNameLst>
                                          <p:attrName>style.visibility</p:attrName>
                                        </p:attrNameLst>
                                      </p:cBhvr>
                                      <p:to>
                                        <p:strVal val="visible"/>
                                      </p:to>
                                    </p:set>
                                    <p:animEffect transition="in" filter="wedge">
                                      <p:cBhvr>
                                        <p:cTn id="11" dur="20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6FCB621-E351-4A41-A17F-F7F2E64D4009}"/>
              </a:ext>
            </a:extLst>
          </p:cNvPr>
          <p:cNvSpPr>
            <a:spLocks noGrp="1" noChangeArrowheads="1"/>
          </p:cNvSpPr>
          <p:nvPr>
            <p:ph type="title"/>
          </p:nvPr>
        </p:nvSpPr>
        <p:spPr>
          <a:xfrm>
            <a:off x="250825" y="-26988"/>
            <a:ext cx="8713788" cy="1871663"/>
          </a:xfrm>
        </p:spPr>
        <p:txBody>
          <a:bodyPr/>
          <a:lstStyle/>
          <a:p>
            <a:pPr eaLnBrk="1" hangingPunct="1"/>
            <a:r>
              <a:rPr lang="pt-BR" altLang="pt-BR"/>
              <a:t>17. Deve-se dizimar ganhos da venda de um imóvel comprado com dinheiro dizimado?</a:t>
            </a:r>
          </a:p>
        </p:txBody>
      </p:sp>
      <p:graphicFrame>
        <p:nvGraphicFramePr>
          <p:cNvPr id="39939" name="Object 3">
            <a:extLst>
              <a:ext uri="{FF2B5EF4-FFF2-40B4-BE49-F238E27FC236}">
                <a16:creationId xmlns:a16="http://schemas.microsoft.com/office/drawing/2014/main" id="{BAAE3D9A-047A-4103-B18E-AA012BC8CEF6}"/>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39944"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a:extLst>
              <a:ext uri="{FF2B5EF4-FFF2-40B4-BE49-F238E27FC236}">
                <a16:creationId xmlns:a16="http://schemas.microsoft.com/office/drawing/2014/main" id="{461BA1E2-80E3-4A30-A0C0-634DAD3165E9}"/>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39945"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5" name="Text Box 5">
            <a:extLst>
              <a:ext uri="{FF2B5EF4-FFF2-40B4-BE49-F238E27FC236}">
                <a16:creationId xmlns:a16="http://schemas.microsoft.com/office/drawing/2014/main" id="{0A3F41EE-7D95-4F88-BAB5-2357A4D64D5E}"/>
              </a:ext>
            </a:extLst>
          </p:cNvPr>
          <p:cNvSpPr txBox="1">
            <a:spLocks noChangeArrowheads="1"/>
          </p:cNvSpPr>
          <p:nvPr/>
        </p:nvSpPr>
        <p:spPr bwMode="auto">
          <a:xfrm>
            <a:off x="468313" y="1751013"/>
            <a:ext cx="8675687"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Sim. Deve-se dizimar, podendo-se agir das seguintes maneiras:</a:t>
            </a:r>
          </a:p>
          <a:p>
            <a:pPr eaLnBrk="1" hangingPunct="1">
              <a:spcBef>
                <a:spcPct val="0"/>
              </a:spcBef>
              <a:buFontTx/>
              <a:buBlip>
                <a:blip r:embed="rId7"/>
              </a:buBlip>
            </a:pPr>
            <a:r>
              <a:rPr lang="pt-BR" altLang="pt-BR" sz="3600"/>
              <a:t> Caso não haja inflação no país, dizima-se o lucro da venda.</a:t>
            </a:r>
          </a:p>
          <a:p>
            <a:pPr eaLnBrk="1" hangingPunct="1">
              <a:spcBef>
                <a:spcPct val="0"/>
              </a:spcBef>
              <a:buFontTx/>
              <a:buBlip>
                <a:blip r:embed="rId7"/>
              </a:buBlip>
            </a:pPr>
            <a:r>
              <a:rPr lang="pt-BR" altLang="pt-BR" sz="3600"/>
              <a:t>Havendo inflação, pode fazer a correção monetária. Se houver lucro, dizima-se o mesmo. Não havendo, não há necessidade de dizimar.</a:t>
            </a:r>
          </a:p>
        </p:txBody>
      </p:sp>
      <p:graphicFrame>
        <p:nvGraphicFramePr>
          <p:cNvPr id="39942" name="Object 6">
            <a:extLst>
              <a:ext uri="{FF2B5EF4-FFF2-40B4-BE49-F238E27FC236}">
                <a16:creationId xmlns:a16="http://schemas.microsoft.com/office/drawing/2014/main" id="{E9EEDB1F-32F7-40B6-9F0C-83B314013637}"/>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39946" name="CorelDRAW" r:id="rId8" imgW="377952" imgH="180594" progId="CorelDRAW.Graphic.12">
                  <p:embed/>
                </p:oleObj>
              </mc:Choice>
              <mc:Fallback>
                <p:oleObj name="CorelDRAW" r:id="rId8" imgW="377952" imgH="180594" progId="CorelDRAW.Graphic.12">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7" name="AutoShape 7">
            <a:hlinkClick r:id="rId10" action="ppaction://hlinksldjump" highlightClick="1"/>
            <a:extLst>
              <a:ext uri="{FF2B5EF4-FFF2-40B4-BE49-F238E27FC236}">
                <a16:creationId xmlns:a16="http://schemas.microsoft.com/office/drawing/2014/main" id="{58B6325C-E87D-4A0B-97CC-AAF8F546592E}"/>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CBFAEEC-13C4-4ABC-9554-FF8306265A5C}"/>
              </a:ext>
            </a:extLst>
          </p:cNvPr>
          <p:cNvSpPr>
            <a:spLocks noGrp="1" noChangeArrowheads="1"/>
          </p:cNvSpPr>
          <p:nvPr>
            <p:ph type="title"/>
          </p:nvPr>
        </p:nvSpPr>
        <p:spPr>
          <a:xfrm>
            <a:off x="0" y="188913"/>
            <a:ext cx="9540875" cy="1871662"/>
          </a:xfrm>
        </p:spPr>
        <p:txBody>
          <a:bodyPr/>
          <a:lstStyle/>
          <a:p>
            <a:pPr eaLnBrk="1" hangingPunct="1"/>
            <a:r>
              <a:rPr lang="pt-BR" altLang="pt-BR"/>
              <a:t>18. O filho que é dependente, financeiramente, dos pais </a:t>
            </a:r>
            <a:br>
              <a:rPr lang="pt-BR" altLang="pt-BR"/>
            </a:br>
            <a:r>
              <a:rPr lang="pt-BR" altLang="pt-BR"/>
              <a:t>deve dizimar?</a:t>
            </a:r>
          </a:p>
        </p:txBody>
      </p:sp>
      <p:graphicFrame>
        <p:nvGraphicFramePr>
          <p:cNvPr id="40963" name="Object 3">
            <a:extLst>
              <a:ext uri="{FF2B5EF4-FFF2-40B4-BE49-F238E27FC236}">
                <a16:creationId xmlns:a16="http://schemas.microsoft.com/office/drawing/2014/main" id="{98AB7CBE-C3D0-4D2F-8CF8-6877EA9F930B}"/>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40968"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a:extLst>
              <a:ext uri="{FF2B5EF4-FFF2-40B4-BE49-F238E27FC236}">
                <a16:creationId xmlns:a16="http://schemas.microsoft.com/office/drawing/2014/main" id="{B7F6E4F1-808D-463E-9F99-745C151FA7EE}"/>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40969"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9" name="Text Box 5">
            <a:extLst>
              <a:ext uri="{FF2B5EF4-FFF2-40B4-BE49-F238E27FC236}">
                <a16:creationId xmlns:a16="http://schemas.microsoft.com/office/drawing/2014/main" id="{0890680F-2FA8-4832-A2F4-48BF95EE8B49}"/>
              </a:ext>
            </a:extLst>
          </p:cNvPr>
          <p:cNvSpPr txBox="1">
            <a:spLocks noChangeArrowheads="1"/>
          </p:cNvSpPr>
          <p:nvPr/>
        </p:nvSpPr>
        <p:spPr bwMode="auto">
          <a:xfrm>
            <a:off x="755650" y="2060575"/>
            <a:ext cx="777557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Como meio educativo e de conscientização seria de grande bênção que dizime o dinheiro que recebe para o seu uso pessoal, ainda que esse dinheiro tenha sido previamente dizimado.</a:t>
            </a:r>
          </a:p>
        </p:txBody>
      </p:sp>
      <p:graphicFrame>
        <p:nvGraphicFramePr>
          <p:cNvPr id="40966" name="Object 6">
            <a:extLst>
              <a:ext uri="{FF2B5EF4-FFF2-40B4-BE49-F238E27FC236}">
                <a16:creationId xmlns:a16="http://schemas.microsoft.com/office/drawing/2014/main" id="{8C0D7043-D6BF-4CDE-A805-755C8080367C}"/>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40970"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1" name="AutoShape 7">
            <a:hlinkClick r:id="rId9" action="ppaction://hlinksldjump" highlightClick="1"/>
            <a:extLst>
              <a:ext uri="{FF2B5EF4-FFF2-40B4-BE49-F238E27FC236}">
                <a16:creationId xmlns:a16="http://schemas.microsoft.com/office/drawing/2014/main" id="{C952041B-0F8E-4763-ABB0-B74ED236151C}"/>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818D318-DBBB-4A29-808B-32B316E2297F}"/>
              </a:ext>
            </a:extLst>
          </p:cNvPr>
          <p:cNvSpPr>
            <a:spLocks noGrp="1" noChangeArrowheads="1"/>
          </p:cNvSpPr>
          <p:nvPr>
            <p:ph type="title"/>
          </p:nvPr>
        </p:nvSpPr>
        <p:spPr>
          <a:xfrm>
            <a:off x="179388" y="-100013"/>
            <a:ext cx="8964612" cy="1871663"/>
          </a:xfrm>
        </p:spPr>
        <p:txBody>
          <a:bodyPr/>
          <a:lstStyle/>
          <a:p>
            <a:pPr eaLnBrk="1" hangingPunct="1"/>
            <a:r>
              <a:rPr lang="pt-BR" altLang="pt-BR"/>
              <a:t>19. A mensalidade que os esposos dão às esposas deve ser dizimada?</a:t>
            </a:r>
          </a:p>
        </p:txBody>
      </p:sp>
      <p:graphicFrame>
        <p:nvGraphicFramePr>
          <p:cNvPr id="41987" name="Object 3">
            <a:extLst>
              <a:ext uri="{FF2B5EF4-FFF2-40B4-BE49-F238E27FC236}">
                <a16:creationId xmlns:a16="http://schemas.microsoft.com/office/drawing/2014/main" id="{DEF938BA-DF49-4307-A7B8-B7A1C02FF6AF}"/>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41993"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a:extLst>
              <a:ext uri="{FF2B5EF4-FFF2-40B4-BE49-F238E27FC236}">
                <a16:creationId xmlns:a16="http://schemas.microsoft.com/office/drawing/2014/main" id="{275A4E81-9F0D-42FC-A889-B18F9BBAE44F}"/>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41994"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9" name="Object 6">
            <a:extLst>
              <a:ext uri="{FF2B5EF4-FFF2-40B4-BE49-F238E27FC236}">
                <a16:creationId xmlns:a16="http://schemas.microsoft.com/office/drawing/2014/main" id="{CFD02F30-583B-43ED-AF84-77F0051F1D7D}"/>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41995"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3736" name="Group 8">
            <a:extLst>
              <a:ext uri="{FF2B5EF4-FFF2-40B4-BE49-F238E27FC236}">
                <a16:creationId xmlns:a16="http://schemas.microsoft.com/office/drawing/2014/main" id="{3F479633-242B-455C-AD91-AC36D906C8A4}"/>
              </a:ext>
            </a:extLst>
          </p:cNvPr>
          <p:cNvGrpSpPr>
            <a:grpSpLocks/>
          </p:cNvGrpSpPr>
          <p:nvPr/>
        </p:nvGrpSpPr>
        <p:grpSpPr bwMode="auto">
          <a:xfrm>
            <a:off x="250825" y="1652588"/>
            <a:ext cx="8748713" cy="4486275"/>
            <a:chOff x="158" y="1041"/>
            <a:chExt cx="5511" cy="2826"/>
          </a:xfrm>
        </p:grpSpPr>
        <p:sp>
          <p:nvSpPr>
            <p:cNvPr id="41991" name="Text Box 5">
              <a:extLst>
                <a:ext uri="{FF2B5EF4-FFF2-40B4-BE49-F238E27FC236}">
                  <a16:creationId xmlns:a16="http://schemas.microsoft.com/office/drawing/2014/main" id="{5BE0C613-14AC-4AC9-9B70-FC2C5EB75986}"/>
                </a:ext>
              </a:extLst>
            </p:cNvPr>
            <p:cNvSpPr txBox="1">
              <a:spLocks noChangeArrowheads="1"/>
            </p:cNvSpPr>
            <p:nvPr/>
          </p:nvSpPr>
          <p:spPr bwMode="auto">
            <a:xfrm>
              <a:off x="158" y="1041"/>
              <a:ext cx="5511" cy="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Ao tratar-se de uma mensalidade que já foi dizimada, a esposa não necessita voltar a dizimá-la. Agora, se esta mensalidade provém de um esposo crente e ele não dizimou o seu salário, então a esposa pode ser de grande ajuda para o esposo, ajudando-o a dizimar.</a:t>
              </a:r>
            </a:p>
            <a:p>
              <a:pPr eaLnBrk="1" hangingPunct="1">
                <a:spcBef>
                  <a:spcPct val="0"/>
                </a:spcBef>
                <a:buFontTx/>
                <a:buNone/>
              </a:pPr>
              <a:r>
                <a:rPr lang="pt-BR" altLang="pt-BR" sz="3600"/>
                <a:t>                                                (     ) </a:t>
              </a:r>
            </a:p>
          </p:txBody>
        </p:sp>
        <p:sp>
          <p:nvSpPr>
            <p:cNvPr id="73735" name="Line 7">
              <a:extLst>
                <a:ext uri="{FF2B5EF4-FFF2-40B4-BE49-F238E27FC236}">
                  <a16:creationId xmlns:a16="http://schemas.microsoft.com/office/drawing/2014/main" id="{E22AA955-7796-418F-AD84-02629ABFDCE8}"/>
                </a:ext>
              </a:extLst>
            </p:cNvPr>
            <p:cNvSpPr>
              <a:spLocks noChangeShapeType="1"/>
            </p:cNvSpPr>
            <p:nvPr/>
          </p:nvSpPr>
          <p:spPr bwMode="auto">
            <a:xfrm>
              <a:off x="4150" y="3702"/>
              <a:ext cx="40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3">
            <a:extLst>
              <a:ext uri="{FF2B5EF4-FFF2-40B4-BE49-F238E27FC236}">
                <a16:creationId xmlns:a16="http://schemas.microsoft.com/office/drawing/2014/main" id="{22CA8A78-6EE8-4AF0-86BE-52D2E56774D2}"/>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43016"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1" name="Object 4">
            <a:extLst>
              <a:ext uri="{FF2B5EF4-FFF2-40B4-BE49-F238E27FC236}">
                <a16:creationId xmlns:a16="http://schemas.microsoft.com/office/drawing/2014/main" id="{B806B159-CA6E-4294-8CC3-2DF37E05B1F7}"/>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43017"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2" name="Text Box 5">
            <a:extLst>
              <a:ext uri="{FF2B5EF4-FFF2-40B4-BE49-F238E27FC236}">
                <a16:creationId xmlns:a16="http://schemas.microsoft.com/office/drawing/2014/main" id="{92C2F7CC-B794-4C00-AE37-846F27FD89E3}"/>
              </a:ext>
            </a:extLst>
          </p:cNvPr>
          <p:cNvSpPr txBox="1">
            <a:spLocks noChangeArrowheads="1"/>
          </p:cNvSpPr>
          <p:nvPr/>
        </p:nvSpPr>
        <p:spPr bwMode="auto">
          <a:xfrm>
            <a:off x="755650" y="1196975"/>
            <a:ext cx="777557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Pode existir o caso de um esposo não crente,que se incomode grandemente se imaginar que sua esposa dizima dinheiro do viver diário. Então é melhor atuar com prudência. É preferível que a esposa desista de fazê-lo.</a:t>
            </a:r>
          </a:p>
        </p:txBody>
      </p:sp>
      <p:graphicFrame>
        <p:nvGraphicFramePr>
          <p:cNvPr id="43013" name="Object 6">
            <a:extLst>
              <a:ext uri="{FF2B5EF4-FFF2-40B4-BE49-F238E27FC236}">
                <a16:creationId xmlns:a16="http://schemas.microsoft.com/office/drawing/2014/main" id="{13054F86-CF39-4BAB-ABB1-5A372B30B45A}"/>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43018"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60" name="AutoShape 8">
            <a:extLst>
              <a:ext uri="{FF2B5EF4-FFF2-40B4-BE49-F238E27FC236}">
                <a16:creationId xmlns:a16="http://schemas.microsoft.com/office/drawing/2014/main" id="{19DC249F-BAA3-4605-BF4D-E721762621D9}"/>
              </a:ext>
            </a:extLst>
          </p:cNvPr>
          <p:cNvSpPr>
            <a:spLocks noChangeArrowheads="1"/>
          </p:cNvSpPr>
          <p:nvPr/>
        </p:nvSpPr>
        <p:spPr bwMode="auto">
          <a:xfrm>
            <a:off x="179388" y="836613"/>
            <a:ext cx="8496300" cy="4537075"/>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74761" name="AutoShape 9">
            <a:hlinkClick r:id="rId9" action="ppaction://hlinksldjump" highlightClick="1"/>
            <a:extLst>
              <a:ext uri="{FF2B5EF4-FFF2-40B4-BE49-F238E27FC236}">
                <a16:creationId xmlns:a16="http://schemas.microsoft.com/office/drawing/2014/main" id="{04E0D53E-59B7-4F6B-9002-F6813EB833F1}"/>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6771C2E-1103-4A1E-84C9-1F58CA3FC1F0}"/>
              </a:ext>
            </a:extLst>
          </p:cNvPr>
          <p:cNvSpPr>
            <a:spLocks noGrp="1" noChangeArrowheads="1"/>
          </p:cNvSpPr>
          <p:nvPr>
            <p:ph type="title"/>
          </p:nvPr>
        </p:nvSpPr>
        <p:spPr>
          <a:xfrm>
            <a:off x="395288" y="333375"/>
            <a:ext cx="8101012" cy="1871663"/>
          </a:xfrm>
        </p:spPr>
        <p:txBody>
          <a:bodyPr/>
          <a:lstStyle/>
          <a:p>
            <a:pPr eaLnBrk="1" hangingPunct="1"/>
            <a:r>
              <a:rPr lang="pt-BR" altLang="pt-BR"/>
              <a:t>20. O que a pessoa deverá fazer diante da consciência, que por descuido ou infidelidade, deixou de dizimar?</a:t>
            </a:r>
          </a:p>
        </p:txBody>
      </p:sp>
      <p:graphicFrame>
        <p:nvGraphicFramePr>
          <p:cNvPr id="44035" name="Object 3">
            <a:extLst>
              <a:ext uri="{FF2B5EF4-FFF2-40B4-BE49-F238E27FC236}">
                <a16:creationId xmlns:a16="http://schemas.microsoft.com/office/drawing/2014/main" id="{C59EB04C-898E-4FA3-B9E9-67BBEC2E07AE}"/>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44040"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6" name="Object 4">
            <a:extLst>
              <a:ext uri="{FF2B5EF4-FFF2-40B4-BE49-F238E27FC236}">
                <a16:creationId xmlns:a16="http://schemas.microsoft.com/office/drawing/2014/main" id="{17FC280E-435C-4179-9319-B1E55A05C9EF}"/>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44041"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1" name="Text Box 5">
            <a:extLst>
              <a:ext uri="{FF2B5EF4-FFF2-40B4-BE49-F238E27FC236}">
                <a16:creationId xmlns:a16="http://schemas.microsoft.com/office/drawing/2014/main" id="{5FE6C70D-A25C-442F-9310-D6540D726FA4}"/>
              </a:ext>
            </a:extLst>
          </p:cNvPr>
          <p:cNvSpPr txBox="1">
            <a:spLocks noChangeArrowheads="1"/>
          </p:cNvSpPr>
          <p:nvPr/>
        </p:nvSpPr>
        <p:spPr bwMode="auto">
          <a:xfrm>
            <a:off x="684213" y="2420938"/>
            <a:ext cx="8280400"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 Se tiverdes recusado lidar honestamente com Deus, eu vos suplico que penseis em vossa deficiência, e sendo possível, façais restituição. Caso não seja possível fazê-lo, com humildade e arrependimento orai para que Deus vos perdoe, por amor de Cristo, a grande dívida.” – CSM. P,100</a:t>
            </a:r>
          </a:p>
        </p:txBody>
      </p:sp>
      <p:graphicFrame>
        <p:nvGraphicFramePr>
          <p:cNvPr id="44038" name="Object 6">
            <a:extLst>
              <a:ext uri="{FF2B5EF4-FFF2-40B4-BE49-F238E27FC236}">
                <a16:creationId xmlns:a16="http://schemas.microsoft.com/office/drawing/2014/main" id="{87F8A096-24E9-4F4C-8A62-E9CA8806E5D7}"/>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44042"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3" name="AutoShape 7">
            <a:hlinkClick r:id="rId9" action="ppaction://hlinksldjump" highlightClick="1"/>
            <a:extLst>
              <a:ext uri="{FF2B5EF4-FFF2-40B4-BE49-F238E27FC236}">
                <a16:creationId xmlns:a16="http://schemas.microsoft.com/office/drawing/2014/main" id="{3CAEAFAE-7025-4EBF-9BC7-FB5FC82F0911}"/>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a:extLst>
              <a:ext uri="{FF2B5EF4-FFF2-40B4-BE49-F238E27FC236}">
                <a16:creationId xmlns:a16="http://schemas.microsoft.com/office/drawing/2014/main" id="{C53791D1-B9AA-45B2-BF1F-2A1C54C05ADD}"/>
              </a:ext>
            </a:extLst>
          </p:cNvPr>
          <p:cNvGraphicFramePr>
            <a:graphicFrameLocks noChangeAspect="1"/>
          </p:cNvGraphicFramePr>
          <p:nvPr>
            <p:ph idx="1"/>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8204" name="CorelDRAW" r:id="rId3" imgW="615696" imgH="600456" progId="CorelDRAW.Graphic.12">
                  <p:embed/>
                </p:oleObj>
              </mc:Choice>
              <mc:Fallback>
                <p:oleObj name="CorelDRAW" r:id="rId3" imgW="615696" imgH="600456"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a:extLst>
              <a:ext uri="{FF2B5EF4-FFF2-40B4-BE49-F238E27FC236}">
                <a16:creationId xmlns:a16="http://schemas.microsoft.com/office/drawing/2014/main" id="{5407AB55-A322-43D2-B5F8-66702B354D5F}"/>
              </a:ext>
            </a:extLst>
          </p:cNvPr>
          <p:cNvGraphicFramePr>
            <a:graphicFrameLocks noChangeAspect="1"/>
          </p:cNvGraphicFramePr>
          <p:nvPr/>
        </p:nvGraphicFramePr>
        <p:xfrm>
          <a:off x="8604250" y="5853113"/>
          <a:ext cx="385763" cy="384175"/>
        </p:xfrm>
        <a:graphic>
          <a:graphicData uri="http://schemas.openxmlformats.org/presentationml/2006/ole">
            <mc:AlternateContent xmlns:mc="http://schemas.openxmlformats.org/markup-compatibility/2006">
              <mc:Choice xmlns:v="urn:schemas-microsoft-com:vml" Requires="v">
                <p:oleObj spid="_x0000_s8205" name="CorelDRAW" r:id="rId5" imgW="385191" imgH="384810" progId="CorelDRAW.Graphic.12">
                  <p:embed/>
                </p:oleObj>
              </mc:Choice>
              <mc:Fallback>
                <p:oleObj name="CorelDRAW" r:id="rId5" imgW="385191" imgH="384810"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250" y="5853113"/>
                        <a:ext cx="3857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20" name="Rectangle 12">
            <a:hlinkClick r:id="rId7" action="ppaction://hlinksldjump"/>
            <a:extLst>
              <a:ext uri="{FF2B5EF4-FFF2-40B4-BE49-F238E27FC236}">
                <a16:creationId xmlns:a16="http://schemas.microsoft.com/office/drawing/2014/main" id="{9045CF53-DCAE-4D07-AFED-7F83F8F53E0D}"/>
              </a:ext>
            </a:extLst>
          </p:cNvPr>
          <p:cNvSpPr>
            <a:spLocks noChangeArrowheads="1"/>
          </p:cNvSpPr>
          <p:nvPr/>
        </p:nvSpPr>
        <p:spPr bwMode="auto">
          <a:xfrm>
            <a:off x="-63500" y="2524125"/>
            <a:ext cx="9207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19. A mensalidade que os esposos dão às esposas deve ser dizimada?</a:t>
            </a:r>
          </a:p>
        </p:txBody>
      </p:sp>
      <p:sp>
        <p:nvSpPr>
          <p:cNvPr id="119821" name="Rectangle 13">
            <a:hlinkClick r:id="rId8" action="ppaction://hlinksldjump"/>
            <a:extLst>
              <a:ext uri="{FF2B5EF4-FFF2-40B4-BE49-F238E27FC236}">
                <a16:creationId xmlns:a16="http://schemas.microsoft.com/office/drawing/2014/main" id="{9ADEF2A4-EB94-41FA-B95A-0F1E9DE0A7D2}"/>
              </a:ext>
            </a:extLst>
          </p:cNvPr>
          <p:cNvSpPr>
            <a:spLocks noChangeArrowheads="1"/>
          </p:cNvSpPr>
          <p:nvPr/>
        </p:nvSpPr>
        <p:spPr bwMode="auto">
          <a:xfrm>
            <a:off x="0" y="3316288"/>
            <a:ext cx="9158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20. O que a pessoa deverá fazer diante da consciência, que por descuido ou infidelidade, deixou de dizimar?</a:t>
            </a:r>
            <a:r>
              <a:rPr lang="pt-BR" sz="2000" dirty="0">
                <a:effectLst>
                  <a:outerShdw blurRad="38100" dist="38100" dir="2700000" algn="tl">
                    <a:srgbClr val="000000"/>
                  </a:outerShdw>
                </a:effectLst>
                <a:latin typeface="Copperplate Gothic Light" pitchFamily="34" charset="0"/>
              </a:rPr>
              <a:t> </a:t>
            </a:r>
          </a:p>
        </p:txBody>
      </p:sp>
      <p:sp>
        <p:nvSpPr>
          <p:cNvPr id="119822" name="Rectangle 14">
            <a:hlinkClick r:id="rId9" action="ppaction://hlinksldjump"/>
            <a:extLst>
              <a:ext uri="{FF2B5EF4-FFF2-40B4-BE49-F238E27FC236}">
                <a16:creationId xmlns:a16="http://schemas.microsoft.com/office/drawing/2014/main" id="{5E061DCF-8DF3-4140-AC24-4EE41AAD0158}"/>
              </a:ext>
            </a:extLst>
          </p:cNvPr>
          <p:cNvSpPr>
            <a:spLocks noChangeArrowheads="1"/>
          </p:cNvSpPr>
          <p:nvPr/>
        </p:nvSpPr>
        <p:spPr bwMode="auto">
          <a:xfrm>
            <a:off x="0" y="41798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21. Que princípio devo usar ao dizimar, se não tenho certeza do lucro exato obtido?</a:t>
            </a:r>
          </a:p>
        </p:txBody>
      </p:sp>
      <p:sp>
        <p:nvSpPr>
          <p:cNvPr id="119829" name="Rectangle 21">
            <a:hlinkClick r:id="rId10" action="ppaction://hlinksldjump"/>
            <a:extLst>
              <a:ext uri="{FF2B5EF4-FFF2-40B4-BE49-F238E27FC236}">
                <a16:creationId xmlns:a16="http://schemas.microsoft.com/office/drawing/2014/main" id="{4A37DF47-D6BE-49C4-A75B-9EA589413491}"/>
              </a:ext>
            </a:extLst>
          </p:cNvPr>
          <p:cNvSpPr>
            <a:spLocks noChangeArrowheads="1"/>
          </p:cNvSpPr>
          <p:nvPr/>
        </p:nvSpPr>
        <p:spPr bwMode="auto">
          <a:xfrm>
            <a:off x="0" y="876300"/>
            <a:ext cx="9036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17. Deve-se dizimar ganhos da venda de um imóvel comprado com dinheiro dizimado?</a:t>
            </a:r>
          </a:p>
        </p:txBody>
      </p:sp>
      <p:sp>
        <p:nvSpPr>
          <p:cNvPr id="119830" name="Rectangle 22">
            <a:hlinkClick r:id="rId11" action="ppaction://hlinksldjump"/>
            <a:extLst>
              <a:ext uri="{FF2B5EF4-FFF2-40B4-BE49-F238E27FC236}">
                <a16:creationId xmlns:a16="http://schemas.microsoft.com/office/drawing/2014/main" id="{2D2D15A2-301E-418B-87F5-826166ED62F2}"/>
              </a:ext>
            </a:extLst>
          </p:cNvPr>
          <p:cNvSpPr>
            <a:spLocks noChangeArrowheads="1"/>
          </p:cNvSpPr>
          <p:nvPr/>
        </p:nvSpPr>
        <p:spPr bwMode="auto">
          <a:xfrm>
            <a:off x="-36513" y="1687513"/>
            <a:ext cx="9180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18. O filho que é dependente, financeiramente, dos pais deve dizimar?</a:t>
            </a:r>
            <a:r>
              <a:rPr lang="pt-BR" sz="2000" dirty="0">
                <a:effectLst>
                  <a:outerShdw blurRad="38100" dist="38100" dir="2700000" algn="tl">
                    <a:srgbClr val="000000"/>
                  </a:outerShdw>
                </a:effectLst>
                <a:latin typeface="Copperplate Gothic Light" pitchFamily="34" charset="0"/>
              </a:rPr>
              <a:t> </a:t>
            </a:r>
          </a:p>
        </p:txBody>
      </p:sp>
      <p:graphicFrame>
        <p:nvGraphicFramePr>
          <p:cNvPr id="8201" name="Object 23">
            <a:extLst>
              <a:ext uri="{FF2B5EF4-FFF2-40B4-BE49-F238E27FC236}">
                <a16:creationId xmlns:a16="http://schemas.microsoft.com/office/drawing/2014/main" id="{D600B368-B6F4-443F-AE11-1BDB716445DB}"/>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8206" name="CorelDRAW" r:id="rId12" imgW="377952" imgH="180594" progId="CorelDRAW.Graphic.12">
                  <p:embed/>
                </p:oleObj>
              </mc:Choice>
              <mc:Fallback>
                <p:oleObj name="CorelDRAW" r:id="rId12" imgW="377952" imgH="180594" progId="CorelDRAW.Graphic.12">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5">
            <a:hlinkClick r:id="rId14" action="ppaction://hlinksldjump"/>
            <a:extLst>
              <a:ext uri="{FF2B5EF4-FFF2-40B4-BE49-F238E27FC236}">
                <a16:creationId xmlns:a16="http://schemas.microsoft.com/office/drawing/2014/main" id="{9EF7B1F0-021E-416E-B9F2-38120423B45C}"/>
              </a:ext>
            </a:extLst>
          </p:cNvPr>
          <p:cNvSpPr>
            <a:spLocks noChangeArrowheads="1"/>
          </p:cNvSpPr>
          <p:nvPr/>
        </p:nvSpPr>
        <p:spPr bwMode="auto">
          <a:xfrm>
            <a:off x="-7938" y="5176838"/>
            <a:ext cx="9144001"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22. QUAL ERA A SITUAÇÃO POLÍTICA E RELIGIOSA DA NAÇÃO ISRAELITA NOS DIAS DE MALAQUIAS?</a:t>
            </a:r>
          </a:p>
        </p:txBody>
      </p:sp>
      <p:sp>
        <p:nvSpPr>
          <p:cNvPr id="15" name="Rectangle 18">
            <a:hlinkClick r:id="rId15" action="ppaction://hlinksldjump"/>
            <a:extLst>
              <a:ext uri="{FF2B5EF4-FFF2-40B4-BE49-F238E27FC236}">
                <a16:creationId xmlns:a16="http://schemas.microsoft.com/office/drawing/2014/main" id="{F92E07FE-A694-4956-A47F-48E64A8B79AB}"/>
              </a:ext>
            </a:extLst>
          </p:cNvPr>
          <p:cNvSpPr>
            <a:spLocks noChangeArrowheads="1"/>
          </p:cNvSpPr>
          <p:nvPr/>
        </p:nvSpPr>
        <p:spPr bwMode="auto">
          <a:xfrm>
            <a:off x="14288" y="115888"/>
            <a:ext cx="91440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cs typeface="Times New Roman" pitchFamily="18" charset="0"/>
              </a:rPr>
              <a:t>16. Deve-se dizimar o dinheiro que se tem recebido como empréstimo?</a:t>
            </a:r>
            <a:r>
              <a:rPr lang="pt-BR" sz="2000" dirty="0">
                <a:effectLst>
                  <a:outerShdw blurRad="38100" dist="38100" dir="2700000" algn="tl">
                    <a:srgbClr val="000000"/>
                  </a:outerShdw>
                </a:effectLst>
                <a:latin typeface="Copperplate Gothic Light"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32D68D2-B4FB-4018-AC14-C07435A82999}"/>
              </a:ext>
            </a:extLst>
          </p:cNvPr>
          <p:cNvSpPr>
            <a:spLocks noGrp="1" noChangeArrowheads="1"/>
          </p:cNvSpPr>
          <p:nvPr>
            <p:ph type="title"/>
          </p:nvPr>
        </p:nvSpPr>
        <p:spPr>
          <a:xfrm>
            <a:off x="395288" y="44450"/>
            <a:ext cx="8101012" cy="1871663"/>
          </a:xfrm>
        </p:spPr>
        <p:txBody>
          <a:bodyPr/>
          <a:lstStyle/>
          <a:p>
            <a:pPr eaLnBrk="1" hangingPunct="1"/>
            <a:r>
              <a:rPr lang="pt-BR" altLang="pt-BR"/>
              <a:t>21.Que princípio devo usar ao dizimar, se não tenho certeza do lucro exato obtido?</a:t>
            </a:r>
          </a:p>
        </p:txBody>
      </p:sp>
      <p:graphicFrame>
        <p:nvGraphicFramePr>
          <p:cNvPr id="45059" name="Object 3">
            <a:extLst>
              <a:ext uri="{FF2B5EF4-FFF2-40B4-BE49-F238E27FC236}">
                <a16:creationId xmlns:a16="http://schemas.microsoft.com/office/drawing/2014/main" id="{D6F53A0B-BF36-444F-B630-330787C42F5C}"/>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45064"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0" name="Object 4">
            <a:extLst>
              <a:ext uri="{FF2B5EF4-FFF2-40B4-BE49-F238E27FC236}">
                <a16:creationId xmlns:a16="http://schemas.microsoft.com/office/drawing/2014/main" id="{762F55A2-BC1F-4950-892B-B74FC7FE3614}"/>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45065"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5" name="Text Box 5">
            <a:extLst>
              <a:ext uri="{FF2B5EF4-FFF2-40B4-BE49-F238E27FC236}">
                <a16:creationId xmlns:a16="http://schemas.microsoft.com/office/drawing/2014/main" id="{BCA221A6-0B43-4C31-9EC8-987092032E00}"/>
              </a:ext>
            </a:extLst>
          </p:cNvPr>
          <p:cNvSpPr txBox="1">
            <a:spLocks noChangeArrowheads="1"/>
          </p:cNvSpPr>
          <p:nvPr/>
        </p:nvSpPr>
        <p:spPr bwMode="auto">
          <a:xfrm>
            <a:off x="612775" y="2060575"/>
            <a:ext cx="82804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“Ao determinar a proporção da oferta para a causa de Deus, deveis de preferência exceder as exigências do dever a não cumpri-las.” 1TS, p.563</a:t>
            </a:r>
          </a:p>
          <a:p>
            <a:pPr eaLnBrk="1" hangingPunct="1">
              <a:spcBef>
                <a:spcPct val="0"/>
              </a:spcBef>
              <a:buFontTx/>
              <a:buNone/>
            </a:pPr>
            <a:r>
              <a:rPr lang="pt-BR" altLang="pt-BR"/>
              <a:t>Em caso de dúvida é preferível “errar” do lado da fidelidade e generosidade do que da mesquinharia e avareza, pois Deus é magnânimo com Seus filhos. </a:t>
            </a:r>
          </a:p>
        </p:txBody>
      </p:sp>
      <p:graphicFrame>
        <p:nvGraphicFramePr>
          <p:cNvPr id="45062" name="Object 6">
            <a:extLst>
              <a:ext uri="{FF2B5EF4-FFF2-40B4-BE49-F238E27FC236}">
                <a16:creationId xmlns:a16="http://schemas.microsoft.com/office/drawing/2014/main" id="{8F52F0AC-DC97-4D52-860F-694D15E49116}"/>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45066"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7" name="AutoShape 7">
            <a:hlinkClick r:id="rId9" action="ppaction://hlinksldjump" highlightClick="1"/>
            <a:extLst>
              <a:ext uri="{FF2B5EF4-FFF2-40B4-BE49-F238E27FC236}">
                <a16:creationId xmlns:a16="http://schemas.microsoft.com/office/drawing/2014/main" id="{20247125-28BA-403D-AF4C-1A5C611878F8}"/>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B2E965-F9B5-4063-A19A-12366991EBF4}"/>
              </a:ext>
            </a:extLst>
          </p:cNvPr>
          <p:cNvSpPr>
            <a:spLocks noGrp="1"/>
          </p:cNvSpPr>
          <p:nvPr>
            <p:ph type="title"/>
          </p:nvPr>
        </p:nvSpPr>
        <p:spPr>
          <a:xfrm>
            <a:off x="457200" y="615950"/>
            <a:ext cx="8229600" cy="868363"/>
          </a:xfrm>
        </p:spPr>
        <p:txBody>
          <a:bodyPr>
            <a:normAutofit fontScale="90000"/>
          </a:bodyPr>
          <a:lstStyle/>
          <a:p>
            <a:pPr>
              <a:defRPr/>
            </a:pPr>
            <a:r>
              <a:rPr lang="pt-BR" dirty="0"/>
              <a:t>22. Qual era a situação política e religiosa da nação israelita nos dias de Malaquias?</a:t>
            </a:r>
          </a:p>
        </p:txBody>
      </p:sp>
      <p:sp>
        <p:nvSpPr>
          <p:cNvPr id="45059" name="Espaço Reservado para Conteúdo 2">
            <a:extLst>
              <a:ext uri="{FF2B5EF4-FFF2-40B4-BE49-F238E27FC236}">
                <a16:creationId xmlns:a16="http://schemas.microsoft.com/office/drawing/2014/main" id="{C669DEC4-ABDF-4176-A334-4D646043FCF5}"/>
              </a:ext>
            </a:extLst>
          </p:cNvPr>
          <p:cNvSpPr>
            <a:spLocks noGrp="1"/>
          </p:cNvSpPr>
          <p:nvPr>
            <p:ph idx="1"/>
          </p:nvPr>
        </p:nvSpPr>
        <p:spPr>
          <a:xfrm>
            <a:off x="468313" y="1993900"/>
            <a:ext cx="8229600" cy="4830763"/>
          </a:xfrm>
        </p:spPr>
        <p:txBody>
          <a:bodyPr/>
          <a:lstStyle/>
          <a:p>
            <a:pPr marL="0" indent="0">
              <a:buFontTx/>
              <a:buNone/>
            </a:pPr>
            <a:r>
              <a:rPr lang="pt-BR" altLang="pt-BR"/>
              <a:t>Malaquias viveu no final do período do cativeiro babilônico. Neemias havia acabado de liderar o povo no retorno do cativeiro e empreendido uma reforma política ao reorganizar a nação e reconstruir os muros da cidade e outra reforma espiritual ao restaurar o templo e os tesouros do Senhor, saqueados pela infidelidade do povo.</a:t>
            </a:r>
          </a:p>
          <a:p>
            <a:pPr marL="0" indent="0">
              <a:buFontTx/>
              <a:buNone/>
            </a:pPr>
            <a:r>
              <a:rPr lang="pt-BR" altLang="pt-BR"/>
              <a:t>							      (      )</a:t>
            </a:r>
          </a:p>
        </p:txBody>
      </p:sp>
      <p:cxnSp>
        <p:nvCxnSpPr>
          <p:cNvPr id="46084" name="Conector de seta reta 3">
            <a:extLst>
              <a:ext uri="{FF2B5EF4-FFF2-40B4-BE49-F238E27FC236}">
                <a16:creationId xmlns:a16="http://schemas.microsoft.com/office/drawing/2014/main" id="{F1E03FD1-CC94-47B9-A332-A0A09EC95A77}"/>
              </a:ext>
            </a:extLst>
          </p:cNvPr>
          <p:cNvCxnSpPr>
            <a:cxnSpLocks noChangeShapeType="1"/>
          </p:cNvCxnSpPr>
          <p:nvPr/>
        </p:nvCxnSpPr>
        <p:spPr bwMode="auto">
          <a:xfrm>
            <a:off x="7885113" y="6308725"/>
            <a:ext cx="503237" cy="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B76CECB-C651-4AF8-AC8F-22A5DF1DF348}"/>
              </a:ext>
            </a:extLst>
          </p:cNvPr>
          <p:cNvSpPr>
            <a:spLocks noGrp="1"/>
          </p:cNvSpPr>
          <p:nvPr>
            <p:ph idx="1"/>
          </p:nvPr>
        </p:nvSpPr>
        <p:spPr>
          <a:xfrm>
            <a:off x="468313" y="1052513"/>
            <a:ext cx="8229600" cy="4830762"/>
          </a:xfrm>
        </p:spPr>
        <p:txBody>
          <a:bodyPr/>
          <a:lstStyle/>
          <a:p>
            <a:pPr marL="0" indent="0">
              <a:buFontTx/>
              <a:buNone/>
              <a:defRPr/>
            </a:pPr>
            <a:r>
              <a:rPr lang="pt-BR" dirty="0"/>
              <a:t>Em seu livro Malaquias denuncia a infidelidade do povo para com os serviços da casa do Senhor restaurados por Neemias. (Ne. 12:44-47; 13:10-13.)</a:t>
            </a:r>
          </a:p>
          <a:p>
            <a:pPr marL="0" indent="0">
              <a:buFontTx/>
              <a:buNone/>
              <a:defRPr/>
            </a:pPr>
            <a:r>
              <a:rPr lang="pt-BR" dirty="0"/>
              <a:t>É importante salientar o fato que os livros de Crônicas, Esdras e Neemias tratam do mesmo tema de Malaquias. “Casa do Tesouro”, portanto, pode ser melhor compreendido à luz desses livros.</a:t>
            </a:r>
          </a:p>
          <a:p>
            <a:pPr marL="0" indent="0">
              <a:buFontTx/>
              <a:buNone/>
              <a:defRPr/>
            </a:pPr>
            <a:r>
              <a:rPr lang="pt-BR" dirty="0"/>
              <a:t>							           </a:t>
            </a:r>
          </a:p>
          <a:p>
            <a:pPr>
              <a:defRPr/>
            </a:pPr>
            <a:endParaRPr lang="pt-BR" dirty="0"/>
          </a:p>
        </p:txBody>
      </p:sp>
      <p:sp>
        <p:nvSpPr>
          <p:cNvPr id="4" name="AutoShape 7">
            <a:hlinkClick r:id="rId2" action="ppaction://hlinksldjump" highlightClick="1"/>
            <a:extLst>
              <a:ext uri="{FF2B5EF4-FFF2-40B4-BE49-F238E27FC236}">
                <a16:creationId xmlns:a16="http://schemas.microsoft.com/office/drawing/2014/main" id="{A857D3F1-E32D-41B6-97E4-37A7ED77A3CB}"/>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ítulo 1">
            <a:extLst>
              <a:ext uri="{FF2B5EF4-FFF2-40B4-BE49-F238E27FC236}">
                <a16:creationId xmlns:a16="http://schemas.microsoft.com/office/drawing/2014/main" id="{5553010F-BF7B-449E-ADCA-DDE1C0B11EAF}"/>
              </a:ext>
            </a:extLst>
          </p:cNvPr>
          <p:cNvSpPr>
            <a:spLocks noGrp="1"/>
          </p:cNvSpPr>
          <p:nvPr>
            <p:ph type="title"/>
          </p:nvPr>
        </p:nvSpPr>
        <p:spPr>
          <a:xfrm>
            <a:off x="179388" y="692150"/>
            <a:ext cx="8964612" cy="868363"/>
          </a:xfrm>
        </p:spPr>
        <p:txBody>
          <a:bodyPr/>
          <a:lstStyle/>
          <a:p>
            <a:r>
              <a:rPr lang="pt-BR" altLang="pt-BR" sz="3600"/>
              <a:t>23. Como ficou o sistema financeiro organizado por Neemias nos dias de Malaquias?</a:t>
            </a:r>
            <a:br>
              <a:rPr lang="pt-BR" altLang="pt-BR" sz="3600"/>
            </a:br>
            <a:endParaRPr lang="pt-BR" altLang="pt-BR" sz="3600"/>
          </a:p>
        </p:txBody>
      </p:sp>
      <p:sp>
        <p:nvSpPr>
          <p:cNvPr id="47107" name="Espaço Reservado para Conteúdo 2">
            <a:extLst>
              <a:ext uri="{FF2B5EF4-FFF2-40B4-BE49-F238E27FC236}">
                <a16:creationId xmlns:a16="http://schemas.microsoft.com/office/drawing/2014/main" id="{BB47034F-A928-4DE0-ABE2-7FA6EAC08B50}"/>
              </a:ext>
            </a:extLst>
          </p:cNvPr>
          <p:cNvSpPr>
            <a:spLocks noGrp="1"/>
          </p:cNvSpPr>
          <p:nvPr>
            <p:ph idx="1"/>
          </p:nvPr>
        </p:nvSpPr>
        <p:spPr>
          <a:xfrm>
            <a:off x="323850" y="1844675"/>
            <a:ext cx="8362950" cy="4752975"/>
          </a:xfrm>
        </p:spPr>
        <p:txBody>
          <a:bodyPr/>
          <a:lstStyle/>
          <a:p>
            <a:pPr marL="108000">
              <a:spcBef>
                <a:spcPts val="0"/>
              </a:spcBef>
              <a:defRPr/>
            </a:pPr>
            <a:r>
              <a:rPr lang="pt-BR" sz="2800" dirty="0"/>
              <a:t>Neemias estabeleceu “câmaras” ou tesourarias em várias cidades de Israel, para recolherem temporariamente, os dízimos e ofertas, que eram as porções dos sacerdotes e levitas. (Ne. 12:44). </a:t>
            </a:r>
          </a:p>
          <a:p>
            <a:pPr marL="108000">
              <a:spcBef>
                <a:spcPts val="0"/>
              </a:spcBef>
              <a:defRPr/>
            </a:pPr>
            <a:endParaRPr lang="pt-BR" sz="2800" dirty="0"/>
          </a:p>
          <a:p>
            <a:pPr marL="108000">
              <a:spcBef>
                <a:spcPts val="0"/>
              </a:spcBef>
              <a:defRPr/>
            </a:pPr>
            <a:r>
              <a:rPr lang="pt-BR" sz="2800" dirty="0"/>
              <a:t>Ele fez cuidadosa separação entre dízimo e oferta. (Ne. 12:44).</a:t>
            </a:r>
          </a:p>
          <a:p>
            <a:pPr marL="108000">
              <a:spcBef>
                <a:spcPts val="0"/>
              </a:spcBef>
              <a:defRPr/>
            </a:pPr>
            <a:endParaRPr lang="pt-BR" sz="2800" dirty="0"/>
          </a:p>
          <a:p>
            <a:pPr marL="108000">
              <a:spcBef>
                <a:spcPts val="0"/>
              </a:spcBef>
              <a:defRPr/>
            </a:pPr>
            <a:r>
              <a:rPr lang="pt-BR" sz="2800" dirty="0"/>
              <a:t>Estabeleceu tesoureiros para cada “câmara” ou tesouraria, como nos dias de </a:t>
            </a:r>
            <a:r>
              <a:rPr lang="pt-BR" sz="2800" dirty="0" err="1"/>
              <a:t>Ezequias</a:t>
            </a:r>
            <a:r>
              <a:rPr lang="pt-BR" sz="2800" dirty="0"/>
              <a:t>. </a:t>
            </a:r>
            <a:r>
              <a:rPr lang="pt-BR" sz="2000" dirty="0"/>
              <a:t>(2Cr.31:19).</a:t>
            </a:r>
          </a:p>
          <a:p>
            <a:pPr marL="0" indent="0">
              <a:spcBef>
                <a:spcPts val="0"/>
              </a:spcBef>
              <a:buFontTx/>
              <a:buNone/>
              <a:defRPr/>
            </a:pPr>
            <a:r>
              <a:rPr lang="pt-BR" sz="2800" dirty="0"/>
              <a:t>                                                                          (      )</a:t>
            </a:r>
          </a:p>
        </p:txBody>
      </p:sp>
      <p:sp>
        <p:nvSpPr>
          <p:cNvPr id="4" name="Line 7">
            <a:extLst>
              <a:ext uri="{FF2B5EF4-FFF2-40B4-BE49-F238E27FC236}">
                <a16:creationId xmlns:a16="http://schemas.microsoft.com/office/drawing/2014/main" id="{7D7FA255-651E-47B1-BF5C-C88F5C334F1F}"/>
              </a:ext>
            </a:extLst>
          </p:cNvPr>
          <p:cNvSpPr>
            <a:spLocks noChangeShapeType="1"/>
          </p:cNvSpPr>
          <p:nvPr/>
        </p:nvSpPr>
        <p:spPr bwMode="auto">
          <a:xfrm>
            <a:off x="7812088" y="6381750"/>
            <a:ext cx="5746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Conteúdo 2">
            <a:extLst>
              <a:ext uri="{FF2B5EF4-FFF2-40B4-BE49-F238E27FC236}">
                <a16:creationId xmlns:a16="http://schemas.microsoft.com/office/drawing/2014/main" id="{01AEA055-938F-4F04-BB66-C73ECDC29989}"/>
              </a:ext>
            </a:extLst>
          </p:cNvPr>
          <p:cNvSpPr>
            <a:spLocks noGrp="1"/>
          </p:cNvSpPr>
          <p:nvPr>
            <p:ph idx="1"/>
          </p:nvPr>
        </p:nvSpPr>
        <p:spPr>
          <a:xfrm>
            <a:off x="468313" y="260350"/>
            <a:ext cx="8424862" cy="4830763"/>
          </a:xfrm>
        </p:spPr>
        <p:txBody>
          <a:bodyPr/>
          <a:lstStyle/>
          <a:p>
            <a:r>
              <a:rPr lang="pt-BR" altLang="pt-BR" sz="2800"/>
              <a:t>Esses tesoureiros foram escolhidos dentre os próprios levitas. Dessa maneira não seriam vitimas do jogo de interesses alheios à função. Se eram dignos de serem ministros do santuário, também o seriam para administrarem os fundos para seu próprio sustento com fidelidade. (2Cr.31:19).</a:t>
            </a:r>
          </a:p>
          <a:p>
            <a:r>
              <a:rPr lang="pt-BR" altLang="pt-BR" sz="2800"/>
              <a:t>A distribuição dos dízimos e ofertas era controlada a partir de Jerusalém. Os tesoureiros das “câmaras” que havia espalhadas por todo o país, enviavam o produto recolhido para a “Casa do Tesouro” em Jerusalém e de Jerusalém voltava para os levitas espalhados por todo Israel. ( 2Cr. 31:4-6; Ne.12:44).                   (      )</a:t>
            </a:r>
          </a:p>
        </p:txBody>
      </p:sp>
      <p:sp>
        <p:nvSpPr>
          <p:cNvPr id="3" name="Line 7">
            <a:extLst>
              <a:ext uri="{FF2B5EF4-FFF2-40B4-BE49-F238E27FC236}">
                <a16:creationId xmlns:a16="http://schemas.microsoft.com/office/drawing/2014/main" id="{44790E3F-3CDE-4FE3-B2B2-2E32ED54F7F8}"/>
              </a:ext>
            </a:extLst>
          </p:cNvPr>
          <p:cNvSpPr>
            <a:spLocks noChangeShapeType="1"/>
          </p:cNvSpPr>
          <p:nvPr/>
        </p:nvSpPr>
        <p:spPr bwMode="auto">
          <a:xfrm>
            <a:off x="7885113" y="6237288"/>
            <a:ext cx="5746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Conteúdo 2">
            <a:extLst>
              <a:ext uri="{FF2B5EF4-FFF2-40B4-BE49-F238E27FC236}">
                <a16:creationId xmlns:a16="http://schemas.microsoft.com/office/drawing/2014/main" id="{03A04EB1-191A-4801-90FA-12D6775DA3F6}"/>
              </a:ext>
            </a:extLst>
          </p:cNvPr>
          <p:cNvSpPr>
            <a:spLocks noGrp="1"/>
          </p:cNvSpPr>
          <p:nvPr>
            <p:ph idx="1"/>
          </p:nvPr>
        </p:nvSpPr>
        <p:spPr>
          <a:xfrm>
            <a:off x="468313" y="260350"/>
            <a:ext cx="8424862" cy="4830763"/>
          </a:xfrm>
        </p:spPr>
        <p:txBody>
          <a:bodyPr/>
          <a:lstStyle/>
          <a:p>
            <a:pPr>
              <a:defRPr/>
            </a:pPr>
            <a:r>
              <a:rPr lang="pt-BR" sz="2800" dirty="0"/>
              <a:t>Havia uma equipe encarregada da distribuição em Jerusalém e outra para o resto do país. (Ne.13:13).</a:t>
            </a:r>
          </a:p>
          <a:p>
            <a:pPr>
              <a:defRPr/>
            </a:pPr>
            <a:r>
              <a:rPr lang="pt-BR" sz="2800" dirty="0"/>
              <a:t>Os levitas eram assistidos conforme o registro de suas famílias, mulheres e crianças (2Cr 31:19). Essa assistência financeira e material não considerava como prioridade os lugares que eram os maiores doadores, para que ali ficassem retidos os dízimos, mas as necessidades de manutenção dos indivíduos e da obra em Israel como um todo. Assim que, todos os levitas recebiam sua manutenção de acordo com as necessidades de suas famílias (2Cr 31:17-19).</a:t>
            </a:r>
          </a:p>
          <a:p>
            <a:pPr marL="0" indent="0">
              <a:buFontTx/>
              <a:buNone/>
              <a:defRPr/>
            </a:pPr>
            <a:r>
              <a:rPr lang="pt-BR" sz="2800" dirty="0"/>
              <a:t>                                                                         (     )</a:t>
            </a:r>
          </a:p>
        </p:txBody>
      </p:sp>
      <p:sp>
        <p:nvSpPr>
          <p:cNvPr id="3" name="Line 7">
            <a:extLst>
              <a:ext uri="{FF2B5EF4-FFF2-40B4-BE49-F238E27FC236}">
                <a16:creationId xmlns:a16="http://schemas.microsoft.com/office/drawing/2014/main" id="{C0208E5E-2CD6-4C5D-B27D-04FC5FE2ABAB}"/>
              </a:ext>
            </a:extLst>
          </p:cNvPr>
          <p:cNvSpPr>
            <a:spLocks noChangeShapeType="1"/>
          </p:cNvSpPr>
          <p:nvPr/>
        </p:nvSpPr>
        <p:spPr bwMode="auto">
          <a:xfrm>
            <a:off x="7813675" y="6294438"/>
            <a:ext cx="5746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Conteúdo 2">
            <a:extLst>
              <a:ext uri="{FF2B5EF4-FFF2-40B4-BE49-F238E27FC236}">
                <a16:creationId xmlns:a16="http://schemas.microsoft.com/office/drawing/2014/main" id="{B24D1E36-3356-4AF1-A0D9-18F41A7E4CDF}"/>
              </a:ext>
            </a:extLst>
          </p:cNvPr>
          <p:cNvSpPr>
            <a:spLocks noGrp="1"/>
          </p:cNvSpPr>
          <p:nvPr>
            <p:ph idx="1"/>
          </p:nvPr>
        </p:nvSpPr>
        <p:spPr>
          <a:xfrm>
            <a:off x="468313" y="620713"/>
            <a:ext cx="8229600" cy="4830762"/>
          </a:xfrm>
        </p:spPr>
        <p:txBody>
          <a:bodyPr/>
          <a:lstStyle/>
          <a:p>
            <a:pPr>
              <a:defRPr/>
            </a:pPr>
            <a:r>
              <a:rPr lang="pt-BR" dirty="0"/>
              <a:t>Pode-se depreender dos registros bíblicos que essa unificação do sistema gerido pelos próprios levitas: 1) proporcionava igualdade de tratamento e proporcionalidade na manutenção do ministério; 2) Concedia uma visão global unificada gerando um senso nacional de missão e unidade entre os sacerdotes; 3) Procurava evitar ambições financeiras na liderança espiritual da igreja israelita.</a:t>
            </a:r>
          </a:p>
          <a:p>
            <a:pPr marL="0" indent="0">
              <a:buFontTx/>
              <a:buNone/>
              <a:defRPr/>
            </a:pPr>
            <a:r>
              <a:rPr lang="pt-BR" dirty="0"/>
              <a:t>                                                              (     )</a:t>
            </a:r>
          </a:p>
        </p:txBody>
      </p:sp>
      <p:sp>
        <p:nvSpPr>
          <p:cNvPr id="3" name="Line 7">
            <a:extLst>
              <a:ext uri="{FF2B5EF4-FFF2-40B4-BE49-F238E27FC236}">
                <a16:creationId xmlns:a16="http://schemas.microsoft.com/office/drawing/2014/main" id="{C9E621D1-94A7-4E9E-A30F-7F9C1E1338A3}"/>
              </a:ext>
            </a:extLst>
          </p:cNvPr>
          <p:cNvSpPr>
            <a:spLocks noChangeShapeType="1"/>
          </p:cNvSpPr>
          <p:nvPr/>
        </p:nvSpPr>
        <p:spPr bwMode="auto">
          <a:xfrm>
            <a:off x="7667625" y="5949950"/>
            <a:ext cx="5746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Conteúdo 2">
            <a:extLst>
              <a:ext uri="{FF2B5EF4-FFF2-40B4-BE49-F238E27FC236}">
                <a16:creationId xmlns:a16="http://schemas.microsoft.com/office/drawing/2014/main" id="{762AB9F0-6A17-40B1-8C4D-7C38350B1F90}"/>
              </a:ext>
            </a:extLst>
          </p:cNvPr>
          <p:cNvSpPr>
            <a:spLocks noGrp="1"/>
          </p:cNvSpPr>
          <p:nvPr>
            <p:ph idx="1"/>
          </p:nvPr>
        </p:nvSpPr>
        <p:spPr>
          <a:xfrm>
            <a:off x="395288" y="333375"/>
            <a:ext cx="8640762" cy="5975350"/>
          </a:xfrm>
        </p:spPr>
        <p:txBody>
          <a:bodyPr/>
          <a:lstStyle/>
          <a:p>
            <a:r>
              <a:rPr lang="pt-BR" altLang="pt-BR" sz="2800"/>
              <a:t>Portanto, na Bíblia, os dízimos e ofertas dos sacerdotes não ficavam em cada vila ou cidade, ou na posse do próprio adorador. Os relatos bíblicos disponíveis indicam que tanto no período pré como pós-exílio, sempre que o sistema de manutenção dos sacerdotes foi reformado sob direção profética, a casa do tesouro foi uma tesouraria centralizada em Jerusalém e administrada pelos próprios levitas. Para esta “casa do tesouro” Malaquias apelava para que fossem conduzidas todas as dádivas. A partir desse centro administrativo todos os levitas recebiam auxílio conforme o registro de “suas famílias” </a:t>
            </a:r>
            <a:r>
              <a:rPr lang="pt-BR" altLang="pt-BR" sz="2000"/>
              <a:t>(2Cr 31:17 -19).</a:t>
            </a:r>
          </a:p>
          <a:p>
            <a:endParaRPr lang="pt-BR" altLang="pt-BR" sz="2800"/>
          </a:p>
        </p:txBody>
      </p:sp>
      <p:sp>
        <p:nvSpPr>
          <p:cNvPr id="3" name="AutoShape 7">
            <a:hlinkClick r:id="rId2" action="ppaction://hlinksldjump" highlightClick="1"/>
            <a:extLst>
              <a:ext uri="{FF2B5EF4-FFF2-40B4-BE49-F238E27FC236}">
                <a16:creationId xmlns:a16="http://schemas.microsoft.com/office/drawing/2014/main" id="{5D5A464B-A54D-46D9-A612-D4D03C69644D}"/>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a:extLst>
              <a:ext uri="{FF2B5EF4-FFF2-40B4-BE49-F238E27FC236}">
                <a16:creationId xmlns:a16="http://schemas.microsoft.com/office/drawing/2014/main" id="{00CE4836-208A-43EE-B90D-58F30B19E507}"/>
              </a:ext>
            </a:extLst>
          </p:cNvPr>
          <p:cNvSpPr>
            <a:spLocks noGrp="1"/>
          </p:cNvSpPr>
          <p:nvPr>
            <p:ph type="title"/>
          </p:nvPr>
        </p:nvSpPr>
        <p:spPr>
          <a:xfrm>
            <a:off x="131763" y="620713"/>
            <a:ext cx="9037637" cy="868362"/>
          </a:xfrm>
        </p:spPr>
        <p:txBody>
          <a:bodyPr/>
          <a:lstStyle/>
          <a:p>
            <a:r>
              <a:rPr lang="pt-BR" altLang="pt-BR" sz="2800"/>
              <a:t>24. Há nos escritos de Ellen G. White referencia à possibilidade de pessoas ou igrejas locais agirem separadamente da organização?</a:t>
            </a:r>
            <a:br>
              <a:rPr lang="pt-BR" altLang="pt-BR" sz="2800"/>
            </a:br>
            <a:endParaRPr lang="pt-BR" altLang="pt-BR" sz="2800"/>
          </a:p>
        </p:txBody>
      </p:sp>
      <p:sp>
        <p:nvSpPr>
          <p:cNvPr id="52227" name="Espaço Reservado para Conteúdo 2">
            <a:extLst>
              <a:ext uri="{FF2B5EF4-FFF2-40B4-BE49-F238E27FC236}">
                <a16:creationId xmlns:a16="http://schemas.microsoft.com/office/drawing/2014/main" id="{750A0802-E24E-47C8-BE90-BA4FE600BCB6}"/>
              </a:ext>
            </a:extLst>
          </p:cNvPr>
          <p:cNvSpPr>
            <a:spLocks noGrp="1"/>
          </p:cNvSpPr>
          <p:nvPr>
            <p:ph idx="1"/>
          </p:nvPr>
        </p:nvSpPr>
        <p:spPr>
          <a:xfrm>
            <a:off x="395288" y="1557338"/>
            <a:ext cx="8497887" cy="3632200"/>
          </a:xfrm>
        </p:spPr>
        <p:txBody>
          <a:bodyPr/>
          <a:lstStyle/>
          <a:p>
            <a:r>
              <a:rPr lang="pt-BR" altLang="pt-BR" sz="2800"/>
              <a:t>“Alguns têm apresentado a ideia de que, ao aproximarmo-nos do fim do tempo, cada filho de Deus agirá independentemente de qualquer organização religiosa. Mas fui instruída pelo Senhor de que nesta obra não há isso de cada qual ser independente. As estrelas do céu estão todas sujeitas às leis, cada uma influenciando a outra a fazer a vontade de Deus, prestando obediência comum à lei que lhes dirige a ação. E, para que a obra do Senhor possa avançar sadia e solidamente, Seu povo deve unir-se.” </a:t>
            </a:r>
            <a:r>
              <a:rPr lang="pt-BR" altLang="pt-BR" sz="2800" i="1"/>
              <a:t>OE,</a:t>
            </a:r>
            <a:r>
              <a:rPr lang="pt-BR" altLang="pt-BR" sz="2800"/>
              <a:t> 487.</a:t>
            </a:r>
          </a:p>
          <a:p>
            <a:endParaRPr lang="pt-BR" altLang="pt-BR" sz="2800"/>
          </a:p>
        </p:txBody>
      </p:sp>
      <p:sp>
        <p:nvSpPr>
          <p:cNvPr id="4" name="AutoShape 7">
            <a:hlinkClick r:id="rId2" action="ppaction://hlinksldjump" highlightClick="1"/>
            <a:extLst>
              <a:ext uri="{FF2B5EF4-FFF2-40B4-BE49-F238E27FC236}">
                <a16:creationId xmlns:a16="http://schemas.microsoft.com/office/drawing/2014/main" id="{CE5944A5-07C2-426D-BF9D-73108CB192FB}"/>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447846-3E84-49D1-ADFC-25E25AFAAD4D}"/>
              </a:ext>
            </a:extLst>
          </p:cNvPr>
          <p:cNvSpPr>
            <a:spLocks noGrp="1"/>
          </p:cNvSpPr>
          <p:nvPr>
            <p:ph type="title"/>
          </p:nvPr>
        </p:nvSpPr>
        <p:spPr/>
        <p:txBody>
          <a:bodyPr>
            <a:normAutofit fontScale="90000"/>
          </a:bodyPr>
          <a:lstStyle/>
          <a:p>
            <a:pPr>
              <a:defRPr/>
            </a:pPr>
            <a:r>
              <a:rPr lang="pt-BR" dirty="0"/>
              <a:t>25. O Dízimo pode ser usado para atender os gastos da igreja?</a:t>
            </a:r>
          </a:p>
        </p:txBody>
      </p:sp>
      <p:sp>
        <p:nvSpPr>
          <p:cNvPr id="53251" name="Espaço Reservado para Conteúdo 2">
            <a:extLst>
              <a:ext uri="{FF2B5EF4-FFF2-40B4-BE49-F238E27FC236}">
                <a16:creationId xmlns:a16="http://schemas.microsoft.com/office/drawing/2014/main" id="{7154367A-B869-4CCE-B30D-8CCD4A87354E}"/>
              </a:ext>
            </a:extLst>
          </p:cNvPr>
          <p:cNvSpPr>
            <a:spLocks noGrp="1"/>
          </p:cNvSpPr>
          <p:nvPr>
            <p:ph idx="1"/>
          </p:nvPr>
        </p:nvSpPr>
        <p:spPr>
          <a:xfrm>
            <a:off x="250825" y="1295400"/>
            <a:ext cx="8642350" cy="4830763"/>
          </a:xfrm>
        </p:spPr>
        <p:txBody>
          <a:bodyPr/>
          <a:lstStyle/>
          <a:p>
            <a:pPr>
              <a:defRPr/>
            </a:pPr>
            <a:r>
              <a:rPr lang="pt-BR" sz="2800" dirty="0"/>
              <a:t>“Foi-me mostrado que é um erro usar o dízimo para atender a despesas ocasionais da igreja” – </a:t>
            </a:r>
            <a:r>
              <a:rPr lang="pt-BR" sz="2800" i="1" dirty="0"/>
              <a:t>CSM,</a:t>
            </a:r>
            <a:r>
              <a:rPr lang="pt-BR" sz="2800" dirty="0"/>
              <a:t> 103.</a:t>
            </a:r>
          </a:p>
          <a:p>
            <a:pPr>
              <a:defRPr/>
            </a:pPr>
            <a:r>
              <a:rPr lang="pt-BR" sz="2800" dirty="0"/>
              <a:t>“Mas estais roubando a Deus cada vez que pondes a mão no tesouro, a fim de tirar fundos para atender as despesas correntes da igreja.” – </a:t>
            </a:r>
            <a:r>
              <a:rPr lang="pt-BR" sz="2800" i="1" dirty="0"/>
              <a:t>CSM,</a:t>
            </a:r>
            <a:r>
              <a:rPr lang="pt-BR" sz="2800" dirty="0"/>
              <a:t> 103.</a:t>
            </a:r>
          </a:p>
          <a:p>
            <a:pPr>
              <a:defRPr/>
            </a:pPr>
            <a:r>
              <a:rPr lang="pt-BR" sz="2800" dirty="0"/>
              <a:t>“Seu povo de hoje precisa lembrar que a casa de culto é propriedade do Senhor, e que deve ser escrupulosamente cuidado. Mas o fundo para essa obra não deve provir dos dízimos.” – </a:t>
            </a:r>
            <a:r>
              <a:rPr lang="pt-BR" sz="2800" i="1" dirty="0"/>
              <a:t>CSM,</a:t>
            </a:r>
            <a:r>
              <a:rPr lang="pt-BR" sz="2800" dirty="0"/>
              <a:t> 102.</a:t>
            </a:r>
          </a:p>
          <a:p>
            <a:pPr marL="0" indent="0">
              <a:buFontTx/>
              <a:buNone/>
              <a:defRPr/>
            </a:pPr>
            <a:endParaRPr lang="pt-BR" sz="2800" dirty="0"/>
          </a:p>
        </p:txBody>
      </p:sp>
      <p:sp>
        <p:nvSpPr>
          <p:cNvPr id="4" name="AutoShape 7">
            <a:hlinkClick r:id="rId2" action="ppaction://hlinksldjump" highlightClick="1"/>
            <a:extLst>
              <a:ext uri="{FF2B5EF4-FFF2-40B4-BE49-F238E27FC236}">
                <a16:creationId xmlns:a16="http://schemas.microsoft.com/office/drawing/2014/main" id="{4F26509D-4F22-4E06-BB7C-EC2FED6C7CEA}"/>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a:hlinkClick r:id="rId2" action="ppaction://hlinksldjump"/>
            <a:extLst>
              <a:ext uri="{FF2B5EF4-FFF2-40B4-BE49-F238E27FC236}">
                <a16:creationId xmlns:a16="http://schemas.microsoft.com/office/drawing/2014/main" id="{87755E2C-9DDB-4D85-9A6F-0DCE12FB06A7}"/>
              </a:ext>
            </a:extLst>
          </p:cNvPr>
          <p:cNvSpPr>
            <a:spLocks noChangeArrowheads="1"/>
          </p:cNvSpPr>
          <p:nvPr/>
        </p:nvSpPr>
        <p:spPr bwMode="auto">
          <a:xfrm>
            <a:off x="-12700" y="52641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29. Como dizimar?</a:t>
            </a:r>
          </a:p>
        </p:txBody>
      </p:sp>
      <p:sp>
        <p:nvSpPr>
          <p:cNvPr id="6" name="Rectangle 15">
            <a:hlinkClick r:id="rId3" action="ppaction://hlinksldjump"/>
            <a:extLst>
              <a:ext uri="{FF2B5EF4-FFF2-40B4-BE49-F238E27FC236}">
                <a16:creationId xmlns:a16="http://schemas.microsoft.com/office/drawing/2014/main" id="{5545C6E5-87A0-4D8D-93F1-B7016C5BFBDC}"/>
              </a:ext>
            </a:extLst>
          </p:cNvPr>
          <p:cNvSpPr>
            <a:spLocks noChangeArrowheads="1"/>
          </p:cNvSpPr>
          <p:nvPr/>
        </p:nvSpPr>
        <p:spPr bwMode="auto">
          <a:xfrm>
            <a:off x="42863" y="981075"/>
            <a:ext cx="914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24. HÁ NOS ESCRITOS DE ELLEN WHITE REFERÊNCIA À POSSIBILIDADE DE PESSOAS OU IGREJAS  AGIREM SEPARADAMENTE  DA ORGANIZAÇÃO?</a:t>
            </a:r>
          </a:p>
        </p:txBody>
      </p:sp>
      <p:sp>
        <p:nvSpPr>
          <p:cNvPr id="7" name="Rectangle 15">
            <a:hlinkClick r:id="rId4" action="ppaction://hlinksldjump"/>
            <a:extLst>
              <a:ext uri="{FF2B5EF4-FFF2-40B4-BE49-F238E27FC236}">
                <a16:creationId xmlns:a16="http://schemas.microsoft.com/office/drawing/2014/main" id="{213833E6-5817-4C79-8A8E-8DC0578B7140}"/>
              </a:ext>
            </a:extLst>
          </p:cNvPr>
          <p:cNvSpPr>
            <a:spLocks noChangeArrowheads="1"/>
          </p:cNvSpPr>
          <p:nvPr/>
        </p:nvSpPr>
        <p:spPr bwMode="auto">
          <a:xfrm>
            <a:off x="42863" y="2205038"/>
            <a:ext cx="8931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25. O Dízimo pode ser usado para atender os gastos da igreja?</a:t>
            </a:r>
          </a:p>
        </p:txBody>
      </p:sp>
      <p:sp>
        <p:nvSpPr>
          <p:cNvPr id="8" name="Rectangle 15">
            <a:hlinkClick r:id="rId5" action="ppaction://hlinksldjump"/>
            <a:extLst>
              <a:ext uri="{FF2B5EF4-FFF2-40B4-BE49-F238E27FC236}">
                <a16:creationId xmlns:a16="http://schemas.microsoft.com/office/drawing/2014/main" id="{F8FC492E-260F-4462-951F-0EE360A14349}"/>
              </a:ext>
            </a:extLst>
          </p:cNvPr>
          <p:cNvSpPr>
            <a:spLocks noChangeArrowheads="1"/>
          </p:cNvSpPr>
          <p:nvPr/>
        </p:nvSpPr>
        <p:spPr bwMode="auto">
          <a:xfrm>
            <a:off x="60325" y="2868613"/>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26. O dízimo pode ser usado para atender despesas de escolas ou assalariar </a:t>
            </a:r>
            <a:r>
              <a:rPr lang="pt-BR" sz="2000" b="1" dirty="0" err="1">
                <a:effectLst>
                  <a:outerShdw blurRad="38100" dist="38100" dir="2700000" algn="tl">
                    <a:srgbClr val="000000"/>
                  </a:outerShdw>
                </a:effectLst>
                <a:latin typeface="Copperplate Gothic Light" pitchFamily="34" charset="0"/>
              </a:rPr>
              <a:t>colportores</a:t>
            </a:r>
            <a:r>
              <a:rPr lang="pt-BR" sz="2000" b="1" dirty="0">
                <a:effectLst>
                  <a:outerShdw blurRad="38100" dist="38100" dir="2700000" algn="tl">
                    <a:srgbClr val="000000"/>
                  </a:outerShdw>
                </a:effectLst>
                <a:latin typeface="Copperplate Gothic Light" pitchFamily="34" charset="0"/>
              </a:rPr>
              <a:t>?</a:t>
            </a:r>
          </a:p>
        </p:txBody>
      </p:sp>
      <p:sp>
        <p:nvSpPr>
          <p:cNvPr id="9" name="Rectangle 15">
            <a:hlinkClick r:id="rId6" action="ppaction://hlinksldjump"/>
            <a:extLst>
              <a:ext uri="{FF2B5EF4-FFF2-40B4-BE49-F238E27FC236}">
                <a16:creationId xmlns:a16="http://schemas.microsoft.com/office/drawing/2014/main" id="{A041DF8A-45C9-4B10-A8C7-DEF88C7F0F02}"/>
              </a:ext>
            </a:extLst>
          </p:cNvPr>
          <p:cNvSpPr>
            <a:spLocks noChangeArrowheads="1"/>
          </p:cNvSpPr>
          <p:nvPr/>
        </p:nvSpPr>
        <p:spPr bwMode="auto">
          <a:xfrm>
            <a:off x="38100" y="3751263"/>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27. Os pobres da igreja podem ser atendidos com o dízimo? </a:t>
            </a:r>
          </a:p>
        </p:txBody>
      </p:sp>
      <p:sp>
        <p:nvSpPr>
          <p:cNvPr id="10" name="Rectangle 15">
            <a:hlinkClick r:id="rId7" action="ppaction://hlinksldjump"/>
            <a:extLst>
              <a:ext uri="{FF2B5EF4-FFF2-40B4-BE49-F238E27FC236}">
                <a16:creationId xmlns:a16="http://schemas.microsoft.com/office/drawing/2014/main" id="{3BFEEAE6-AA9E-4EAF-AB05-5416ACE8881F}"/>
              </a:ext>
            </a:extLst>
          </p:cNvPr>
          <p:cNvSpPr>
            <a:spLocks noChangeArrowheads="1"/>
          </p:cNvSpPr>
          <p:nvPr/>
        </p:nvSpPr>
        <p:spPr bwMode="auto">
          <a:xfrm>
            <a:off x="14288" y="4387850"/>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28. Podemos usar os dízimos para ajudar estudantes pobres dos nossos colégios?</a:t>
            </a:r>
          </a:p>
        </p:txBody>
      </p:sp>
      <p:sp>
        <p:nvSpPr>
          <p:cNvPr id="9224" name="Rectangle 15">
            <a:hlinkClick r:id="rId8" action="ppaction://hlinksldjump"/>
            <a:extLst>
              <a:ext uri="{FF2B5EF4-FFF2-40B4-BE49-F238E27FC236}">
                <a16:creationId xmlns:a16="http://schemas.microsoft.com/office/drawing/2014/main" id="{A8A3EF0B-F493-46BA-B673-92A441BF367C}"/>
              </a:ext>
            </a:extLst>
          </p:cNvPr>
          <p:cNvSpPr>
            <a:spLocks noChangeArrowheads="1"/>
          </p:cNvSpPr>
          <p:nvPr/>
        </p:nvSpPr>
        <p:spPr bwMode="auto">
          <a:xfrm>
            <a:off x="19050" y="115888"/>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eaLnBrk="1" hangingPunct="1">
              <a:spcBef>
                <a:spcPct val="0"/>
              </a:spcBef>
              <a:buFontTx/>
              <a:buNone/>
            </a:pPr>
            <a:r>
              <a:rPr lang="pt-BR" altLang="pt-BR" sz="2000" b="1">
                <a:latin typeface="Copperplate Gothic Light" panose="020E0507020206020404" pitchFamily="34" charset="0"/>
              </a:rPr>
              <a:t>23. Como FICOU O SISTEMA FINANCEIRA ORGANIZADO POR NEEMIAS NOS DIAS DE MALAQUIAS?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a:extLst>
              <a:ext uri="{FF2B5EF4-FFF2-40B4-BE49-F238E27FC236}">
                <a16:creationId xmlns:a16="http://schemas.microsoft.com/office/drawing/2014/main" id="{81CDE2FD-3CF5-46E7-A023-888659AB9449}"/>
              </a:ext>
            </a:extLst>
          </p:cNvPr>
          <p:cNvSpPr>
            <a:spLocks noGrp="1"/>
          </p:cNvSpPr>
          <p:nvPr>
            <p:ph type="title"/>
          </p:nvPr>
        </p:nvSpPr>
        <p:spPr>
          <a:xfrm>
            <a:off x="0" y="904875"/>
            <a:ext cx="9109075" cy="868363"/>
          </a:xfrm>
        </p:spPr>
        <p:txBody>
          <a:bodyPr/>
          <a:lstStyle/>
          <a:p>
            <a:r>
              <a:rPr lang="pt-BR" altLang="pt-BR" sz="3600"/>
              <a:t>26. O dízimo pode ser usado para atender despesas de escolas ou assalariar colportores?</a:t>
            </a:r>
            <a:br>
              <a:rPr lang="pt-BR" altLang="pt-BR" sz="3600"/>
            </a:br>
            <a:endParaRPr lang="pt-BR" altLang="pt-BR" sz="3600"/>
          </a:p>
        </p:txBody>
      </p:sp>
      <p:sp>
        <p:nvSpPr>
          <p:cNvPr id="3" name="Espaço Reservado para Conteúdo 2">
            <a:extLst>
              <a:ext uri="{FF2B5EF4-FFF2-40B4-BE49-F238E27FC236}">
                <a16:creationId xmlns:a16="http://schemas.microsoft.com/office/drawing/2014/main" id="{58904353-E656-43D5-ABBB-270714A41FDA}"/>
              </a:ext>
            </a:extLst>
          </p:cNvPr>
          <p:cNvSpPr>
            <a:spLocks noGrp="1"/>
          </p:cNvSpPr>
          <p:nvPr>
            <p:ph idx="1"/>
          </p:nvPr>
        </p:nvSpPr>
        <p:spPr>
          <a:xfrm>
            <a:off x="457200" y="2243138"/>
            <a:ext cx="8229600" cy="4210050"/>
          </a:xfrm>
        </p:spPr>
        <p:txBody>
          <a:bodyPr/>
          <a:lstStyle/>
          <a:p>
            <a:pPr marL="0" indent="0">
              <a:buFontTx/>
              <a:buNone/>
              <a:defRPr/>
            </a:pPr>
            <a:r>
              <a:rPr lang="pt-BR" dirty="0"/>
              <a:t>“Um raciocina que o dízimo pode ser aplicado para fins escolares. Outros argumentam ainda que os </a:t>
            </a:r>
            <a:r>
              <a:rPr lang="pt-BR" dirty="0" err="1"/>
              <a:t>colportores</a:t>
            </a:r>
            <a:r>
              <a:rPr lang="pt-BR" dirty="0"/>
              <a:t> devam ser sustentados com o dízimo. Comete-se grande erro quando se retira o dízimo do fim em que deve ser empregado – o sustento dos ministros” </a:t>
            </a:r>
            <a:r>
              <a:rPr lang="pt-BR" i="1" dirty="0"/>
              <a:t>CSM,</a:t>
            </a:r>
            <a:r>
              <a:rPr lang="pt-BR" dirty="0"/>
              <a:t> 102.</a:t>
            </a:r>
          </a:p>
          <a:p>
            <a:pPr>
              <a:defRPr/>
            </a:pPr>
            <a:endParaRPr lang="pt-BR" dirty="0"/>
          </a:p>
        </p:txBody>
      </p:sp>
      <p:sp>
        <p:nvSpPr>
          <p:cNvPr id="4" name="AutoShape 7">
            <a:hlinkClick r:id="rId2" action="ppaction://hlinksldjump" highlightClick="1"/>
            <a:extLst>
              <a:ext uri="{FF2B5EF4-FFF2-40B4-BE49-F238E27FC236}">
                <a16:creationId xmlns:a16="http://schemas.microsoft.com/office/drawing/2014/main" id="{180C4360-BD46-4670-95CE-47396A04DAE5}"/>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0189C-D8C4-4A02-8F08-251F45C69D47}"/>
              </a:ext>
            </a:extLst>
          </p:cNvPr>
          <p:cNvSpPr>
            <a:spLocks noGrp="1"/>
          </p:cNvSpPr>
          <p:nvPr>
            <p:ph type="title"/>
          </p:nvPr>
        </p:nvSpPr>
        <p:spPr>
          <a:xfrm>
            <a:off x="395288" y="692150"/>
            <a:ext cx="8229600" cy="868363"/>
          </a:xfrm>
        </p:spPr>
        <p:txBody>
          <a:bodyPr>
            <a:normAutofit fontScale="90000"/>
          </a:bodyPr>
          <a:lstStyle/>
          <a:p>
            <a:pPr>
              <a:defRPr/>
            </a:pPr>
            <a:r>
              <a:rPr lang="pt-BR" dirty="0"/>
              <a:t>27. Os pobres da igreja podem ser atendidos com o dízimo? </a:t>
            </a:r>
            <a:br>
              <a:rPr lang="pt-BR" dirty="0"/>
            </a:br>
            <a:endParaRPr lang="pt-BR" dirty="0"/>
          </a:p>
        </p:txBody>
      </p:sp>
      <p:sp>
        <p:nvSpPr>
          <p:cNvPr id="55299" name="Espaço Reservado para Conteúdo 2">
            <a:extLst>
              <a:ext uri="{FF2B5EF4-FFF2-40B4-BE49-F238E27FC236}">
                <a16:creationId xmlns:a16="http://schemas.microsoft.com/office/drawing/2014/main" id="{E5DDE4CA-DCC6-4BA5-B74C-8769F854D24F}"/>
              </a:ext>
            </a:extLst>
          </p:cNvPr>
          <p:cNvSpPr>
            <a:spLocks noGrp="1"/>
          </p:cNvSpPr>
          <p:nvPr>
            <p:ph idx="1"/>
          </p:nvPr>
        </p:nvSpPr>
        <p:spPr>
          <a:xfrm>
            <a:off x="395288" y="1700213"/>
            <a:ext cx="8229600" cy="4830762"/>
          </a:xfrm>
        </p:spPr>
        <p:txBody>
          <a:bodyPr/>
          <a:lstStyle/>
          <a:p>
            <a:pPr marL="0" indent="0">
              <a:buFontTx/>
              <a:buNone/>
              <a:defRPr/>
            </a:pPr>
            <a:r>
              <a:rPr lang="pt-BR" dirty="0"/>
              <a:t>“O dízimo é separado para um uso especial. Não deve ser considerado fundo para os pobres. Deve ser dedicado especialmente ao sustento dos que estão levando a mensagem de Deus ao mundo; e não deve ser desviado desse propósito” – </a:t>
            </a:r>
            <a:r>
              <a:rPr lang="pt-BR" i="1" dirty="0"/>
              <a:t>CSM,</a:t>
            </a:r>
            <a:r>
              <a:rPr lang="pt-BR" dirty="0"/>
              <a:t> 103.</a:t>
            </a:r>
          </a:p>
          <a:p>
            <a:pPr>
              <a:defRPr/>
            </a:pPr>
            <a:endParaRPr lang="pt-BR" dirty="0"/>
          </a:p>
        </p:txBody>
      </p:sp>
      <p:sp>
        <p:nvSpPr>
          <p:cNvPr id="4" name="AutoShape 7">
            <a:hlinkClick r:id="rId2" action="ppaction://hlinksldjump" highlightClick="1"/>
            <a:extLst>
              <a:ext uri="{FF2B5EF4-FFF2-40B4-BE49-F238E27FC236}">
                <a16:creationId xmlns:a16="http://schemas.microsoft.com/office/drawing/2014/main" id="{DCF55EB2-2461-45E9-A33B-66E8A57BADB6}"/>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0D3DBB-78A7-40A7-82FE-999CCFB8A2B4}"/>
              </a:ext>
            </a:extLst>
          </p:cNvPr>
          <p:cNvSpPr>
            <a:spLocks noGrp="1"/>
          </p:cNvSpPr>
          <p:nvPr>
            <p:ph type="title"/>
          </p:nvPr>
        </p:nvSpPr>
        <p:spPr>
          <a:xfrm>
            <a:off x="395288" y="1125538"/>
            <a:ext cx="8229600" cy="866775"/>
          </a:xfrm>
        </p:spPr>
        <p:txBody>
          <a:bodyPr>
            <a:normAutofit fontScale="90000"/>
          </a:bodyPr>
          <a:lstStyle/>
          <a:p>
            <a:pPr>
              <a:defRPr/>
            </a:pPr>
            <a:r>
              <a:rPr lang="pt-BR" dirty="0"/>
              <a:t>28. Podemos usar os dízimos para ajudar estudantes pobres dos nossos colégios?</a:t>
            </a:r>
            <a:br>
              <a:rPr lang="pt-BR" dirty="0"/>
            </a:br>
            <a:endParaRPr lang="pt-BR" dirty="0"/>
          </a:p>
        </p:txBody>
      </p:sp>
      <p:sp>
        <p:nvSpPr>
          <p:cNvPr id="3" name="Espaço Reservado para Conteúdo 2">
            <a:extLst>
              <a:ext uri="{FF2B5EF4-FFF2-40B4-BE49-F238E27FC236}">
                <a16:creationId xmlns:a16="http://schemas.microsoft.com/office/drawing/2014/main" id="{EB090EB0-C43E-4078-ADC0-D534A893C540}"/>
              </a:ext>
            </a:extLst>
          </p:cNvPr>
          <p:cNvSpPr>
            <a:spLocks noGrp="1"/>
          </p:cNvSpPr>
          <p:nvPr>
            <p:ph idx="1"/>
          </p:nvPr>
        </p:nvSpPr>
        <p:spPr>
          <a:xfrm>
            <a:off x="468313" y="2565400"/>
            <a:ext cx="8229600" cy="2808288"/>
          </a:xfrm>
        </p:spPr>
        <p:txBody>
          <a:bodyPr/>
          <a:lstStyle/>
          <a:p>
            <a:pPr marL="0" indent="0">
              <a:buFontTx/>
              <a:buNone/>
              <a:defRPr/>
            </a:pPr>
            <a:r>
              <a:rPr lang="pt-BR" dirty="0"/>
              <a:t>“... Mas este dinheiro não deve ser extraído do dízimo, se não de um fundo separado para este propósito.” – EGW, carta 40, 1897.</a:t>
            </a:r>
          </a:p>
          <a:p>
            <a:pPr>
              <a:defRPr/>
            </a:pPr>
            <a:endParaRPr lang="pt-BR" dirty="0"/>
          </a:p>
        </p:txBody>
      </p:sp>
      <p:sp>
        <p:nvSpPr>
          <p:cNvPr id="4" name="AutoShape 7">
            <a:hlinkClick r:id="rId2" action="ppaction://hlinksldjump" highlightClick="1"/>
            <a:extLst>
              <a:ext uri="{FF2B5EF4-FFF2-40B4-BE49-F238E27FC236}">
                <a16:creationId xmlns:a16="http://schemas.microsoft.com/office/drawing/2014/main" id="{38F35C17-BC03-4659-8272-CAE3F627AA8B}"/>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B4BD471-C410-4586-8613-1D66223585C0}"/>
              </a:ext>
            </a:extLst>
          </p:cNvPr>
          <p:cNvSpPr>
            <a:spLocks noGrp="1" noChangeArrowheads="1"/>
          </p:cNvSpPr>
          <p:nvPr>
            <p:ph type="title"/>
          </p:nvPr>
        </p:nvSpPr>
        <p:spPr>
          <a:xfrm>
            <a:off x="395288" y="115888"/>
            <a:ext cx="8101012" cy="936625"/>
          </a:xfrm>
        </p:spPr>
        <p:txBody>
          <a:bodyPr/>
          <a:lstStyle/>
          <a:p>
            <a:pPr eaLnBrk="1" hangingPunct="1"/>
            <a:r>
              <a:rPr lang="pt-BR" altLang="pt-BR"/>
              <a:t>29. Como dizimar?</a:t>
            </a:r>
          </a:p>
        </p:txBody>
      </p:sp>
      <p:graphicFrame>
        <p:nvGraphicFramePr>
          <p:cNvPr id="58371" name="Object 3">
            <a:extLst>
              <a:ext uri="{FF2B5EF4-FFF2-40B4-BE49-F238E27FC236}">
                <a16:creationId xmlns:a16="http://schemas.microsoft.com/office/drawing/2014/main" id="{4D91425B-16C2-4971-A062-E89BDBBC132F}"/>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58376"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2" name="Object 4">
            <a:extLst>
              <a:ext uri="{FF2B5EF4-FFF2-40B4-BE49-F238E27FC236}">
                <a16:creationId xmlns:a16="http://schemas.microsoft.com/office/drawing/2014/main" id="{BF5CD164-64FE-4DA8-8179-A268BC8FB8B3}"/>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58377"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29" name="Text Box 5">
            <a:extLst>
              <a:ext uri="{FF2B5EF4-FFF2-40B4-BE49-F238E27FC236}">
                <a16:creationId xmlns:a16="http://schemas.microsoft.com/office/drawing/2014/main" id="{0BDCFD03-3E44-427C-9DDA-8B90E2F6363B}"/>
              </a:ext>
            </a:extLst>
          </p:cNvPr>
          <p:cNvSpPr txBox="1">
            <a:spLocks noChangeArrowheads="1"/>
          </p:cNvSpPr>
          <p:nvPr/>
        </p:nvSpPr>
        <p:spPr bwMode="auto">
          <a:xfrm>
            <a:off x="612775" y="1182688"/>
            <a:ext cx="8280400" cy="447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“Antes de fazer qualquer gasto, separe a décima parte de todas as suas entradas e coloque esta quantia em um envelope de dízimo. “ Não Lhe devemos consagrar o que resta de nossas rendas, depois que todas as necessidades reais ou imaginárias tenham sido satisfeitas; mas antes de qualquer parte ser gasta, devemos por de parte aquilo que Deus especificou como Seu.” - CSM, p. 81</a:t>
            </a:r>
          </a:p>
        </p:txBody>
      </p:sp>
      <p:graphicFrame>
        <p:nvGraphicFramePr>
          <p:cNvPr id="58374" name="Object 6">
            <a:extLst>
              <a:ext uri="{FF2B5EF4-FFF2-40B4-BE49-F238E27FC236}">
                <a16:creationId xmlns:a16="http://schemas.microsoft.com/office/drawing/2014/main" id="{182D9F70-4B56-4056-BB06-9CFE3A1F0D62}"/>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58378"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31" name="AutoShape 7">
            <a:hlinkClick r:id="rId9" action="ppaction://hlinksldjump" highlightClick="1"/>
            <a:extLst>
              <a:ext uri="{FF2B5EF4-FFF2-40B4-BE49-F238E27FC236}">
                <a16:creationId xmlns:a16="http://schemas.microsoft.com/office/drawing/2014/main" id="{68042995-7670-400E-9456-0648B6E42345}"/>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5D68E1D-36A8-40F2-B908-376F02D8EBEF}"/>
              </a:ext>
            </a:extLst>
          </p:cNvPr>
          <p:cNvSpPr>
            <a:spLocks noGrp="1" noChangeArrowheads="1"/>
          </p:cNvSpPr>
          <p:nvPr>
            <p:ph type="title"/>
          </p:nvPr>
        </p:nvSpPr>
        <p:spPr>
          <a:xfrm>
            <a:off x="0" y="260350"/>
            <a:ext cx="9144000" cy="1728788"/>
          </a:xfrm>
        </p:spPr>
        <p:txBody>
          <a:bodyPr/>
          <a:lstStyle/>
          <a:p>
            <a:pPr eaLnBrk="1" hangingPunct="1"/>
            <a:r>
              <a:rPr lang="pt-BR" altLang="pt-BR"/>
              <a:t>30. Não sinto a alegria que as outras pessoas sentem ao dizimar. Por que dizimar é tão difícil para mim?</a:t>
            </a:r>
          </a:p>
        </p:txBody>
      </p:sp>
      <p:graphicFrame>
        <p:nvGraphicFramePr>
          <p:cNvPr id="59395" name="Object 3">
            <a:extLst>
              <a:ext uri="{FF2B5EF4-FFF2-40B4-BE49-F238E27FC236}">
                <a16:creationId xmlns:a16="http://schemas.microsoft.com/office/drawing/2014/main" id="{9B2E33FE-F1D4-4A62-9FEF-166CD9ED86B6}"/>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59401"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6" name="Object 4">
            <a:extLst>
              <a:ext uri="{FF2B5EF4-FFF2-40B4-BE49-F238E27FC236}">
                <a16:creationId xmlns:a16="http://schemas.microsoft.com/office/drawing/2014/main" id="{58EA44B4-F9B0-4705-94EC-D6634CEC538B}"/>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59402"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7" name="Object 6">
            <a:extLst>
              <a:ext uri="{FF2B5EF4-FFF2-40B4-BE49-F238E27FC236}">
                <a16:creationId xmlns:a16="http://schemas.microsoft.com/office/drawing/2014/main" id="{70A9B723-6CDA-4261-8EF6-D66C44427B42}"/>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59403"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8856" name="Group 8">
            <a:extLst>
              <a:ext uri="{FF2B5EF4-FFF2-40B4-BE49-F238E27FC236}">
                <a16:creationId xmlns:a16="http://schemas.microsoft.com/office/drawing/2014/main" id="{FFBCBAF5-32DC-4863-A9D5-49E783086F67}"/>
              </a:ext>
            </a:extLst>
          </p:cNvPr>
          <p:cNvGrpSpPr>
            <a:grpSpLocks/>
          </p:cNvGrpSpPr>
          <p:nvPr/>
        </p:nvGrpSpPr>
        <p:grpSpPr bwMode="auto">
          <a:xfrm>
            <a:off x="468313" y="2420938"/>
            <a:ext cx="8280400" cy="2838450"/>
            <a:chOff x="295" y="1525"/>
            <a:chExt cx="5216" cy="1788"/>
          </a:xfrm>
        </p:grpSpPr>
        <p:sp>
          <p:nvSpPr>
            <p:cNvPr id="59399" name="Text Box 5">
              <a:extLst>
                <a:ext uri="{FF2B5EF4-FFF2-40B4-BE49-F238E27FC236}">
                  <a16:creationId xmlns:a16="http://schemas.microsoft.com/office/drawing/2014/main" id="{9D79F4AC-9D9C-42EB-AB92-02F307047C9F}"/>
                </a:ext>
              </a:extLst>
            </p:cNvPr>
            <p:cNvSpPr txBox="1">
              <a:spLocks noChangeArrowheads="1"/>
            </p:cNvSpPr>
            <p:nvPr/>
          </p:nvSpPr>
          <p:spPr bwMode="auto">
            <a:xfrm>
              <a:off x="295" y="1525"/>
              <a:ext cx="5216" cy="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Dizimar é difícil, não pelas quantias em jogo, mas pelos motivos. Se você tem achado que é muito difícil pode ser que você esteja dizimando por motivos errôneos.                                   (     )</a:t>
              </a:r>
            </a:p>
          </p:txBody>
        </p:sp>
        <p:sp>
          <p:nvSpPr>
            <p:cNvPr id="78855" name="Line 7">
              <a:extLst>
                <a:ext uri="{FF2B5EF4-FFF2-40B4-BE49-F238E27FC236}">
                  <a16:creationId xmlns:a16="http://schemas.microsoft.com/office/drawing/2014/main" id="{D9D1C218-C666-4CD8-925B-F3A164742D01}"/>
                </a:ext>
              </a:extLst>
            </p:cNvPr>
            <p:cNvSpPr>
              <a:spLocks noChangeShapeType="1"/>
            </p:cNvSpPr>
            <p:nvPr/>
          </p:nvSpPr>
          <p:spPr bwMode="auto">
            <a:xfrm>
              <a:off x="4513" y="3158"/>
              <a:ext cx="36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3">
            <a:extLst>
              <a:ext uri="{FF2B5EF4-FFF2-40B4-BE49-F238E27FC236}">
                <a16:creationId xmlns:a16="http://schemas.microsoft.com/office/drawing/2014/main" id="{002FE997-B10E-48F4-82F4-6FCB9A09B6DA}"/>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60424"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9" name="Object 4">
            <a:extLst>
              <a:ext uri="{FF2B5EF4-FFF2-40B4-BE49-F238E27FC236}">
                <a16:creationId xmlns:a16="http://schemas.microsoft.com/office/drawing/2014/main" id="{BA6788D6-0079-4E8F-8DA2-7CC486857665}"/>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60425"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0" name="Text Box 5">
            <a:extLst>
              <a:ext uri="{FF2B5EF4-FFF2-40B4-BE49-F238E27FC236}">
                <a16:creationId xmlns:a16="http://schemas.microsoft.com/office/drawing/2014/main" id="{FF1B3869-4B7B-4794-82E3-8213BBFCEDD9}"/>
              </a:ext>
            </a:extLst>
          </p:cNvPr>
          <p:cNvSpPr txBox="1">
            <a:spLocks noChangeArrowheads="1"/>
          </p:cNvSpPr>
          <p:nvPr/>
        </p:nvSpPr>
        <p:spPr bwMode="auto">
          <a:xfrm>
            <a:off x="468313" y="981075"/>
            <a:ext cx="82804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Se você está dizimando porque seu amor a Deus o leva a cumprir esta responsabilidade e porque ama almas que se perdem seu motivo é puro, espiritual e desinteressado, e você descobrirá que o dízimo é um caminho de vida comovedor e abundantemente recompensador.</a:t>
            </a:r>
          </a:p>
        </p:txBody>
      </p:sp>
      <p:graphicFrame>
        <p:nvGraphicFramePr>
          <p:cNvPr id="60421" name="Object 6">
            <a:extLst>
              <a:ext uri="{FF2B5EF4-FFF2-40B4-BE49-F238E27FC236}">
                <a16:creationId xmlns:a16="http://schemas.microsoft.com/office/drawing/2014/main" id="{7D04D450-BC82-40F1-8966-8EDA577BB9ED}"/>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60426"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80" name="AutoShape 8">
            <a:extLst>
              <a:ext uri="{FF2B5EF4-FFF2-40B4-BE49-F238E27FC236}">
                <a16:creationId xmlns:a16="http://schemas.microsoft.com/office/drawing/2014/main" id="{7A80BDFE-99ED-42A0-AFB7-DFC6A08379BA}"/>
              </a:ext>
            </a:extLst>
          </p:cNvPr>
          <p:cNvSpPr>
            <a:spLocks noChangeArrowheads="1"/>
          </p:cNvSpPr>
          <p:nvPr/>
        </p:nvSpPr>
        <p:spPr bwMode="auto">
          <a:xfrm>
            <a:off x="179388" y="836613"/>
            <a:ext cx="8496300" cy="4824412"/>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79881" name="AutoShape 9">
            <a:hlinkClick r:id="rId9" action="ppaction://hlinksldjump" highlightClick="1"/>
            <a:extLst>
              <a:ext uri="{FF2B5EF4-FFF2-40B4-BE49-F238E27FC236}">
                <a16:creationId xmlns:a16="http://schemas.microsoft.com/office/drawing/2014/main" id="{F0F10AEE-CE9B-49F0-96EF-19DDA9543413}"/>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AED8193-FF5C-4F4B-BB69-A46577946F79}"/>
              </a:ext>
            </a:extLst>
          </p:cNvPr>
          <p:cNvSpPr>
            <a:spLocks noGrp="1" noChangeArrowheads="1"/>
          </p:cNvSpPr>
          <p:nvPr>
            <p:ph type="title"/>
          </p:nvPr>
        </p:nvSpPr>
        <p:spPr>
          <a:xfrm>
            <a:off x="0" y="260350"/>
            <a:ext cx="9144000" cy="1728788"/>
          </a:xfrm>
        </p:spPr>
        <p:txBody>
          <a:bodyPr/>
          <a:lstStyle/>
          <a:p>
            <a:pPr eaLnBrk="1" hangingPunct="1"/>
            <a:r>
              <a:rPr lang="pt-BR" altLang="pt-BR"/>
              <a:t>31. Como deve dizimar aquele que se dedica a atividades agropecuárias ou similares?</a:t>
            </a:r>
          </a:p>
        </p:txBody>
      </p:sp>
      <p:graphicFrame>
        <p:nvGraphicFramePr>
          <p:cNvPr id="61443" name="Object 3">
            <a:extLst>
              <a:ext uri="{FF2B5EF4-FFF2-40B4-BE49-F238E27FC236}">
                <a16:creationId xmlns:a16="http://schemas.microsoft.com/office/drawing/2014/main" id="{5C223F6A-4D03-441F-B770-AB60DD6A906C}"/>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61448"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4">
            <a:extLst>
              <a:ext uri="{FF2B5EF4-FFF2-40B4-BE49-F238E27FC236}">
                <a16:creationId xmlns:a16="http://schemas.microsoft.com/office/drawing/2014/main" id="{8F8BFFE5-630A-45F9-89AF-7FAAEA8A53E0}"/>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61449"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1" name="Text Box 5">
            <a:extLst>
              <a:ext uri="{FF2B5EF4-FFF2-40B4-BE49-F238E27FC236}">
                <a16:creationId xmlns:a16="http://schemas.microsoft.com/office/drawing/2014/main" id="{BDFBA2F8-16D8-476B-83D0-5EA2E2ED65AD}"/>
              </a:ext>
            </a:extLst>
          </p:cNvPr>
          <p:cNvSpPr txBox="1">
            <a:spLocks noChangeArrowheads="1"/>
          </p:cNvSpPr>
          <p:nvPr/>
        </p:nvSpPr>
        <p:spPr bwMode="auto">
          <a:xfrm>
            <a:off x="468313" y="2060575"/>
            <a:ext cx="82804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Deveria guardar um registro da venda de seus produtos e acrescentar a este total o valor dos produtos do estabelecimento consumidos em seu lar e os juros ou aluguéis recebidos de outros. Isto constitui uma entrada bruta. Logo deverá deduzir todos os gastos. O resultado é o ganho que deverá ser dizimado.</a:t>
            </a:r>
          </a:p>
        </p:txBody>
      </p:sp>
      <p:graphicFrame>
        <p:nvGraphicFramePr>
          <p:cNvPr id="61446" name="Object 6">
            <a:extLst>
              <a:ext uri="{FF2B5EF4-FFF2-40B4-BE49-F238E27FC236}">
                <a16:creationId xmlns:a16="http://schemas.microsoft.com/office/drawing/2014/main" id="{7858CEDC-E254-4354-BD2B-C422DDC72EC9}"/>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61450"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4" name="AutoShape 8">
            <a:hlinkClick r:id="rId9" action="ppaction://hlinksldjump" highlightClick="1"/>
            <a:extLst>
              <a:ext uri="{FF2B5EF4-FFF2-40B4-BE49-F238E27FC236}">
                <a16:creationId xmlns:a16="http://schemas.microsoft.com/office/drawing/2014/main" id="{21F10B0C-EFFF-4382-A5C8-FE73EDFB16C8}"/>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3B5066C-04BE-4559-8FCD-564DBAA6BE31}"/>
              </a:ext>
            </a:extLst>
          </p:cNvPr>
          <p:cNvSpPr>
            <a:spLocks noGrp="1" noChangeArrowheads="1"/>
          </p:cNvSpPr>
          <p:nvPr>
            <p:ph type="title"/>
          </p:nvPr>
        </p:nvSpPr>
        <p:spPr>
          <a:xfrm>
            <a:off x="0" y="-242888"/>
            <a:ext cx="9144000" cy="1728788"/>
          </a:xfrm>
        </p:spPr>
        <p:txBody>
          <a:bodyPr/>
          <a:lstStyle/>
          <a:p>
            <a:pPr eaLnBrk="1" hangingPunct="1"/>
            <a:r>
              <a:rPr lang="pt-BR" altLang="pt-BR"/>
              <a:t>32. Como um comerciante </a:t>
            </a:r>
            <a:br>
              <a:rPr lang="pt-BR" altLang="pt-BR"/>
            </a:br>
            <a:r>
              <a:rPr lang="pt-BR" altLang="pt-BR"/>
              <a:t>deve dizimar ?</a:t>
            </a:r>
          </a:p>
        </p:txBody>
      </p:sp>
      <p:graphicFrame>
        <p:nvGraphicFramePr>
          <p:cNvPr id="62467" name="Object 3">
            <a:extLst>
              <a:ext uri="{FF2B5EF4-FFF2-40B4-BE49-F238E27FC236}">
                <a16:creationId xmlns:a16="http://schemas.microsoft.com/office/drawing/2014/main" id="{1D2912E0-01C9-42B8-90D5-2169AAACD8FF}"/>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62472"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8" name="Object 4">
            <a:extLst>
              <a:ext uri="{FF2B5EF4-FFF2-40B4-BE49-F238E27FC236}">
                <a16:creationId xmlns:a16="http://schemas.microsoft.com/office/drawing/2014/main" id="{C6682F6A-93E2-4DB8-9A2A-24602FEA7DE4}"/>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62473"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5" name="Text Box 5">
            <a:extLst>
              <a:ext uri="{FF2B5EF4-FFF2-40B4-BE49-F238E27FC236}">
                <a16:creationId xmlns:a16="http://schemas.microsoft.com/office/drawing/2014/main" id="{A67A3C66-12B7-4C34-9D74-172648937602}"/>
              </a:ext>
            </a:extLst>
          </p:cNvPr>
          <p:cNvSpPr txBox="1">
            <a:spLocks noChangeArrowheads="1"/>
          </p:cNvSpPr>
          <p:nvPr/>
        </p:nvSpPr>
        <p:spPr bwMode="auto">
          <a:xfrm>
            <a:off x="468313" y="1268413"/>
            <a:ext cx="82804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Um comerciante deve devolver o dízimo de seus lucros líquidos. Para calcular este ganho, deve somar a sua venda do mês e outras entradas como: juro por dinheiro investido, aluguel de propriedades, etc. </a:t>
            </a:r>
          </a:p>
          <a:p>
            <a:pPr eaLnBrk="1" hangingPunct="1">
              <a:spcBef>
                <a:spcPct val="0"/>
              </a:spcBef>
              <a:buFontTx/>
              <a:buNone/>
            </a:pPr>
            <a:r>
              <a:rPr lang="pt-BR" altLang="pt-BR"/>
              <a:t>Logo deve restar o custo das mercadorias vendidas, os gastos que tenham tido com relação a sua atividade comercial. Esta diferença será o lucro líquido, sobre o qual deve devolver o dízimo. </a:t>
            </a:r>
          </a:p>
        </p:txBody>
      </p:sp>
      <p:graphicFrame>
        <p:nvGraphicFramePr>
          <p:cNvPr id="62470" name="Object 6">
            <a:extLst>
              <a:ext uri="{FF2B5EF4-FFF2-40B4-BE49-F238E27FC236}">
                <a16:creationId xmlns:a16="http://schemas.microsoft.com/office/drawing/2014/main" id="{ED539685-1AD3-453F-886B-CE9A1F99BFE4}"/>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62474"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7" name="AutoShape 7">
            <a:hlinkClick r:id="rId9" action="ppaction://hlinksldjump" highlightClick="1"/>
            <a:extLst>
              <a:ext uri="{FF2B5EF4-FFF2-40B4-BE49-F238E27FC236}">
                <a16:creationId xmlns:a16="http://schemas.microsoft.com/office/drawing/2014/main" id="{4079CBF3-1F5C-40F7-B609-FCBF1111EF22}"/>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F46742C-C5F1-4D28-9D1F-E7370B0E1987}"/>
              </a:ext>
            </a:extLst>
          </p:cNvPr>
          <p:cNvSpPr>
            <a:spLocks noGrp="1" noChangeArrowheads="1"/>
          </p:cNvSpPr>
          <p:nvPr>
            <p:ph type="title"/>
          </p:nvPr>
        </p:nvSpPr>
        <p:spPr>
          <a:xfrm>
            <a:off x="0" y="692150"/>
            <a:ext cx="9144000" cy="1728788"/>
          </a:xfrm>
        </p:spPr>
        <p:txBody>
          <a:bodyPr/>
          <a:lstStyle/>
          <a:p>
            <a:pPr eaLnBrk="1" hangingPunct="1"/>
            <a:r>
              <a:rPr lang="pt-BR" altLang="pt-BR"/>
              <a:t>33. Poderia apresentar um exemplo concreto sobre a maneira em que arrendadores, agricultores ou comerciantes devolvem periodicamente o dízimo ?</a:t>
            </a:r>
          </a:p>
        </p:txBody>
      </p:sp>
      <p:graphicFrame>
        <p:nvGraphicFramePr>
          <p:cNvPr id="63491" name="Object 3">
            <a:extLst>
              <a:ext uri="{FF2B5EF4-FFF2-40B4-BE49-F238E27FC236}">
                <a16:creationId xmlns:a16="http://schemas.microsoft.com/office/drawing/2014/main" id="{8F2498A3-704B-4113-AD5C-223885770C24}"/>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63497"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2" name="Object 4">
            <a:extLst>
              <a:ext uri="{FF2B5EF4-FFF2-40B4-BE49-F238E27FC236}">
                <a16:creationId xmlns:a16="http://schemas.microsoft.com/office/drawing/2014/main" id="{FCD41F6F-B11E-43C0-B89C-C4463BD5DE86}"/>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63498"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6">
            <a:extLst>
              <a:ext uri="{FF2B5EF4-FFF2-40B4-BE49-F238E27FC236}">
                <a16:creationId xmlns:a16="http://schemas.microsoft.com/office/drawing/2014/main" id="{B7636378-341E-4B29-99B2-481CB609289E}"/>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63499"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2952" name="Group 8">
            <a:extLst>
              <a:ext uri="{FF2B5EF4-FFF2-40B4-BE49-F238E27FC236}">
                <a16:creationId xmlns:a16="http://schemas.microsoft.com/office/drawing/2014/main" id="{5A88791C-E7D0-4BFA-985D-6B1FDD7E8377}"/>
              </a:ext>
            </a:extLst>
          </p:cNvPr>
          <p:cNvGrpSpPr>
            <a:grpSpLocks/>
          </p:cNvGrpSpPr>
          <p:nvPr/>
        </p:nvGrpSpPr>
        <p:grpSpPr bwMode="auto">
          <a:xfrm>
            <a:off x="539750" y="3284538"/>
            <a:ext cx="8280400" cy="2289175"/>
            <a:chOff x="340" y="2069"/>
            <a:chExt cx="5216" cy="1442"/>
          </a:xfrm>
        </p:grpSpPr>
        <p:sp>
          <p:nvSpPr>
            <p:cNvPr id="63495" name="Text Box 5">
              <a:extLst>
                <a:ext uri="{FF2B5EF4-FFF2-40B4-BE49-F238E27FC236}">
                  <a16:creationId xmlns:a16="http://schemas.microsoft.com/office/drawing/2014/main" id="{B7DB866D-7B09-46F5-B924-0C2C86396B22}"/>
                </a:ext>
              </a:extLst>
            </p:cNvPr>
            <p:cNvSpPr txBox="1">
              <a:spLocks noChangeArrowheads="1"/>
            </p:cNvSpPr>
            <p:nvPr/>
          </p:nvSpPr>
          <p:spPr bwMode="auto">
            <a:xfrm>
              <a:off x="340" y="2069"/>
              <a:ext cx="5216" cy="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Alguns proprietários adventistas pagam mensalmente um saldo igual ao que os demais membros da família que trabalham com eles.              (    )</a:t>
              </a:r>
            </a:p>
          </p:txBody>
        </p:sp>
        <p:sp>
          <p:nvSpPr>
            <p:cNvPr id="82951" name="Line 7">
              <a:extLst>
                <a:ext uri="{FF2B5EF4-FFF2-40B4-BE49-F238E27FC236}">
                  <a16:creationId xmlns:a16="http://schemas.microsoft.com/office/drawing/2014/main" id="{8C829C18-EA6F-4A9B-9172-673F0F05786C}"/>
                </a:ext>
              </a:extLst>
            </p:cNvPr>
            <p:cNvSpPr>
              <a:spLocks noChangeShapeType="1"/>
            </p:cNvSpPr>
            <p:nvPr/>
          </p:nvSpPr>
          <p:spPr bwMode="auto">
            <a:xfrm>
              <a:off x="4195" y="3339"/>
              <a:ext cx="36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3">
            <a:extLst>
              <a:ext uri="{FF2B5EF4-FFF2-40B4-BE49-F238E27FC236}">
                <a16:creationId xmlns:a16="http://schemas.microsoft.com/office/drawing/2014/main" id="{0B242E64-0F98-46D0-B5DF-22B6C015F9C7}"/>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64520" name="CorelDRAW" r:id="rId3" imgW="385191" imgH="384810" progId="CorelDRAW.Graphic.12">
                  <p:embed/>
                </p:oleObj>
              </mc:Choice>
              <mc:Fallback>
                <p:oleObj name="CorelDRAW" r:id="rId3" imgW="385191" imgH="384810" progId="CorelDRAW.Graphic.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5" name="Object 4">
            <a:extLst>
              <a:ext uri="{FF2B5EF4-FFF2-40B4-BE49-F238E27FC236}">
                <a16:creationId xmlns:a16="http://schemas.microsoft.com/office/drawing/2014/main" id="{D3A0DFA8-6D7A-4E4F-8F70-0D47D95EF233}"/>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64521" name="CorelDRAW" r:id="rId5" imgW="615696" imgH="600456" progId="CorelDRAW.Graphic.12">
                  <p:embed/>
                </p:oleObj>
              </mc:Choice>
              <mc:Fallback>
                <p:oleObj name="CorelDRAW" r:id="rId5" imgW="615696" imgH="600456" progId="CorelDRAW.Graphic.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6" name="Text Box 5">
            <a:extLst>
              <a:ext uri="{FF2B5EF4-FFF2-40B4-BE49-F238E27FC236}">
                <a16:creationId xmlns:a16="http://schemas.microsoft.com/office/drawing/2014/main" id="{38A15373-190A-499B-989D-D7C908792497}"/>
              </a:ext>
            </a:extLst>
          </p:cNvPr>
          <p:cNvSpPr txBox="1">
            <a:spLocks noChangeArrowheads="1"/>
          </p:cNvSpPr>
          <p:nvPr/>
        </p:nvSpPr>
        <p:spPr bwMode="auto">
          <a:xfrm>
            <a:off x="395288" y="692150"/>
            <a:ext cx="82804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Isto provê uma entrada mensal e lhes permite devolver regularmente o dízimo e dar suas ofertas.</a:t>
            </a:r>
          </a:p>
          <a:p>
            <a:pPr eaLnBrk="1" hangingPunct="1">
              <a:spcBef>
                <a:spcPct val="0"/>
              </a:spcBef>
              <a:buFontTx/>
              <a:buNone/>
            </a:pPr>
            <a:r>
              <a:rPr lang="pt-BR" altLang="pt-BR" sz="3600"/>
              <a:t>Estes salários estão baseados na colheita dos últimos anos. Periodicamente (uma vez ao ano, cada seis meses) computam as entradas e ajustam qualquer diferença que houver.</a:t>
            </a:r>
          </a:p>
        </p:txBody>
      </p:sp>
      <p:graphicFrame>
        <p:nvGraphicFramePr>
          <p:cNvPr id="64517" name="Object 6">
            <a:extLst>
              <a:ext uri="{FF2B5EF4-FFF2-40B4-BE49-F238E27FC236}">
                <a16:creationId xmlns:a16="http://schemas.microsoft.com/office/drawing/2014/main" id="{3D3EDAAF-0B4E-41B4-A0EF-A0A35AF4C317}"/>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64522" name="CorelDRAW" r:id="rId7" imgW="377952" imgH="180594" progId="CorelDRAW.Graphic.12">
                  <p:embed/>
                </p:oleObj>
              </mc:Choice>
              <mc:Fallback>
                <p:oleObj name="CorelDRAW" r:id="rId7" imgW="377952" imgH="180594" progId="CorelDRAW.Graphic.12">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6" name="AutoShape 8">
            <a:extLst>
              <a:ext uri="{FF2B5EF4-FFF2-40B4-BE49-F238E27FC236}">
                <a16:creationId xmlns:a16="http://schemas.microsoft.com/office/drawing/2014/main" id="{26232346-E56B-4257-8663-5FDFB8A28EFA}"/>
              </a:ext>
            </a:extLst>
          </p:cNvPr>
          <p:cNvSpPr>
            <a:spLocks noChangeArrowheads="1"/>
          </p:cNvSpPr>
          <p:nvPr/>
        </p:nvSpPr>
        <p:spPr bwMode="auto">
          <a:xfrm>
            <a:off x="179388" y="476250"/>
            <a:ext cx="8496300" cy="4824413"/>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83977" name="AutoShape 9">
            <a:hlinkClick r:id="rId9" action="ppaction://hlinksldjump" highlightClick="1"/>
            <a:extLst>
              <a:ext uri="{FF2B5EF4-FFF2-40B4-BE49-F238E27FC236}">
                <a16:creationId xmlns:a16="http://schemas.microsoft.com/office/drawing/2014/main" id="{3D5C202C-33F0-4F48-A8CC-9A888CBFA3E2}"/>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a:extLst>
              <a:ext uri="{FF2B5EF4-FFF2-40B4-BE49-F238E27FC236}">
                <a16:creationId xmlns:a16="http://schemas.microsoft.com/office/drawing/2014/main" id="{B19F4BB7-CADB-4043-B9D3-7E9950155D99}"/>
              </a:ext>
            </a:extLst>
          </p:cNvPr>
          <p:cNvGraphicFramePr>
            <a:graphicFrameLocks noChangeAspect="1"/>
          </p:cNvGraphicFramePr>
          <p:nvPr>
            <p:ph idx="1"/>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10251" name="CorelDRAW" r:id="rId3" imgW="615696" imgH="600456" progId="CorelDRAW.Graphic.12">
                  <p:embed/>
                </p:oleObj>
              </mc:Choice>
              <mc:Fallback>
                <p:oleObj name="CorelDRAW" r:id="rId3" imgW="615696" imgH="600456"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a:extLst>
              <a:ext uri="{FF2B5EF4-FFF2-40B4-BE49-F238E27FC236}">
                <a16:creationId xmlns:a16="http://schemas.microsoft.com/office/drawing/2014/main" id="{AC095627-B288-4052-9ADC-8DC5C57D9DDA}"/>
              </a:ext>
            </a:extLst>
          </p:cNvPr>
          <p:cNvGraphicFramePr>
            <a:graphicFrameLocks noChangeAspect="1"/>
          </p:cNvGraphicFramePr>
          <p:nvPr/>
        </p:nvGraphicFramePr>
        <p:xfrm>
          <a:off x="8604250" y="5853113"/>
          <a:ext cx="385763" cy="384175"/>
        </p:xfrm>
        <a:graphic>
          <a:graphicData uri="http://schemas.openxmlformats.org/presentationml/2006/ole">
            <mc:AlternateContent xmlns:mc="http://schemas.openxmlformats.org/markup-compatibility/2006">
              <mc:Choice xmlns:v="urn:schemas-microsoft-com:vml" Requires="v">
                <p:oleObj spid="_x0000_s10252" name="CorelDRAW" r:id="rId5" imgW="385191" imgH="384810" progId="CorelDRAW.Graphic.12">
                  <p:embed/>
                </p:oleObj>
              </mc:Choice>
              <mc:Fallback>
                <p:oleObj name="CorelDRAW" r:id="rId5" imgW="385191" imgH="384810"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250" y="5853113"/>
                        <a:ext cx="3857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43" name="Rectangle 11">
            <a:hlinkClick r:id="rId7" action="ppaction://hlinksldjump"/>
            <a:extLst>
              <a:ext uri="{FF2B5EF4-FFF2-40B4-BE49-F238E27FC236}">
                <a16:creationId xmlns:a16="http://schemas.microsoft.com/office/drawing/2014/main" id="{EB6483FC-8CD3-4BF2-9301-3F0250319EC5}"/>
              </a:ext>
            </a:extLst>
          </p:cNvPr>
          <p:cNvSpPr>
            <a:spLocks noChangeArrowheads="1"/>
          </p:cNvSpPr>
          <p:nvPr/>
        </p:nvSpPr>
        <p:spPr bwMode="auto">
          <a:xfrm>
            <a:off x="0" y="25654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33. Poderia apresentar um exemplo concreto sobre a maneira em que arrendadores, agricultores ou comerciantes devolvem periodicamente o dízimo?</a:t>
            </a:r>
          </a:p>
        </p:txBody>
      </p:sp>
      <p:sp>
        <p:nvSpPr>
          <p:cNvPr id="120844" name="Rectangle 12">
            <a:hlinkClick r:id="rId8" action="ppaction://hlinksldjump"/>
            <a:extLst>
              <a:ext uri="{FF2B5EF4-FFF2-40B4-BE49-F238E27FC236}">
                <a16:creationId xmlns:a16="http://schemas.microsoft.com/office/drawing/2014/main" id="{A7706B50-4866-437E-AD0A-B270B85F4E9D}"/>
              </a:ext>
            </a:extLst>
          </p:cNvPr>
          <p:cNvSpPr>
            <a:spLocks noChangeArrowheads="1"/>
          </p:cNvSpPr>
          <p:nvPr/>
        </p:nvSpPr>
        <p:spPr bwMode="auto">
          <a:xfrm>
            <a:off x="0" y="3789363"/>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34. Como proceder para devolver o dízimo quando não se pode calcular exatamente os ganhos mensais, como no caso de comerciante ambulante?</a:t>
            </a:r>
          </a:p>
        </p:txBody>
      </p:sp>
      <p:sp>
        <p:nvSpPr>
          <p:cNvPr id="120845" name="Rectangle 13">
            <a:hlinkClick r:id="rId9" action="ppaction://hlinksldjump"/>
            <a:extLst>
              <a:ext uri="{FF2B5EF4-FFF2-40B4-BE49-F238E27FC236}">
                <a16:creationId xmlns:a16="http://schemas.microsoft.com/office/drawing/2014/main" id="{41F8BABB-431E-4A11-BB21-A80217D13626}"/>
              </a:ext>
            </a:extLst>
          </p:cNvPr>
          <p:cNvSpPr>
            <a:spLocks noChangeArrowheads="1"/>
          </p:cNvSpPr>
          <p:nvPr/>
        </p:nvSpPr>
        <p:spPr bwMode="auto">
          <a:xfrm>
            <a:off x="0" y="50307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35. Como deveria dizimar um industrial que comprou maquinarias com um empréstimo bancário?</a:t>
            </a:r>
          </a:p>
        </p:txBody>
      </p:sp>
      <p:sp>
        <p:nvSpPr>
          <p:cNvPr id="120851" name="Rectangle 19">
            <a:hlinkClick r:id="rId10" action="ppaction://hlinksldjump"/>
            <a:extLst>
              <a:ext uri="{FF2B5EF4-FFF2-40B4-BE49-F238E27FC236}">
                <a16:creationId xmlns:a16="http://schemas.microsoft.com/office/drawing/2014/main" id="{BE1D67E6-2107-48E9-9E27-64505B0E8137}"/>
              </a:ext>
            </a:extLst>
          </p:cNvPr>
          <p:cNvSpPr>
            <a:spLocks noChangeArrowheads="1"/>
          </p:cNvSpPr>
          <p:nvPr/>
        </p:nvSpPr>
        <p:spPr bwMode="auto">
          <a:xfrm>
            <a:off x="0" y="1095375"/>
            <a:ext cx="9255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31. Como deve dizimar aquele que se dedica a atividades agropecuárias ou similares?</a:t>
            </a:r>
          </a:p>
        </p:txBody>
      </p:sp>
      <p:sp>
        <p:nvSpPr>
          <p:cNvPr id="120852" name="Rectangle 20">
            <a:hlinkClick r:id="rId11" action="ppaction://hlinksldjump"/>
            <a:extLst>
              <a:ext uri="{FF2B5EF4-FFF2-40B4-BE49-F238E27FC236}">
                <a16:creationId xmlns:a16="http://schemas.microsoft.com/office/drawing/2014/main" id="{8B30B023-FB54-4149-A14D-96489A4B4609}"/>
              </a:ext>
            </a:extLst>
          </p:cNvPr>
          <p:cNvSpPr>
            <a:spLocks noChangeArrowheads="1"/>
          </p:cNvSpPr>
          <p:nvPr/>
        </p:nvSpPr>
        <p:spPr bwMode="auto">
          <a:xfrm>
            <a:off x="3175" y="2003425"/>
            <a:ext cx="903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32. Como um comerciante deve dizimar?</a:t>
            </a:r>
          </a:p>
        </p:txBody>
      </p:sp>
      <p:graphicFrame>
        <p:nvGraphicFramePr>
          <p:cNvPr id="10249" name="Object 21">
            <a:extLst>
              <a:ext uri="{FF2B5EF4-FFF2-40B4-BE49-F238E27FC236}">
                <a16:creationId xmlns:a16="http://schemas.microsoft.com/office/drawing/2014/main" id="{2F1F0BDD-3559-4805-9A6D-13316A09BC95}"/>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10253" name="CorelDRAW" r:id="rId12" imgW="377952" imgH="180594" progId="CorelDRAW.Graphic.12">
                  <p:embed/>
                </p:oleObj>
              </mc:Choice>
              <mc:Fallback>
                <p:oleObj name="CorelDRAW" r:id="rId12" imgW="377952" imgH="180594" progId="CorelDRAW.Graphic.12">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6">
            <a:hlinkClick r:id="rId14" action="ppaction://hlinksldjump"/>
            <a:extLst>
              <a:ext uri="{FF2B5EF4-FFF2-40B4-BE49-F238E27FC236}">
                <a16:creationId xmlns:a16="http://schemas.microsoft.com/office/drawing/2014/main" id="{DF3EBF49-D00D-47EC-85FB-5DBDD0FDE93A}"/>
              </a:ext>
            </a:extLst>
          </p:cNvPr>
          <p:cNvSpPr>
            <a:spLocks noChangeArrowheads="1"/>
          </p:cNvSpPr>
          <p:nvPr/>
        </p:nvSpPr>
        <p:spPr bwMode="auto">
          <a:xfrm>
            <a:off x="36513" y="63500"/>
            <a:ext cx="9036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30. Não sinto a alegria que as outras pessoas sentem ao dizimar. Porque dizimar é tão difícil para mim?</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a:extLst>
              <a:ext uri="{FF2B5EF4-FFF2-40B4-BE49-F238E27FC236}">
                <a16:creationId xmlns:a16="http://schemas.microsoft.com/office/drawing/2014/main" id="{FDF0A1D9-41BA-4FC5-A2AC-8185804B82C4}"/>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65544"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a:extLst>
              <a:ext uri="{FF2B5EF4-FFF2-40B4-BE49-F238E27FC236}">
                <a16:creationId xmlns:a16="http://schemas.microsoft.com/office/drawing/2014/main" id="{BD853574-941C-4F44-B236-A254DE0EFD93}"/>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65545"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6" name="Text Box 4">
            <a:extLst>
              <a:ext uri="{FF2B5EF4-FFF2-40B4-BE49-F238E27FC236}">
                <a16:creationId xmlns:a16="http://schemas.microsoft.com/office/drawing/2014/main" id="{E539B1E9-67F1-4352-97C9-F0EB245EE20C}"/>
              </a:ext>
            </a:extLst>
          </p:cNvPr>
          <p:cNvSpPr txBox="1">
            <a:spLocks noChangeArrowheads="1"/>
          </p:cNvSpPr>
          <p:nvPr/>
        </p:nvSpPr>
        <p:spPr bwMode="auto">
          <a:xfrm>
            <a:off x="468313" y="2997200"/>
            <a:ext cx="82804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O comerciante ambulante deverá separar o dízimo calculando a diferença entre o total das vendas e o total das compras de mercadorias do dia, semana, etc... Pode deduzi-los e dizimar a diferença.</a:t>
            </a:r>
          </a:p>
        </p:txBody>
      </p:sp>
      <p:graphicFrame>
        <p:nvGraphicFramePr>
          <p:cNvPr id="65541" name="Object 5">
            <a:extLst>
              <a:ext uri="{FF2B5EF4-FFF2-40B4-BE49-F238E27FC236}">
                <a16:creationId xmlns:a16="http://schemas.microsoft.com/office/drawing/2014/main" id="{9603A95D-23A1-4D8E-AFE0-B80E333245A1}"/>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65546" name="CorelDRAW" r:id="rId7" imgW="377952" imgH="180594" progId="CorelDRAW.Graphic.12">
                  <p:embed/>
                </p:oleObj>
              </mc:Choice>
              <mc:Fallback>
                <p:oleObj name="CorelDRAW" r:id="rId7" imgW="377952" imgH="180594" progId="CorelDRAW.Graphic.1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2" name="Rectangle 7">
            <a:extLst>
              <a:ext uri="{FF2B5EF4-FFF2-40B4-BE49-F238E27FC236}">
                <a16:creationId xmlns:a16="http://schemas.microsoft.com/office/drawing/2014/main" id="{1C0AAC93-8BA0-490D-8DAE-FACF60B39AF2}"/>
              </a:ext>
            </a:extLst>
          </p:cNvPr>
          <p:cNvSpPr>
            <a:spLocks noGrp="1" noChangeArrowheads="1"/>
          </p:cNvSpPr>
          <p:nvPr>
            <p:ph type="title"/>
          </p:nvPr>
        </p:nvSpPr>
        <p:spPr>
          <a:xfrm>
            <a:off x="0" y="692150"/>
            <a:ext cx="9144000" cy="1728788"/>
          </a:xfrm>
          <a:noFill/>
        </p:spPr>
        <p:txBody>
          <a:bodyPr/>
          <a:lstStyle/>
          <a:p>
            <a:pPr eaLnBrk="1" hangingPunct="1"/>
            <a:r>
              <a:rPr lang="pt-BR" altLang="pt-BR" sz="3600"/>
              <a:t>34. Como proceder para devolver o dízimo quando não se pode calcular exatamente os ganhos mensais, como no caso de comerciante ambulante?</a:t>
            </a:r>
          </a:p>
        </p:txBody>
      </p:sp>
      <p:sp>
        <p:nvSpPr>
          <p:cNvPr id="85000" name="AutoShape 8">
            <a:hlinkClick r:id="rId9" action="ppaction://hlinksldjump" highlightClick="1"/>
            <a:extLst>
              <a:ext uri="{FF2B5EF4-FFF2-40B4-BE49-F238E27FC236}">
                <a16:creationId xmlns:a16="http://schemas.microsoft.com/office/drawing/2014/main" id="{83C54A69-25C2-412E-B57D-8A1F302424E9}"/>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a:extLst>
              <a:ext uri="{FF2B5EF4-FFF2-40B4-BE49-F238E27FC236}">
                <a16:creationId xmlns:a16="http://schemas.microsoft.com/office/drawing/2014/main" id="{90FEE866-E26C-4F0F-BCA8-4006329398EC}"/>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66569"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3" name="Object 3">
            <a:extLst>
              <a:ext uri="{FF2B5EF4-FFF2-40B4-BE49-F238E27FC236}">
                <a16:creationId xmlns:a16="http://schemas.microsoft.com/office/drawing/2014/main" id="{4C474ADD-C16E-47FB-8F8B-0C2F230DB3A0}"/>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66570"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4" name="Object 5">
            <a:extLst>
              <a:ext uri="{FF2B5EF4-FFF2-40B4-BE49-F238E27FC236}">
                <a16:creationId xmlns:a16="http://schemas.microsoft.com/office/drawing/2014/main" id="{AEDCDE96-E662-4E01-BDA8-6FCD0D5628F0}"/>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66571" name="CorelDRAW" r:id="rId7" imgW="377952" imgH="180594" progId="CorelDRAW.Graphic.12">
                  <p:embed/>
                </p:oleObj>
              </mc:Choice>
              <mc:Fallback>
                <p:oleObj name="CorelDRAW" r:id="rId7" imgW="377952" imgH="180594" progId="CorelDRAW.Graphic.1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5" name="Rectangle 6">
            <a:extLst>
              <a:ext uri="{FF2B5EF4-FFF2-40B4-BE49-F238E27FC236}">
                <a16:creationId xmlns:a16="http://schemas.microsoft.com/office/drawing/2014/main" id="{ADEDB3A4-CB37-4094-8A0C-71318EB43AA1}"/>
              </a:ext>
            </a:extLst>
          </p:cNvPr>
          <p:cNvSpPr>
            <a:spLocks noGrp="1" noChangeArrowheads="1"/>
          </p:cNvSpPr>
          <p:nvPr>
            <p:ph type="title"/>
          </p:nvPr>
        </p:nvSpPr>
        <p:spPr>
          <a:xfrm>
            <a:off x="0" y="115888"/>
            <a:ext cx="9144000" cy="1728787"/>
          </a:xfrm>
          <a:noFill/>
        </p:spPr>
        <p:txBody>
          <a:bodyPr/>
          <a:lstStyle/>
          <a:p>
            <a:pPr eaLnBrk="1" hangingPunct="1"/>
            <a:r>
              <a:rPr lang="pt-BR" altLang="pt-BR"/>
              <a:t>35. Como deveria dizimar um industrial que comprou maquinarias com um empréstimo bancário?</a:t>
            </a:r>
          </a:p>
        </p:txBody>
      </p:sp>
      <p:grpSp>
        <p:nvGrpSpPr>
          <p:cNvPr id="86024" name="Group 8">
            <a:extLst>
              <a:ext uri="{FF2B5EF4-FFF2-40B4-BE49-F238E27FC236}">
                <a16:creationId xmlns:a16="http://schemas.microsoft.com/office/drawing/2014/main" id="{578BDA47-A279-4F2E-9FB3-5ACFBE99908D}"/>
              </a:ext>
            </a:extLst>
          </p:cNvPr>
          <p:cNvGrpSpPr>
            <a:grpSpLocks/>
          </p:cNvGrpSpPr>
          <p:nvPr/>
        </p:nvGrpSpPr>
        <p:grpSpPr bwMode="auto">
          <a:xfrm>
            <a:off x="468313" y="2300288"/>
            <a:ext cx="8675687" cy="3937000"/>
            <a:chOff x="295" y="1449"/>
            <a:chExt cx="5465" cy="2480"/>
          </a:xfrm>
        </p:grpSpPr>
        <p:sp>
          <p:nvSpPr>
            <p:cNvPr id="66567" name="Text Box 4">
              <a:extLst>
                <a:ext uri="{FF2B5EF4-FFF2-40B4-BE49-F238E27FC236}">
                  <a16:creationId xmlns:a16="http://schemas.microsoft.com/office/drawing/2014/main" id="{A95B3F63-3084-491E-9D52-040398ECD786}"/>
                </a:ext>
              </a:extLst>
            </p:cNvPr>
            <p:cNvSpPr txBox="1">
              <a:spLocks noChangeArrowheads="1"/>
            </p:cNvSpPr>
            <p:nvPr/>
          </p:nvSpPr>
          <p:spPr bwMode="auto">
            <a:xfrm>
              <a:off x="295" y="1449"/>
              <a:ext cx="5465" cy="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Deverá devolver mensalmente o dízimo da parte da quota mensal que paga ao banco e que corresponde a amortização do capital emprestado (a parte da quota mensal que corresponde a juros poderia ser considerada como um gasto</a:t>
              </a:r>
            </a:p>
            <a:p>
              <a:pPr eaLnBrk="1" hangingPunct="1">
                <a:spcBef>
                  <a:spcPct val="0"/>
                </a:spcBef>
                <a:buFontTx/>
                <a:buNone/>
              </a:pPr>
              <a:r>
                <a:rPr lang="pt-BR" altLang="pt-BR" sz="3600"/>
                <a:t>                                                 (     )</a:t>
              </a:r>
            </a:p>
          </p:txBody>
        </p:sp>
        <p:sp>
          <p:nvSpPr>
            <p:cNvPr id="86023" name="Line 7">
              <a:extLst>
                <a:ext uri="{FF2B5EF4-FFF2-40B4-BE49-F238E27FC236}">
                  <a16:creationId xmlns:a16="http://schemas.microsoft.com/office/drawing/2014/main" id="{C5A2770D-E3BE-42C1-B0E3-5CEF7B912F4F}"/>
                </a:ext>
              </a:extLst>
            </p:cNvPr>
            <p:cNvSpPr>
              <a:spLocks noChangeShapeType="1"/>
            </p:cNvSpPr>
            <p:nvPr/>
          </p:nvSpPr>
          <p:spPr bwMode="auto">
            <a:xfrm>
              <a:off x="4422" y="3748"/>
              <a:ext cx="36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a:extLst>
              <a:ext uri="{FF2B5EF4-FFF2-40B4-BE49-F238E27FC236}">
                <a16:creationId xmlns:a16="http://schemas.microsoft.com/office/drawing/2014/main" id="{4D1C4DC8-AB54-4A5C-8898-5015F9E5F64A}"/>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67592"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7" name="Object 3">
            <a:extLst>
              <a:ext uri="{FF2B5EF4-FFF2-40B4-BE49-F238E27FC236}">
                <a16:creationId xmlns:a16="http://schemas.microsoft.com/office/drawing/2014/main" id="{360457C3-AF2B-4DD8-8938-7237F750B934}"/>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67593"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8" name="Text Box 4">
            <a:extLst>
              <a:ext uri="{FF2B5EF4-FFF2-40B4-BE49-F238E27FC236}">
                <a16:creationId xmlns:a16="http://schemas.microsoft.com/office/drawing/2014/main" id="{C939A4BB-C071-458A-9BDF-4EDB8265A911}"/>
              </a:ext>
            </a:extLst>
          </p:cNvPr>
          <p:cNvSpPr txBox="1">
            <a:spLocks noChangeArrowheads="1"/>
          </p:cNvSpPr>
          <p:nvPr/>
        </p:nvSpPr>
        <p:spPr bwMode="auto">
          <a:xfrm>
            <a:off x="468313" y="1125538"/>
            <a:ext cx="82804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e em conseqüência não sujeita a dízimo).</a:t>
            </a:r>
          </a:p>
          <a:p>
            <a:pPr eaLnBrk="1" hangingPunct="1">
              <a:spcBef>
                <a:spcPct val="0"/>
              </a:spcBef>
              <a:buFontTx/>
              <a:buNone/>
            </a:pPr>
            <a:r>
              <a:rPr lang="pt-BR" altLang="pt-BR" sz="3600"/>
              <a:t>Igual critério deveria seguir um taxista que compra um veículo ou profissional que compra em iguais condições  seu equipamento para o trabalho.</a:t>
            </a:r>
          </a:p>
        </p:txBody>
      </p:sp>
      <p:graphicFrame>
        <p:nvGraphicFramePr>
          <p:cNvPr id="67589" name="Object 5">
            <a:extLst>
              <a:ext uri="{FF2B5EF4-FFF2-40B4-BE49-F238E27FC236}">
                <a16:creationId xmlns:a16="http://schemas.microsoft.com/office/drawing/2014/main" id="{3644210B-7595-43C6-8469-C94142E931A1}"/>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67594" name="CorelDRAW" r:id="rId7" imgW="377952" imgH="180594" progId="CorelDRAW.Graphic.12">
                  <p:embed/>
                </p:oleObj>
              </mc:Choice>
              <mc:Fallback>
                <p:oleObj name="CorelDRAW" r:id="rId7" imgW="377952" imgH="180594" progId="CorelDRAW.Graphic.1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8" name="AutoShape 8">
            <a:extLst>
              <a:ext uri="{FF2B5EF4-FFF2-40B4-BE49-F238E27FC236}">
                <a16:creationId xmlns:a16="http://schemas.microsoft.com/office/drawing/2014/main" id="{382A6F96-694A-4219-AA88-5C02EAC61E2A}"/>
              </a:ext>
            </a:extLst>
          </p:cNvPr>
          <p:cNvSpPr>
            <a:spLocks noChangeArrowheads="1"/>
          </p:cNvSpPr>
          <p:nvPr/>
        </p:nvSpPr>
        <p:spPr bwMode="auto">
          <a:xfrm>
            <a:off x="179388" y="981075"/>
            <a:ext cx="8496300" cy="3960813"/>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87049" name="AutoShape 9">
            <a:hlinkClick r:id="rId9" action="ppaction://hlinksldjump" highlightClick="1"/>
            <a:extLst>
              <a:ext uri="{FF2B5EF4-FFF2-40B4-BE49-F238E27FC236}">
                <a16:creationId xmlns:a16="http://schemas.microsoft.com/office/drawing/2014/main" id="{0CBB8000-5BD0-47C9-9671-5E336ACF6CFC}"/>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a:extLst>
              <a:ext uri="{FF2B5EF4-FFF2-40B4-BE49-F238E27FC236}">
                <a16:creationId xmlns:a16="http://schemas.microsoft.com/office/drawing/2014/main" id="{817E8E53-9628-4DF7-BB6E-AF43B38092FD}"/>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68616"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1" name="Object 3">
            <a:extLst>
              <a:ext uri="{FF2B5EF4-FFF2-40B4-BE49-F238E27FC236}">
                <a16:creationId xmlns:a16="http://schemas.microsoft.com/office/drawing/2014/main" id="{F3992C3E-F639-4475-9D59-A65C94A967B5}"/>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68617"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68" name="Text Box 4">
            <a:extLst>
              <a:ext uri="{FF2B5EF4-FFF2-40B4-BE49-F238E27FC236}">
                <a16:creationId xmlns:a16="http://schemas.microsoft.com/office/drawing/2014/main" id="{22902F1B-69BA-4196-B19D-DD1EEE13A5A8}"/>
              </a:ext>
            </a:extLst>
          </p:cNvPr>
          <p:cNvSpPr txBox="1">
            <a:spLocks noChangeArrowheads="1"/>
          </p:cNvSpPr>
          <p:nvPr/>
        </p:nvSpPr>
        <p:spPr bwMode="auto">
          <a:xfrm>
            <a:off x="468313" y="1773238"/>
            <a:ext cx="8675687"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Cada um deveria dizimar, não importa quão abundante ou escasso sejam os recursos. Toda pessoa que tem idade suficiente para entender e escrever tem geralmente uma pequena quantia de dinheiro e é responsável perante Deus pela maneira que a administra.   “Ensine-os a devolver dízimos e ofertas.”</a:t>
            </a:r>
          </a:p>
          <a:p>
            <a:pPr eaLnBrk="1" hangingPunct="1">
              <a:spcBef>
                <a:spcPct val="0"/>
              </a:spcBef>
              <a:buFontTx/>
              <a:buNone/>
            </a:pPr>
            <a:r>
              <a:rPr lang="pt-BR" altLang="pt-BR"/>
              <a:t>LA, cap. 63</a:t>
            </a:r>
          </a:p>
        </p:txBody>
      </p:sp>
      <p:graphicFrame>
        <p:nvGraphicFramePr>
          <p:cNvPr id="68613" name="Object 5">
            <a:extLst>
              <a:ext uri="{FF2B5EF4-FFF2-40B4-BE49-F238E27FC236}">
                <a16:creationId xmlns:a16="http://schemas.microsoft.com/office/drawing/2014/main" id="{80795F72-F09B-4747-AF0F-EDFA63A8A515}"/>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68618" name="CorelDRAW" r:id="rId7" imgW="377952" imgH="180594" progId="CorelDRAW.Graphic.12">
                  <p:embed/>
                </p:oleObj>
              </mc:Choice>
              <mc:Fallback>
                <p:oleObj name="CorelDRAW" r:id="rId7" imgW="377952" imgH="180594" progId="CorelDRAW.Graphic.1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4" name="Rectangle 6">
            <a:extLst>
              <a:ext uri="{FF2B5EF4-FFF2-40B4-BE49-F238E27FC236}">
                <a16:creationId xmlns:a16="http://schemas.microsoft.com/office/drawing/2014/main" id="{579F6AC8-B114-4920-A723-B218552E6C88}"/>
              </a:ext>
            </a:extLst>
          </p:cNvPr>
          <p:cNvSpPr>
            <a:spLocks noGrp="1" noChangeArrowheads="1"/>
          </p:cNvSpPr>
          <p:nvPr>
            <p:ph type="title"/>
          </p:nvPr>
        </p:nvSpPr>
        <p:spPr>
          <a:xfrm>
            <a:off x="0" y="115888"/>
            <a:ext cx="9144000" cy="1728787"/>
          </a:xfrm>
          <a:noFill/>
        </p:spPr>
        <p:txBody>
          <a:bodyPr/>
          <a:lstStyle/>
          <a:p>
            <a:pPr eaLnBrk="1" hangingPunct="1"/>
            <a:r>
              <a:rPr lang="pt-BR" altLang="pt-BR"/>
              <a:t>36. Deveria ensinar-se às crianças a dizimar seus escassos recursos?</a:t>
            </a:r>
          </a:p>
        </p:txBody>
      </p:sp>
      <p:sp>
        <p:nvSpPr>
          <p:cNvPr id="88072" name="AutoShape 8">
            <a:hlinkClick r:id="rId9" action="ppaction://hlinksldjump" highlightClick="1"/>
            <a:extLst>
              <a:ext uri="{FF2B5EF4-FFF2-40B4-BE49-F238E27FC236}">
                <a16:creationId xmlns:a16="http://schemas.microsoft.com/office/drawing/2014/main" id="{3674FEB9-3693-4188-BD8F-F64C60713105}"/>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a:extLst>
              <a:ext uri="{FF2B5EF4-FFF2-40B4-BE49-F238E27FC236}">
                <a16:creationId xmlns:a16="http://schemas.microsoft.com/office/drawing/2014/main" id="{4268FC80-4666-4389-BA48-B0C409D66D74}"/>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69640"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5" name="Object 3">
            <a:extLst>
              <a:ext uri="{FF2B5EF4-FFF2-40B4-BE49-F238E27FC236}">
                <a16:creationId xmlns:a16="http://schemas.microsoft.com/office/drawing/2014/main" id="{37B1D4D3-F31B-40E2-9716-FBAB8833B3B5}"/>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69641"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6" name="Object 5">
            <a:extLst>
              <a:ext uri="{FF2B5EF4-FFF2-40B4-BE49-F238E27FC236}">
                <a16:creationId xmlns:a16="http://schemas.microsoft.com/office/drawing/2014/main" id="{32020ECB-73D3-498D-85C6-ECEFDE4171A5}"/>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69642" name="CorelDRAW" r:id="rId7" imgW="377952" imgH="180594" progId="CorelDRAW.Graphic.12">
                  <p:embed/>
                </p:oleObj>
              </mc:Choice>
              <mc:Fallback>
                <p:oleObj name="CorelDRAW" r:id="rId7" imgW="377952" imgH="180594" progId="CorelDRAW.Graphic.1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7" name="Rectangle 6">
            <a:extLst>
              <a:ext uri="{FF2B5EF4-FFF2-40B4-BE49-F238E27FC236}">
                <a16:creationId xmlns:a16="http://schemas.microsoft.com/office/drawing/2014/main" id="{E9A178C7-A74C-45F5-BA4E-80356ABAD2B6}"/>
              </a:ext>
            </a:extLst>
          </p:cNvPr>
          <p:cNvSpPr>
            <a:spLocks noGrp="1" noChangeArrowheads="1"/>
          </p:cNvSpPr>
          <p:nvPr>
            <p:ph type="title"/>
          </p:nvPr>
        </p:nvSpPr>
        <p:spPr>
          <a:xfrm>
            <a:off x="0" y="-28575"/>
            <a:ext cx="9144000" cy="1728788"/>
          </a:xfrm>
          <a:noFill/>
        </p:spPr>
        <p:txBody>
          <a:bodyPr/>
          <a:lstStyle/>
          <a:p>
            <a:pPr eaLnBrk="1" hangingPunct="1"/>
            <a:r>
              <a:rPr lang="pt-BR" altLang="pt-BR"/>
              <a:t>37. É correto devolver o dízimo de uma vez só no final do ano?</a:t>
            </a:r>
          </a:p>
        </p:txBody>
      </p:sp>
      <p:sp>
        <p:nvSpPr>
          <p:cNvPr id="89095" name="Text Box 7">
            <a:extLst>
              <a:ext uri="{FF2B5EF4-FFF2-40B4-BE49-F238E27FC236}">
                <a16:creationId xmlns:a16="http://schemas.microsoft.com/office/drawing/2014/main" id="{CFEBC8AE-91E1-42C1-AABD-80E218EF24EF}"/>
              </a:ext>
            </a:extLst>
          </p:cNvPr>
          <p:cNvSpPr txBox="1">
            <a:spLocks noChangeArrowheads="1"/>
          </p:cNvSpPr>
          <p:nvPr/>
        </p:nvSpPr>
        <p:spPr bwMode="auto">
          <a:xfrm>
            <a:off x="468313" y="1471613"/>
            <a:ext cx="8351837" cy="447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Não é o melhor por três razões:</a:t>
            </a:r>
          </a:p>
          <a:p>
            <a:pPr eaLnBrk="1" hangingPunct="1">
              <a:spcBef>
                <a:spcPct val="0"/>
              </a:spcBef>
            </a:pPr>
            <a:r>
              <a:rPr lang="pt-BR" altLang="pt-BR"/>
              <a:t>A Associação/ Missão que recebe seus dízimos tem sérias obrigações para sustentar aos pastores, e estas não podem esperar até o fim do ano.</a:t>
            </a:r>
          </a:p>
          <a:p>
            <a:pPr eaLnBrk="1" hangingPunct="1">
              <a:spcBef>
                <a:spcPct val="0"/>
              </a:spcBef>
            </a:pPr>
            <a:r>
              <a:rPr lang="pt-BR" altLang="pt-BR"/>
              <a:t> Você necessita das bênçãos e da fortaleza divina que vem cada mês do ano</a:t>
            </a:r>
          </a:p>
          <a:p>
            <a:pPr eaLnBrk="1" hangingPunct="1">
              <a:spcBef>
                <a:spcPct val="0"/>
              </a:spcBef>
            </a:pPr>
            <a:r>
              <a:rPr lang="pt-BR" altLang="pt-BR"/>
              <a:t>Devido à inflação seu verdadeiro valor</a:t>
            </a:r>
          </a:p>
          <a:p>
            <a:pPr eaLnBrk="1" hangingPunct="1">
              <a:spcBef>
                <a:spcPct val="0"/>
              </a:spcBef>
              <a:buFontTx/>
              <a:buNone/>
            </a:pPr>
            <a:r>
              <a:rPr lang="pt-BR" altLang="pt-BR"/>
              <a:t>  se reduz.</a:t>
            </a:r>
          </a:p>
        </p:txBody>
      </p:sp>
      <p:sp>
        <p:nvSpPr>
          <p:cNvPr id="89097" name="AutoShape 9">
            <a:hlinkClick r:id="rId9" action="ppaction://hlinksldjump" highlightClick="1"/>
            <a:extLst>
              <a:ext uri="{FF2B5EF4-FFF2-40B4-BE49-F238E27FC236}">
                <a16:creationId xmlns:a16="http://schemas.microsoft.com/office/drawing/2014/main" id="{BA6EC5C8-235F-4198-914E-CF7ADA5846E1}"/>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a:extLst>
              <a:ext uri="{FF2B5EF4-FFF2-40B4-BE49-F238E27FC236}">
                <a16:creationId xmlns:a16="http://schemas.microsoft.com/office/drawing/2014/main" id="{EB049322-256E-443D-B76C-FB2C7B602BE8}"/>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70664"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59" name="Object 3">
            <a:extLst>
              <a:ext uri="{FF2B5EF4-FFF2-40B4-BE49-F238E27FC236}">
                <a16:creationId xmlns:a16="http://schemas.microsoft.com/office/drawing/2014/main" id="{978D114A-A6D9-410C-83CD-6D11F868F8C9}"/>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70665"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0" name="Object 4">
            <a:extLst>
              <a:ext uri="{FF2B5EF4-FFF2-40B4-BE49-F238E27FC236}">
                <a16:creationId xmlns:a16="http://schemas.microsoft.com/office/drawing/2014/main" id="{29BF3EF6-288E-4B44-8F29-01D3C8A49C18}"/>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70666"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1" name="Rectangle 5">
            <a:extLst>
              <a:ext uri="{FF2B5EF4-FFF2-40B4-BE49-F238E27FC236}">
                <a16:creationId xmlns:a16="http://schemas.microsoft.com/office/drawing/2014/main" id="{32089E45-56B2-4CE6-953F-0FE905915F32}"/>
              </a:ext>
            </a:extLst>
          </p:cNvPr>
          <p:cNvSpPr>
            <a:spLocks noGrp="1" noChangeArrowheads="1"/>
          </p:cNvSpPr>
          <p:nvPr>
            <p:ph type="title"/>
          </p:nvPr>
        </p:nvSpPr>
        <p:spPr>
          <a:xfrm>
            <a:off x="684213" y="476250"/>
            <a:ext cx="7416800" cy="1728788"/>
          </a:xfrm>
          <a:noFill/>
        </p:spPr>
        <p:txBody>
          <a:bodyPr/>
          <a:lstStyle/>
          <a:p>
            <a:pPr eaLnBrk="1" hangingPunct="1"/>
            <a:r>
              <a:rPr lang="pt-BR" altLang="pt-BR"/>
              <a:t>38. Devo devolver meu dízimo na Igreja onde sou membro?</a:t>
            </a:r>
          </a:p>
        </p:txBody>
      </p:sp>
      <p:sp>
        <p:nvSpPr>
          <p:cNvPr id="90118" name="Text Box 6">
            <a:extLst>
              <a:ext uri="{FF2B5EF4-FFF2-40B4-BE49-F238E27FC236}">
                <a16:creationId xmlns:a16="http://schemas.microsoft.com/office/drawing/2014/main" id="{1E13F5E0-787B-4518-8656-DD6F627FE28D}"/>
              </a:ext>
            </a:extLst>
          </p:cNvPr>
          <p:cNvSpPr txBox="1">
            <a:spLocks noChangeArrowheads="1"/>
          </p:cNvSpPr>
          <p:nvPr/>
        </p:nvSpPr>
        <p:spPr bwMode="auto">
          <a:xfrm>
            <a:off x="539750" y="2732088"/>
            <a:ext cx="77755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4000"/>
              <a:t>Sim, você deveria devolver o dízimo na igreja que você é membro.</a:t>
            </a:r>
          </a:p>
        </p:txBody>
      </p:sp>
      <p:sp>
        <p:nvSpPr>
          <p:cNvPr id="90122" name="AutoShape 10">
            <a:hlinkClick r:id="rId9" action="ppaction://hlinksldjump" highlightClick="1"/>
            <a:extLst>
              <a:ext uri="{FF2B5EF4-FFF2-40B4-BE49-F238E27FC236}">
                <a16:creationId xmlns:a16="http://schemas.microsoft.com/office/drawing/2014/main" id="{B30AAA97-2881-46B3-ABCA-33E841314D42}"/>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a:extLst>
              <a:ext uri="{FF2B5EF4-FFF2-40B4-BE49-F238E27FC236}">
                <a16:creationId xmlns:a16="http://schemas.microsoft.com/office/drawing/2014/main" id="{53EE7C69-6029-41D8-8AB9-BD0E112309FA}"/>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71689"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3" name="Object 3">
            <a:extLst>
              <a:ext uri="{FF2B5EF4-FFF2-40B4-BE49-F238E27FC236}">
                <a16:creationId xmlns:a16="http://schemas.microsoft.com/office/drawing/2014/main" id="{C526B086-A417-43C0-BD10-DF048177D7E7}"/>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71690"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4" name="Object 4">
            <a:extLst>
              <a:ext uri="{FF2B5EF4-FFF2-40B4-BE49-F238E27FC236}">
                <a16:creationId xmlns:a16="http://schemas.microsoft.com/office/drawing/2014/main" id="{4C7C1132-2565-459B-9E9E-A4D59BC3AA45}"/>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71691"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5" name="Rectangle 7">
            <a:extLst>
              <a:ext uri="{FF2B5EF4-FFF2-40B4-BE49-F238E27FC236}">
                <a16:creationId xmlns:a16="http://schemas.microsoft.com/office/drawing/2014/main" id="{BCAD9AF9-F622-47C4-8D85-5B33389F7B58}"/>
              </a:ext>
            </a:extLst>
          </p:cNvPr>
          <p:cNvSpPr>
            <a:spLocks noChangeArrowheads="1"/>
          </p:cNvSpPr>
          <p:nvPr/>
        </p:nvSpPr>
        <p:spPr bwMode="auto">
          <a:xfrm>
            <a:off x="287338" y="115888"/>
            <a:ext cx="8316912" cy="1728787"/>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4000" b="1" i="1">
                <a:solidFill>
                  <a:schemeClr val="tx2"/>
                </a:solidFill>
              </a:rPr>
              <a:t>39. Necessito devolver o dízimo ainda que não assista regularmente à igreja?</a:t>
            </a:r>
          </a:p>
        </p:txBody>
      </p:sp>
      <p:grpSp>
        <p:nvGrpSpPr>
          <p:cNvPr id="91148" name="Group 12">
            <a:extLst>
              <a:ext uri="{FF2B5EF4-FFF2-40B4-BE49-F238E27FC236}">
                <a16:creationId xmlns:a16="http://schemas.microsoft.com/office/drawing/2014/main" id="{3C7C4A1C-DC7C-40DD-AF27-05D662B552FA}"/>
              </a:ext>
            </a:extLst>
          </p:cNvPr>
          <p:cNvGrpSpPr>
            <a:grpSpLocks/>
          </p:cNvGrpSpPr>
          <p:nvPr/>
        </p:nvGrpSpPr>
        <p:grpSpPr bwMode="auto">
          <a:xfrm>
            <a:off x="539750" y="1958975"/>
            <a:ext cx="8351838" cy="3990975"/>
            <a:chOff x="340" y="1234"/>
            <a:chExt cx="5261" cy="2514"/>
          </a:xfrm>
        </p:grpSpPr>
        <p:sp>
          <p:nvSpPr>
            <p:cNvPr id="71687" name="Text Box 8">
              <a:extLst>
                <a:ext uri="{FF2B5EF4-FFF2-40B4-BE49-F238E27FC236}">
                  <a16:creationId xmlns:a16="http://schemas.microsoft.com/office/drawing/2014/main" id="{606E1591-D747-4363-8C75-5D1D646C7374}"/>
                </a:ext>
              </a:extLst>
            </p:cNvPr>
            <p:cNvSpPr txBox="1">
              <a:spLocks noChangeArrowheads="1"/>
            </p:cNvSpPr>
            <p:nvPr/>
          </p:nvSpPr>
          <p:spPr bwMode="auto">
            <a:xfrm>
              <a:off x="340" y="1234"/>
              <a:ext cx="5261" cy="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Deus diz que devemos levar todos os dízimos a casa do tesouro. Você paga o aluguel de sua casa ou os impostos, mesmo quando está de férias, não é verdade? Deus espera que você dizime seus ganhos cada vez que os recebe independentemente de você estar ou não em condições de ir à igreja.                                             (     )</a:t>
              </a:r>
            </a:p>
          </p:txBody>
        </p:sp>
        <p:sp>
          <p:nvSpPr>
            <p:cNvPr id="91147" name="Line 11">
              <a:extLst>
                <a:ext uri="{FF2B5EF4-FFF2-40B4-BE49-F238E27FC236}">
                  <a16:creationId xmlns:a16="http://schemas.microsoft.com/office/drawing/2014/main" id="{90C71CFF-24D3-4674-BCBF-DB3555D0C5D3}"/>
                </a:ext>
              </a:extLst>
            </p:cNvPr>
            <p:cNvSpPr>
              <a:spLocks noChangeShapeType="1"/>
            </p:cNvSpPr>
            <p:nvPr/>
          </p:nvSpPr>
          <p:spPr bwMode="auto">
            <a:xfrm>
              <a:off x="4377" y="3566"/>
              <a:ext cx="31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a:extLst>
              <a:ext uri="{FF2B5EF4-FFF2-40B4-BE49-F238E27FC236}">
                <a16:creationId xmlns:a16="http://schemas.microsoft.com/office/drawing/2014/main" id="{706C5A37-9EE2-424F-984D-2680F90BE744}"/>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72712"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7" name="Object 3">
            <a:extLst>
              <a:ext uri="{FF2B5EF4-FFF2-40B4-BE49-F238E27FC236}">
                <a16:creationId xmlns:a16="http://schemas.microsoft.com/office/drawing/2014/main" id="{BDA9BB57-0515-48A8-9682-1D40693A8BD1}"/>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72713"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8" name="Object 4">
            <a:extLst>
              <a:ext uri="{FF2B5EF4-FFF2-40B4-BE49-F238E27FC236}">
                <a16:creationId xmlns:a16="http://schemas.microsoft.com/office/drawing/2014/main" id="{BE0BA5BA-0FD3-433A-B963-E1117C5A8D85}"/>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72714"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9" name="Text Box 6">
            <a:extLst>
              <a:ext uri="{FF2B5EF4-FFF2-40B4-BE49-F238E27FC236}">
                <a16:creationId xmlns:a16="http://schemas.microsoft.com/office/drawing/2014/main" id="{3D49F1A1-074A-41E7-82C4-D6587F328256}"/>
              </a:ext>
            </a:extLst>
          </p:cNvPr>
          <p:cNvSpPr txBox="1">
            <a:spLocks noChangeArrowheads="1"/>
          </p:cNvSpPr>
          <p:nvPr/>
        </p:nvSpPr>
        <p:spPr bwMode="auto">
          <a:xfrm>
            <a:off x="539750" y="1196975"/>
            <a:ext cx="8351838"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Dizimar é uma prova de reconhecimento da soberania e propriedade de Deus sobre tudo o que existe, e nada tem haver com a possibilidade física de assistir ou </a:t>
            </a:r>
          </a:p>
          <a:p>
            <a:pPr eaLnBrk="1" hangingPunct="1">
              <a:spcBef>
                <a:spcPct val="0"/>
              </a:spcBef>
              <a:buFontTx/>
              <a:buNone/>
            </a:pPr>
            <a:r>
              <a:rPr lang="pt-BR" altLang="pt-BR" sz="3600"/>
              <a:t>não à igreja.</a:t>
            </a:r>
          </a:p>
        </p:txBody>
      </p:sp>
      <p:sp>
        <p:nvSpPr>
          <p:cNvPr id="92167" name="AutoShape 7">
            <a:extLst>
              <a:ext uri="{FF2B5EF4-FFF2-40B4-BE49-F238E27FC236}">
                <a16:creationId xmlns:a16="http://schemas.microsoft.com/office/drawing/2014/main" id="{1ED6D597-197E-4368-A352-D8B0686651AA}"/>
              </a:ext>
            </a:extLst>
          </p:cNvPr>
          <p:cNvSpPr>
            <a:spLocks noChangeArrowheads="1"/>
          </p:cNvSpPr>
          <p:nvPr/>
        </p:nvSpPr>
        <p:spPr bwMode="auto">
          <a:xfrm>
            <a:off x="179388" y="908050"/>
            <a:ext cx="8496300" cy="4103688"/>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92169" name="AutoShape 9">
            <a:hlinkClick r:id="rId9" action="ppaction://hlinksldjump" highlightClick="1"/>
            <a:extLst>
              <a:ext uri="{FF2B5EF4-FFF2-40B4-BE49-F238E27FC236}">
                <a16:creationId xmlns:a16="http://schemas.microsoft.com/office/drawing/2014/main" id="{E4846CC1-D4A8-4B0F-96AB-49F36171F3E7}"/>
              </a:ext>
            </a:extLst>
          </p:cNvPr>
          <p:cNvSpPr>
            <a:spLocks noChangeArrowheads="1"/>
          </p:cNvSpPr>
          <p:nvPr/>
        </p:nvSpPr>
        <p:spPr bwMode="auto">
          <a:xfrm>
            <a:off x="250825" y="6310313"/>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a:extLst>
              <a:ext uri="{FF2B5EF4-FFF2-40B4-BE49-F238E27FC236}">
                <a16:creationId xmlns:a16="http://schemas.microsoft.com/office/drawing/2014/main" id="{A59651AB-B7E4-45B8-8341-57F4158B8C66}"/>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73736"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1" name="Object 3">
            <a:extLst>
              <a:ext uri="{FF2B5EF4-FFF2-40B4-BE49-F238E27FC236}">
                <a16:creationId xmlns:a16="http://schemas.microsoft.com/office/drawing/2014/main" id="{ED128B0A-0D3E-40BA-8BA9-B5CB55F47CDA}"/>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73737"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2" name="Object 4">
            <a:extLst>
              <a:ext uri="{FF2B5EF4-FFF2-40B4-BE49-F238E27FC236}">
                <a16:creationId xmlns:a16="http://schemas.microsoft.com/office/drawing/2014/main" id="{2C716143-0AE4-45A1-9C8D-E0FA231714CE}"/>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73738"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3" name="Rectangle 5">
            <a:extLst>
              <a:ext uri="{FF2B5EF4-FFF2-40B4-BE49-F238E27FC236}">
                <a16:creationId xmlns:a16="http://schemas.microsoft.com/office/drawing/2014/main" id="{E4DB27E1-769F-4E16-9F22-08236CC6031A}"/>
              </a:ext>
            </a:extLst>
          </p:cNvPr>
          <p:cNvSpPr>
            <a:spLocks noChangeArrowheads="1"/>
          </p:cNvSpPr>
          <p:nvPr/>
        </p:nvSpPr>
        <p:spPr bwMode="auto">
          <a:xfrm>
            <a:off x="287338" y="115888"/>
            <a:ext cx="8605837" cy="1728787"/>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4000" b="1" i="1">
                <a:solidFill>
                  <a:schemeClr val="tx2"/>
                </a:solidFill>
              </a:rPr>
              <a:t>40. Eu posso administrar o dízimo em vez de levá-lo à igreja?</a:t>
            </a:r>
          </a:p>
        </p:txBody>
      </p:sp>
      <p:sp>
        <p:nvSpPr>
          <p:cNvPr id="93190" name="Text Box 6">
            <a:extLst>
              <a:ext uri="{FF2B5EF4-FFF2-40B4-BE49-F238E27FC236}">
                <a16:creationId xmlns:a16="http://schemas.microsoft.com/office/drawing/2014/main" id="{4DA86AC3-A26E-4092-8C98-1C265747FD59}"/>
              </a:ext>
            </a:extLst>
          </p:cNvPr>
          <p:cNvSpPr txBox="1">
            <a:spLocks noChangeArrowheads="1"/>
          </p:cNvSpPr>
          <p:nvPr/>
        </p:nvSpPr>
        <p:spPr bwMode="auto">
          <a:xfrm>
            <a:off x="323850" y="1644650"/>
            <a:ext cx="860425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400"/>
              <a:t>Não. Sua igreja necessita do dízimo. A regra é esta: “Ninguém se sinta na liberdade de reter o dízimo, para empregá-lo seguindo seu próprio juízo. Não devem servir-se dele numa emergência, nem usá-lo segundo lhes pareça justo, mesmo no que possam considerar como obra do Senhor.” CMS, p.101</a:t>
            </a:r>
          </a:p>
        </p:txBody>
      </p:sp>
      <p:sp>
        <p:nvSpPr>
          <p:cNvPr id="93193" name="AutoShape 9">
            <a:hlinkClick r:id="rId9" action="ppaction://hlinksldjump" highlightClick="1"/>
            <a:extLst>
              <a:ext uri="{FF2B5EF4-FFF2-40B4-BE49-F238E27FC236}">
                <a16:creationId xmlns:a16="http://schemas.microsoft.com/office/drawing/2014/main" id="{C607819F-7B1E-4C40-9B08-189185ADF06D}"/>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a:extLst>
              <a:ext uri="{FF2B5EF4-FFF2-40B4-BE49-F238E27FC236}">
                <a16:creationId xmlns:a16="http://schemas.microsoft.com/office/drawing/2014/main" id="{918FB64E-92A1-4C88-8DCF-632699BFCE5D}"/>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74761"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5" name="Object 3">
            <a:extLst>
              <a:ext uri="{FF2B5EF4-FFF2-40B4-BE49-F238E27FC236}">
                <a16:creationId xmlns:a16="http://schemas.microsoft.com/office/drawing/2014/main" id="{722326E5-E893-437B-83B7-D996370AEFAA}"/>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74762"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6" name="Object 4">
            <a:extLst>
              <a:ext uri="{FF2B5EF4-FFF2-40B4-BE49-F238E27FC236}">
                <a16:creationId xmlns:a16="http://schemas.microsoft.com/office/drawing/2014/main" id="{E313BC2F-1E66-4161-A227-BA2FBE834402}"/>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74763"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7" name="Rectangle 5">
            <a:extLst>
              <a:ext uri="{FF2B5EF4-FFF2-40B4-BE49-F238E27FC236}">
                <a16:creationId xmlns:a16="http://schemas.microsoft.com/office/drawing/2014/main" id="{55887838-38EA-4770-813A-642AE828DE0E}"/>
              </a:ext>
            </a:extLst>
          </p:cNvPr>
          <p:cNvSpPr>
            <a:spLocks noChangeArrowheads="1"/>
          </p:cNvSpPr>
          <p:nvPr/>
        </p:nvSpPr>
        <p:spPr bwMode="auto">
          <a:xfrm>
            <a:off x="323850" y="188913"/>
            <a:ext cx="8605838" cy="1728787"/>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4000" b="1" i="1">
                <a:solidFill>
                  <a:schemeClr val="tx2"/>
                </a:solidFill>
              </a:rPr>
              <a:t>41. Posso reter o dízimo se não concordo com a maneira como</a:t>
            </a:r>
            <a:br>
              <a:rPr lang="pt-BR" altLang="pt-BR" sz="4000" b="1" i="1">
                <a:solidFill>
                  <a:schemeClr val="tx2"/>
                </a:solidFill>
              </a:rPr>
            </a:br>
            <a:r>
              <a:rPr lang="pt-BR" altLang="pt-BR" sz="4000" b="1" i="1">
                <a:solidFill>
                  <a:schemeClr val="tx2"/>
                </a:solidFill>
              </a:rPr>
              <a:t> ele é usado?</a:t>
            </a:r>
          </a:p>
        </p:txBody>
      </p:sp>
      <p:grpSp>
        <p:nvGrpSpPr>
          <p:cNvPr id="95240" name="Group 8">
            <a:extLst>
              <a:ext uri="{FF2B5EF4-FFF2-40B4-BE49-F238E27FC236}">
                <a16:creationId xmlns:a16="http://schemas.microsoft.com/office/drawing/2014/main" id="{D73FAB6B-ECE6-4626-9586-E1A973E6E85E}"/>
              </a:ext>
            </a:extLst>
          </p:cNvPr>
          <p:cNvGrpSpPr>
            <a:grpSpLocks/>
          </p:cNvGrpSpPr>
          <p:nvPr/>
        </p:nvGrpSpPr>
        <p:grpSpPr bwMode="auto">
          <a:xfrm>
            <a:off x="250825" y="1989138"/>
            <a:ext cx="8604250" cy="3937000"/>
            <a:chOff x="158" y="1253"/>
            <a:chExt cx="5420" cy="2480"/>
          </a:xfrm>
        </p:grpSpPr>
        <p:sp>
          <p:nvSpPr>
            <p:cNvPr id="74759" name="Text Box 6">
              <a:extLst>
                <a:ext uri="{FF2B5EF4-FFF2-40B4-BE49-F238E27FC236}">
                  <a16:creationId xmlns:a16="http://schemas.microsoft.com/office/drawing/2014/main" id="{C2F67EDC-7A2A-4FEC-B348-5DB000B5E801}"/>
                </a:ext>
              </a:extLst>
            </p:cNvPr>
            <p:cNvSpPr txBox="1">
              <a:spLocks noChangeArrowheads="1"/>
            </p:cNvSpPr>
            <p:nvPr/>
          </p:nvSpPr>
          <p:spPr bwMode="auto">
            <a:xfrm>
              <a:off x="158" y="1253"/>
              <a:ext cx="5420" cy="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 Alguns se tem sentido mal satisfeitos, e dito: Não pagarei mais o dízimo, pois não confio na maneira porque as coisas são dirigidas na sede da obra. Roubareis, porém, a Deus, por pensardes que a direção da obra não está direita? </a:t>
              </a:r>
            </a:p>
            <a:p>
              <a:pPr eaLnBrk="1" hangingPunct="1">
                <a:spcBef>
                  <a:spcPct val="0"/>
                </a:spcBef>
                <a:buFontTx/>
                <a:buNone/>
              </a:pPr>
              <a:r>
                <a:rPr lang="pt-BR" altLang="pt-BR" sz="3600"/>
                <a:t>                                                   (     )</a:t>
              </a:r>
            </a:p>
          </p:txBody>
        </p:sp>
        <p:sp>
          <p:nvSpPr>
            <p:cNvPr id="95239" name="Line 7">
              <a:extLst>
                <a:ext uri="{FF2B5EF4-FFF2-40B4-BE49-F238E27FC236}">
                  <a16:creationId xmlns:a16="http://schemas.microsoft.com/office/drawing/2014/main" id="{7C56848D-F758-46BB-B803-8040891E79F4}"/>
                </a:ext>
              </a:extLst>
            </p:cNvPr>
            <p:cNvSpPr>
              <a:spLocks noChangeShapeType="1"/>
            </p:cNvSpPr>
            <p:nvPr/>
          </p:nvSpPr>
          <p:spPr bwMode="auto">
            <a:xfrm>
              <a:off x="4468" y="3566"/>
              <a:ext cx="31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a:extLst>
              <a:ext uri="{FF2B5EF4-FFF2-40B4-BE49-F238E27FC236}">
                <a16:creationId xmlns:a16="http://schemas.microsoft.com/office/drawing/2014/main" id="{FC9C99C1-8431-43E0-A75B-22C421FE9096}"/>
              </a:ext>
            </a:extLst>
          </p:cNvPr>
          <p:cNvGraphicFramePr>
            <a:graphicFrameLocks noChangeAspect="1"/>
          </p:cNvGraphicFramePr>
          <p:nvPr>
            <p:ph idx="1"/>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11277" name="CorelDRAW" r:id="rId3" imgW="615696" imgH="600456" progId="CorelDRAW.Graphic.12">
                  <p:embed/>
                </p:oleObj>
              </mc:Choice>
              <mc:Fallback>
                <p:oleObj name="CorelDRAW" r:id="rId3" imgW="615696" imgH="600456"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a:extLst>
              <a:ext uri="{FF2B5EF4-FFF2-40B4-BE49-F238E27FC236}">
                <a16:creationId xmlns:a16="http://schemas.microsoft.com/office/drawing/2014/main" id="{9E60E3AA-5373-49A7-B121-11F6A6A7C0C3}"/>
              </a:ext>
            </a:extLst>
          </p:cNvPr>
          <p:cNvGraphicFramePr>
            <a:graphicFrameLocks noChangeAspect="1"/>
          </p:cNvGraphicFramePr>
          <p:nvPr/>
        </p:nvGraphicFramePr>
        <p:xfrm>
          <a:off x="8604250" y="5853113"/>
          <a:ext cx="385763" cy="384175"/>
        </p:xfrm>
        <a:graphic>
          <a:graphicData uri="http://schemas.openxmlformats.org/presentationml/2006/ole">
            <mc:AlternateContent xmlns:mc="http://schemas.openxmlformats.org/markup-compatibility/2006">
              <mc:Choice xmlns:v="urn:schemas-microsoft-com:vml" Requires="v">
                <p:oleObj spid="_x0000_s11278" name="CorelDRAW" r:id="rId5" imgW="385191" imgH="384810" progId="CorelDRAW.Graphic.12">
                  <p:embed/>
                </p:oleObj>
              </mc:Choice>
              <mc:Fallback>
                <p:oleObj name="CorelDRAW" r:id="rId5" imgW="385191" imgH="384810"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250" y="5853113"/>
                        <a:ext cx="3857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1867" name="Rectangle 11">
            <a:hlinkClick r:id="rId7" action="ppaction://hlinksldjump"/>
            <a:extLst>
              <a:ext uri="{FF2B5EF4-FFF2-40B4-BE49-F238E27FC236}">
                <a16:creationId xmlns:a16="http://schemas.microsoft.com/office/drawing/2014/main" id="{04C0138A-72F5-4168-8030-A4FB3CD0DFCD}"/>
              </a:ext>
            </a:extLst>
          </p:cNvPr>
          <p:cNvSpPr>
            <a:spLocks noChangeArrowheads="1"/>
          </p:cNvSpPr>
          <p:nvPr/>
        </p:nvSpPr>
        <p:spPr bwMode="auto">
          <a:xfrm>
            <a:off x="0" y="35194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41. Posso reter os dízimos se não concordo com a maneira como ele é usado?</a:t>
            </a:r>
          </a:p>
        </p:txBody>
      </p:sp>
      <p:sp>
        <p:nvSpPr>
          <p:cNvPr id="121868" name="Rectangle 12">
            <a:hlinkClick r:id="rId8" action="ppaction://hlinksldjump"/>
            <a:extLst>
              <a:ext uri="{FF2B5EF4-FFF2-40B4-BE49-F238E27FC236}">
                <a16:creationId xmlns:a16="http://schemas.microsoft.com/office/drawing/2014/main" id="{B7430D7C-B601-4C25-8575-24FCC31D2E93}"/>
              </a:ext>
            </a:extLst>
          </p:cNvPr>
          <p:cNvSpPr>
            <a:spLocks noChangeArrowheads="1"/>
          </p:cNvSpPr>
          <p:nvPr/>
        </p:nvSpPr>
        <p:spPr bwMode="auto">
          <a:xfrm>
            <a:off x="0" y="4398963"/>
            <a:ext cx="903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42 Devo dizimar, apesar de minhas dívidas?</a:t>
            </a:r>
            <a:r>
              <a:rPr lang="pt-BR" sz="2000" dirty="0">
                <a:effectLst>
                  <a:outerShdw blurRad="38100" dist="38100" dir="2700000" algn="tl">
                    <a:srgbClr val="000000"/>
                  </a:outerShdw>
                </a:effectLst>
                <a:latin typeface="Copperplate Gothic Light" pitchFamily="34" charset="0"/>
              </a:rPr>
              <a:t> </a:t>
            </a:r>
          </a:p>
        </p:txBody>
      </p:sp>
      <p:sp>
        <p:nvSpPr>
          <p:cNvPr id="121869" name="Rectangle 13">
            <a:hlinkClick r:id="rId9" action="ppaction://hlinksldjump"/>
            <a:extLst>
              <a:ext uri="{FF2B5EF4-FFF2-40B4-BE49-F238E27FC236}">
                <a16:creationId xmlns:a16="http://schemas.microsoft.com/office/drawing/2014/main" id="{97883BAE-7B4E-4101-A31B-85FEBF936677}"/>
              </a:ext>
            </a:extLst>
          </p:cNvPr>
          <p:cNvSpPr>
            <a:spLocks noChangeArrowheads="1"/>
          </p:cNvSpPr>
          <p:nvPr/>
        </p:nvSpPr>
        <p:spPr bwMode="auto">
          <a:xfrm>
            <a:off x="0" y="50307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43. Devo dizimar, mesmo ganhando o insuficiente para atender as minhas necessidades?</a:t>
            </a:r>
          </a:p>
        </p:txBody>
      </p:sp>
      <p:sp>
        <p:nvSpPr>
          <p:cNvPr id="121874" name="Rectangle 18">
            <a:hlinkClick r:id="rId10" action="ppaction://hlinksldjump"/>
            <a:extLst>
              <a:ext uri="{FF2B5EF4-FFF2-40B4-BE49-F238E27FC236}">
                <a16:creationId xmlns:a16="http://schemas.microsoft.com/office/drawing/2014/main" id="{AF7225E1-A46E-4EA8-B21A-4FA64D1B86DE}"/>
              </a:ext>
            </a:extLst>
          </p:cNvPr>
          <p:cNvSpPr>
            <a:spLocks noChangeArrowheads="1"/>
          </p:cNvSpPr>
          <p:nvPr/>
        </p:nvSpPr>
        <p:spPr bwMode="auto">
          <a:xfrm>
            <a:off x="0" y="2960688"/>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40. Eu posso administrar o dízimo em vez de levá-lo à igreja?</a:t>
            </a:r>
          </a:p>
        </p:txBody>
      </p:sp>
      <p:sp>
        <p:nvSpPr>
          <p:cNvPr id="121875" name="Rectangle 19">
            <a:hlinkClick r:id="rId11" action="ppaction://hlinksldjump"/>
            <a:extLst>
              <a:ext uri="{FF2B5EF4-FFF2-40B4-BE49-F238E27FC236}">
                <a16:creationId xmlns:a16="http://schemas.microsoft.com/office/drawing/2014/main" id="{2728E8BE-BD2C-4A31-B9BD-69A27AECC936}"/>
              </a:ext>
            </a:extLst>
          </p:cNvPr>
          <p:cNvSpPr>
            <a:spLocks noChangeArrowheads="1"/>
          </p:cNvSpPr>
          <p:nvPr/>
        </p:nvSpPr>
        <p:spPr bwMode="auto">
          <a:xfrm>
            <a:off x="34925" y="1008063"/>
            <a:ext cx="9202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37. É correto devolver o dízimo de uma só vez no final do ano?</a:t>
            </a:r>
          </a:p>
        </p:txBody>
      </p:sp>
      <p:sp>
        <p:nvSpPr>
          <p:cNvPr id="121876" name="Rectangle 20">
            <a:hlinkClick r:id="rId12" action="ppaction://hlinksldjump"/>
            <a:extLst>
              <a:ext uri="{FF2B5EF4-FFF2-40B4-BE49-F238E27FC236}">
                <a16:creationId xmlns:a16="http://schemas.microsoft.com/office/drawing/2014/main" id="{469A1C6C-B95E-4D55-8F61-983B0A2B99CE}"/>
              </a:ext>
            </a:extLst>
          </p:cNvPr>
          <p:cNvSpPr>
            <a:spLocks noChangeArrowheads="1"/>
          </p:cNvSpPr>
          <p:nvPr/>
        </p:nvSpPr>
        <p:spPr bwMode="auto">
          <a:xfrm>
            <a:off x="34925" y="1519238"/>
            <a:ext cx="8243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38. Devo devolver meu dízimo na Igreja onde sou membro?</a:t>
            </a:r>
          </a:p>
        </p:txBody>
      </p:sp>
      <p:sp>
        <p:nvSpPr>
          <p:cNvPr id="121877" name="Rectangle 21">
            <a:hlinkClick r:id="rId13" action="ppaction://hlinksldjump"/>
            <a:extLst>
              <a:ext uri="{FF2B5EF4-FFF2-40B4-BE49-F238E27FC236}">
                <a16:creationId xmlns:a16="http://schemas.microsoft.com/office/drawing/2014/main" id="{06CB01A4-7CFF-4DFF-8787-8E05254426A5}"/>
              </a:ext>
            </a:extLst>
          </p:cNvPr>
          <p:cNvSpPr>
            <a:spLocks noChangeArrowheads="1"/>
          </p:cNvSpPr>
          <p:nvPr/>
        </p:nvSpPr>
        <p:spPr bwMode="auto">
          <a:xfrm>
            <a:off x="0" y="207803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39. Necessito devolver o dízimo ainda que não assista regularmente à igreja?</a:t>
            </a:r>
          </a:p>
        </p:txBody>
      </p:sp>
      <p:graphicFrame>
        <p:nvGraphicFramePr>
          <p:cNvPr id="11275" name="Object 22">
            <a:extLst>
              <a:ext uri="{FF2B5EF4-FFF2-40B4-BE49-F238E27FC236}">
                <a16:creationId xmlns:a16="http://schemas.microsoft.com/office/drawing/2014/main" id="{F26A9E7B-E4A1-4109-B609-0AC21159A35C}"/>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11279" name="CorelDRAW" r:id="rId14" imgW="377952" imgH="180594" progId="CorelDRAW.Graphic.12">
                  <p:embed/>
                </p:oleObj>
              </mc:Choice>
              <mc:Fallback>
                <p:oleObj name="CorelDRAW" r:id="rId14" imgW="377952" imgH="180594" progId="CorelDRAW.Graphic.12">
                  <p:embed/>
                  <p:pic>
                    <p:nvPicPr>
                      <p:cNvPr id="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4">
            <a:hlinkClick r:id="rId16" action="ppaction://hlinksldjump"/>
            <a:extLst>
              <a:ext uri="{FF2B5EF4-FFF2-40B4-BE49-F238E27FC236}">
                <a16:creationId xmlns:a16="http://schemas.microsoft.com/office/drawing/2014/main" id="{4E02159D-4377-4A8F-B698-8C8B3ABEF843}"/>
              </a:ext>
            </a:extLst>
          </p:cNvPr>
          <p:cNvSpPr>
            <a:spLocks noChangeArrowheads="1"/>
          </p:cNvSpPr>
          <p:nvPr/>
        </p:nvSpPr>
        <p:spPr bwMode="auto">
          <a:xfrm>
            <a:off x="30163" y="1158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36. Deveria ensinar-se às crianças a dizimar seus escassos recursos?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a:extLst>
              <a:ext uri="{FF2B5EF4-FFF2-40B4-BE49-F238E27FC236}">
                <a16:creationId xmlns:a16="http://schemas.microsoft.com/office/drawing/2014/main" id="{5CBBC4C4-789A-42E4-9FFB-B10EA1A382F8}"/>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75784"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79" name="Object 3">
            <a:extLst>
              <a:ext uri="{FF2B5EF4-FFF2-40B4-BE49-F238E27FC236}">
                <a16:creationId xmlns:a16="http://schemas.microsoft.com/office/drawing/2014/main" id="{3915F1A7-38B7-448C-86D8-579360F85943}"/>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75785"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0" name="Object 4">
            <a:extLst>
              <a:ext uri="{FF2B5EF4-FFF2-40B4-BE49-F238E27FC236}">
                <a16:creationId xmlns:a16="http://schemas.microsoft.com/office/drawing/2014/main" id="{628A89E3-D6F3-4978-88CC-DDBF0C0A6F99}"/>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75786"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1" name="Text Box 6">
            <a:extLst>
              <a:ext uri="{FF2B5EF4-FFF2-40B4-BE49-F238E27FC236}">
                <a16:creationId xmlns:a16="http://schemas.microsoft.com/office/drawing/2014/main" id="{FFF43BDD-8222-4A73-92CA-CBEBFE2D8F94}"/>
              </a:ext>
            </a:extLst>
          </p:cNvPr>
          <p:cNvSpPr txBox="1">
            <a:spLocks noChangeArrowheads="1"/>
          </p:cNvSpPr>
          <p:nvPr/>
        </p:nvSpPr>
        <p:spPr bwMode="auto">
          <a:xfrm>
            <a:off x="612775" y="620713"/>
            <a:ext cx="82804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Apresentai vossa queixa franca e aberta, no devido espírito, e às pessoas competentes. </a:t>
            </a:r>
          </a:p>
          <a:p>
            <a:pPr eaLnBrk="1" hangingPunct="1">
              <a:spcBef>
                <a:spcPct val="0"/>
              </a:spcBef>
              <a:buFontTx/>
              <a:buNone/>
            </a:pPr>
            <a:r>
              <a:rPr lang="pt-BR" altLang="pt-BR" sz="3600"/>
              <a:t>Solicitai em vossas petições que se ajustem as coisas e ponham em ordem, mas não vos retireis da obra de Deus, nem vos demonstreis infiéis porque outros não estejam fazendo o que é direito.”    CMS, p. 93 e 94</a:t>
            </a:r>
          </a:p>
        </p:txBody>
      </p:sp>
      <p:sp>
        <p:nvSpPr>
          <p:cNvPr id="96263" name="AutoShape 7">
            <a:extLst>
              <a:ext uri="{FF2B5EF4-FFF2-40B4-BE49-F238E27FC236}">
                <a16:creationId xmlns:a16="http://schemas.microsoft.com/office/drawing/2014/main" id="{685841BC-18A7-4FBF-A9A2-14CF607EB480}"/>
              </a:ext>
            </a:extLst>
          </p:cNvPr>
          <p:cNvSpPr>
            <a:spLocks noChangeArrowheads="1"/>
          </p:cNvSpPr>
          <p:nvPr/>
        </p:nvSpPr>
        <p:spPr bwMode="auto">
          <a:xfrm>
            <a:off x="179388" y="549275"/>
            <a:ext cx="8713787" cy="5111750"/>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96265" name="AutoShape 9">
            <a:hlinkClick r:id="rId9" action="ppaction://hlinksldjump" highlightClick="1"/>
            <a:extLst>
              <a:ext uri="{FF2B5EF4-FFF2-40B4-BE49-F238E27FC236}">
                <a16:creationId xmlns:a16="http://schemas.microsoft.com/office/drawing/2014/main" id="{A4ABADD5-5E94-4080-85A5-09C1F668098E}"/>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a:extLst>
              <a:ext uri="{FF2B5EF4-FFF2-40B4-BE49-F238E27FC236}">
                <a16:creationId xmlns:a16="http://schemas.microsoft.com/office/drawing/2014/main" id="{7C590A02-9079-4652-B35D-65495B778E82}"/>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76809"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3" name="Object 3">
            <a:extLst>
              <a:ext uri="{FF2B5EF4-FFF2-40B4-BE49-F238E27FC236}">
                <a16:creationId xmlns:a16="http://schemas.microsoft.com/office/drawing/2014/main" id="{26B4473D-2F6C-4EB8-ACB3-DA0BB276EB52}"/>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76810"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4" name="Object 4">
            <a:extLst>
              <a:ext uri="{FF2B5EF4-FFF2-40B4-BE49-F238E27FC236}">
                <a16:creationId xmlns:a16="http://schemas.microsoft.com/office/drawing/2014/main" id="{E45354CF-0ADA-4C4E-8F1E-85482895B606}"/>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76811"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5" name="Rectangle 5">
            <a:extLst>
              <a:ext uri="{FF2B5EF4-FFF2-40B4-BE49-F238E27FC236}">
                <a16:creationId xmlns:a16="http://schemas.microsoft.com/office/drawing/2014/main" id="{675150A3-6DA4-4C8D-AAFC-1F2484C1C9DE}"/>
              </a:ext>
            </a:extLst>
          </p:cNvPr>
          <p:cNvSpPr>
            <a:spLocks noChangeArrowheads="1"/>
          </p:cNvSpPr>
          <p:nvPr/>
        </p:nvSpPr>
        <p:spPr bwMode="auto">
          <a:xfrm>
            <a:off x="323850" y="260350"/>
            <a:ext cx="8605838" cy="1728788"/>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4000" b="1" i="1">
                <a:solidFill>
                  <a:schemeClr val="tx2"/>
                </a:solidFill>
              </a:rPr>
              <a:t>42. Devo dizimar, apesar de minhas dívidas?</a:t>
            </a:r>
          </a:p>
        </p:txBody>
      </p:sp>
      <p:grpSp>
        <p:nvGrpSpPr>
          <p:cNvPr id="97288" name="Group 8">
            <a:extLst>
              <a:ext uri="{FF2B5EF4-FFF2-40B4-BE49-F238E27FC236}">
                <a16:creationId xmlns:a16="http://schemas.microsoft.com/office/drawing/2014/main" id="{5A093B25-F813-4D96-A944-DAB6EC03DB81}"/>
              </a:ext>
            </a:extLst>
          </p:cNvPr>
          <p:cNvGrpSpPr>
            <a:grpSpLocks/>
          </p:cNvGrpSpPr>
          <p:nvPr/>
        </p:nvGrpSpPr>
        <p:grpSpPr bwMode="auto">
          <a:xfrm>
            <a:off x="468313" y="2219325"/>
            <a:ext cx="8064500" cy="2838450"/>
            <a:chOff x="295" y="1398"/>
            <a:chExt cx="5080" cy="1788"/>
          </a:xfrm>
        </p:grpSpPr>
        <p:sp>
          <p:nvSpPr>
            <p:cNvPr id="76807" name="Text Box 6">
              <a:extLst>
                <a:ext uri="{FF2B5EF4-FFF2-40B4-BE49-F238E27FC236}">
                  <a16:creationId xmlns:a16="http://schemas.microsoft.com/office/drawing/2014/main" id="{6912098C-35B5-4C82-BC27-BC858B8A5889}"/>
                </a:ext>
              </a:extLst>
            </p:cNvPr>
            <p:cNvSpPr txBox="1">
              <a:spLocks noChangeArrowheads="1"/>
            </p:cNvSpPr>
            <p:nvPr/>
          </p:nvSpPr>
          <p:spPr bwMode="auto">
            <a:xfrm>
              <a:off x="295" y="1398"/>
              <a:ext cx="5080" cy="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Sim, pois nossa primeira maior dívida é com Deus. O qual nos dá todas as coisas independente das obrigações financeiras com seus semelhantes. </a:t>
              </a:r>
            </a:p>
            <a:p>
              <a:pPr eaLnBrk="1" hangingPunct="1">
                <a:spcBef>
                  <a:spcPct val="0"/>
                </a:spcBef>
                <a:buFontTx/>
                <a:buNone/>
              </a:pPr>
              <a:r>
                <a:rPr lang="pt-BR" altLang="pt-BR" sz="3600"/>
                <a:t>                                                   (     )</a:t>
              </a:r>
            </a:p>
          </p:txBody>
        </p:sp>
        <p:sp>
          <p:nvSpPr>
            <p:cNvPr id="97287" name="Line 7">
              <a:extLst>
                <a:ext uri="{FF2B5EF4-FFF2-40B4-BE49-F238E27FC236}">
                  <a16:creationId xmlns:a16="http://schemas.microsoft.com/office/drawing/2014/main" id="{DCD9F614-EAD4-4D5A-8CEF-49962D10D3AD}"/>
                </a:ext>
              </a:extLst>
            </p:cNvPr>
            <p:cNvSpPr>
              <a:spLocks noChangeShapeType="1"/>
            </p:cNvSpPr>
            <p:nvPr/>
          </p:nvSpPr>
          <p:spPr bwMode="auto">
            <a:xfrm>
              <a:off x="4559" y="3022"/>
              <a:ext cx="31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2">
            <a:extLst>
              <a:ext uri="{FF2B5EF4-FFF2-40B4-BE49-F238E27FC236}">
                <a16:creationId xmlns:a16="http://schemas.microsoft.com/office/drawing/2014/main" id="{D183B408-EE8B-43FF-9757-243E2AB6BF7D}"/>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77832"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7" name="Object 3">
            <a:extLst>
              <a:ext uri="{FF2B5EF4-FFF2-40B4-BE49-F238E27FC236}">
                <a16:creationId xmlns:a16="http://schemas.microsoft.com/office/drawing/2014/main" id="{1DC9070F-D536-4339-B457-ECB326A0986E}"/>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77833"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8" name="Object 4">
            <a:extLst>
              <a:ext uri="{FF2B5EF4-FFF2-40B4-BE49-F238E27FC236}">
                <a16:creationId xmlns:a16="http://schemas.microsoft.com/office/drawing/2014/main" id="{57E2314C-615C-4774-9584-9824C130E916}"/>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77834"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310" name="Text Box 6">
            <a:extLst>
              <a:ext uri="{FF2B5EF4-FFF2-40B4-BE49-F238E27FC236}">
                <a16:creationId xmlns:a16="http://schemas.microsoft.com/office/drawing/2014/main" id="{302097C0-62C2-42D4-84ED-8DF8680F09CB}"/>
              </a:ext>
            </a:extLst>
          </p:cNvPr>
          <p:cNvSpPr txBox="1">
            <a:spLocks noChangeArrowheads="1"/>
          </p:cNvSpPr>
          <p:nvPr/>
        </p:nvSpPr>
        <p:spPr bwMode="auto">
          <a:xfrm>
            <a:off x="504825" y="742950"/>
            <a:ext cx="86042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O dizimista cristão, inteligente e fiel, sempre se considera endividado em primeiro lugar com Deus, pois Ele é o proprietário de tudo o que lhe confiou como mordomo. É uma grande injustiça usar o dízimo de Deus para pagar dívidas a seres humanos. Não se pode pagar a alguns, roubando a outros.</a:t>
            </a:r>
          </a:p>
        </p:txBody>
      </p:sp>
      <p:sp>
        <p:nvSpPr>
          <p:cNvPr id="98312" name="AutoShape 8">
            <a:extLst>
              <a:ext uri="{FF2B5EF4-FFF2-40B4-BE49-F238E27FC236}">
                <a16:creationId xmlns:a16="http://schemas.microsoft.com/office/drawing/2014/main" id="{C340C520-7C88-4708-AA99-957B0BE37ED7}"/>
              </a:ext>
            </a:extLst>
          </p:cNvPr>
          <p:cNvSpPr>
            <a:spLocks noChangeArrowheads="1"/>
          </p:cNvSpPr>
          <p:nvPr/>
        </p:nvSpPr>
        <p:spPr bwMode="auto">
          <a:xfrm>
            <a:off x="179388" y="549275"/>
            <a:ext cx="8713787" cy="4967288"/>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98314" name="AutoShape 10">
            <a:hlinkClick r:id="rId9" action="ppaction://hlinksldjump" highlightClick="1"/>
            <a:extLst>
              <a:ext uri="{FF2B5EF4-FFF2-40B4-BE49-F238E27FC236}">
                <a16:creationId xmlns:a16="http://schemas.microsoft.com/office/drawing/2014/main" id="{8A60E73E-6065-46CD-A5AF-411BC19513A2}"/>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animEffect transition="in" filter="wedge">
                                      <p:cBhvr>
                                        <p:cTn id="7" dur="2000"/>
                                        <p:tgtEl>
                                          <p:spTgt spid="98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a:extLst>
              <a:ext uri="{FF2B5EF4-FFF2-40B4-BE49-F238E27FC236}">
                <a16:creationId xmlns:a16="http://schemas.microsoft.com/office/drawing/2014/main" id="{01C6B472-D067-4C76-9818-F6A104BA9DCF}"/>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78857"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1" name="Object 3">
            <a:extLst>
              <a:ext uri="{FF2B5EF4-FFF2-40B4-BE49-F238E27FC236}">
                <a16:creationId xmlns:a16="http://schemas.microsoft.com/office/drawing/2014/main" id="{ECEF76C5-25D8-48C7-8E6D-30FD593DE7FC}"/>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78858"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2" name="Object 4">
            <a:extLst>
              <a:ext uri="{FF2B5EF4-FFF2-40B4-BE49-F238E27FC236}">
                <a16:creationId xmlns:a16="http://schemas.microsoft.com/office/drawing/2014/main" id="{1BB24764-2C1A-4F38-BA15-240CB2F8E36E}"/>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78859"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3" name="Rectangle 5">
            <a:extLst>
              <a:ext uri="{FF2B5EF4-FFF2-40B4-BE49-F238E27FC236}">
                <a16:creationId xmlns:a16="http://schemas.microsoft.com/office/drawing/2014/main" id="{58BD4775-45F6-4732-AF44-726666639136}"/>
              </a:ext>
            </a:extLst>
          </p:cNvPr>
          <p:cNvSpPr>
            <a:spLocks noChangeArrowheads="1"/>
          </p:cNvSpPr>
          <p:nvPr/>
        </p:nvSpPr>
        <p:spPr bwMode="auto">
          <a:xfrm>
            <a:off x="323850" y="260350"/>
            <a:ext cx="8605838" cy="1728788"/>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4000" b="1" i="1">
                <a:solidFill>
                  <a:schemeClr val="tx2"/>
                </a:solidFill>
              </a:rPr>
              <a:t>43. Devo dizimar, mesmo ganhando o insuficiente para atender as minhas necessidades?</a:t>
            </a:r>
          </a:p>
        </p:txBody>
      </p:sp>
      <p:grpSp>
        <p:nvGrpSpPr>
          <p:cNvPr id="99337" name="Group 9">
            <a:extLst>
              <a:ext uri="{FF2B5EF4-FFF2-40B4-BE49-F238E27FC236}">
                <a16:creationId xmlns:a16="http://schemas.microsoft.com/office/drawing/2014/main" id="{C621C4C2-E8F6-45F7-99D0-A1833C5FBE04}"/>
              </a:ext>
            </a:extLst>
          </p:cNvPr>
          <p:cNvGrpSpPr>
            <a:grpSpLocks/>
          </p:cNvGrpSpPr>
          <p:nvPr/>
        </p:nvGrpSpPr>
        <p:grpSpPr bwMode="auto">
          <a:xfrm>
            <a:off x="179388" y="2133600"/>
            <a:ext cx="8496300" cy="4232275"/>
            <a:chOff x="113" y="1344"/>
            <a:chExt cx="5352" cy="2666"/>
          </a:xfrm>
        </p:grpSpPr>
        <p:sp>
          <p:nvSpPr>
            <p:cNvPr id="78855" name="Text Box 6">
              <a:extLst>
                <a:ext uri="{FF2B5EF4-FFF2-40B4-BE49-F238E27FC236}">
                  <a16:creationId xmlns:a16="http://schemas.microsoft.com/office/drawing/2014/main" id="{12FA4071-4015-4DDA-8A13-CE645B0CFE3D}"/>
                </a:ext>
              </a:extLst>
            </p:cNvPr>
            <p:cNvSpPr txBox="1">
              <a:spLocks noChangeArrowheads="1"/>
            </p:cNvSpPr>
            <p:nvPr/>
          </p:nvSpPr>
          <p:spPr bwMode="auto">
            <a:xfrm>
              <a:off x="113" y="1344"/>
              <a:ext cx="5352" cy="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400"/>
                <a:t>O Senhor não nos pede que dizimemos do que não recebemos e sim do que ganhamos, sendo muito ou pouco. Aquele que cumprir a disposição de Deus  no pouco que lhe tem sido dado, receberá a mesma recompensa que aquele que dá </a:t>
              </a:r>
            </a:p>
            <a:p>
              <a:pPr eaLnBrk="1" hangingPunct="1">
                <a:spcBef>
                  <a:spcPct val="0"/>
                </a:spcBef>
                <a:buFontTx/>
                <a:buNone/>
              </a:pPr>
              <a:r>
                <a:rPr lang="pt-BR" altLang="pt-BR" sz="3400"/>
                <a:t>   de sua abundância.                (     )</a:t>
              </a:r>
            </a:p>
            <a:p>
              <a:pPr eaLnBrk="1" hangingPunct="1">
                <a:spcBef>
                  <a:spcPct val="0"/>
                </a:spcBef>
                <a:buFontTx/>
                <a:buNone/>
              </a:pPr>
              <a:r>
                <a:rPr lang="pt-BR" altLang="pt-BR" sz="3400"/>
                <a:t>                                                   </a:t>
              </a:r>
            </a:p>
          </p:txBody>
        </p:sp>
        <p:sp>
          <p:nvSpPr>
            <p:cNvPr id="99336" name="Line 8">
              <a:extLst>
                <a:ext uri="{FF2B5EF4-FFF2-40B4-BE49-F238E27FC236}">
                  <a16:creationId xmlns:a16="http://schemas.microsoft.com/office/drawing/2014/main" id="{8DD9E74B-B6A0-494B-B754-99FDA2D758CE}"/>
                </a:ext>
              </a:extLst>
            </p:cNvPr>
            <p:cNvSpPr>
              <a:spLocks noChangeShapeType="1"/>
            </p:cNvSpPr>
            <p:nvPr/>
          </p:nvSpPr>
          <p:spPr bwMode="auto">
            <a:xfrm>
              <a:off x="4105" y="3521"/>
              <a:ext cx="31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2">
            <a:extLst>
              <a:ext uri="{FF2B5EF4-FFF2-40B4-BE49-F238E27FC236}">
                <a16:creationId xmlns:a16="http://schemas.microsoft.com/office/drawing/2014/main" id="{57E928FC-BEE4-49DF-BBC1-C2C17E5B0580}"/>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79880"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75" name="Object 3">
            <a:extLst>
              <a:ext uri="{FF2B5EF4-FFF2-40B4-BE49-F238E27FC236}">
                <a16:creationId xmlns:a16="http://schemas.microsoft.com/office/drawing/2014/main" id="{A68B59C7-D434-4517-BEB3-E8056F7D6A41}"/>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79881"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76" name="Object 4">
            <a:extLst>
              <a:ext uri="{FF2B5EF4-FFF2-40B4-BE49-F238E27FC236}">
                <a16:creationId xmlns:a16="http://schemas.microsoft.com/office/drawing/2014/main" id="{536A4846-C75D-46A5-B425-8046624C6397}"/>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79882"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7" name="Text Box 6">
            <a:extLst>
              <a:ext uri="{FF2B5EF4-FFF2-40B4-BE49-F238E27FC236}">
                <a16:creationId xmlns:a16="http://schemas.microsoft.com/office/drawing/2014/main" id="{8694E496-8A94-47E9-A031-BD1A50AE5A1B}"/>
              </a:ext>
            </a:extLst>
          </p:cNvPr>
          <p:cNvSpPr txBox="1">
            <a:spLocks noChangeArrowheads="1"/>
          </p:cNvSpPr>
          <p:nvPr/>
        </p:nvSpPr>
        <p:spPr bwMode="auto">
          <a:xfrm>
            <a:off x="755650" y="1568450"/>
            <a:ext cx="7561263"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400"/>
              <a:t>“Aquele que segue o plano de Deus  no pouco que lhe foi </a:t>
            </a:r>
            <a:r>
              <a:rPr lang="pt-BR" altLang="pt-BR" sz="3600"/>
              <a:t>dado</a:t>
            </a:r>
            <a:r>
              <a:rPr lang="pt-BR" altLang="pt-BR" sz="3400"/>
              <a:t>, receberá a mesma recompensa que aquele que oferta  de sua abundância.”</a:t>
            </a:r>
          </a:p>
          <a:p>
            <a:pPr eaLnBrk="1" hangingPunct="1">
              <a:spcBef>
                <a:spcPct val="0"/>
              </a:spcBef>
              <a:buFontTx/>
              <a:buNone/>
            </a:pPr>
            <a:r>
              <a:rPr lang="pt-BR" altLang="pt-BR" sz="3400"/>
              <a:t>OE, p.223</a:t>
            </a:r>
          </a:p>
          <a:p>
            <a:pPr eaLnBrk="1" hangingPunct="1">
              <a:spcBef>
                <a:spcPct val="0"/>
              </a:spcBef>
              <a:buFontTx/>
              <a:buNone/>
            </a:pPr>
            <a:r>
              <a:rPr lang="pt-BR" altLang="pt-BR" sz="3400"/>
              <a:t>                                                   </a:t>
            </a:r>
          </a:p>
        </p:txBody>
      </p:sp>
      <p:sp>
        <p:nvSpPr>
          <p:cNvPr id="115720" name="AutoShape 8">
            <a:extLst>
              <a:ext uri="{FF2B5EF4-FFF2-40B4-BE49-F238E27FC236}">
                <a16:creationId xmlns:a16="http://schemas.microsoft.com/office/drawing/2014/main" id="{BA5E6F45-7F1C-46C0-92D9-282BD1FF42A9}"/>
              </a:ext>
            </a:extLst>
          </p:cNvPr>
          <p:cNvSpPr>
            <a:spLocks noChangeArrowheads="1"/>
          </p:cNvSpPr>
          <p:nvPr/>
        </p:nvSpPr>
        <p:spPr bwMode="auto">
          <a:xfrm>
            <a:off x="468313" y="908050"/>
            <a:ext cx="8280400" cy="3960813"/>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115722" name="AutoShape 10">
            <a:hlinkClick r:id="rId9" action="ppaction://hlinksldjump" highlightClick="1"/>
            <a:extLst>
              <a:ext uri="{FF2B5EF4-FFF2-40B4-BE49-F238E27FC236}">
                <a16:creationId xmlns:a16="http://schemas.microsoft.com/office/drawing/2014/main" id="{CEB033D9-6360-408D-A852-9C1ADB82E185}"/>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a:extLst>
              <a:ext uri="{FF2B5EF4-FFF2-40B4-BE49-F238E27FC236}">
                <a16:creationId xmlns:a16="http://schemas.microsoft.com/office/drawing/2014/main" id="{578FD983-CAFB-42E4-9380-EA142D61EE56}"/>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80905"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899" name="Object 3">
            <a:extLst>
              <a:ext uri="{FF2B5EF4-FFF2-40B4-BE49-F238E27FC236}">
                <a16:creationId xmlns:a16="http://schemas.microsoft.com/office/drawing/2014/main" id="{0FAC5B0B-342A-471D-B0C8-0CB8E0415E47}"/>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80906"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0" name="Object 4">
            <a:extLst>
              <a:ext uri="{FF2B5EF4-FFF2-40B4-BE49-F238E27FC236}">
                <a16:creationId xmlns:a16="http://schemas.microsoft.com/office/drawing/2014/main" id="{44217AC9-7141-4737-BDB7-F12728212A60}"/>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80907"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1" name="Rectangle 5">
            <a:extLst>
              <a:ext uri="{FF2B5EF4-FFF2-40B4-BE49-F238E27FC236}">
                <a16:creationId xmlns:a16="http://schemas.microsoft.com/office/drawing/2014/main" id="{D67596F6-FAC2-4915-8D2D-B2F0EC9ADEE8}"/>
              </a:ext>
            </a:extLst>
          </p:cNvPr>
          <p:cNvSpPr>
            <a:spLocks noChangeArrowheads="1"/>
          </p:cNvSpPr>
          <p:nvPr/>
        </p:nvSpPr>
        <p:spPr bwMode="auto">
          <a:xfrm>
            <a:off x="323850" y="260350"/>
            <a:ext cx="8605838" cy="1728788"/>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4000" b="1" i="1">
                <a:solidFill>
                  <a:schemeClr val="tx2"/>
                </a:solidFill>
              </a:rPr>
              <a:t>44. Deveria dizimar, quando minha primeira obrigação é para com a minha família?</a:t>
            </a:r>
          </a:p>
        </p:txBody>
      </p:sp>
      <p:grpSp>
        <p:nvGrpSpPr>
          <p:cNvPr id="100360" name="Group 8">
            <a:extLst>
              <a:ext uri="{FF2B5EF4-FFF2-40B4-BE49-F238E27FC236}">
                <a16:creationId xmlns:a16="http://schemas.microsoft.com/office/drawing/2014/main" id="{D347773E-3375-4B04-9A60-7A3845E35303}"/>
              </a:ext>
            </a:extLst>
          </p:cNvPr>
          <p:cNvGrpSpPr>
            <a:grpSpLocks/>
          </p:cNvGrpSpPr>
          <p:nvPr/>
        </p:nvGrpSpPr>
        <p:grpSpPr bwMode="auto">
          <a:xfrm>
            <a:off x="468313" y="2273300"/>
            <a:ext cx="8496300" cy="3387725"/>
            <a:chOff x="295" y="1461"/>
            <a:chExt cx="5352" cy="2134"/>
          </a:xfrm>
        </p:grpSpPr>
        <p:sp>
          <p:nvSpPr>
            <p:cNvPr id="80903" name="Text Box 6">
              <a:extLst>
                <a:ext uri="{FF2B5EF4-FFF2-40B4-BE49-F238E27FC236}">
                  <a16:creationId xmlns:a16="http://schemas.microsoft.com/office/drawing/2014/main" id="{1CA3E776-C657-4699-9128-52B7FCFBEBAB}"/>
                </a:ext>
              </a:extLst>
            </p:cNvPr>
            <p:cNvSpPr txBox="1">
              <a:spLocks noChangeArrowheads="1"/>
            </p:cNvSpPr>
            <p:nvPr/>
          </p:nvSpPr>
          <p:spPr bwMode="auto">
            <a:xfrm>
              <a:off x="295" y="1461"/>
              <a:ext cx="5352" cy="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 Algumas pessoas se sentem sob sagrado dever para com os filhos. A cada um devem dar seu quinhão, mas se acham incapazes de conseguir meios para auxiliar a causa de Deus. </a:t>
              </a:r>
            </a:p>
            <a:p>
              <a:pPr eaLnBrk="1" hangingPunct="1">
                <a:spcBef>
                  <a:spcPct val="0"/>
                </a:spcBef>
                <a:buFontTx/>
                <a:buNone/>
              </a:pPr>
              <a:r>
                <a:rPr lang="pt-BR" altLang="pt-BR" sz="3600"/>
                <a:t>                                                 (     )</a:t>
              </a:r>
            </a:p>
          </p:txBody>
        </p:sp>
        <p:sp>
          <p:nvSpPr>
            <p:cNvPr id="100359" name="Line 7">
              <a:extLst>
                <a:ext uri="{FF2B5EF4-FFF2-40B4-BE49-F238E27FC236}">
                  <a16:creationId xmlns:a16="http://schemas.microsoft.com/office/drawing/2014/main" id="{3C2F3118-C084-4404-BDCA-9689FE4FF480}"/>
                </a:ext>
              </a:extLst>
            </p:cNvPr>
            <p:cNvSpPr>
              <a:spLocks noChangeShapeType="1"/>
            </p:cNvSpPr>
            <p:nvPr/>
          </p:nvSpPr>
          <p:spPr bwMode="auto">
            <a:xfrm>
              <a:off x="4422" y="3430"/>
              <a:ext cx="36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a:extLst>
              <a:ext uri="{FF2B5EF4-FFF2-40B4-BE49-F238E27FC236}">
                <a16:creationId xmlns:a16="http://schemas.microsoft.com/office/drawing/2014/main" id="{5798723D-F910-4445-B792-E3B6276985B0}"/>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81928"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3" name="Object 3">
            <a:extLst>
              <a:ext uri="{FF2B5EF4-FFF2-40B4-BE49-F238E27FC236}">
                <a16:creationId xmlns:a16="http://schemas.microsoft.com/office/drawing/2014/main" id="{0AA63174-5964-41EF-B75A-56F7C880D34B}"/>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81929"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4" name="Object 4">
            <a:extLst>
              <a:ext uri="{FF2B5EF4-FFF2-40B4-BE49-F238E27FC236}">
                <a16:creationId xmlns:a16="http://schemas.microsoft.com/office/drawing/2014/main" id="{D9BEC3A6-7B99-4BD0-AAA8-C4BF04612362}"/>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81930"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5" name="Text Box 6">
            <a:extLst>
              <a:ext uri="{FF2B5EF4-FFF2-40B4-BE49-F238E27FC236}">
                <a16:creationId xmlns:a16="http://schemas.microsoft.com/office/drawing/2014/main" id="{59CECE41-AEB5-4F51-9248-7F44E63C8206}"/>
              </a:ext>
            </a:extLst>
          </p:cNvPr>
          <p:cNvSpPr txBox="1">
            <a:spLocks noChangeArrowheads="1"/>
          </p:cNvSpPr>
          <p:nvPr/>
        </p:nvSpPr>
        <p:spPr bwMode="auto">
          <a:xfrm>
            <a:off x="539750" y="836613"/>
            <a:ext cx="8135938"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Dão a desculpa de que têm um dever para com os filhos. Pode isso ser certo, mas seu primeiro dever é para com Deus... Não permitais que vosso filhos roubem vossas ofertas do altar de Deus, usando-as para seu próprio proveito.”   CSM, p.94                                              </a:t>
            </a:r>
          </a:p>
        </p:txBody>
      </p:sp>
      <p:sp>
        <p:nvSpPr>
          <p:cNvPr id="101383" name="AutoShape 7">
            <a:extLst>
              <a:ext uri="{FF2B5EF4-FFF2-40B4-BE49-F238E27FC236}">
                <a16:creationId xmlns:a16="http://schemas.microsoft.com/office/drawing/2014/main" id="{18E8607F-276D-4949-AC2B-41B1C7E21488}"/>
              </a:ext>
            </a:extLst>
          </p:cNvPr>
          <p:cNvSpPr>
            <a:spLocks noChangeArrowheads="1"/>
          </p:cNvSpPr>
          <p:nvPr/>
        </p:nvSpPr>
        <p:spPr bwMode="auto">
          <a:xfrm>
            <a:off x="179388" y="549275"/>
            <a:ext cx="8713787" cy="4751388"/>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101385" name="AutoShape 9">
            <a:hlinkClick r:id="rId9" action="ppaction://hlinksldjump" highlightClick="1"/>
            <a:extLst>
              <a:ext uri="{FF2B5EF4-FFF2-40B4-BE49-F238E27FC236}">
                <a16:creationId xmlns:a16="http://schemas.microsoft.com/office/drawing/2014/main" id="{3477D397-872D-4360-8D1C-CD8D2C323A8C}"/>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a:extLst>
              <a:ext uri="{FF2B5EF4-FFF2-40B4-BE49-F238E27FC236}">
                <a16:creationId xmlns:a16="http://schemas.microsoft.com/office/drawing/2014/main" id="{F92B42FD-48AF-4201-BBE9-B63E6A7CC134}"/>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82953"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7" name="Object 3">
            <a:extLst>
              <a:ext uri="{FF2B5EF4-FFF2-40B4-BE49-F238E27FC236}">
                <a16:creationId xmlns:a16="http://schemas.microsoft.com/office/drawing/2014/main" id="{1CCE9159-2665-409E-9040-D52959F31F63}"/>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82954"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8" name="Object 4">
            <a:extLst>
              <a:ext uri="{FF2B5EF4-FFF2-40B4-BE49-F238E27FC236}">
                <a16:creationId xmlns:a16="http://schemas.microsoft.com/office/drawing/2014/main" id="{2322E62E-A4E8-4612-8E28-7BCABE1E3A45}"/>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82955"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9" name="Rectangle 5">
            <a:extLst>
              <a:ext uri="{FF2B5EF4-FFF2-40B4-BE49-F238E27FC236}">
                <a16:creationId xmlns:a16="http://schemas.microsoft.com/office/drawing/2014/main" id="{A34FB599-AC94-421E-8D1C-7D868D3077FC}"/>
              </a:ext>
            </a:extLst>
          </p:cNvPr>
          <p:cNvSpPr>
            <a:spLocks noChangeArrowheads="1"/>
          </p:cNvSpPr>
          <p:nvPr/>
        </p:nvSpPr>
        <p:spPr bwMode="auto">
          <a:xfrm>
            <a:off x="323850" y="331788"/>
            <a:ext cx="8605838" cy="1728787"/>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4000" b="1" i="1">
                <a:solidFill>
                  <a:schemeClr val="tx2"/>
                </a:solidFill>
              </a:rPr>
              <a:t>45. Tenho razões particulares para não dizimar. Certamente não se espera que eu dizime,</a:t>
            </a:r>
            <a:br>
              <a:rPr lang="pt-BR" altLang="pt-BR" sz="4000" b="1" i="1">
                <a:solidFill>
                  <a:schemeClr val="tx2"/>
                </a:solidFill>
              </a:rPr>
            </a:br>
            <a:r>
              <a:rPr lang="pt-BR" altLang="pt-BR" sz="4000" b="1" i="1">
                <a:solidFill>
                  <a:schemeClr val="tx2"/>
                </a:solidFill>
              </a:rPr>
              <a:t> não é verdade?</a:t>
            </a:r>
          </a:p>
        </p:txBody>
      </p:sp>
      <p:grpSp>
        <p:nvGrpSpPr>
          <p:cNvPr id="102408" name="Group 8">
            <a:extLst>
              <a:ext uri="{FF2B5EF4-FFF2-40B4-BE49-F238E27FC236}">
                <a16:creationId xmlns:a16="http://schemas.microsoft.com/office/drawing/2014/main" id="{85AE004C-43DE-4C0F-96BA-6D72AA4853EA}"/>
              </a:ext>
            </a:extLst>
          </p:cNvPr>
          <p:cNvGrpSpPr>
            <a:grpSpLocks/>
          </p:cNvGrpSpPr>
          <p:nvPr/>
        </p:nvGrpSpPr>
        <p:grpSpPr bwMode="auto">
          <a:xfrm>
            <a:off x="468313" y="2319338"/>
            <a:ext cx="8496300" cy="3503612"/>
            <a:chOff x="295" y="1461"/>
            <a:chExt cx="5352" cy="2207"/>
          </a:xfrm>
        </p:grpSpPr>
        <p:sp>
          <p:nvSpPr>
            <p:cNvPr id="82951" name="Text Box 6">
              <a:extLst>
                <a:ext uri="{FF2B5EF4-FFF2-40B4-BE49-F238E27FC236}">
                  <a16:creationId xmlns:a16="http://schemas.microsoft.com/office/drawing/2014/main" id="{C199000B-8E72-45EC-965A-17CFBA1BBA78}"/>
                </a:ext>
              </a:extLst>
            </p:cNvPr>
            <p:cNvSpPr txBox="1">
              <a:spLocks noChangeArrowheads="1"/>
            </p:cNvSpPr>
            <p:nvPr/>
          </p:nvSpPr>
          <p:spPr bwMode="auto">
            <a:xfrm>
              <a:off x="295" y="1461"/>
              <a:ext cx="5352" cy="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Muitos crêem erroneamente que o dízimo realmente lhes pertence, em lugar de reconhecerem que pertence a Deus como o expressa Levítico 27:30. “Também todas as dízimas do campo, da semente do campo, do fruto das árvores, são do SENHOR; santas são ao SENHOR.”                        (     )</a:t>
              </a:r>
            </a:p>
          </p:txBody>
        </p:sp>
        <p:sp>
          <p:nvSpPr>
            <p:cNvPr id="102407" name="Line 7">
              <a:extLst>
                <a:ext uri="{FF2B5EF4-FFF2-40B4-BE49-F238E27FC236}">
                  <a16:creationId xmlns:a16="http://schemas.microsoft.com/office/drawing/2014/main" id="{41608D5F-8D00-4D1A-B7DF-8F24D8E39838}"/>
                </a:ext>
              </a:extLst>
            </p:cNvPr>
            <p:cNvSpPr>
              <a:spLocks noChangeShapeType="1"/>
            </p:cNvSpPr>
            <p:nvPr/>
          </p:nvSpPr>
          <p:spPr bwMode="auto">
            <a:xfrm>
              <a:off x="4241" y="3521"/>
              <a:ext cx="36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a:extLst>
              <a:ext uri="{FF2B5EF4-FFF2-40B4-BE49-F238E27FC236}">
                <a16:creationId xmlns:a16="http://schemas.microsoft.com/office/drawing/2014/main" id="{4BA7C2CE-B828-4ACB-9F16-6149882F7193}"/>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83976"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1" name="Object 3">
            <a:extLst>
              <a:ext uri="{FF2B5EF4-FFF2-40B4-BE49-F238E27FC236}">
                <a16:creationId xmlns:a16="http://schemas.microsoft.com/office/drawing/2014/main" id="{5A463E97-79A3-4E13-AC3C-A8186ABC428F}"/>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83977"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2" name="Object 4">
            <a:extLst>
              <a:ext uri="{FF2B5EF4-FFF2-40B4-BE49-F238E27FC236}">
                <a16:creationId xmlns:a16="http://schemas.microsoft.com/office/drawing/2014/main" id="{F5CAC3B9-81DB-4705-A72D-9C6535A7091F}"/>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83978"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3" name="Text Box 6">
            <a:extLst>
              <a:ext uri="{FF2B5EF4-FFF2-40B4-BE49-F238E27FC236}">
                <a16:creationId xmlns:a16="http://schemas.microsoft.com/office/drawing/2014/main" id="{B32205EF-9FD9-4D68-A896-6F8DA7F6A663}"/>
              </a:ext>
            </a:extLst>
          </p:cNvPr>
          <p:cNvSpPr txBox="1">
            <a:spLocks noChangeArrowheads="1"/>
          </p:cNvSpPr>
          <p:nvPr/>
        </p:nvSpPr>
        <p:spPr bwMode="auto">
          <a:xfrm>
            <a:off x="395288" y="1268413"/>
            <a:ext cx="84963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 Exigia um décimo e isto Ele requer como o mínimo que o homem Lhe deve devolver. Diz: Dou-vos nove décimos, ao passo que exijo um décimo; este é o Meu. Quando os homens o retém, estou roubando a Deus.” 1TS p. 373</a:t>
            </a:r>
          </a:p>
          <a:p>
            <a:pPr eaLnBrk="1" hangingPunct="1">
              <a:spcBef>
                <a:spcPct val="0"/>
              </a:spcBef>
              <a:buFontTx/>
              <a:buNone/>
            </a:pPr>
            <a:r>
              <a:rPr lang="pt-BR" altLang="pt-BR" sz="3600"/>
              <a:t>                                                 </a:t>
            </a:r>
          </a:p>
        </p:txBody>
      </p:sp>
      <p:sp>
        <p:nvSpPr>
          <p:cNvPr id="103432" name="AutoShape 8">
            <a:extLst>
              <a:ext uri="{FF2B5EF4-FFF2-40B4-BE49-F238E27FC236}">
                <a16:creationId xmlns:a16="http://schemas.microsoft.com/office/drawing/2014/main" id="{D7C26D98-7AEE-4167-B16E-CF8DACD93678}"/>
              </a:ext>
            </a:extLst>
          </p:cNvPr>
          <p:cNvSpPr>
            <a:spLocks noChangeArrowheads="1"/>
          </p:cNvSpPr>
          <p:nvPr/>
        </p:nvSpPr>
        <p:spPr bwMode="auto">
          <a:xfrm>
            <a:off x="179388" y="836613"/>
            <a:ext cx="8713787" cy="4321175"/>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103433" name="AutoShape 9">
            <a:hlinkClick r:id="rId9" action="ppaction://hlinksldjump" highlightClick="1"/>
            <a:extLst>
              <a:ext uri="{FF2B5EF4-FFF2-40B4-BE49-F238E27FC236}">
                <a16:creationId xmlns:a16="http://schemas.microsoft.com/office/drawing/2014/main" id="{985CF962-22C8-492E-8CFC-5021851C1A19}"/>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a:extLst>
              <a:ext uri="{FF2B5EF4-FFF2-40B4-BE49-F238E27FC236}">
                <a16:creationId xmlns:a16="http://schemas.microsoft.com/office/drawing/2014/main" id="{A6F91084-CDC8-4ED5-A26A-24F2AC938F06}"/>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85000"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5" name="Object 3">
            <a:extLst>
              <a:ext uri="{FF2B5EF4-FFF2-40B4-BE49-F238E27FC236}">
                <a16:creationId xmlns:a16="http://schemas.microsoft.com/office/drawing/2014/main" id="{777D1AE0-F939-4074-B053-F939D589F8C6}"/>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85001"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6" name="Object 4">
            <a:extLst>
              <a:ext uri="{FF2B5EF4-FFF2-40B4-BE49-F238E27FC236}">
                <a16:creationId xmlns:a16="http://schemas.microsoft.com/office/drawing/2014/main" id="{A9D7B00B-B08A-4EAD-8DB9-C6ECAF76499B}"/>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85002"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7" name="Rectangle 5">
            <a:extLst>
              <a:ext uri="{FF2B5EF4-FFF2-40B4-BE49-F238E27FC236}">
                <a16:creationId xmlns:a16="http://schemas.microsoft.com/office/drawing/2014/main" id="{9020A805-FEB8-436A-96B2-9D79B9EE04E2}"/>
              </a:ext>
            </a:extLst>
          </p:cNvPr>
          <p:cNvSpPr>
            <a:spLocks noChangeArrowheads="1"/>
          </p:cNvSpPr>
          <p:nvPr/>
        </p:nvSpPr>
        <p:spPr bwMode="auto">
          <a:xfrm>
            <a:off x="323850" y="-100013"/>
            <a:ext cx="8605838" cy="1728788"/>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4000" b="1" i="1">
                <a:solidFill>
                  <a:schemeClr val="tx2"/>
                </a:solidFill>
              </a:rPr>
              <a:t>46. Uma vida de oração substitui a devolução dos dízimos?</a:t>
            </a:r>
          </a:p>
        </p:txBody>
      </p:sp>
      <p:sp>
        <p:nvSpPr>
          <p:cNvPr id="104454" name="Text Box 6">
            <a:extLst>
              <a:ext uri="{FF2B5EF4-FFF2-40B4-BE49-F238E27FC236}">
                <a16:creationId xmlns:a16="http://schemas.microsoft.com/office/drawing/2014/main" id="{A3C8CBE1-6A0B-4139-8D3B-81F92CA02063}"/>
              </a:ext>
            </a:extLst>
          </p:cNvPr>
          <p:cNvSpPr txBox="1">
            <a:spLocks noChangeArrowheads="1"/>
          </p:cNvSpPr>
          <p:nvPr/>
        </p:nvSpPr>
        <p:spPr bwMode="auto">
          <a:xfrm>
            <a:off x="468313" y="1557338"/>
            <a:ext cx="84963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400"/>
              <a:t>“ A oração não tem o fim de operar qualquer mudança em Deus; ela nos põe em harmonia com Ele. Não ocupa o lugar do dever. Por mais freqüentes e fervorosas que sejam as orações feitas, jamais serão aceitas por Deus em lugar do nosso dízimo. A oração não paga nossas dívidas para com o Senhor.” CSM, p. 99</a:t>
            </a:r>
          </a:p>
        </p:txBody>
      </p:sp>
      <p:sp>
        <p:nvSpPr>
          <p:cNvPr id="104456" name="AutoShape 8">
            <a:hlinkClick r:id="rId9" action="ppaction://hlinksldjump" highlightClick="1"/>
            <a:extLst>
              <a:ext uri="{FF2B5EF4-FFF2-40B4-BE49-F238E27FC236}">
                <a16:creationId xmlns:a16="http://schemas.microsoft.com/office/drawing/2014/main" id="{474154FA-0DAD-4D92-A1FD-7526072D5195}"/>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a:extLst>
              <a:ext uri="{FF2B5EF4-FFF2-40B4-BE49-F238E27FC236}">
                <a16:creationId xmlns:a16="http://schemas.microsoft.com/office/drawing/2014/main" id="{6E6955A8-8A37-47E9-9D9D-7151D1CEACA2}"/>
              </a:ext>
            </a:extLst>
          </p:cNvPr>
          <p:cNvGraphicFramePr>
            <a:graphicFrameLocks noChangeAspect="1"/>
          </p:cNvGraphicFramePr>
          <p:nvPr>
            <p:ph idx="1"/>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12299" name="CorelDRAW" r:id="rId3" imgW="615696" imgH="600456" progId="CorelDRAW.Graphic.12">
                  <p:embed/>
                </p:oleObj>
              </mc:Choice>
              <mc:Fallback>
                <p:oleObj name="CorelDRAW" r:id="rId3" imgW="615696" imgH="600456"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a:extLst>
              <a:ext uri="{FF2B5EF4-FFF2-40B4-BE49-F238E27FC236}">
                <a16:creationId xmlns:a16="http://schemas.microsoft.com/office/drawing/2014/main" id="{968A7506-536F-4847-BAF1-A3FF8BBB65CE}"/>
              </a:ext>
            </a:extLst>
          </p:cNvPr>
          <p:cNvGraphicFramePr>
            <a:graphicFrameLocks noChangeAspect="1"/>
          </p:cNvGraphicFramePr>
          <p:nvPr/>
        </p:nvGraphicFramePr>
        <p:xfrm>
          <a:off x="8604250" y="5853113"/>
          <a:ext cx="385763" cy="384175"/>
        </p:xfrm>
        <a:graphic>
          <a:graphicData uri="http://schemas.openxmlformats.org/presentationml/2006/ole">
            <mc:AlternateContent xmlns:mc="http://schemas.openxmlformats.org/markup-compatibility/2006">
              <mc:Choice xmlns:v="urn:schemas-microsoft-com:vml" Requires="v">
                <p:oleObj spid="_x0000_s12300" name="CorelDRAW" r:id="rId5" imgW="385191" imgH="384810" progId="CorelDRAW.Graphic.12">
                  <p:embed/>
                </p:oleObj>
              </mc:Choice>
              <mc:Fallback>
                <p:oleObj name="CorelDRAW" r:id="rId5" imgW="385191" imgH="384810"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250" y="5853113"/>
                        <a:ext cx="3857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91" name="Rectangle 11">
            <a:hlinkClick r:id="rId7" action="ppaction://hlinksldjump"/>
            <a:extLst>
              <a:ext uri="{FF2B5EF4-FFF2-40B4-BE49-F238E27FC236}">
                <a16:creationId xmlns:a16="http://schemas.microsoft.com/office/drawing/2014/main" id="{FFA05AFC-5832-446D-8E82-9DE9EF02F031}"/>
              </a:ext>
            </a:extLst>
          </p:cNvPr>
          <p:cNvSpPr>
            <a:spLocks noChangeArrowheads="1"/>
          </p:cNvSpPr>
          <p:nvPr/>
        </p:nvSpPr>
        <p:spPr bwMode="auto">
          <a:xfrm>
            <a:off x="0" y="35194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48. Quem são os responsáveis na igreja por incentivar a fidelidade na devolução do dízimo?</a:t>
            </a:r>
          </a:p>
        </p:txBody>
      </p:sp>
      <p:sp>
        <p:nvSpPr>
          <p:cNvPr id="122892" name="Rectangle 12">
            <a:hlinkClick r:id="rId8" action="ppaction://hlinksldjump"/>
            <a:extLst>
              <a:ext uri="{FF2B5EF4-FFF2-40B4-BE49-F238E27FC236}">
                <a16:creationId xmlns:a16="http://schemas.microsoft.com/office/drawing/2014/main" id="{34ECFAFD-8D31-4FED-A00C-22E7CD13B12B}"/>
              </a:ext>
            </a:extLst>
          </p:cNvPr>
          <p:cNvSpPr>
            <a:spLocks noChangeArrowheads="1"/>
          </p:cNvSpPr>
          <p:nvPr/>
        </p:nvSpPr>
        <p:spPr bwMode="auto">
          <a:xfrm>
            <a:off x="0" y="45989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49. Para que se destinam os 10% de dízimos que cada organização recebe e envia à organização superior?</a:t>
            </a:r>
          </a:p>
        </p:txBody>
      </p:sp>
      <p:sp>
        <p:nvSpPr>
          <p:cNvPr id="122895" name="Rectangle 15">
            <a:hlinkClick r:id="rId9" action="ppaction://hlinksldjump"/>
            <a:extLst>
              <a:ext uri="{FF2B5EF4-FFF2-40B4-BE49-F238E27FC236}">
                <a16:creationId xmlns:a16="http://schemas.microsoft.com/office/drawing/2014/main" id="{189A474A-BA10-4000-B9D6-A27EA9F1A803}"/>
              </a:ext>
            </a:extLst>
          </p:cNvPr>
          <p:cNvSpPr>
            <a:spLocks noChangeArrowheads="1"/>
          </p:cNvSpPr>
          <p:nvPr/>
        </p:nvSpPr>
        <p:spPr bwMode="auto">
          <a:xfrm>
            <a:off x="0" y="2517775"/>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47. Alguém que não seja fiel nos dízimos pode ser oficial da igreja?</a:t>
            </a:r>
            <a:r>
              <a:rPr lang="pt-BR" sz="2000" dirty="0">
                <a:effectLst>
                  <a:outerShdw blurRad="38100" dist="38100" dir="2700000" algn="tl">
                    <a:srgbClr val="000000"/>
                  </a:outerShdw>
                </a:effectLst>
                <a:latin typeface="Copperplate Gothic Light" pitchFamily="34" charset="0"/>
              </a:rPr>
              <a:t> </a:t>
            </a:r>
          </a:p>
        </p:txBody>
      </p:sp>
      <p:sp>
        <p:nvSpPr>
          <p:cNvPr id="122896" name="Rectangle 16">
            <a:hlinkClick r:id="rId10" action="ppaction://hlinksldjump"/>
            <a:extLst>
              <a:ext uri="{FF2B5EF4-FFF2-40B4-BE49-F238E27FC236}">
                <a16:creationId xmlns:a16="http://schemas.microsoft.com/office/drawing/2014/main" id="{ED4D030D-1D2F-457E-9900-3F795D86FD0B}"/>
              </a:ext>
            </a:extLst>
          </p:cNvPr>
          <p:cNvSpPr>
            <a:spLocks noChangeArrowheads="1"/>
          </p:cNvSpPr>
          <p:nvPr/>
        </p:nvSpPr>
        <p:spPr bwMode="auto">
          <a:xfrm>
            <a:off x="0" y="10175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45. Tenho razões particulares para não dizimar. Certamente não se espera que eu dizime, não é verdade?</a:t>
            </a:r>
          </a:p>
        </p:txBody>
      </p:sp>
      <p:sp>
        <p:nvSpPr>
          <p:cNvPr id="122897" name="Rectangle 17">
            <a:hlinkClick r:id="rId11" action="ppaction://hlinksldjump"/>
            <a:extLst>
              <a:ext uri="{FF2B5EF4-FFF2-40B4-BE49-F238E27FC236}">
                <a16:creationId xmlns:a16="http://schemas.microsoft.com/office/drawing/2014/main" id="{7B8205A3-9A53-4230-A8FF-1C9273F765E4}"/>
              </a:ext>
            </a:extLst>
          </p:cNvPr>
          <p:cNvSpPr>
            <a:spLocks noChangeArrowheads="1"/>
          </p:cNvSpPr>
          <p:nvPr/>
        </p:nvSpPr>
        <p:spPr bwMode="auto">
          <a:xfrm>
            <a:off x="0" y="1925638"/>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46. Uma vida de oração substitui a devolução dos dízimos?</a:t>
            </a:r>
          </a:p>
        </p:txBody>
      </p:sp>
      <p:graphicFrame>
        <p:nvGraphicFramePr>
          <p:cNvPr id="12297" name="Object 18">
            <a:extLst>
              <a:ext uri="{FF2B5EF4-FFF2-40B4-BE49-F238E27FC236}">
                <a16:creationId xmlns:a16="http://schemas.microsoft.com/office/drawing/2014/main" id="{99344870-8911-44F9-8BF9-CBD1CF4F4F56}"/>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12301" name="CorelDRAW" r:id="rId12" imgW="377952" imgH="180594" progId="CorelDRAW.Graphic.12">
                  <p:embed/>
                </p:oleObj>
              </mc:Choice>
              <mc:Fallback>
                <p:oleObj name="CorelDRAW" r:id="rId12" imgW="377952" imgH="180594" progId="CorelDRAW.Graphic.12">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4">
            <a:hlinkClick r:id="rId14" action="ppaction://hlinksldjump"/>
            <a:extLst>
              <a:ext uri="{FF2B5EF4-FFF2-40B4-BE49-F238E27FC236}">
                <a16:creationId xmlns:a16="http://schemas.microsoft.com/office/drawing/2014/main" id="{C5755898-6E52-4D72-A1AF-4026BDD0797E}"/>
              </a:ext>
            </a:extLst>
          </p:cNvPr>
          <p:cNvSpPr>
            <a:spLocks noChangeArrowheads="1"/>
          </p:cNvSpPr>
          <p:nvPr/>
        </p:nvSpPr>
        <p:spPr bwMode="auto">
          <a:xfrm>
            <a:off x="0" y="115888"/>
            <a:ext cx="84597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2000" b="1" dirty="0">
                <a:effectLst>
                  <a:outerShdw blurRad="38100" dist="38100" dir="2700000" algn="tl">
                    <a:srgbClr val="000000"/>
                  </a:outerShdw>
                </a:effectLst>
                <a:latin typeface="Copperplate Gothic Light" pitchFamily="34" charset="0"/>
              </a:rPr>
              <a:t>44. Deveria Dizimar quando minha primeira obrigação é para com a minha família?</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a:extLst>
              <a:ext uri="{FF2B5EF4-FFF2-40B4-BE49-F238E27FC236}">
                <a16:creationId xmlns:a16="http://schemas.microsoft.com/office/drawing/2014/main" id="{30F87EE0-CBEE-4D7C-95A5-1461CFE5F669}"/>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86024"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19" name="Object 3">
            <a:extLst>
              <a:ext uri="{FF2B5EF4-FFF2-40B4-BE49-F238E27FC236}">
                <a16:creationId xmlns:a16="http://schemas.microsoft.com/office/drawing/2014/main" id="{44F59413-5457-4C8D-8F93-3B991B2656A1}"/>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86025"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0" name="Object 4">
            <a:extLst>
              <a:ext uri="{FF2B5EF4-FFF2-40B4-BE49-F238E27FC236}">
                <a16:creationId xmlns:a16="http://schemas.microsoft.com/office/drawing/2014/main" id="{E8B7A41F-68D7-460E-B893-304DB6A53E06}"/>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86026"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1" name="Rectangle 5">
            <a:extLst>
              <a:ext uri="{FF2B5EF4-FFF2-40B4-BE49-F238E27FC236}">
                <a16:creationId xmlns:a16="http://schemas.microsoft.com/office/drawing/2014/main" id="{117E0CBA-15ED-4F2F-8898-B24597993236}"/>
              </a:ext>
            </a:extLst>
          </p:cNvPr>
          <p:cNvSpPr>
            <a:spLocks noChangeArrowheads="1"/>
          </p:cNvSpPr>
          <p:nvPr/>
        </p:nvSpPr>
        <p:spPr bwMode="auto">
          <a:xfrm>
            <a:off x="323850" y="-100013"/>
            <a:ext cx="8605838" cy="1728788"/>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4000" b="1" i="1">
                <a:solidFill>
                  <a:schemeClr val="tx2"/>
                </a:solidFill>
              </a:rPr>
              <a:t>47.  Alguém que não seja fiel nos dízimo pode ser oficial da igreja?</a:t>
            </a:r>
          </a:p>
        </p:txBody>
      </p:sp>
      <p:sp>
        <p:nvSpPr>
          <p:cNvPr id="105478" name="Text Box 6">
            <a:extLst>
              <a:ext uri="{FF2B5EF4-FFF2-40B4-BE49-F238E27FC236}">
                <a16:creationId xmlns:a16="http://schemas.microsoft.com/office/drawing/2014/main" id="{2A2F7F4C-23C7-4B7B-B630-660DDA3429F2}"/>
              </a:ext>
            </a:extLst>
          </p:cNvPr>
          <p:cNvSpPr txBox="1">
            <a:spLocks noChangeArrowheads="1"/>
          </p:cNvSpPr>
          <p:nvPr/>
        </p:nvSpPr>
        <p:spPr bwMode="auto">
          <a:xfrm>
            <a:off x="755650" y="1797050"/>
            <a:ext cx="820737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Os dirigentes da igreja devem dar o exemplo na devolução dos dízimos. “Aquele que não procede de acordo com esse padrão de liderança, não deve continuar como oficial de igreja ou obreiro da Associação / Missão.”</a:t>
            </a:r>
          </a:p>
          <a:p>
            <a:pPr eaLnBrk="1" hangingPunct="1">
              <a:spcBef>
                <a:spcPct val="0"/>
              </a:spcBef>
              <a:buFontTx/>
              <a:buNone/>
            </a:pPr>
            <a:r>
              <a:rPr lang="pt-BR" altLang="pt-BR" sz="3600"/>
              <a:t>Manual da Igreja, p. 138</a:t>
            </a:r>
          </a:p>
        </p:txBody>
      </p:sp>
      <p:sp>
        <p:nvSpPr>
          <p:cNvPr id="105479" name="AutoShape 7">
            <a:hlinkClick r:id="rId9" action="ppaction://hlinksldjump" highlightClick="1"/>
            <a:extLst>
              <a:ext uri="{FF2B5EF4-FFF2-40B4-BE49-F238E27FC236}">
                <a16:creationId xmlns:a16="http://schemas.microsoft.com/office/drawing/2014/main" id="{0E745560-D5D4-483F-86CE-0B46D164FDBA}"/>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a:extLst>
              <a:ext uri="{FF2B5EF4-FFF2-40B4-BE49-F238E27FC236}">
                <a16:creationId xmlns:a16="http://schemas.microsoft.com/office/drawing/2014/main" id="{20C4BB88-3B4C-480A-8010-A3F98E0C8FF0}"/>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87048"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3" name="Object 3">
            <a:extLst>
              <a:ext uri="{FF2B5EF4-FFF2-40B4-BE49-F238E27FC236}">
                <a16:creationId xmlns:a16="http://schemas.microsoft.com/office/drawing/2014/main" id="{2E5FEF0D-9732-4763-97A5-BA13746A2848}"/>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87049"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4" name="Object 4">
            <a:extLst>
              <a:ext uri="{FF2B5EF4-FFF2-40B4-BE49-F238E27FC236}">
                <a16:creationId xmlns:a16="http://schemas.microsoft.com/office/drawing/2014/main" id="{5C22E5F5-6242-48DB-AC73-F1128A41105A}"/>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87050"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5" name="Rectangle 5">
            <a:extLst>
              <a:ext uri="{FF2B5EF4-FFF2-40B4-BE49-F238E27FC236}">
                <a16:creationId xmlns:a16="http://schemas.microsoft.com/office/drawing/2014/main" id="{24545524-2CFE-46F1-AA54-8D78F249DDA8}"/>
              </a:ext>
            </a:extLst>
          </p:cNvPr>
          <p:cNvSpPr>
            <a:spLocks noChangeArrowheads="1"/>
          </p:cNvSpPr>
          <p:nvPr/>
        </p:nvSpPr>
        <p:spPr bwMode="auto">
          <a:xfrm>
            <a:off x="323850" y="115888"/>
            <a:ext cx="8605838" cy="1728787"/>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4000" b="1" i="1">
                <a:solidFill>
                  <a:schemeClr val="tx2"/>
                </a:solidFill>
              </a:rPr>
              <a:t>48. Quem são os responsáveis na igreja por incentivar a fidelidade na devolução do dízimo?</a:t>
            </a:r>
          </a:p>
        </p:txBody>
      </p:sp>
      <p:sp>
        <p:nvSpPr>
          <p:cNvPr id="106502" name="Text Box 6">
            <a:extLst>
              <a:ext uri="{FF2B5EF4-FFF2-40B4-BE49-F238E27FC236}">
                <a16:creationId xmlns:a16="http://schemas.microsoft.com/office/drawing/2014/main" id="{EE2B11E2-4F40-477B-9801-76235FD26063}"/>
              </a:ext>
            </a:extLst>
          </p:cNvPr>
          <p:cNvSpPr txBox="1">
            <a:spLocks noChangeArrowheads="1"/>
          </p:cNvSpPr>
          <p:nvPr/>
        </p:nvSpPr>
        <p:spPr bwMode="auto">
          <a:xfrm>
            <a:off x="755650" y="2012950"/>
            <a:ext cx="820737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De acordo com o manual da igreja </a:t>
            </a:r>
          </a:p>
          <a:p>
            <a:pPr eaLnBrk="1" hangingPunct="1">
              <a:spcBef>
                <a:spcPct val="0"/>
              </a:spcBef>
              <a:buFontTx/>
              <a:buNone/>
            </a:pPr>
            <a:r>
              <a:rPr lang="pt-BR" altLang="pt-BR" sz="3600"/>
              <a:t>são responsáveis:</a:t>
            </a:r>
          </a:p>
          <a:p>
            <a:pPr eaLnBrk="1" hangingPunct="1">
              <a:spcBef>
                <a:spcPct val="0"/>
              </a:spcBef>
            </a:pPr>
            <a:r>
              <a:rPr lang="pt-BR" altLang="pt-BR" sz="3600"/>
              <a:t>  O pastor</a:t>
            </a:r>
          </a:p>
          <a:p>
            <a:pPr eaLnBrk="1" hangingPunct="1">
              <a:spcBef>
                <a:spcPct val="0"/>
              </a:spcBef>
            </a:pPr>
            <a:r>
              <a:rPr lang="pt-BR" altLang="pt-BR" sz="3600"/>
              <a:t>  O ancião</a:t>
            </a:r>
          </a:p>
          <a:p>
            <a:pPr eaLnBrk="1" hangingPunct="1">
              <a:spcBef>
                <a:spcPct val="0"/>
              </a:spcBef>
            </a:pPr>
            <a:r>
              <a:rPr lang="pt-BR" altLang="pt-BR" sz="3600"/>
              <a:t>  O tesoureiro</a:t>
            </a:r>
          </a:p>
          <a:p>
            <a:pPr eaLnBrk="1" hangingPunct="1">
              <a:spcBef>
                <a:spcPct val="0"/>
              </a:spcBef>
            </a:pPr>
            <a:r>
              <a:rPr lang="pt-BR" altLang="pt-BR" sz="3600"/>
              <a:t>  O presidente da comissão de</a:t>
            </a:r>
          </a:p>
          <a:p>
            <a:pPr eaLnBrk="1" hangingPunct="1">
              <a:spcBef>
                <a:spcPct val="0"/>
              </a:spcBef>
              <a:buFontTx/>
              <a:buNone/>
            </a:pPr>
            <a:r>
              <a:rPr lang="pt-BR" altLang="pt-BR" sz="3600"/>
              <a:t>   mordomia</a:t>
            </a:r>
          </a:p>
        </p:txBody>
      </p:sp>
      <p:sp>
        <p:nvSpPr>
          <p:cNvPr id="106504" name="AutoShape 8">
            <a:hlinkClick r:id="rId9" action="ppaction://hlinksldjump" highlightClick="1"/>
            <a:extLst>
              <a:ext uri="{FF2B5EF4-FFF2-40B4-BE49-F238E27FC236}">
                <a16:creationId xmlns:a16="http://schemas.microsoft.com/office/drawing/2014/main" id="{FE206D29-6A80-4667-9531-F51CA7AA9DBD}"/>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2">
            <a:extLst>
              <a:ext uri="{FF2B5EF4-FFF2-40B4-BE49-F238E27FC236}">
                <a16:creationId xmlns:a16="http://schemas.microsoft.com/office/drawing/2014/main" id="{EF27D57C-6EE2-4B76-9EBE-ADD025C1E970}"/>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88072"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7" name="Object 3">
            <a:extLst>
              <a:ext uri="{FF2B5EF4-FFF2-40B4-BE49-F238E27FC236}">
                <a16:creationId xmlns:a16="http://schemas.microsoft.com/office/drawing/2014/main" id="{ACCC5661-47C1-448F-962C-C463E9898FB4}"/>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88073"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8" name="Object 4">
            <a:extLst>
              <a:ext uri="{FF2B5EF4-FFF2-40B4-BE49-F238E27FC236}">
                <a16:creationId xmlns:a16="http://schemas.microsoft.com/office/drawing/2014/main" id="{1C033F32-8BDC-4154-A58F-CBD5DF4DC92D}"/>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88074"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69" name="Rectangle 5">
            <a:extLst>
              <a:ext uri="{FF2B5EF4-FFF2-40B4-BE49-F238E27FC236}">
                <a16:creationId xmlns:a16="http://schemas.microsoft.com/office/drawing/2014/main" id="{220DB3BF-CF26-4BAC-8508-D24E8E7CF445}"/>
              </a:ext>
            </a:extLst>
          </p:cNvPr>
          <p:cNvSpPr>
            <a:spLocks noChangeArrowheads="1"/>
          </p:cNvSpPr>
          <p:nvPr/>
        </p:nvSpPr>
        <p:spPr bwMode="auto">
          <a:xfrm>
            <a:off x="0" y="115888"/>
            <a:ext cx="8929688" cy="1728787"/>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3600" b="1" i="1">
                <a:solidFill>
                  <a:schemeClr val="tx2"/>
                </a:solidFill>
              </a:rPr>
              <a:t>49. Para que se destinam os 10% de dízimos que cada organização recebe e envia à organização superior?</a:t>
            </a:r>
          </a:p>
        </p:txBody>
      </p:sp>
      <p:sp>
        <p:nvSpPr>
          <p:cNvPr id="107526" name="Text Box 6">
            <a:extLst>
              <a:ext uri="{FF2B5EF4-FFF2-40B4-BE49-F238E27FC236}">
                <a16:creationId xmlns:a16="http://schemas.microsoft.com/office/drawing/2014/main" id="{2656BC14-EE97-476C-8691-40D282FDF3A7}"/>
              </a:ext>
            </a:extLst>
          </p:cNvPr>
          <p:cNvSpPr txBox="1">
            <a:spLocks noChangeArrowheads="1"/>
          </p:cNvSpPr>
          <p:nvPr/>
        </p:nvSpPr>
        <p:spPr bwMode="auto">
          <a:xfrm>
            <a:off x="323850" y="1773238"/>
            <a:ext cx="8820150"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a:t>Para cobrir os gastos que sustentam o ministério e a direção da obra nessas organizações. “Assim, a Associação ou Missão local, a União e a Associação Geral ficam providas de fundos para suster os obreiros empregados e atender aos gastos de dirigir a obra de Deus em suas respectivas esferas de responsabilidade e atividade.”</a:t>
            </a:r>
          </a:p>
          <a:p>
            <a:pPr eaLnBrk="1" hangingPunct="1">
              <a:spcBef>
                <a:spcPct val="0"/>
              </a:spcBef>
              <a:buFontTx/>
              <a:buNone/>
            </a:pPr>
            <a:r>
              <a:rPr lang="pt-BR" altLang="pt-BR" sz="2800"/>
              <a:t>Manual da Igreja, p. 163.</a:t>
            </a:r>
          </a:p>
        </p:txBody>
      </p:sp>
      <p:sp>
        <p:nvSpPr>
          <p:cNvPr id="107527" name="AutoShape 7">
            <a:hlinkClick r:id="rId9" action="ppaction://hlinksldjump" highlightClick="1"/>
            <a:extLst>
              <a:ext uri="{FF2B5EF4-FFF2-40B4-BE49-F238E27FC236}">
                <a16:creationId xmlns:a16="http://schemas.microsoft.com/office/drawing/2014/main" id="{0F329A2A-6851-49A6-9787-34A0ECD6A9C8}"/>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2">
            <a:extLst>
              <a:ext uri="{FF2B5EF4-FFF2-40B4-BE49-F238E27FC236}">
                <a16:creationId xmlns:a16="http://schemas.microsoft.com/office/drawing/2014/main" id="{1DF3500C-54F4-4CA5-B30E-79FE5667BB08}"/>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89097"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1" name="Object 3">
            <a:extLst>
              <a:ext uri="{FF2B5EF4-FFF2-40B4-BE49-F238E27FC236}">
                <a16:creationId xmlns:a16="http://schemas.microsoft.com/office/drawing/2014/main" id="{6B49686B-FF34-49AE-881B-CD014BAA676A}"/>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89098"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2" name="Object 4">
            <a:extLst>
              <a:ext uri="{FF2B5EF4-FFF2-40B4-BE49-F238E27FC236}">
                <a16:creationId xmlns:a16="http://schemas.microsoft.com/office/drawing/2014/main" id="{F861E014-D29A-4E28-A891-ED0FE46AC631}"/>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89099"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093" name="Rectangle 5">
            <a:extLst>
              <a:ext uri="{FF2B5EF4-FFF2-40B4-BE49-F238E27FC236}">
                <a16:creationId xmlns:a16="http://schemas.microsoft.com/office/drawing/2014/main" id="{9F7DEDFE-A0D7-4560-9A1E-1DD7063A61F4}"/>
              </a:ext>
            </a:extLst>
          </p:cNvPr>
          <p:cNvSpPr>
            <a:spLocks noChangeArrowheads="1"/>
          </p:cNvSpPr>
          <p:nvPr/>
        </p:nvSpPr>
        <p:spPr bwMode="auto">
          <a:xfrm>
            <a:off x="323850" y="44450"/>
            <a:ext cx="8605838" cy="1728788"/>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4000" b="1" i="1">
                <a:solidFill>
                  <a:schemeClr val="tx2"/>
                </a:solidFill>
              </a:rPr>
              <a:t>50. Pode dedicar-se um templo construído com dízimos?</a:t>
            </a:r>
          </a:p>
        </p:txBody>
      </p:sp>
      <p:grpSp>
        <p:nvGrpSpPr>
          <p:cNvPr id="110600" name="Group 8">
            <a:extLst>
              <a:ext uri="{FF2B5EF4-FFF2-40B4-BE49-F238E27FC236}">
                <a16:creationId xmlns:a16="http://schemas.microsoft.com/office/drawing/2014/main" id="{9F79EDBE-9B3A-441F-8A72-2AA4242ACD41}"/>
              </a:ext>
            </a:extLst>
          </p:cNvPr>
          <p:cNvGrpSpPr>
            <a:grpSpLocks/>
          </p:cNvGrpSpPr>
          <p:nvPr/>
        </p:nvGrpSpPr>
        <p:grpSpPr bwMode="auto">
          <a:xfrm>
            <a:off x="755650" y="1797050"/>
            <a:ext cx="8207375" cy="3937000"/>
            <a:chOff x="476" y="1132"/>
            <a:chExt cx="5170" cy="2480"/>
          </a:xfrm>
        </p:grpSpPr>
        <p:sp>
          <p:nvSpPr>
            <p:cNvPr id="89095" name="Text Box 6">
              <a:extLst>
                <a:ext uri="{FF2B5EF4-FFF2-40B4-BE49-F238E27FC236}">
                  <a16:creationId xmlns:a16="http://schemas.microsoft.com/office/drawing/2014/main" id="{B22CC9AE-8F82-40B3-8904-21FD7196FBF5}"/>
                </a:ext>
              </a:extLst>
            </p:cNvPr>
            <p:cNvSpPr txBox="1">
              <a:spLocks noChangeArrowheads="1"/>
            </p:cNvSpPr>
            <p:nvPr/>
          </p:nvSpPr>
          <p:spPr bwMode="auto">
            <a:xfrm>
              <a:off x="476" y="1132"/>
              <a:ext cx="5170" cy="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Não. Assim como apresentar a Deus uma casa de culto com uma dívida constitui uma negação da fé, porque fala de uma mordomia infiel, de igual maneira e ainda pior, todavia, é o fato de que seja construída utilizando a porção do Senhor.           (     )</a:t>
              </a:r>
            </a:p>
          </p:txBody>
        </p:sp>
        <p:sp>
          <p:nvSpPr>
            <p:cNvPr id="110599" name="Line 7">
              <a:extLst>
                <a:ext uri="{FF2B5EF4-FFF2-40B4-BE49-F238E27FC236}">
                  <a16:creationId xmlns:a16="http://schemas.microsoft.com/office/drawing/2014/main" id="{CA90AF28-8446-45B3-A9DC-A991A7249F90}"/>
                </a:ext>
              </a:extLst>
            </p:cNvPr>
            <p:cNvSpPr>
              <a:spLocks noChangeShapeType="1"/>
            </p:cNvSpPr>
            <p:nvPr/>
          </p:nvSpPr>
          <p:spPr bwMode="auto">
            <a:xfrm>
              <a:off x="3923" y="3430"/>
              <a:ext cx="31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2">
            <a:extLst>
              <a:ext uri="{FF2B5EF4-FFF2-40B4-BE49-F238E27FC236}">
                <a16:creationId xmlns:a16="http://schemas.microsoft.com/office/drawing/2014/main" id="{9B47B816-6777-4612-ACCF-E9DFB3ACE453}"/>
              </a:ext>
            </a:extLst>
          </p:cNvPr>
          <p:cNvGraphicFramePr>
            <a:graphicFrameLocks noChangeAspect="1"/>
          </p:cNvGraphicFramePr>
          <p:nvPr>
            <p:ph idx="1"/>
          </p:nvPr>
        </p:nvGraphicFramePr>
        <p:xfrm>
          <a:off x="8316913" y="6021388"/>
          <a:ext cx="385762" cy="384175"/>
        </p:xfrm>
        <a:graphic>
          <a:graphicData uri="http://schemas.openxmlformats.org/presentationml/2006/ole">
            <mc:AlternateContent xmlns:mc="http://schemas.openxmlformats.org/markup-compatibility/2006">
              <mc:Choice xmlns:v="urn:schemas-microsoft-com:vml" Requires="v">
                <p:oleObj spid="_x0000_s90120" name="CorelDRAW" r:id="rId3" imgW="385191" imgH="384810" progId="CorelDRAW.Graphic.12">
                  <p:embed/>
                </p:oleObj>
              </mc:Choice>
              <mc:Fallback>
                <p:oleObj name="CorelDRAW" r:id="rId3" imgW="385191" imgH="384810"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21388"/>
                        <a:ext cx="3857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5" name="Object 3">
            <a:extLst>
              <a:ext uri="{FF2B5EF4-FFF2-40B4-BE49-F238E27FC236}">
                <a16:creationId xmlns:a16="http://schemas.microsoft.com/office/drawing/2014/main" id="{CBEA9E59-B66A-4323-A39A-B4C298914B2E}"/>
              </a:ext>
            </a:extLst>
          </p:cNvPr>
          <p:cNvGraphicFramePr>
            <a:graphicFrameLocks noChangeAspect="1"/>
          </p:cNvGraphicFramePr>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90121" name="CorelDRAW" r:id="rId5" imgW="615696" imgH="600456" progId="CorelDRAW.Graphic.12">
                  <p:embed/>
                </p:oleObj>
              </mc:Choice>
              <mc:Fallback>
                <p:oleObj name="CorelDRAW" r:id="rId5" imgW="615696" imgH="600456"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6" name="Object 4">
            <a:extLst>
              <a:ext uri="{FF2B5EF4-FFF2-40B4-BE49-F238E27FC236}">
                <a16:creationId xmlns:a16="http://schemas.microsoft.com/office/drawing/2014/main" id="{0B14AD45-8BD6-437E-B8ED-0424B633F14D}"/>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90122" name="CorelDRAW" r:id="rId7" imgW="377952" imgH="180594" progId="CorelDRAW.Graphic.12">
                  <p:embed/>
                </p:oleObj>
              </mc:Choice>
              <mc:Fallback>
                <p:oleObj name="CorelDRAW" r:id="rId7" imgW="377952" imgH="180594" progId="CorelDRAW.Graphic.1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7" name="Text Box 6">
            <a:extLst>
              <a:ext uri="{FF2B5EF4-FFF2-40B4-BE49-F238E27FC236}">
                <a16:creationId xmlns:a16="http://schemas.microsoft.com/office/drawing/2014/main" id="{F9E9F3B9-7529-4818-B01A-677F08902405}"/>
              </a:ext>
            </a:extLst>
          </p:cNvPr>
          <p:cNvSpPr txBox="1">
            <a:spLocks noChangeArrowheads="1"/>
          </p:cNvSpPr>
          <p:nvPr/>
        </p:nvSpPr>
        <p:spPr bwMode="auto">
          <a:xfrm>
            <a:off x="755650" y="1484313"/>
            <a:ext cx="76327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3600"/>
              <a:t>O Espírito de Profecia diz: “ Mas estais roubando a Deus cada vez que pondes a mão no tesouro a fim de tirar fundos para atender as despesas correntes da igreja.” </a:t>
            </a:r>
          </a:p>
          <a:p>
            <a:pPr eaLnBrk="1" hangingPunct="1">
              <a:spcBef>
                <a:spcPct val="0"/>
              </a:spcBef>
              <a:buFontTx/>
              <a:buNone/>
            </a:pPr>
            <a:r>
              <a:rPr lang="pt-BR" altLang="pt-BR" sz="3600"/>
              <a:t>CMS, p. 103</a:t>
            </a:r>
          </a:p>
        </p:txBody>
      </p:sp>
      <p:sp>
        <p:nvSpPr>
          <p:cNvPr id="111623" name="AutoShape 7">
            <a:extLst>
              <a:ext uri="{FF2B5EF4-FFF2-40B4-BE49-F238E27FC236}">
                <a16:creationId xmlns:a16="http://schemas.microsoft.com/office/drawing/2014/main" id="{05C2382B-AF49-4BF1-85AA-851EDF63D69F}"/>
              </a:ext>
            </a:extLst>
          </p:cNvPr>
          <p:cNvSpPr>
            <a:spLocks noChangeArrowheads="1"/>
          </p:cNvSpPr>
          <p:nvPr/>
        </p:nvSpPr>
        <p:spPr bwMode="auto">
          <a:xfrm>
            <a:off x="179388" y="1268413"/>
            <a:ext cx="8424862" cy="3889375"/>
          </a:xfrm>
          <a:prstGeom prst="roundRect">
            <a:avLst>
              <a:gd name="adj" fmla="val 16667"/>
            </a:avLst>
          </a:prstGeom>
          <a:noFill/>
          <a:ln w="9525">
            <a:solidFill>
              <a:srgbClr val="9FB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
        <p:nvSpPr>
          <p:cNvPr id="111624" name="AutoShape 8">
            <a:hlinkClick r:id="rId9" action="ppaction://hlinksldjump" highlightClick="1"/>
            <a:extLst>
              <a:ext uri="{FF2B5EF4-FFF2-40B4-BE49-F238E27FC236}">
                <a16:creationId xmlns:a16="http://schemas.microsoft.com/office/drawing/2014/main" id="{1E3E51FA-F09B-47EF-BE21-059600892311}"/>
              </a:ext>
            </a:extLst>
          </p:cNvPr>
          <p:cNvSpPr>
            <a:spLocks noChangeArrowheads="1"/>
          </p:cNvSpPr>
          <p:nvPr/>
        </p:nvSpPr>
        <p:spPr bwMode="auto">
          <a:xfrm>
            <a:off x="250825" y="6237288"/>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ítulo 1">
            <a:extLst>
              <a:ext uri="{FF2B5EF4-FFF2-40B4-BE49-F238E27FC236}">
                <a16:creationId xmlns:a16="http://schemas.microsoft.com/office/drawing/2014/main" id="{B067615F-671E-4782-A055-32309E4F72B7}"/>
              </a:ext>
            </a:extLst>
          </p:cNvPr>
          <p:cNvSpPr>
            <a:spLocks noGrp="1"/>
          </p:cNvSpPr>
          <p:nvPr>
            <p:ph type="title"/>
          </p:nvPr>
        </p:nvSpPr>
        <p:spPr>
          <a:xfrm>
            <a:off x="179388" y="908050"/>
            <a:ext cx="8856662" cy="868363"/>
          </a:xfrm>
        </p:spPr>
        <p:txBody>
          <a:bodyPr/>
          <a:lstStyle/>
          <a:p>
            <a:r>
              <a:rPr lang="pt-BR" altLang="pt-BR" sz="3200"/>
              <a:t>51. Deveria a Igreja receber os dízimos do produto de atividades que estão em aberta transgressão aos mandamentos de Deus ou de uma pessoa que não é crente?</a:t>
            </a:r>
            <a:br>
              <a:rPr lang="pt-BR" altLang="pt-BR" sz="3200"/>
            </a:br>
            <a:endParaRPr lang="pt-BR" altLang="pt-BR" sz="3200"/>
          </a:p>
        </p:txBody>
      </p:sp>
      <p:sp>
        <p:nvSpPr>
          <p:cNvPr id="3" name="Espaço Reservado para Conteúdo 2">
            <a:extLst>
              <a:ext uri="{FF2B5EF4-FFF2-40B4-BE49-F238E27FC236}">
                <a16:creationId xmlns:a16="http://schemas.microsoft.com/office/drawing/2014/main" id="{3FDE1EB8-38E1-474D-9153-A3F3A6956433}"/>
              </a:ext>
            </a:extLst>
          </p:cNvPr>
          <p:cNvSpPr>
            <a:spLocks noGrp="1"/>
          </p:cNvSpPr>
          <p:nvPr>
            <p:ph idx="1"/>
          </p:nvPr>
        </p:nvSpPr>
        <p:spPr>
          <a:xfrm>
            <a:off x="457200" y="2420938"/>
            <a:ext cx="8229600" cy="3705225"/>
          </a:xfrm>
        </p:spPr>
        <p:txBody>
          <a:bodyPr/>
          <a:lstStyle/>
          <a:p>
            <a:pPr marL="0" indent="0">
              <a:buFontTx/>
              <a:buNone/>
              <a:defRPr/>
            </a:pPr>
            <a:r>
              <a:rPr lang="pt-BR" dirty="0"/>
              <a:t>Às vezes se alega que esse dízimo é dinheiro sujo, indigno, porque provém, por exemplo, de uma prostituta, um homossexual ou de uma pessoa que faz negócios dúbios, e em consequência não é digno de ser recebido por Deus.</a:t>
            </a:r>
          </a:p>
          <a:p>
            <a:pPr marL="0" indent="0">
              <a:buFontTx/>
              <a:buNone/>
              <a:defRPr/>
            </a:pPr>
            <a:r>
              <a:rPr lang="pt-BR" dirty="0"/>
              <a:t>                                                            (     )</a:t>
            </a:r>
          </a:p>
          <a:p>
            <a:pPr>
              <a:defRPr/>
            </a:pPr>
            <a:endParaRPr lang="pt-BR" dirty="0"/>
          </a:p>
        </p:txBody>
      </p:sp>
      <p:sp>
        <p:nvSpPr>
          <p:cNvPr id="4" name="Line 7">
            <a:extLst>
              <a:ext uri="{FF2B5EF4-FFF2-40B4-BE49-F238E27FC236}">
                <a16:creationId xmlns:a16="http://schemas.microsoft.com/office/drawing/2014/main" id="{03DC025D-7B80-4C3E-88DC-8CB5EE70C1E4}"/>
              </a:ext>
            </a:extLst>
          </p:cNvPr>
          <p:cNvSpPr>
            <a:spLocks noChangeShapeType="1"/>
          </p:cNvSpPr>
          <p:nvPr/>
        </p:nvSpPr>
        <p:spPr bwMode="auto">
          <a:xfrm>
            <a:off x="7451725" y="5805488"/>
            <a:ext cx="50323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ço Reservado para Conteúdo 2">
            <a:extLst>
              <a:ext uri="{FF2B5EF4-FFF2-40B4-BE49-F238E27FC236}">
                <a16:creationId xmlns:a16="http://schemas.microsoft.com/office/drawing/2014/main" id="{7CB5DAC4-1510-4176-B883-587EECB976F7}"/>
              </a:ext>
            </a:extLst>
          </p:cNvPr>
          <p:cNvSpPr>
            <a:spLocks noGrp="1"/>
          </p:cNvSpPr>
          <p:nvPr>
            <p:ph idx="1"/>
          </p:nvPr>
        </p:nvSpPr>
        <p:spPr>
          <a:xfrm>
            <a:off x="395288" y="469900"/>
            <a:ext cx="8424862" cy="4830763"/>
          </a:xfrm>
        </p:spPr>
        <p:txBody>
          <a:bodyPr/>
          <a:lstStyle/>
          <a:p>
            <a:pPr marL="0" indent="0">
              <a:buFontTx/>
              <a:buNone/>
            </a:pPr>
            <a:r>
              <a:rPr lang="pt-BR" altLang="pt-BR"/>
              <a:t>Mas, em realidade, não há tal coisa, como dinheiro sujo ou limpo, digno ou indigno. O dinheiro em si mesmo é neutro. </a:t>
            </a:r>
          </a:p>
          <a:p>
            <a:pPr marL="0" indent="0">
              <a:buFontTx/>
              <a:buNone/>
            </a:pPr>
            <a:r>
              <a:rPr lang="pt-BR" altLang="pt-BR"/>
              <a:t>O que são sujos ou indignos são os meios para obter o dinheiro. </a:t>
            </a:r>
          </a:p>
          <a:p>
            <a:pPr marL="0" indent="0">
              <a:buFontTx/>
              <a:buNone/>
            </a:pPr>
            <a:r>
              <a:rPr lang="pt-BR" altLang="pt-BR"/>
              <a:t>Em consequência, quando o dinheiro é dedicado a Deus pode ser legitimamente recebido, salvo quando o dinheiro obtido é produto de fraudes, assaltos, roubos, etc.</a:t>
            </a:r>
          </a:p>
          <a:p>
            <a:pPr marL="0" indent="0">
              <a:buFontTx/>
              <a:buNone/>
            </a:pPr>
            <a:r>
              <a:rPr lang="pt-BR" altLang="pt-BR" sz="2000"/>
              <a:t>Ellen G. White, Chuvas de bênçãos, compilado e organizado por Arnaldo Enríquez (Tatuí, SP: Casa Publicadora Brasileira, 1998), 87.</a:t>
            </a:r>
          </a:p>
          <a:p>
            <a:pPr marL="0" indent="0">
              <a:buFontTx/>
              <a:buNone/>
            </a:pPr>
            <a:endParaRPr lang="pt-BR" altLang="pt-BR"/>
          </a:p>
        </p:txBody>
      </p:sp>
      <p:sp>
        <p:nvSpPr>
          <p:cNvPr id="4" name="AutoShape 7">
            <a:hlinkClick r:id="rId2" action="ppaction://hlinksldjump" highlightClick="1"/>
            <a:extLst>
              <a:ext uri="{FF2B5EF4-FFF2-40B4-BE49-F238E27FC236}">
                <a16:creationId xmlns:a16="http://schemas.microsoft.com/office/drawing/2014/main" id="{729F08BE-2A7D-4689-87C5-F19B067B461C}"/>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ítulo 1">
            <a:extLst>
              <a:ext uri="{FF2B5EF4-FFF2-40B4-BE49-F238E27FC236}">
                <a16:creationId xmlns:a16="http://schemas.microsoft.com/office/drawing/2014/main" id="{489949A3-7338-4DE3-A12D-3E7E58BB7169}"/>
              </a:ext>
            </a:extLst>
          </p:cNvPr>
          <p:cNvSpPr>
            <a:spLocks noGrp="1"/>
          </p:cNvSpPr>
          <p:nvPr>
            <p:ph type="title"/>
          </p:nvPr>
        </p:nvSpPr>
        <p:spPr>
          <a:xfrm>
            <a:off x="468313" y="620713"/>
            <a:ext cx="8496300" cy="868362"/>
          </a:xfrm>
        </p:spPr>
        <p:txBody>
          <a:bodyPr/>
          <a:lstStyle/>
          <a:p>
            <a:r>
              <a:rPr lang="pt-BR" altLang="pt-BR" sz="3000"/>
              <a:t>52. Deveriam receber-se os dízimos de cultivos tais como fumo, café, erva-mate, uva para vinhos, coca, etc.?</a:t>
            </a:r>
            <a:br>
              <a:rPr lang="pt-BR" altLang="pt-BR" sz="3000"/>
            </a:br>
            <a:endParaRPr lang="pt-BR" altLang="pt-BR" sz="3000"/>
          </a:p>
        </p:txBody>
      </p:sp>
      <p:sp>
        <p:nvSpPr>
          <p:cNvPr id="3" name="Espaço Reservado para Conteúdo 2">
            <a:extLst>
              <a:ext uri="{FF2B5EF4-FFF2-40B4-BE49-F238E27FC236}">
                <a16:creationId xmlns:a16="http://schemas.microsoft.com/office/drawing/2014/main" id="{95F33B12-F042-4F2E-8CB0-C92CE7225AB2}"/>
              </a:ext>
            </a:extLst>
          </p:cNvPr>
          <p:cNvSpPr>
            <a:spLocks noGrp="1"/>
          </p:cNvSpPr>
          <p:nvPr>
            <p:ph idx="1"/>
          </p:nvPr>
        </p:nvSpPr>
        <p:spPr>
          <a:xfrm>
            <a:off x="395288" y="1557338"/>
            <a:ext cx="8640762" cy="4281487"/>
          </a:xfrm>
        </p:spPr>
        <p:txBody>
          <a:bodyPr/>
          <a:lstStyle/>
          <a:p>
            <a:pPr marL="0" indent="0">
              <a:buFontTx/>
              <a:buNone/>
              <a:defRPr/>
            </a:pPr>
            <a:r>
              <a:rPr lang="pt-BR" sz="3000" dirty="0"/>
              <a:t>O problema não está no dinheiro ou nos cultivos, senão nos meios errados que usa o homem para obter o dinheiro e no uso equivocado, contrário ao plano de Deus, que faz de ditos cultivos.  Em última instância, o dízimo é uma questão de consciência entre o homem e Deus. Se a pessoa persiste em sua conduta depois de a igreja fazer tudo o que estiver ao seu alcance para orientá-lo, então a responsabilidade fica com o membro e não com a igreja</a:t>
            </a:r>
            <a:r>
              <a:rPr lang="pt-BR" sz="2400" dirty="0"/>
              <a:t>.   </a:t>
            </a:r>
            <a:r>
              <a:rPr lang="pt-BR" sz="2000" dirty="0"/>
              <a:t>White, Chuvas de bênçãos, compilado e organizado por Arnaldo </a:t>
            </a:r>
            <a:r>
              <a:rPr lang="pt-BR" sz="2000" dirty="0" err="1"/>
              <a:t>Enríquez</a:t>
            </a:r>
            <a:r>
              <a:rPr lang="pt-BR" sz="2000" dirty="0"/>
              <a:t>, 87.</a:t>
            </a:r>
          </a:p>
          <a:p>
            <a:pPr>
              <a:defRPr/>
            </a:pPr>
            <a:endParaRPr lang="pt-BR" sz="3000" dirty="0"/>
          </a:p>
        </p:txBody>
      </p:sp>
      <p:sp>
        <p:nvSpPr>
          <p:cNvPr id="4" name="AutoShape 7">
            <a:hlinkClick r:id="rId2" action="ppaction://hlinksldjump" highlightClick="1"/>
            <a:extLst>
              <a:ext uri="{FF2B5EF4-FFF2-40B4-BE49-F238E27FC236}">
                <a16:creationId xmlns:a16="http://schemas.microsoft.com/office/drawing/2014/main" id="{05A7CD12-AF3B-4BA5-B7AC-0FC987974106}"/>
              </a:ext>
            </a:extLst>
          </p:cNvPr>
          <p:cNvSpPr>
            <a:spLocks noChangeArrowheads="1"/>
          </p:cNvSpPr>
          <p:nvPr/>
        </p:nvSpPr>
        <p:spPr bwMode="auto">
          <a:xfrm>
            <a:off x="276225" y="6545263"/>
            <a:ext cx="503238" cy="287337"/>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ítulo 1">
            <a:extLst>
              <a:ext uri="{FF2B5EF4-FFF2-40B4-BE49-F238E27FC236}">
                <a16:creationId xmlns:a16="http://schemas.microsoft.com/office/drawing/2014/main" id="{12AFAA78-64D5-40E3-86F7-A885CA79ECC2}"/>
              </a:ext>
            </a:extLst>
          </p:cNvPr>
          <p:cNvSpPr>
            <a:spLocks noGrp="1"/>
          </p:cNvSpPr>
          <p:nvPr>
            <p:ph type="title"/>
          </p:nvPr>
        </p:nvSpPr>
        <p:spPr>
          <a:xfrm>
            <a:off x="107950" y="976313"/>
            <a:ext cx="9036050" cy="868362"/>
          </a:xfrm>
        </p:spPr>
        <p:txBody>
          <a:bodyPr/>
          <a:lstStyle/>
          <a:p>
            <a:r>
              <a:rPr lang="pt-BR" altLang="pt-BR" sz="3200"/>
              <a:t>53. Podem ser recebidos dízimos do produto de vendas de artigos comercializados na fronteira ou de artigos proibidos por lei?</a:t>
            </a:r>
            <a:br>
              <a:rPr lang="pt-BR" altLang="pt-BR" sz="3200"/>
            </a:br>
            <a:endParaRPr lang="pt-BR" altLang="pt-BR" sz="3200"/>
          </a:p>
        </p:txBody>
      </p:sp>
      <p:sp>
        <p:nvSpPr>
          <p:cNvPr id="3" name="Espaço Reservado para Conteúdo 2">
            <a:extLst>
              <a:ext uri="{FF2B5EF4-FFF2-40B4-BE49-F238E27FC236}">
                <a16:creationId xmlns:a16="http://schemas.microsoft.com/office/drawing/2014/main" id="{4BB896B3-5BB4-442F-B85C-1D6D4CE8792A}"/>
              </a:ext>
            </a:extLst>
          </p:cNvPr>
          <p:cNvSpPr>
            <a:spLocks noGrp="1"/>
          </p:cNvSpPr>
          <p:nvPr>
            <p:ph idx="1"/>
          </p:nvPr>
        </p:nvSpPr>
        <p:spPr>
          <a:xfrm>
            <a:off x="457200" y="2244725"/>
            <a:ext cx="8229600" cy="4137025"/>
          </a:xfrm>
        </p:spPr>
        <p:txBody>
          <a:bodyPr/>
          <a:lstStyle/>
          <a:p>
            <a:pPr marL="0" indent="0">
              <a:buFontTx/>
              <a:buNone/>
              <a:defRPr/>
            </a:pPr>
            <a:r>
              <a:rPr lang="pt-BR" dirty="0"/>
              <a:t>Cremos que seria prudente em qualquer dos dois casos não recebê-los, pois o conhecimento de que tais dízimos tiveram origem ilícita e </a:t>
            </a:r>
            <a:r>
              <a:rPr lang="pt-BR" dirty="0" err="1"/>
              <a:t>violatória</a:t>
            </a:r>
            <a:r>
              <a:rPr lang="pt-BR" dirty="0"/>
              <a:t> da lei, faria que quem os recebesse se tornasse cúmplice no delito perpetrado.</a:t>
            </a:r>
          </a:p>
          <a:p>
            <a:pPr>
              <a:defRPr/>
            </a:pPr>
            <a:endParaRPr lang="pt-BR" dirty="0"/>
          </a:p>
        </p:txBody>
      </p:sp>
      <p:sp>
        <p:nvSpPr>
          <p:cNvPr id="4" name="AutoShape 7">
            <a:hlinkClick r:id="rId2" action="ppaction://hlinksldjump" highlightClick="1"/>
            <a:extLst>
              <a:ext uri="{FF2B5EF4-FFF2-40B4-BE49-F238E27FC236}">
                <a16:creationId xmlns:a16="http://schemas.microsoft.com/office/drawing/2014/main" id="{E2C7646B-D4A6-4DA3-9824-08C0ED76ADA5}"/>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ítulo 1">
            <a:extLst>
              <a:ext uri="{FF2B5EF4-FFF2-40B4-BE49-F238E27FC236}">
                <a16:creationId xmlns:a16="http://schemas.microsoft.com/office/drawing/2014/main" id="{91A17B25-CB48-4BD5-90ED-F09487DA1BBB}"/>
              </a:ext>
            </a:extLst>
          </p:cNvPr>
          <p:cNvSpPr>
            <a:spLocks noGrp="1"/>
          </p:cNvSpPr>
          <p:nvPr>
            <p:ph type="title"/>
          </p:nvPr>
        </p:nvSpPr>
        <p:spPr>
          <a:xfrm>
            <a:off x="0" y="260350"/>
            <a:ext cx="9036050" cy="2219325"/>
          </a:xfrm>
        </p:spPr>
        <p:txBody>
          <a:bodyPr/>
          <a:lstStyle/>
          <a:p>
            <a:r>
              <a:rPr lang="pt-BR" altLang="pt-BR" sz="3600"/>
              <a:t>54. Podem ser recebidos dízimos de dinheiro ganho em loterias, rifas, prognósticos desportivos, etc.?</a:t>
            </a:r>
            <a:br>
              <a:rPr lang="pt-BR" altLang="pt-BR" sz="3600"/>
            </a:br>
            <a:endParaRPr lang="pt-BR" altLang="pt-BR" sz="3600"/>
          </a:p>
        </p:txBody>
      </p:sp>
      <p:sp>
        <p:nvSpPr>
          <p:cNvPr id="3" name="Espaço Reservado para Conteúdo 2">
            <a:extLst>
              <a:ext uri="{FF2B5EF4-FFF2-40B4-BE49-F238E27FC236}">
                <a16:creationId xmlns:a16="http://schemas.microsoft.com/office/drawing/2014/main" id="{88E40FFA-EB3F-4292-903B-220B4FF43021}"/>
              </a:ext>
            </a:extLst>
          </p:cNvPr>
          <p:cNvSpPr>
            <a:spLocks noGrp="1"/>
          </p:cNvSpPr>
          <p:nvPr>
            <p:ph idx="1"/>
          </p:nvPr>
        </p:nvSpPr>
        <p:spPr>
          <a:xfrm>
            <a:off x="539750" y="2636838"/>
            <a:ext cx="8229600" cy="3776662"/>
          </a:xfrm>
        </p:spPr>
        <p:txBody>
          <a:bodyPr/>
          <a:lstStyle/>
          <a:p>
            <a:pPr marL="0" indent="0">
              <a:buFontTx/>
              <a:buNone/>
              <a:defRPr/>
            </a:pPr>
            <a:r>
              <a:rPr lang="pt-BR" dirty="0"/>
              <a:t>Tratando-se de pessoas que não são membros da igreja, podem ser recebidos, pois em quase todos os países estes meios de obter dinheiro são lícitos e aprovados por lei. </a:t>
            </a:r>
          </a:p>
          <a:p>
            <a:pPr>
              <a:defRPr/>
            </a:pPr>
            <a:endParaRPr lang="pt-BR" dirty="0"/>
          </a:p>
          <a:p>
            <a:pPr marL="1828800" lvl="4" indent="0">
              <a:buFontTx/>
              <a:buNone/>
              <a:defRPr/>
            </a:pPr>
            <a:r>
              <a:rPr lang="pt-BR" dirty="0"/>
              <a:t>						(       )                                     </a:t>
            </a:r>
          </a:p>
        </p:txBody>
      </p:sp>
      <p:sp>
        <p:nvSpPr>
          <p:cNvPr id="4" name="Line 7">
            <a:extLst>
              <a:ext uri="{FF2B5EF4-FFF2-40B4-BE49-F238E27FC236}">
                <a16:creationId xmlns:a16="http://schemas.microsoft.com/office/drawing/2014/main" id="{9735015F-9361-43FF-BB44-F8B9C045CE6B}"/>
              </a:ext>
            </a:extLst>
          </p:cNvPr>
          <p:cNvSpPr>
            <a:spLocks noChangeShapeType="1"/>
          </p:cNvSpPr>
          <p:nvPr/>
        </p:nvSpPr>
        <p:spPr bwMode="auto">
          <a:xfrm>
            <a:off x="8027988" y="5959475"/>
            <a:ext cx="50323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pt-BR">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a:extLst>
              <a:ext uri="{FF2B5EF4-FFF2-40B4-BE49-F238E27FC236}">
                <a16:creationId xmlns:a16="http://schemas.microsoft.com/office/drawing/2014/main" id="{4115B59A-FD80-4C61-B3C7-BB8928A41D6C}"/>
              </a:ext>
            </a:extLst>
          </p:cNvPr>
          <p:cNvGraphicFramePr>
            <a:graphicFrameLocks noChangeAspect="1"/>
          </p:cNvGraphicFramePr>
          <p:nvPr>
            <p:ph idx="1"/>
          </p:nvPr>
        </p:nvGraphicFramePr>
        <p:xfrm>
          <a:off x="8493125" y="6391275"/>
          <a:ext cx="650875" cy="422275"/>
        </p:xfrm>
        <a:graphic>
          <a:graphicData uri="http://schemas.openxmlformats.org/presentationml/2006/ole">
            <mc:AlternateContent xmlns:mc="http://schemas.openxmlformats.org/markup-compatibility/2006">
              <mc:Choice xmlns:v="urn:schemas-microsoft-com:vml" Requires="v">
                <p:oleObj spid="_x0000_s13322" name="CorelDRAW" r:id="rId3" imgW="615696" imgH="600456" progId="CorelDRAW.Graphic.12">
                  <p:embed/>
                </p:oleObj>
              </mc:Choice>
              <mc:Fallback>
                <p:oleObj name="CorelDRAW" r:id="rId3" imgW="615696" imgH="600456" progId="CorelDRAW.Graphic.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33830"/>
                      <a:stretch>
                        <a:fillRect/>
                      </a:stretch>
                    </p:blipFill>
                    <p:spPr bwMode="auto">
                      <a:xfrm>
                        <a:off x="8493125" y="6391275"/>
                        <a:ext cx="6508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a:extLst>
              <a:ext uri="{FF2B5EF4-FFF2-40B4-BE49-F238E27FC236}">
                <a16:creationId xmlns:a16="http://schemas.microsoft.com/office/drawing/2014/main" id="{72C2B518-3513-4E81-8679-71BCD44D8056}"/>
              </a:ext>
            </a:extLst>
          </p:cNvPr>
          <p:cNvGraphicFramePr>
            <a:graphicFrameLocks noChangeAspect="1"/>
          </p:cNvGraphicFramePr>
          <p:nvPr/>
        </p:nvGraphicFramePr>
        <p:xfrm>
          <a:off x="8604250" y="5853113"/>
          <a:ext cx="385763" cy="384175"/>
        </p:xfrm>
        <a:graphic>
          <a:graphicData uri="http://schemas.openxmlformats.org/presentationml/2006/ole">
            <mc:AlternateContent xmlns:mc="http://schemas.openxmlformats.org/markup-compatibility/2006">
              <mc:Choice xmlns:v="urn:schemas-microsoft-com:vml" Requires="v">
                <p:oleObj spid="_x0000_s13323" name="CorelDRAW" r:id="rId5" imgW="385191" imgH="384810" progId="CorelDRAW.Graphic.12">
                  <p:embed/>
                </p:oleObj>
              </mc:Choice>
              <mc:Fallback>
                <p:oleObj name="CorelDRAW" r:id="rId5" imgW="385191" imgH="384810" progId="CorelDRAW.Graphic.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250" y="5853113"/>
                        <a:ext cx="3857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94" name="Rectangle 14">
            <a:hlinkClick r:id="rId7" action="ppaction://hlinksldjump"/>
            <a:extLst>
              <a:ext uri="{FF2B5EF4-FFF2-40B4-BE49-F238E27FC236}">
                <a16:creationId xmlns:a16="http://schemas.microsoft.com/office/drawing/2014/main" id="{9F76CA29-04EC-4EB1-AEDE-DFB613480918}"/>
              </a:ext>
            </a:extLst>
          </p:cNvPr>
          <p:cNvSpPr>
            <a:spLocks noChangeArrowheads="1"/>
          </p:cNvSpPr>
          <p:nvPr/>
        </p:nvSpPr>
        <p:spPr bwMode="auto">
          <a:xfrm>
            <a:off x="0" y="260350"/>
            <a:ext cx="8713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50. Pode dedicar-se um templo construído com dízimos?</a:t>
            </a:r>
          </a:p>
        </p:txBody>
      </p:sp>
      <p:graphicFrame>
        <p:nvGraphicFramePr>
          <p:cNvPr id="13317" name="Object 18">
            <a:extLst>
              <a:ext uri="{FF2B5EF4-FFF2-40B4-BE49-F238E27FC236}">
                <a16:creationId xmlns:a16="http://schemas.microsoft.com/office/drawing/2014/main" id="{AB3633E3-14DE-44F9-BFA3-049CE4C564CB}"/>
              </a:ext>
            </a:extLst>
          </p:cNvPr>
          <p:cNvGraphicFramePr>
            <a:graphicFrameLocks noChangeAspect="1"/>
          </p:cNvGraphicFramePr>
          <p:nvPr/>
        </p:nvGraphicFramePr>
        <p:xfrm>
          <a:off x="7885113" y="6632575"/>
          <a:ext cx="377825" cy="180975"/>
        </p:xfrm>
        <a:graphic>
          <a:graphicData uri="http://schemas.openxmlformats.org/presentationml/2006/ole">
            <mc:AlternateContent xmlns:mc="http://schemas.openxmlformats.org/markup-compatibility/2006">
              <mc:Choice xmlns:v="urn:schemas-microsoft-com:vml" Requires="v">
                <p:oleObj spid="_x0000_s13324" name="CorelDRAW" r:id="rId8" imgW="377952" imgH="180594" progId="CorelDRAW.Graphic.12">
                  <p:embed/>
                </p:oleObj>
              </mc:Choice>
              <mc:Fallback>
                <p:oleObj name="CorelDRAW" r:id="rId8" imgW="377952" imgH="180594" progId="CorelDRAW.Graphic.12">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6632575"/>
                        <a:ext cx="37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4">
            <a:hlinkClick r:id="rId10" action="ppaction://hlinksldjump"/>
            <a:extLst>
              <a:ext uri="{FF2B5EF4-FFF2-40B4-BE49-F238E27FC236}">
                <a16:creationId xmlns:a16="http://schemas.microsoft.com/office/drawing/2014/main" id="{7FE3E74D-1A90-4627-9AD1-358968D8DF19}"/>
              </a:ext>
            </a:extLst>
          </p:cNvPr>
          <p:cNvSpPr>
            <a:spLocks noChangeArrowheads="1"/>
          </p:cNvSpPr>
          <p:nvPr/>
        </p:nvSpPr>
        <p:spPr bwMode="auto">
          <a:xfrm>
            <a:off x="28575" y="901700"/>
            <a:ext cx="8713788"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51. Deveria a Igreja receber os dízimos do produto de atividades que estão em aberta transgressão aos mandamentos de Deus ou de uma pessoa que não é crente?</a:t>
            </a:r>
          </a:p>
        </p:txBody>
      </p:sp>
      <p:sp>
        <p:nvSpPr>
          <p:cNvPr id="13" name="Rectangle 14">
            <a:hlinkClick r:id="rId11" action="ppaction://hlinksldjump"/>
            <a:extLst>
              <a:ext uri="{FF2B5EF4-FFF2-40B4-BE49-F238E27FC236}">
                <a16:creationId xmlns:a16="http://schemas.microsoft.com/office/drawing/2014/main" id="{1850E507-9745-4FF8-8066-D651F28F716D}"/>
              </a:ext>
            </a:extLst>
          </p:cNvPr>
          <p:cNvSpPr>
            <a:spLocks noChangeArrowheads="1"/>
          </p:cNvSpPr>
          <p:nvPr/>
        </p:nvSpPr>
        <p:spPr bwMode="auto">
          <a:xfrm>
            <a:off x="0" y="2144713"/>
            <a:ext cx="87137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52. Deveriam receber-se os dízimos de cultivos tais como fumo, café, erva-mate, uva para vinhos, coca, etc.?</a:t>
            </a:r>
          </a:p>
        </p:txBody>
      </p:sp>
      <p:sp>
        <p:nvSpPr>
          <p:cNvPr id="14" name="Rectangle 14">
            <a:hlinkClick r:id="rId12" action="ppaction://hlinksldjump"/>
            <a:extLst>
              <a:ext uri="{FF2B5EF4-FFF2-40B4-BE49-F238E27FC236}">
                <a16:creationId xmlns:a16="http://schemas.microsoft.com/office/drawing/2014/main" id="{2F77A371-8576-47E2-9AE1-991B9A759697}"/>
              </a:ext>
            </a:extLst>
          </p:cNvPr>
          <p:cNvSpPr>
            <a:spLocks noChangeArrowheads="1"/>
          </p:cNvSpPr>
          <p:nvPr/>
        </p:nvSpPr>
        <p:spPr bwMode="auto">
          <a:xfrm>
            <a:off x="0" y="3278188"/>
            <a:ext cx="8713788"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53. Podem ser recebidos dízimos do produto de vendas de artigos comercializados na fronteira ou de artigos proibidos por lei?</a:t>
            </a:r>
          </a:p>
        </p:txBody>
      </p:sp>
      <p:sp>
        <p:nvSpPr>
          <p:cNvPr id="15" name="Rectangle 14">
            <a:hlinkClick r:id="rId13" action="ppaction://hlinksldjump"/>
            <a:extLst>
              <a:ext uri="{FF2B5EF4-FFF2-40B4-BE49-F238E27FC236}">
                <a16:creationId xmlns:a16="http://schemas.microsoft.com/office/drawing/2014/main" id="{80C12BE3-5BA1-443E-A278-CBF0B72046AA}"/>
              </a:ext>
            </a:extLst>
          </p:cNvPr>
          <p:cNvSpPr>
            <a:spLocks noChangeArrowheads="1"/>
          </p:cNvSpPr>
          <p:nvPr/>
        </p:nvSpPr>
        <p:spPr bwMode="auto">
          <a:xfrm>
            <a:off x="0" y="4652963"/>
            <a:ext cx="87137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228600" algn="l"/>
              </a:tabLst>
              <a:defRPr/>
            </a:pPr>
            <a:r>
              <a:rPr lang="pt-BR" sz="2000" b="1" dirty="0">
                <a:effectLst>
                  <a:outerShdw blurRad="38100" dist="38100" dir="2700000" algn="tl">
                    <a:srgbClr val="000000"/>
                  </a:outerShdw>
                </a:effectLst>
                <a:latin typeface="Copperplate Gothic Light" pitchFamily="34" charset="0"/>
              </a:rPr>
              <a:t>54. Podem ser recebidos dízimos de dinheiro ganho em loterias, rifas, prognósticos desportivos, etc.?</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29B67DA-EA63-4566-9294-877CD29B8294}"/>
              </a:ext>
            </a:extLst>
          </p:cNvPr>
          <p:cNvSpPr>
            <a:spLocks noGrp="1"/>
          </p:cNvSpPr>
          <p:nvPr>
            <p:ph idx="1"/>
          </p:nvPr>
        </p:nvSpPr>
        <p:spPr>
          <a:xfrm>
            <a:off x="395288" y="549275"/>
            <a:ext cx="8229600" cy="3776663"/>
          </a:xfrm>
        </p:spPr>
        <p:txBody>
          <a:bodyPr/>
          <a:lstStyle/>
          <a:p>
            <a:pPr marL="0" indent="0">
              <a:buFontTx/>
              <a:buNone/>
              <a:defRPr/>
            </a:pPr>
            <a:r>
              <a:rPr lang="pt-BR" dirty="0"/>
              <a:t>A igreja não aprova a participação em loterias, rifas ou prognósticos desportivos, de modo que um bom membro da igreja não participa dessas atividades.</a:t>
            </a:r>
          </a:p>
          <a:p>
            <a:pPr marL="0" indent="0">
              <a:buFontTx/>
              <a:buNone/>
              <a:defRPr/>
            </a:pPr>
            <a:r>
              <a:rPr lang="pt-BR" dirty="0"/>
              <a:t>Se por ignorância ou outra razão participou e obteve um prêmio, e deseja dizimá-lo, é decisão e problema de consciência dele. Se a igreja está inteirada do fato, deverá chamar-lhe a atenção, para não voltar a cair em um fato semelhante.</a:t>
            </a:r>
          </a:p>
          <a:p>
            <a:pPr>
              <a:defRPr/>
            </a:pPr>
            <a:endParaRPr lang="pt-BR" dirty="0"/>
          </a:p>
        </p:txBody>
      </p:sp>
      <p:sp>
        <p:nvSpPr>
          <p:cNvPr id="4" name="AutoShape 7">
            <a:hlinkClick r:id="rId2" action="ppaction://hlinksldjump" highlightClick="1"/>
            <a:extLst>
              <a:ext uri="{FF2B5EF4-FFF2-40B4-BE49-F238E27FC236}">
                <a16:creationId xmlns:a16="http://schemas.microsoft.com/office/drawing/2014/main" id="{B75F6D59-B4E6-4E53-A8AA-53390EA4AAE7}"/>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44">
            <a:extLst>
              <a:ext uri="{FF2B5EF4-FFF2-40B4-BE49-F238E27FC236}">
                <a16:creationId xmlns:a16="http://schemas.microsoft.com/office/drawing/2014/main" id="{9A4F268E-A464-4E70-9367-8DD2CDE83437}"/>
              </a:ext>
            </a:extLst>
          </p:cNvPr>
          <p:cNvGrpSpPr>
            <a:grpSpLocks/>
          </p:cNvGrpSpPr>
          <p:nvPr/>
        </p:nvGrpSpPr>
        <p:grpSpPr bwMode="auto">
          <a:xfrm>
            <a:off x="612775" y="188913"/>
            <a:ext cx="7559675" cy="4330700"/>
            <a:chOff x="386" y="164"/>
            <a:chExt cx="4853" cy="2910"/>
          </a:xfrm>
        </p:grpSpPr>
        <p:sp>
          <p:nvSpPr>
            <p:cNvPr id="113698" name="AutoShape 34">
              <a:extLst>
                <a:ext uri="{FF2B5EF4-FFF2-40B4-BE49-F238E27FC236}">
                  <a16:creationId xmlns:a16="http://schemas.microsoft.com/office/drawing/2014/main" id="{1D0E7AEC-50A3-45FE-B720-B7ECAD082CEA}"/>
                </a:ext>
              </a:extLst>
            </p:cNvPr>
            <p:cNvSpPr>
              <a:spLocks noChangeArrowheads="1"/>
            </p:cNvSpPr>
            <p:nvPr/>
          </p:nvSpPr>
          <p:spPr bwMode="auto">
            <a:xfrm>
              <a:off x="386" y="164"/>
              <a:ext cx="4623" cy="2910"/>
            </a:xfrm>
            <a:prstGeom prst="roundRect">
              <a:avLst>
                <a:gd name="adj" fmla="val 28"/>
              </a:avLst>
            </a:prstGeom>
            <a:solidFill>
              <a:srgbClr val="B9DCFF"/>
            </a:solidFill>
            <a:ln w="73025">
              <a:solidFill>
                <a:srgbClr val="EAEAEA"/>
              </a:solidFill>
              <a:round/>
              <a:headEnd/>
              <a:tailEnd/>
            </a:ln>
          </p:spPr>
          <p:txBody>
            <a:bodyPr wrap="none" anchor="ctr"/>
            <a:lstStyle/>
            <a:p>
              <a:pPr eaLnBrk="1" hangingPunct="1">
                <a:defRPr/>
              </a:pPr>
              <a:endParaRPr lang="pt-BR">
                <a:effectLst>
                  <a:outerShdw blurRad="38100" dist="38100" dir="2700000" algn="tl">
                    <a:srgbClr val="000000">
                      <a:alpha val="43137"/>
                    </a:srgbClr>
                  </a:outerShdw>
                </a:effectLst>
                <a:latin typeface="Arial" charset="0"/>
              </a:endParaRPr>
            </a:p>
          </p:txBody>
        </p:sp>
        <p:pic>
          <p:nvPicPr>
            <p:cNvPr id="97288" name="Picture 40" descr="5">
              <a:extLst>
                <a:ext uri="{FF2B5EF4-FFF2-40B4-BE49-F238E27FC236}">
                  <a16:creationId xmlns:a16="http://schemas.microsoft.com/office/drawing/2014/main" id="{9730D29B-A186-4803-8235-A7E7B6278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127"/>
            <a:stretch>
              <a:fillRect/>
            </a:stretch>
          </p:blipFill>
          <p:spPr bwMode="auto">
            <a:xfrm>
              <a:off x="1565" y="391"/>
              <a:ext cx="3674" cy="2472"/>
            </a:xfrm>
            <a:prstGeom prst="rect">
              <a:avLst/>
            </a:prstGeom>
            <a:noFill/>
            <a:ln w="57150">
              <a:solidFill>
                <a:srgbClr val="B9DCFF"/>
              </a:solidFill>
              <a:miter lim="800000"/>
              <a:headEnd/>
              <a:tailEnd/>
            </a:ln>
            <a:extLst>
              <a:ext uri="{909E8E84-426E-40DD-AFC4-6F175D3DCCD1}">
                <a14:hiddenFill xmlns:a14="http://schemas.microsoft.com/office/drawing/2010/main">
                  <a:solidFill>
                    <a:srgbClr val="FFFFFF"/>
                  </a:solidFill>
                </a14:hiddenFill>
              </a:ext>
            </a:extLst>
          </p:spPr>
        </p:pic>
      </p:grpSp>
      <p:sp>
        <p:nvSpPr>
          <p:cNvPr id="113705" name="Rectangle 41">
            <a:extLst>
              <a:ext uri="{FF2B5EF4-FFF2-40B4-BE49-F238E27FC236}">
                <a16:creationId xmlns:a16="http://schemas.microsoft.com/office/drawing/2014/main" id="{95AE3EDC-95B3-4020-A4CA-854E4FCDE9EC}"/>
              </a:ext>
            </a:extLst>
          </p:cNvPr>
          <p:cNvSpPr>
            <a:spLocks noChangeArrowheads="1"/>
          </p:cNvSpPr>
          <p:nvPr/>
        </p:nvSpPr>
        <p:spPr bwMode="auto">
          <a:xfrm>
            <a:off x="755650" y="333375"/>
            <a:ext cx="16573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pt-BR" sz="3200" b="1">
                <a:solidFill>
                  <a:srgbClr val="000000"/>
                </a:solidFill>
                <a:effectLst>
                  <a:outerShdw blurRad="38100" dist="38100" dir="2700000" algn="tl">
                    <a:srgbClr val="FFFFFF"/>
                  </a:outerShdw>
                </a:effectLst>
                <a:latin typeface="French Script MT" pitchFamily="66" charset="0"/>
              </a:rPr>
              <a:t>Senhor, que é o homem, para que o conheças, e o filho do homem, para que o estimes? </a:t>
            </a:r>
          </a:p>
        </p:txBody>
      </p:sp>
      <p:sp>
        <p:nvSpPr>
          <p:cNvPr id="113706" name="Text Box 42">
            <a:extLst>
              <a:ext uri="{FF2B5EF4-FFF2-40B4-BE49-F238E27FC236}">
                <a16:creationId xmlns:a16="http://schemas.microsoft.com/office/drawing/2014/main" id="{0B3CAE29-1FBE-49CB-AAEB-0BCE3FA74F29}"/>
              </a:ext>
            </a:extLst>
          </p:cNvPr>
          <p:cNvSpPr txBox="1">
            <a:spLocks noChangeArrowheads="1"/>
          </p:cNvSpPr>
          <p:nvPr/>
        </p:nvSpPr>
        <p:spPr bwMode="auto">
          <a:xfrm>
            <a:off x="6156325" y="6319838"/>
            <a:ext cx="28432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5000"/>
              </a:lnSpc>
              <a:spcBef>
                <a:spcPct val="50000"/>
              </a:spcBef>
              <a:defRPr/>
            </a:pPr>
            <a:r>
              <a:rPr lang="pt-BR" sz="1400" i="1" dirty="0">
                <a:effectLst>
                  <a:outerShdw blurRad="38100" dist="38100" dir="2700000" algn="tl">
                    <a:srgbClr val="000000"/>
                  </a:outerShdw>
                </a:effectLst>
                <a:latin typeface="Arial" charset="0"/>
              </a:rPr>
              <a:t>Mordomia Cristã</a:t>
            </a:r>
          </a:p>
          <a:p>
            <a:pPr eaLnBrk="1" hangingPunct="1">
              <a:lnSpc>
                <a:spcPct val="85000"/>
              </a:lnSpc>
              <a:spcBef>
                <a:spcPct val="50000"/>
              </a:spcBef>
              <a:defRPr/>
            </a:pPr>
            <a:r>
              <a:rPr lang="pt-BR" sz="1400" i="1" dirty="0">
                <a:effectLst>
                  <a:outerShdw blurRad="38100" dist="38100" dir="2700000" algn="tl">
                    <a:srgbClr val="000000"/>
                  </a:outerShdw>
                </a:effectLst>
                <a:latin typeface="Arial" charset="0"/>
              </a:rPr>
              <a:t>União Central Brasileira da IASD</a:t>
            </a:r>
          </a:p>
        </p:txBody>
      </p:sp>
      <p:sp>
        <p:nvSpPr>
          <p:cNvPr id="113707" name="Text Box 43">
            <a:extLst>
              <a:ext uri="{FF2B5EF4-FFF2-40B4-BE49-F238E27FC236}">
                <a16:creationId xmlns:a16="http://schemas.microsoft.com/office/drawing/2014/main" id="{7AF6AFBA-D95E-4D02-90C3-72C6F4956561}"/>
              </a:ext>
            </a:extLst>
          </p:cNvPr>
          <p:cNvSpPr txBox="1">
            <a:spLocks noChangeArrowheads="1"/>
          </p:cNvSpPr>
          <p:nvPr/>
        </p:nvSpPr>
        <p:spPr bwMode="auto">
          <a:xfrm>
            <a:off x="539750" y="4508500"/>
            <a:ext cx="7777163"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ts val="200"/>
              </a:spcBef>
              <a:defRPr/>
            </a:pPr>
            <a:r>
              <a:rPr lang="pt-BR" sz="2400" dirty="0">
                <a:effectLst>
                  <a:outerShdw blurRad="38100" dist="38100" dir="2700000" algn="tl">
                    <a:srgbClr val="000000"/>
                  </a:outerShdw>
                </a:effectLst>
                <a:latin typeface="Arial" charset="0"/>
              </a:rPr>
              <a:t>Estas coisas devem manter Deus em nossa lembrança, e elevar-nos o coração das coisas sensíveis, ligando-as com laços de amor e gratidão a nosso Criador. </a:t>
            </a:r>
          </a:p>
          <a:p>
            <a:pPr algn="ctr" eaLnBrk="1" hangingPunct="1">
              <a:spcBef>
                <a:spcPts val="200"/>
              </a:spcBef>
              <a:defRPr/>
            </a:pPr>
            <a:r>
              <a:rPr lang="pt-BR" sz="2400" dirty="0">
                <a:effectLst>
                  <a:outerShdw blurRad="38100" dist="38100" dir="2700000" algn="tl">
                    <a:srgbClr val="000000"/>
                  </a:outerShdw>
                </a:effectLst>
                <a:latin typeface="Arial" charset="0"/>
              </a:rPr>
              <a:t>Manuscrito 62, 1886</a:t>
            </a:r>
          </a:p>
        </p:txBody>
      </p:sp>
      <p:sp>
        <p:nvSpPr>
          <p:cNvPr id="8" name="AutoShape 7">
            <a:hlinkClick r:id="rId3" action="ppaction://hlinksldjump" highlightClick="1"/>
            <a:extLst>
              <a:ext uri="{FF2B5EF4-FFF2-40B4-BE49-F238E27FC236}">
                <a16:creationId xmlns:a16="http://schemas.microsoft.com/office/drawing/2014/main" id="{3EC268F6-F4D0-4070-9E83-6A8A1ED82460}"/>
              </a:ext>
            </a:extLst>
          </p:cNvPr>
          <p:cNvSpPr>
            <a:spLocks noChangeArrowheads="1"/>
          </p:cNvSpPr>
          <p:nvPr/>
        </p:nvSpPr>
        <p:spPr bwMode="auto">
          <a:xfrm>
            <a:off x="250825" y="6308725"/>
            <a:ext cx="503238" cy="287338"/>
          </a:xfrm>
          <a:prstGeom prst="actionButtonBeginning">
            <a:avLst/>
          </a:prstGeom>
          <a:gradFill rotWithShape="1">
            <a:gsLst>
              <a:gs pos="0">
                <a:srgbClr val="77A34F"/>
              </a:gs>
              <a:gs pos="100000">
                <a:schemeClr val="bg1"/>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t-BR"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07" grpId="0"/>
    </p:bldLst>
  </p:timing>
</p:sld>
</file>

<file path=ppt/theme/theme1.xml><?xml version="1.0" encoding="utf-8"?>
<a:theme xmlns:a="http://schemas.openxmlformats.org/drawingml/2006/main" name="Sample presentation slides [4]">
  <a:themeElements>
    <a:clrScheme name="Sample presentation slides [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4]">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Sample presentation slides [4]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4]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Sample presentation slides [4]</Template>
  <TotalTime>1544</TotalTime>
  <Words>6480</Words>
  <Application>Microsoft Office PowerPoint</Application>
  <PresentationFormat>Apresentação na tela (4:3)</PresentationFormat>
  <Paragraphs>285</Paragraphs>
  <Slides>91</Slides>
  <Notes>1</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91</vt:i4>
      </vt:variant>
    </vt:vector>
  </HeadingPairs>
  <TitlesOfParts>
    <vt:vector size="99" baseType="lpstr">
      <vt:lpstr>Arial</vt:lpstr>
      <vt:lpstr>Calibri</vt:lpstr>
      <vt:lpstr>Copperplate Gothic Light</vt:lpstr>
      <vt:lpstr>Times New Roman</vt:lpstr>
      <vt:lpstr>French Script MT</vt:lpstr>
      <vt:lpstr>Trebuchet MS</vt:lpstr>
      <vt:lpstr>Sample presentation slides [4]</vt:lpstr>
      <vt:lpstr>CorelDRAW 12.0 Graphic</vt:lpstr>
      <vt:lpstr>Perguntas sobre o Dízimo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1. O que significa o Dízimo?</vt:lpstr>
      <vt:lpstr>2. Dizimar está relacionado a um mandamento de Deus ou à vontade humana?</vt:lpstr>
      <vt:lpstr>Apresentação do PowerPoint</vt:lpstr>
      <vt:lpstr>3. Com que finalidade Deus estabeleceu o sistema de dízimo?</vt:lpstr>
      <vt:lpstr>Apresentação do PowerPoint</vt:lpstr>
      <vt:lpstr>4. Qual o único destino que Deus dá ao dízimo?</vt:lpstr>
      <vt:lpstr>5. Que significa a expressão “sustento do ministério evangélico”</vt:lpstr>
      <vt:lpstr>6. Que significa “Casa do Tesouro” em Mal. 3:10?</vt:lpstr>
      <vt:lpstr> 7. Devolver o dízimo é um  ato de adoração?</vt:lpstr>
      <vt:lpstr>Apresentação do PowerPoint</vt:lpstr>
      <vt:lpstr> 8. Há alguma diferença entre admitir e demonstrar que Deus é o dono de tudo?</vt:lpstr>
      <vt:lpstr>9. Por que usa-se a expressão “Roubar a Deus” para referir-se ao ato de não dizimar?</vt:lpstr>
      <vt:lpstr> 10. Qual a diferença entre  dízimo e oferta? </vt:lpstr>
      <vt:lpstr>Apresentação do PowerPoint</vt:lpstr>
      <vt:lpstr>Apresentação do PowerPoint</vt:lpstr>
      <vt:lpstr>Apresentação do PowerPoint</vt:lpstr>
      <vt:lpstr>11. Por que o dízimo é visto como um mandamento se não está contido no Decálogo?</vt:lpstr>
      <vt:lpstr>Apresentação do PowerPoint</vt:lpstr>
      <vt:lpstr>Apresentação do PowerPoint</vt:lpstr>
      <vt:lpstr>12. É justo que uma pessoa pobre dê dízimos de suas pequenas entradas?</vt:lpstr>
      <vt:lpstr>Apresentação do PowerPoint</vt:lpstr>
      <vt:lpstr>13. O dízimo deve ser calculado de forma exata ou pode ser um valor aproximado?</vt:lpstr>
      <vt:lpstr>14. Herança, presentes ou dinheiro achado devem ser dizimados?</vt:lpstr>
      <vt:lpstr>15. É correto descontar impostos antes de calcular o dízimo?</vt:lpstr>
      <vt:lpstr>16. Deve-se dizimar o dinheiro que se tem recebido como empréstimo?</vt:lpstr>
      <vt:lpstr>17. Deve-se dizimar ganhos da venda de um imóvel comprado com dinheiro dizimado?</vt:lpstr>
      <vt:lpstr>18. O filho que é dependente, financeiramente, dos pais  deve dizimar?</vt:lpstr>
      <vt:lpstr>19. A mensalidade que os esposos dão às esposas deve ser dizimada?</vt:lpstr>
      <vt:lpstr>Apresentação do PowerPoint</vt:lpstr>
      <vt:lpstr>20. O que a pessoa deverá fazer diante da consciência, que por descuido ou infidelidade, deixou de dizimar?</vt:lpstr>
      <vt:lpstr>21.Que princípio devo usar ao dizimar, se não tenho certeza do lucro exato obtido?</vt:lpstr>
      <vt:lpstr>22. Qual era a situação política e religiosa da nação israelita nos dias de Malaquias?</vt:lpstr>
      <vt:lpstr>Apresentação do PowerPoint</vt:lpstr>
      <vt:lpstr>23. Como ficou o sistema financeiro organizado por Neemias nos dias de Malaquias? </vt:lpstr>
      <vt:lpstr>Apresentação do PowerPoint</vt:lpstr>
      <vt:lpstr>Apresentação do PowerPoint</vt:lpstr>
      <vt:lpstr>Apresentação do PowerPoint</vt:lpstr>
      <vt:lpstr>Apresentação do PowerPoint</vt:lpstr>
      <vt:lpstr>24. Há nos escritos de Ellen G. White referencia à possibilidade de pessoas ou igrejas locais agirem separadamente da organização? </vt:lpstr>
      <vt:lpstr>25. O Dízimo pode ser usado para atender os gastos da igreja?</vt:lpstr>
      <vt:lpstr>26. O dízimo pode ser usado para atender despesas de escolas ou assalariar colportores? </vt:lpstr>
      <vt:lpstr>27. Os pobres da igreja podem ser atendidos com o dízimo?  </vt:lpstr>
      <vt:lpstr>28. Podemos usar os dízimos para ajudar estudantes pobres dos nossos colégios? </vt:lpstr>
      <vt:lpstr>29. Como dizimar?</vt:lpstr>
      <vt:lpstr>30. Não sinto a alegria que as outras pessoas sentem ao dizimar. Por que dizimar é tão difícil para mim?</vt:lpstr>
      <vt:lpstr>Apresentação do PowerPoint</vt:lpstr>
      <vt:lpstr>31. Como deve dizimar aquele que se dedica a atividades agropecuárias ou similares?</vt:lpstr>
      <vt:lpstr>32. Como um comerciante  deve dizimar ?</vt:lpstr>
      <vt:lpstr>33. Poderia apresentar um exemplo concreto sobre a maneira em que arrendadores, agricultores ou comerciantes devolvem periodicamente o dízimo ?</vt:lpstr>
      <vt:lpstr>Apresentação do PowerPoint</vt:lpstr>
      <vt:lpstr>34. Como proceder para devolver o dízimo quando não se pode calcular exatamente os ganhos mensais, como no caso de comerciante ambulante?</vt:lpstr>
      <vt:lpstr>35. Como deveria dizimar um industrial que comprou maquinarias com um empréstimo bancário?</vt:lpstr>
      <vt:lpstr>Apresentação do PowerPoint</vt:lpstr>
      <vt:lpstr>36. Deveria ensinar-se às crianças a dizimar seus escassos recursos?</vt:lpstr>
      <vt:lpstr>37. É correto devolver o dízimo de uma vez só no final do ano?</vt:lpstr>
      <vt:lpstr>38. Devo devolver meu dízimo na Igreja onde sou membro?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51. Deveria a Igreja receber os dízimos do produto de atividades que estão em aberta transgressão aos mandamentos de Deus ou de uma pessoa que não é crente? </vt:lpstr>
      <vt:lpstr>Apresentação do PowerPoint</vt:lpstr>
      <vt:lpstr>52. Deveriam receber-se os dízimos de cultivos tais como fumo, café, erva-mate, uva para vinhos, coca, etc.? </vt:lpstr>
      <vt:lpstr>53. Podem ser recebidos dízimos do produto de vendas de artigos comercializados na fronteira ou de artigos proibidos por lei? </vt:lpstr>
      <vt:lpstr>54. Podem ser recebidos dízimos de dinheiro ganho em loterias, rifas, prognósticos desportivos, etc.? </vt:lpstr>
      <vt:lpstr>Apresentação do PowerPoint</vt:lpstr>
      <vt:lpstr>Apresentação do PowerPoint</vt:lpstr>
    </vt:vector>
  </TitlesOfParts>
  <Company>IPAEAS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SM1141-SM1154</dc:title>
  <dc:subject>SM-COMUNHAO E PROFECIA</dc:subject>
  <dc:creator>Pr. MARCELO AUGUSTO DE CARVALHO; nivea.weberling</dc:creator>
  <cp:keywords>www.4tons.com</cp:keywords>
  <dc:description>COMÉRCIO PROIBIDO. USO PESSOAL</dc:description>
  <cp:lastModifiedBy>Pr. Marcelo Carvalho</cp:lastModifiedBy>
  <cp:revision>227</cp:revision>
  <dcterms:created xsi:type="dcterms:W3CDTF">2006-08-23T17:37:52Z</dcterms:created>
  <dcterms:modified xsi:type="dcterms:W3CDTF">2019-10-21T12:39:05Z</dcterms:modified>
  <cp:category>SM-JORANDA ESPIRITUAL 5</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TC011812251033</vt:lpwstr>
  </property>
</Properties>
</file>