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3" r:id="rId6"/>
    <p:sldId id="264" r:id="rId7"/>
    <p:sldId id="267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002"/>
    <a:srgbClr val="570901"/>
    <a:srgbClr val="723B04"/>
    <a:srgbClr val="894705"/>
    <a:srgbClr val="F9EDBF"/>
    <a:srgbClr val="5E0B02"/>
    <a:srgbClr val="BD1503"/>
    <a:srgbClr val="FE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9EB13D-07C6-4BDB-8FD2-C547AC0F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42D5-4A57-4AC3-9020-0AF5345075D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34FC15-D2AC-477E-B055-10376F63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A6B937-9F86-4904-A3C2-9CFD83AE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5484A-B181-4854-8583-6249C1CAF7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342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1ADDB9-2A4A-45D2-8E77-85296098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FE7-9522-4BE5-9367-260713BCB0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FA398-E632-40FB-ADD0-B8D38B41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5FBD54-B954-497C-8708-F7C49F98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AC3F5-E885-4E55-8230-3BCAD91B22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748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47242-7717-44D7-BAD8-5090A3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DB7A-721E-421F-9878-25C1CA55BDC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375D79-71AE-455E-AE0A-3690DBF1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8B3C10-CD46-4067-849F-01C72155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07754-E1E5-46F4-9607-6CE943F15E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065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983D71-FBAC-4F59-859B-5E3AB976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0164-8C47-4688-8481-E2494AF24AC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C3EF0-2666-4EB1-8AC9-CD7BCDC0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7A701-5693-4F3C-95FF-5D7025EB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6622-CE52-46C4-9743-895AD845AD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55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CC11A-2569-43D1-840F-88BAFFCE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4904-2B73-44A7-89D3-7BA74B98490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AFFF00-24FF-48E7-80BB-93089A7F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2EC62-7615-4C94-9762-4D350C3A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FF592-12A1-43CE-BDF9-124A343017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87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314A7B-4DE6-43B5-84B4-E61D277B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2CD8-B78C-404E-AE1E-49BF44F5A1D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5758E9C-D79E-449D-A1D3-46156857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A0EAA5C-EEE6-4CF8-8BBF-EAD3CB7B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492C5-7473-477A-97E1-C65EC9A4B1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7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E6B6039-E469-4DAB-B89D-B2250270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8EE2-9513-4DD2-A341-CBD6ABC3183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4927CCB-4FF3-4176-954C-546B51F7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1889E3B-A052-448C-BFBC-ADA89364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9B3A8-B925-4D78-992D-83DB7DBA0E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640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C8F5B9B-A5FB-4DD4-B330-FF86EEE1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3FCF-9E90-4D7F-85BF-2136D6E4F8B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E47E645-5D54-4C54-80E9-17E751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33796EA-7028-4E8F-9DB4-E815853E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89161-919D-4B45-AED5-A4068615F3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74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B1934A6-303D-46F0-ABA0-2ADA6849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332A-5AEE-494A-BAD0-330411345E7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BD6E8E6-4C26-4811-B829-B738CC5A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EAF6510-297B-44A0-9347-FEB3D3B4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7D249-1B37-44E4-BA16-8CE3E31CDA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740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D2C2B5C-B8E0-412D-9BC3-E020325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E48-B7B4-4299-8386-D6954EC693F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B8CAA53-08E2-45CC-BFB6-DE0FE88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D726E0D-36AD-4EE8-ABBE-0F23BFDB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B632B-B72B-4F64-9D16-E437F73468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125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C7B9375-6BD2-43B5-A5B7-2141D11A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FA111-CF13-492F-89A8-59A0F32B9D8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0108D29-82EB-4A86-AA5B-CF9E511E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D37EEE0-6A2C-46C4-ADBE-3DF607E6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6282D-1FFF-48A8-A3E3-3EC35FA9A9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521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833F047-1EA8-474C-AFBA-2BB7386330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D9740E6-2BE4-4661-A1FB-0F4942FCA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F3A84-0AED-410A-8690-914908200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5BE09-0AE0-45CF-B9D2-1D401745E96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749121-C1DA-4740-B664-18B4A1B5A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D5393A-1172-499D-947A-A85EBA7D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403026-1321-4A64-8363-65DAAACF7BB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cache.gettyimages.com/xc/sb10066700n-001.jpg?v=1&amp;c=CFW&amp;k=2&amp;d=945615F327018FDE91B104A2D02CBA39704942D7AA92BFE4C7631F868A8C7D54">
            <a:extLst>
              <a:ext uri="{FF2B5EF4-FFF2-40B4-BE49-F238E27FC236}">
                <a16:creationId xmlns:a16="http://schemas.microsoft.com/office/drawing/2014/main" id="{A076938D-DDD6-4905-A358-54DF0F39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038"/>
            <a:ext cx="4214810" cy="63284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4" descr="uma fonte de alegria">
            <a:extLst>
              <a:ext uri="{FF2B5EF4-FFF2-40B4-BE49-F238E27FC236}">
                <a16:creationId xmlns:a16="http://schemas.microsoft.com/office/drawing/2014/main" id="{C43E8624-E209-4413-BC1B-E73EC948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0434"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2BB6989-BB17-46FD-8C7A-5121A58C4404}"/>
              </a:ext>
            </a:extLst>
          </p:cNvPr>
          <p:cNvSpPr/>
          <p:nvPr/>
        </p:nvSpPr>
        <p:spPr>
          <a:xfrm>
            <a:off x="-71470" y="2214554"/>
            <a:ext cx="5000660" cy="31393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Proporcionais às bênçãos de Deus</a:t>
            </a:r>
          </a:p>
        </p:txBody>
      </p:sp>
      <p:pic>
        <p:nvPicPr>
          <p:cNvPr id="2053" name="Picture 9" descr="3DLOGO">
            <a:extLst>
              <a:ext uri="{FF2B5EF4-FFF2-40B4-BE49-F238E27FC236}">
                <a16:creationId xmlns:a16="http://schemas.microsoft.com/office/drawing/2014/main" id="{0D16093E-E924-4565-8A37-A659A1BA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180975" y="33338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uma fonte de alegria">
            <a:extLst>
              <a:ext uri="{FF2B5EF4-FFF2-40B4-BE49-F238E27FC236}">
                <a16:creationId xmlns:a16="http://schemas.microsoft.com/office/drawing/2014/main" id="{E09825D4-A076-4688-B80B-66C1F48F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4714875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C90CEBA-37DC-4960-9A02-D0FCCFCD2FD2}"/>
              </a:ext>
            </a:extLst>
          </p:cNvPr>
          <p:cNvSpPr/>
          <p:nvPr/>
        </p:nvSpPr>
        <p:spPr>
          <a:xfrm>
            <a:off x="4071938" y="6315075"/>
            <a:ext cx="42862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2056" name="Picture 5">
            <a:extLst>
              <a:ext uri="{FF2B5EF4-FFF2-40B4-BE49-F238E27FC236}">
                <a16:creationId xmlns:a16="http://schemas.microsoft.com/office/drawing/2014/main" id="{5E2143A0-EB1B-4313-A641-2A1680B4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143875" y="6164263"/>
            <a:ext cx="9286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036A9456-8A41-4EB8-9449-6C5EE2F428E8}"/>
              </a:ext>
            </a:extLst>
          </p:cNvPr>
          <p:cNvSpPr/>
          <p:nvPr/>
        </p:nvSpPr>
        <p:spPr>
          <a:xfrm>
            <a:off x="357158" y="928670"/>
            <a:ext cx="5072098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6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OFERTAS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DB108DFD-D0A2-4152-9489-560E4571B147}"/>
              </a:ext>
            </a:extLst>
          </p:cNvPr>
          <p:cNvSpPr/>
          <p:nvPr/>
        </p:nvSpPr>
        <p:spPr>
          <a:xfrm>
            <a:off x="0" y="0"/>
            <a:ext cx="9144000" cy="6572250"/>
          </a:xfrm>
          <a:prstGeom prst="rect">
            <a:avLst/>
          </a:prstGeom>
          <a:solidFill>
            <a:srgbClr val="F9EDBF">
              <a:alpha val="6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Picture 18" descr="http://cache.gettyimages.com/xc/sb10064123a-001.jpg?v=1&amp;c=CFW&amp;k=2&amp;d=7A81C59004202052F59C9B316B5A7ED43C449890651252F8">
            <a:extLst>
              <a:ext uri="{FF2B5EF4-FFF2-40B4-BE49-F238E27FC236}">
                <a16:creationId xmlns:a16="http://schemas.microsoft.com/office/drawing/2014/main" id="{3D8C47A1-FBE6-4AB6-9394-2C7719F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9931"/>
          <a:stretch>
            <a:fillRect/>
          </a:stretch>
        </p:blipFill>
        <p:spPr bwMode="auto">
          <a:xfrm>
            <a:off x="5000628" y="3083816"/>
            <a:ext cx="4143372" cy="293344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68" name="Picture 4" descr="uma fonte de alegria">
            <a:extLst>
              <a:ext uri="{FF2B5EF4-FFF2-40B4-BE49-F238E27FC236}">
                <a16:creationId xmlns:a16="http://schemas.microsoft.com/office/drawing/2014/main" id="{36F2D968-F1E6-438E-9A69-1982B7F6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3676A7A-3B24-409E-B7D5-D1CB61DF6E1E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9BBBC2A7-8AEF-4111-BD42-2070FA8D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3">
            <a:extLst>
              <a:ext uri="{FF2B5EF4-FFF2-40B4-BE49-F238E27FC236}">
                <a16:creationId xmlns:a16="http://schemas.microsoft.com/office/drawing/2014/main" id="{B0E6443A-2928-48A6-89CA-509CDE0E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642938"/>
            <a:ext cx="7715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“Quanto mais ansioso deveria estar cada fiel mordomo quanto a aumentar a proporção das dádivas a serem colocadas no tesouro do Senhor, </a:t>
            </a:r>
          </a:p>
          <a:p>
            <a:pPr eaLnBrk="1" hangingPunct="1">
              <a:lnSpc>
                <a:spcPts val="48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do que de diminuir suas</a:t>
            </a:r>
          </a:p>
          <a:p>
            <a:pPr eaLnBrk="1" hangingPunct="1">
              <a:lnSpc>
                <a:spcPts val="48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ofertas um jota ou um </a:t>
            </a:r>
          </a:p>
          <a:p>
            <a:pPr eaLnBrk="1" hangingPunct="1">
              <a:lnSpc>
                <a:spcPts val="48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til que seja”. </a:t>
            </a:r>
          </a:p>
          <a:p>
            <a:pPr eaLnBrk="1" hangingPunct="1">
              <a:lnSpc>
                <a:spcPts val="4800"/>
              </a:lnSpc>
            </a:pPr>
            <a:r>
              <a:rPr lang="pt-BR" altLang="pt-BR" sz="2800">
                <a:solidFill>
                  <a:srgbClr val="901002"/>
                </a:solidFill>
                <a:latin typeface="Bodoni MT" panose="02070603080606020203" pitchFamily="18" charset="0"/>
              </a:rPr>
              <a:t>AE 200</a:t>
            </a:r>
            <a:endParaRPr lang="pt-BR" altLang="pt-BR" sz="28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uma fonte de alegria">
            <a:extLst>
              <a:ext uri="{FF2B5EF4-FFF2-40B4-BE49-F238E27FC236}">
                <a16:creationId xmlns:a16="http://schemas.microsoft.com/office/drawing/2014/main" id="{549209AF-DB95-4A9D-9144-7F1060D8A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4CA7D8D-5E1E-4990-9831-078A7F53760A}"/>
              </a:ext>
            </a:extLst>
          </p:cNvPr>
          <p:cNvSpPr/>
          <p:nvPr/>
        </p:nvSpPr>
        <p:spPr>
          <a:xfrm>
            <a:off x="2000232" y="0"/>
            <a:ext cx="4071966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OFERTAS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863561A-5A35-44DA-AE96-3C7EF665BBE1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E6008F0D-D972-448E-9802-36C0238E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13">
            <a:extLst>
              <a:ext uri="{FF2B5EF4-FFF2-40B4-BE49-F238E27FC236}">
                <a16:creationId xmlns:a16="http://schemas.microsoft.com/office/drawing/2014/main" id="{82523F7A-2987-4F09-9E8A-586CDC7B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8286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Vemos as igrejas dos nossos dias incentivando festejos, glutonaria e dissipação por meio de ceias, quermesses, danças e festivais realizados com o fim de ajuntar meios para a tesouraria da igreja. Eis um método inventado por mentes carnais para conseguir recursos sem sacrifício. Tais ofertas são defeituosas e doentias, e têm a maldição de Deus.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BFA4EA14-5D31-45AF-AAFA-B4860D69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/>
          <a:stretch>
            <a:fillRect/>
          </a:stretch>
        </p:blipFill>
        <p:spPr bwMode="auto">
          <a:xfrm>
            <a:off x="266700" y="214313"/>
            <a:ext cx="88773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uma fonte de alegria">
            <a:extLst>
              <a:ext uri="{FF2B5EF4-FFF2-40B4-BE49-F238E27FC236}">
                <a16:creationId xmlns:a16="http://schemas.microsoft.com/office/drawing/2014/main" id="{D8A0A13E-C632-4672-9D4F-EB6E210F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DEA4535-55E9-485A-B513-9DBF0C772260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D601A12B-B891-418C-B8B4-69206E71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13">
            <a:extLst>
              <a:ext uri="{FF2B5EF4-FFF2-40B4-BE49-F238E27FC236}">
                <a16:creationId xmlns:a16="http://schemas.microsoft.com/office/drawing/2014/main" id="{ED3CBAF2-2B99-42F0-905F-20F49A5F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00125"/>
            <a:ext cx="77866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Pode o púlpito defender festivais, dança, tômbolas, quermesses e luxuosos banquetes para obter recursos para os planos da igreja; mas não participemos de nenhuma dessas coisas, pois, se o fizermos, incorreremos no </a:t>
            </a:r>
          </a:p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desagrado de Deus.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id="{76050797-8633-4700-8795-6F41A78A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uma fonte de alegria">
            <a:extLst>
              <a:ext uri="{FF2B5EF4-FFF2-40B4-BE49-F238E27FC236}">
                <a16:creationId xmlns:a16="http://schemas.microsoft.com/office/drawing/2014/main" id="{8573A665-34DF-4FD4-A785-971B9DD2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AB08FCE-9270-4B65-9108-113D90A55959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EEB70FED-90D4-4C45-A044-E41C387C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3">
            <a:extLst>
              <a:ext uri="{FF2B5EF4-FFF2-40B4-BE49-F238E27FC236}">
                <a16:creationId xmlns:a16="http://schemas.microsoft.com/office/drawing/2014/main" id="{726E9F2D-72C5-4056-9C27-F61B2FBF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8429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Não nos propomos apelar para a concupiscência do apetite ou recorrer a diversões carnais como meio de induzir professos seguidores de Cristo a dar dos bens que Deus lhes tem confiado. Se não derem voluntariamente, por amor de Cristo, de maneira alguma será a oferta aceitável a Deus. </a:t>
            </a:r>
            <a:r>
              <a:rPr lang="pt-BR" altLang="pt-BR" sz="2800">
                <a:solidFill>
                  <a:srgbClr val="901002"/>
                </a:solidFill>
                <a:latin typeface="Bodoni MT" panose="02070603080606020203" pitchFamily="18" charset="0"/>
              </a:rPr>
              <a:t>A.E 201 e 202</a:t>
            </a:r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72D0F10B-E379-4512-8567-D751FF6B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/>
          <a:stretch>
            <a:fillRect/>
          </a:stretch>
        </p:blipFill>
        <p:spPr bwMode="auto">
          <a:xfrm>
            <a:off x="266700" y="214313"/>
            <a:ext cx="88773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uma fonte de alegria">
            <a:extLst>
              <a:ext uri="{FF2B5EF4-FFF2-40B4-BE49-F238E27FC236}">
                <a16:creationId xmlns:a16="http://schemas.microsoft.com/office/drawing/2014/main" id="{105E7500-AAD1-4DA2-91F1-97104228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BE6FEE9-704C-4BF5-8658-7ABEF64DF3DC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8AADBE9F-95C4-4260-9AAF-4367980C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aixaDeTexto 13">
            <a:extLst>
              <a:ext uri="{FF2B5EF4-FFF2-40B4-BE49-F238E27FC236}">
                <a16:creationId xmlns:a16="http://schemas.microsoft.com/office/drawing/2014/main" id="{A7940A5D-39B6-470D-B532-DABA1950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14313"/>
            <a:ext cx="8429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901002"/>
                </a:solidFill>
                <a:latin typeface="Bodoni MT" pitchFamily="18" charset="0"/>
              </a:rPr>
              <a:t>Se todos os que professam a verdade dessem ao Senhor o que Lhe pertence em dízimos, e </a:t>
            </a:r>
            <a:r>
              <a:rPr lang="pt-BR" sz="3600" i="1" u="sng" dirty="0">
                <a:solidFill>
                  <a:srgbClr val="901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dádivas</a:t>
            </a:r>
            <a:r>
              <a:rPr lang="pt-BR" sz="3600" dirty="0">
                <a:solidFill>
                  <a:srgbClr val="901002"/>
                </a:solidFill>
                <a:latin typeface="Bodoni MT" pitchFamily="18" charset="0"/>
              </a:rPr>
              <a:t> e ofertas, haveria mantimento na casa do Senhor. Não dependeria a causa da beneficência da incerteza de dádivas resultantes de impulso, e que variam segundo os mutáveis sentimentos do homem. </a:t>
            </a:r>
            <a:r>
              <a:rPr lang="pt-BR" sz="3200" i="1" dirty="0">
                <a:solidFill>
                  <a:srgbClr val="901002"/>
                </a:solidFill>
                <a:latin typeface="Bodoni MT" pitchFamily="18" charset="0"/>
              </a:rPr>
              <a:t>A.E</a:t>
            </a:r>
            <a:r>
              <a:rPr lang="pt-BR" sz="3200" dirty="0">
                <a:solidFill>
                  <a:srgbClr val="901002"/>
                </a:solidFill>
                <a:latin typeface="Bodoni MT" pitchFamily="18" charset="0"/>
              </a:rPr>
              <a:t>,  199.</a:t>
            </a:r>
            <a:endParaRPr lang="pt-BR" sz="3600" dirty="0">
              <a:solidFill>
                <a:srgbClr val="901002"/>
              </a:solidFill>
              <a:latin typeface="Bodoni MT" pitchFamily="18" charset="0"/>
            </a:endParaRPr>
          </a:p>
          <a:p>
            <a:pPr>
              <a:defRPr/>
            </a:pPr>
            <a:endParaRPr lang="pt-BR" sz="3600" dirty="0">
              <a:solidFill>
                <a:srgbClr val="901002"/>
              </a:solidFill>
              <a:latin typeface="Bodoni MT" pitchFamily="18" charset="0"/>
            </a:endParaRPr>
          </a:p>
          <a:p>
            <a:pPr>
              <a:defRPr/>
            </a:pPr>
            <a:endParaRPr lang="pt-BR" sz="3600" dirty="0">
              <a:solidFill>
                <a:srgbClr val="901002"/>
              </a:solidFill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76EE8145-B8CE-4F2A-BCB9-1BCC3189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uma fonte de alegria">
            <a:extLst>
              <a:ext uri="{FF2B5EF4-FFF2-40B4-BE49-F238E27FC236}">
                <a16:creationId xmlns:a16="http://schemas.microsoft.com/office/drawing/2014/main" id="{86CABAA8-E076-45D6-82CF-F85DAED2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7AF26FD-8483-47E7-A3B9-75ECF0A0EA75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72CA4944-3732-4795-8FE5-04E0399A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aixaDeTexto 13">
            <a:extLst>
              <a:ext uri="{FF2B5EF4-FFF2-40B4-BE49-F238E27FC236}">
                <a16:creationId xmlns:a16="http://schemas.microsoft.com/office/drawing/2014/main" id="{CCFE0F6F-CC1E-4909-9FE5-668BC480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57250"/>
            <a:ext cx="8429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Tudo que fazemos deve ser feito de boa vontade. Devemos levar nossas ofertas com alegria e gratidão, dizendo ao apresentá-las: Das Tuas mãos voluntariamente Te damos.  Desse modo mostramos que reconhecemos e confessamos que tudo pertence absoluta e inteiramente a Deus. </a:t>
            </a:r>
            <a:r>
              <a:rPr lang="pt-BR" altLang="pt-BR" sz="3600" i="1">
                <a:solidFill>
                  <a:srgbClr val="901002"/>
                </a:solidFill>
                <a:latin typeface="Bodoni MT" panose="02070603080606020203" pitchFamily="18" charset="0"/>
              </a:rPr>
              <a:t>Manuscrito 124, 1898.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EDC9DD30-400D-4760-810F-AC805D83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/>
          <a:stretch>
            <a:fillRect/>
          </a:stretch>
        </p:blipFill>
        <p:spPr bwMode="auto">
          <a:xfrm>
            <a:off x="266700" y="214313"/>
            <a:ext cx="88773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uma fonte de alegria">
            <a:extLst>
              <a:ext uri="{FF2B5EF4-FFF2-40B4-BE49-F238E27FC236}">
                <a16:creationId xmlns:a16="http://schemas.microsoft.com/office/drawing/2014/main" id="{DAA5C09E-2EF3-4628-9673-38BD4D89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3FDA8F9-E756-41EF-A4ED-04257C77FBF4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3FCAB1-C574-4C7A-9F9D-0EFB5DBE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aixaDeTexto 13">
            <a:extLst>
              <a:ext uri="{FF2B5EF4-FFF2-40B4-BE49-F238E27FC236}">
                <a16:creationId xmlns:a16="http://schemas.microsoft.com/office/drawing/2014/main" id="{EDC3195C-5437-453A-AFC1-078F00E3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57250"/>
            <a:ext cx="84296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901002"/>
                </a:solidFill>
                <a:latin typeface="Bodoni MT" pitchFamily="18" charset="0"/>
              </a:rPr>
              <a:t>Se dermos o coração a Jesus, trar-Lhe-emos também as nossas dádivas. Nosso ouro e prata, nossas mais preciosas posses terrestres, nossos mais elevados dotes mentais e espirituais ser-Lhe-ão inteiramente </a:t>
            </a:r>
            <a:r>
              <a:rPr lang="pt-BR" sz="3600" i="1" u="sng" dirty="0">
                <a:solidFill>
                  <a:srgbClr val="901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consagrados</a:t>
            </a:r>
            <a:r>
              <a:rPr lang="pt-BR" sz="3600" dirty="0">
                <a:solidFill>
                  <a:srgbClr val="901002"/>
                </a:solidFill>
                <a:latin typeface="Bodoni MT" pitchFamily="18" charset="0"/>
              </a:rPr>
              <a:t>, a Ele que nos amou e Se entregou a Si mesmo por nós. </a:t>
            </a:r>
          </a:p>
          <a:p>
            <a:pPr>
              <a:defRPr/>
            </a:pPr>
            <a:r>
              <a:rPr lang="pt-BR" sz="3600" i="1" dirty="0">
                <a:solidFill>
                  <a:srgbClr val="901002"/>
                </a:solidFill>
                <a:latin typeface="Bodoni MT" pitchFamily="18" charset="0"/>
              </a:rPr>
              <a:t>                          DTN </a:t>
            </a:r>
            <a:r>
              <a:rPr lang="pt-BR" sz="3600" dirty="0">
                <a:solidFill>
                  <a:srgbClr val="901002"/>
                </a:solidFill>
                <a:latin typeface="Bodoni MT" pitchFamily="18" charset="0"/>
              </a:rPr>
              <a:t> 65.</a:t>
            </a:r>
          </a:p>
          <a:p>
            <a:pPr>
              <a:defRPr/>
            </a:pPr>
            <a:endParaRPr lang="pt-BR" sz="3600" dirty="0">
              <a:solidFill>
                <a:srgbClr val="901002"/>
              </a:solidFill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B7A4EE2-8D55-4D8F-ABD4-CB4388E939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8D8936D-6FB6-4EAD-894F-BA412883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57188"/>
            <a:ext cx="8215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“Cada um ofereça na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proporção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 em que se possa dar,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segundo a bênção que o Senhor lhe houver concedido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”. </a:t>
            </a:r>
            <a:r>
              <a:rPr lang="pt-BR" altLang="pt-BR" sz="2400">
                <a:solidFill>
                  <a:srgbClr val="901002"/>
                </a:solidFill>
                <a:latin typeface="Bodoni MT" panose="02070603080606020203" pitchFamily="18" charset="0"/>
              </a:rPr>
              <a:t>Deut. 16:17</a:t>
            </a:r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F1BA662-739C-4E60-947D-F28FE43F2CEF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B159D433-1F27-4A77-A23E-1A08C5AA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cache.gettyimages.com/xc/71563913.jpg?v=1&amp;c=CFW&amp;k=2&amp;d=D85E376E2EA6FE70DF3C93A2E1E5A34FE30A760B0D811297">
            <a:extLst>
              <a:ext uri="{FF2B5EF4-FFF2-40B4-BE49-F238E27FC236}">
                <a16:creationId xmlns:a16="http://schemas.microsoft.com/office/drawing/2014/main" id="{65BCA20E-35CE-400E-AEC9-317A166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881207" cy="43132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9" name="Picture 4" descr="uma fonte de alegria">
            <a:extLst>
              <a:ext uri="{FF2B5EF4-FFF2-40B4-BE49-F238E27FC236}">
                <a16:creationId xmlns:a16="http://schemas.microsoft.com/office/drawing/2014/main" id="{5B90E730-CF08-4A38-83B4-A685257C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CaixaDeTexto 23">
            <a:extLst>
              <a:ext uri="{FF2B5EF4-FFF2-40B4-BE49-F238E27FC236}">
                <a16:creationId xmlns:a16="http://schemas.microsoft.com/office/drawing/2014/main" id="{9DCCB4EA-F602-43BF-9DE0-768E3F410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428875"/>
            <a:ext cx="6143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“No sistema bíblico de dízimos e ofertas, as quantias pagas por várias pessoas certamente variam muito, visto serem proporcionais às rendas”. </a:t>
            </a:r>
          </a:p>
          <a:p>
            <a:pPr algn="ctr" eaLnBrk="1" hangingPunct="1"/>
            <a:r>
              <a:rPr lang="pt-BR" altLang="pt-BR" sz="2000">
                <a:solidFill>
                  <a:srgbClr val="901002"/>
                </a:solidFill>
                <a:latin typeface="Bodoni MT" panose="02070603080606020203" pitchFamily="18" charset="0"/>
              </a:rPr>
              <a:t>AE 73</a:t>
            </a:r>
          </a:p>
          <a:p>
            <a:pPr eaLnBrk="1" hangingPunct="1"/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9A93DF7-6C48-4ECD-90B9-882D8A952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099" name="Picture 4" descr="uma fonte de alegria">
            <a:extLst>
              <a:ext uri="{FF2B5EF4-FFF2-40B4-BE49-F238E27FC236}">
                <a16:creationId xmlns:a16="http://schemas.microsoft.com/office/drawing/2014/main" id="{CDFB6CAB-633D-4DA9-AFFE-737110BC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A80339B-86EA-42CB-9552-1DF88EC8A1E6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D39AC3DC-7D0B-4619-BE32-99CADFBF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D732F37-A5E3-4FFC-845A-DCE586A5067B}"/>
              </a:ext>
            </a:extLst>
          </p:cNvPr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Uma Oferta Proporcional</a:t>
            </a: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A04DF9AD-4E9A-4740-92EA-56DEA8EF8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00125"/>
            <a:ext cx="8572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“Depois de ser o dízimo posto à parte, sejam as dádivas e ofertas proporcionais: "conforme a sua prosperidade". </a:t>
            </a:r>
            <a:r>
              <a:rPr lang="pt-BR" altLang="pt-BR" sz="2800">
                <a:solidFill>
                  <a:srgbClr val="901002"/>
                </a:solidFill>
                <a:latin typeface="Bodoni MT" panose="02070603080606020203" pitchFamily="18" charset="0"/>
              </a:rPr>
              <a:t>AE 81</a:t>
            </a:r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 </a:t>
            </a:r>
          </a:p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  </a:t>
            </a:r>
          </a:p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 “O princípio estabelecido por Cristo é que nossas ofertas a Deus sejam em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proporção à luz e privilégios gozados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”. </a:t>
            </a:r>
            <a:r>
              <a:rPr lang="pt-BR" altLang="pt-BR" sz="2800">
                <a:solidFill>
                  <a:srgbClr val="901002"/>
                </a:solidFill>
                <a:latin typeface="Bodoni MT" panose="02070603080606020203" pitchFamily="18" charset="0"/>
              </a:rPr>
              <a:t>P.P  528</a:t>
            </a:r>
          </a:p>
          <a:p>
            <a:pPr algn="ctr" eaLnBrk="1" hangingPunct="1"/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CD23995-D348-4866-85B9-7C6A030354DD}"/>
              </a:ext>
            </a:extLst>
          </p:cNvPr>
          <p:cNvSpPr/>
          <p:nvPr/>
        </p:nvSpPr>
        <p:spPr>
          <a:xfrm>
            <a:off x="-642974" y="2714620"/>
            <a:ext cx="1014416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Proporcional aos privilégios recebidos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AC122A40-A337-4316-A00E-60B4CA9BEF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C8C2753-6004-42F9-B506-4F35D41E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43000"/>
            <a:ext cx="6143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“Portanto, julguei conveniente recomendar aos irmãos que me precedessem entre vós, e preparassem de antemão a vossa dádiva, já anunciada, para que esteja pronta como expressão de generosidade, e não de avareza.” </a:t>
            </a:r>
          </a:p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II Cor 9:5.</a:t>
            </a:r>
            <a:endParaRPr lang="pt-BR" altLang="pt-BR" sz="36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88F828F-EEA3-4CA3-9273-08EA3F94FDDE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3D987D95-FC05-41EB-8F51-15FA7C338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A444797-392F-4553-A798-525315AFB6C9}"/>
              </a:ext>
            </a:extLst>
          </p:cNvPr>
          <p:cNvSpPr/>
          <p:nvPr/>
        </p:nvSpPr>
        <p:spPr>
          <a:xfrm>
            <a:off x="-71470" y="357166"/>
            <a:ext cx="921547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Uma Oferta de Gratidão</a:t>
            </a:r>
          </a:p>
        </p:txBody>
      </p:sp>
      <p:pic>
        <p:nvPicPr>
          <p:cNvPr id="8" name="Picture 8" descr="http://cache.gettyimages.com/xc/200229530-001.jpg?v=1&amp;c=CFW&amp;k=2&amp;d=BEE8F6E6581A110686DFA3B3ED5521001F6F6178A68B340C">
            <a:extLst>
              <a:ext uri="{FF2B5EF4-FFF2-40B4-BE49-F238E27FC236}">
                <a16:creationId xmlns:a16="http://schemas.microsoft.com/office/drawing/2014/main" id="{981064D4-D6B7-454E-8178-02504955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7296"/>
          <a:stretch>
            <a:fillRect/>
          </a:stretch>
        </p:blipFill>
        <p:spPr bwMode="auto">
          <a:xfrm>
            <a:off x="5980144" y="1142984"/>
            <a:ext cx="3235326" cy="46434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8" name="Picture 4" descr="uma fonte de alegria">
            <a:extLst>
              <a:ext uri="{FF2B5EF4-FFF2-40B4-BE49-F238E27FC236}">
                <a16:creationId xmlns:a16="http://schemas.microsoft.com/office/drawing/2014/main" id="{DC582DF2-F489-4833-ACA7-80AB8F5A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C7FCDE5-FBFC-43CA-AD47-12FCA0E0D4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986463B-3CE7-44BA-867A-30BE59A9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530350"/>
            <a:ext cx="800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“Assim ensinou Ele que o valor da oferta é estimado, não pela quantidade, mas pela proporção em que é dada e pelos motivos que animaram o doador”. </a:t>
            </a:r>
          </a:p>
          <a:p>
            <a:pPr algn="ctr" eaLnBrk="1" hangingPunct="1"/>
            <a:r>
              <a:rPr lang="pt-BR" altLang="pt-BR" sz="2800">
                <a:solidFill>
                  <a:srgbClr val="901002"/>
                </a:solidFill>
                <a:latin typeface="Bodoni MT" panose="02070603080606020203" pitchFamily="18" charset="0"/>
              </a:rPr>
              <a:t>A.A 342</a:t>
            </a:r>
          </a:p>
          <a:p>
            <a:pPr eaLnBrk="1" hangingPunct="1"/>
            <a:endParaRPr lang="pt-BR" altLang="pt-BR" sz="36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  <p:pic>
        <p:nvPicPr>
          <p:cNvPr id="6148" name="Picture 4" descr="uma fonte de alegria">
            <a:extLst>
              <a:ext uri="{FF2B5EF4-FFF2-40B4-BE49-F238E27FC236}">
                <a16:creationId xmlns:a16="http://schemas.microsoft.com/office/drawing/2014/main" id="{06A6AC34-5AA0-439F-9853-0D9D8E54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33F5699E-6A25-4C26-8C99-B36185734ABC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207225E4-1F92-420E-9548-2E1C49BC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23848DF-7168-44A9-B3A0-EB2ED61B65EF}"/>
              </a:ext>
            </a:extLst>
          </p:cNvPr>
          <p:cNvSpPr/>
          <p:nvPr/>
        </p:nvSpPr>
        <p:spPr>
          <a:xfrm>
            <a:off x="-71470" y="357166"/>
            <a:ext cx="921547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Uma Oferta de Qualidade</a:t>
            </a:r>
          </a:p>
        </p:txBody>
      </p:sp>
      <p:pic>
        <p:nvPicPr>
          <p:cNvPr id="8" name="Picture 20" descr="http://cache.gettyimages.com/xc/76689961.jpg?v=1&amp;c=CFW&amp;k=2&amp;d=469071BE2F69B130D383FCAC9928F461">
            <a:extLst>
              <a:ext uri="{FF2B5EF4-FFF2-40B4-BE49-F238E27FC236}">
                <a16:creationId xmlns:a16="http://schemas.microsoft.com/office/drawing/2014/main" id="{03770AC8-D4E6-4475-9A8C-3571D269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3143272" cy="20996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76DA7AE7-E8A2-4C9F-BFD1-E35E2F9658F6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D55999E1-69D2-46AE-AE85-1991A759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DA09849-8A67-4A83-BFD0-AA807A530B8C}"/>
              </a:ext>
            </a:extLst>
          </p:cNvPr>
          <p:cNvSpPr/>
          <p:nvPr/>
        </p:nvSpPr>
        <p:spPr>
          <a:xfrm>
            <a:off x="-71470" y="142852"/>
            <a:ext cx="564360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Uma Oferta de Coração</a:t>
            </a:r>
          </a:p>
        </p:txBody>
      </p:sp>
      <p:pic>
        <p:nvPicPr>
          <p:cNvPr id="7173" name="Picture 16">
            <a:extLst>
              <a:ext uri="{FF2B5EF4-FFF2-40B4-BE49-F238E27FC236}">
                <a16:creationId xmlns:a16="http://schemas.microsoft.com/office/drawing/2014/main" id="{2F80F980-BF89-4105-8C75-92F6ABFD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5385" r="4285"/>
          <a:stretch>
            <a:fillRect/>
          </a:stretch>
        </p:blipFill>
        <p:spPr bwMode="auto">
          <a:xfrm>
            <a:off x="5000625" y="0"/>
            <a:ext cx="41433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uma fonte de alegria">
            <a:extLst>
              <a:ext uri="{FF2B5EF4-FFF2-40B4-BE49-F238E27FC236}">
                <a16:creationId xmlns:a16="http://schemas.microsoft.com/office/drawing/2014/main" id="{8A49B539-F3A7-4678-8FBC-572AF48F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">
            <a:extLst>
              <a:ext uri="{FF2B5EF4-FFF2-40B4-BE49-F238E27FC236}">
                <a16:creationId xmlns:a16="http://schemas.microsoft.com/office/drawing/2014/main" id="{A684CE93-8895-4ED7-B749-F75ED9C6F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714500"/>
            <a:ext cx="49291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“Cada um contribua segundo estiver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proposto no coração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, não com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tristeza ou por necessidade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; porque Deus ama a quem dá com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alegria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". II Cor. 9:7.</a:t>
            </a:r>
            <a:endParaRPr lang="pt-BR" altLang="pt-BR" sz="36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1C8EBE08-EC86-47FE-AD4D-C448E38DFD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195" name="Picture 4" descr="uma fonte de alegria">
            <a:extLst>
              <a:ext uri="{FF2B5EF4-FFF2-40B4-BE49-F238E27FC236}">
                <a16:creationId xmlns:a16="http://schemas.microsoft.com/office/drawing/2014/main" id="{A630EFFD-F303-4F47-943B-E617B5D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A73CFDB-A6E2-409E-A1C2-65A217498935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BB1947ED-B42C-4B99-B014-A641924E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81B07AEA-DD1E-4D91-AF30-81666C895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42938"/>
            <a:ext cx="8358188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8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"Os que recebem Sua graça, que contemplam a cruz do calvário, não questionarão sobre a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proporção em que dar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, mas sentirão que a mais rica oferta é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demasiado mesquinha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,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completamente desproporcionada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, ante a grande </a:t>
            </a:r>
            <a:r>
              <a:rPr lang="pt-BR" altLang="pt-BR" sz="3600" b="1">
                <a:solidFill>
                  <a:srgbClr val="901002"/>
                </a:solidFill>
                <a:latin typeface="Bodoni MT" panose="02070603080606020203" pitchFamily="18" charset="0"/>
              </a:rPr>
              <a:t>dádiva do Filho Unigênito do infinito Deus</a:t>
            </a: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". </a:t>
            </a:r>
          </a:p>
          <a:p>
            <a:pPr algn="ctr" eaLnBrk="1" hangingPunct="1">
              <a:lnSpc>
                <a:spcPts val="4800"/>
              </a:lnSpc>
            </a:pPr>
            <a:r>
              <a:rPr lang="pt-BR" altLang="pt-BR" sz="3200">
                <a:solidFill>
                  <a:srgbClr val="901002"/>
                </a:solidFill>
                <a:latin typeface="Bodoni MT" panose="02070603080606020203" pitchFamily="18" charset="0"/>
              </a:rPr>
              <a:t>AE 200</a:t>
            </a:r>
          </a:p>
          <a:p>
            <a:pPr eaLnBrk="1" hangingPunct="1">
              <a:lnSpc>
                <a:spcPts val="4800"/>
              </a:lnSpc>
            </a:pPr>
            <a:endParaRPr lang="pt-BR" altLang="pt-BR" sz="36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Picture 16" descr="http://cache.gettyimages.com/xc/76222897.jpg?v=1&amp;c=CFW&amp;k=2&amp;d=BCC75559C4D684BECDB1503629CB0062E30A760B0D811297">
            <a:extLst>
              <a:ext uri="{FF2B5EF4-FFF2-40B4-BE49-F238E27FC236}">
                <a16:creationId xmlns:a16="http://schemas.microsoft.com/office/drawing/2014/main" id="{5F3B2240-3A46-41C7-A8E7-AA94AD5E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5385"/>
          <a:stretch>
            <a:fillRect/>
          </a:stretch>
        </p:blipFill>
        <p:spPr bwMode="auto">
          <a:xfrm>
            <a:off x="7143768" y="0"/>
            <a:ext cx="1861059" cy="23574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AE8EA35-3EBF-4B82-B194-5A47984823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BADF0BE-BCAF-4BA7-9FD9-71519EDA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43063"/>
            <a:ext cx="600075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6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"No trato de Deus com os judeus e com Seu povo até o fim dos tempos, Ele requer beneficência sistemática proporcional aos rendimentos". </a:t>
            </a:r>
          </a:p>
          <a:p>
            <a:pPr algn="ctr" eaLnBrk="1" hangingPunct="1">
              <a:lnSpc>
                <a:spcPts val="4600"/>
              </a:lnSpc>
            </a:pPr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T.S. I 385. </a:t>
            </a:r>
          </a:p>
          <a:p>
            <a:pPr eaLnBrk="1" hangingPunct="1">
              <a:lnSpc>
                <a:spcPts val="4600"/>
              </a:lnSpc>
            </a:pPr>
            <a:endParaRPr lang="pt-BR" altLang="pt-BR" sz="36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  <p:pic>
        <p:nvPicPr>
          <p:cNvPr id="7" name="Picture 2" descr="http://cache.gettyimages.com/xc/200451557-001.jpg?v=1&amp;c=CFW&amp;k=2&amp;d=052B350AE763EDA7E114CC731969008AD4B40B3E875A785D">
            <a:extLst>
              <a:ext uri="{FF2B5EF4-FFF2-40B4-BE49-F238E27FC236}">
                <a16:creationId xmlns:a16="http://schemas.microsoft.com/office/drawing/2014/main" id="{4F28D5F3-8444-474E-BE27-E5FDC612B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0593" b="6779"/>
          <a:stretch>
            <a:fillRect/>
          </a:stretch>
        </p:blipFill>
        <p:spPr bwMode="auto">
          <a:xfrm>
            <a:off x="4661387" y="3143248"/>
            <a:ext cx="4482613" cy="271464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21" name="Picture 4" descr="uma fonte de alegria">
            <a:extLst>
              <a:ext uri="{FF2B5EF4-FFF2-40B4-BE49-F238E27FC236}">
                <a16:creationId xmlns:a16="http://schemas.microsoft.com/office/drawing/2014/main" id="{8E25A5FB-1260-41CE-B3B9-CA6E99EE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DEC80B1-A7FF-46B9-8D9E-EB887A18CF31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9223" name="Picture 5">
            <a:extLst>
              <a:ext uri="{FF2B5EF4-FFF2-40B4-BE49-F238E27FC236}">
                <a16:creationId xmlns:a16="http://schemas.microsoft.com/office/drawing/2014/main" id="{DCF16014-7D6B-4B56-8F6B-DF3694D1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1A93161-2A03-4CCF-8F31-B57D35AE1576}"/>
              </a:ext>
            </a:extLst>
          </p:cNvPr>
          <p:cNvSpPr/>
          <p:nvPr/>
        </p:nvSpPr>
        <p:spPr>
          <a:xfrm>
            <a:off x="0" y="214290"/>
            <a:ext cx="892971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Deus sempre esperou de Seus filhos uma oferta proporcional às rendas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A35C7B9-E92F-454F-BD7F-1055101A4C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DBF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43" name="Picture 4" descr="uma fonte de alegria">
            <a:extLst>
              <a:ext uri="{FF2B5EF4-FFF2-40B4-BE49-F238E27FC236}">
                <a16:creationId xmlns:a16="http://schemas.microsoft.com/office/drawing/2014/main" id="{30D6F9EA-1749-4832-A1AC-A2B987F0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 b="30434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F256D57-5D4A-4E0A-9791-4E1F3609E152}"/>
              </a:ext>
            </a:extLst>
          </p:cNvPr>
          <p:cNvSpPr/>
          <p:nvPr/>
        </p:nvSpPr>
        <p:spPr>
          <a:xfrm>
            <a:off x="4643438" y="64579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50" dirty="0">
                <a:ln w="18415" cmpd="sng">
                  <a:noFill/>
                  <a:prstDash val="solid"/>
                </a:ln>
                <a:solidFill>
                  <a:srgbClr val="901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Ministério da Fidelidade - UCB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2F600AAB-00C8-489B-9B1F-6B00B0CA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4" t="38863"/>
          <a:stretch>
            <a:fillRect/>
          </a:stretch>
        </p:blipFill>
        <p:spPr bwMode="auto">
          <a:xfrm>
            <a:off x="8358188" y="6215063"/>
            <a:ext cx="785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AB009AF-D363-488D-A873-4CD304E73D16}"/>
              </a:ext>
            </a:extLst>
          </p:cNvPr>
          <p:cNvSpPr/>
          <p:nvPr/>
        </p:nvSpPr>
        <p:spPr>
          <a:xfrm>
            <a:off x="71438" y="142852"/>
            <a:ext cx="892971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BD1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Como será a nossa recompensa final?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34EFE2E8-CA91-4D5E-8720-4CDDA0F3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357313"/>
            <a:ext cx="88582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“Portanto, se há boa vontade, será aceita conforme o que o homem tem, e não segundo o que ele não tem”.</a:t>
            </a:r>
            <a:r>
              <a:rPr lang="pt-BR" altLang="pt-BR" sz="2400">
                <a:solidFill>
                  <a:srgbClr val="901002"/>
                </a:solidFill>
                <a:latin typeface="Bodoni MT" panose="02070603080606020203" pitchFamily="18" charset="0"/>
              </a:rPr>
              <a:t>II Cor 8:12. </a:t>
            </a:r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 </a:t>
            </a:r>
          </a:p>
          <a:p>
            <a:pPr algn="ctr"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“Anima-nos Ele (Cristo) a Lhe darmos, declarando que a recompensa que nos dará será proporcional às nossas dádivas a Ele”. </a:t>
            </a:r>
            <a:r>
              <a:rPr lang="pt-BR" altLang="pt-BR" sz="3200">
                <a:solidFill>
                  <a:srgbClr val="901002"/>
                </a:solidFill>
                <a:latin typeface="Bodoni MT" panose="02070603080606020203" pitchFamily="18" charset="0"/>
              </a:rPr>
              <a:t>AE 91. </a:t>
            </a:r>
            <a:endParaRPr lang="pt-BR" altLang="pt-BR" sz="3600">
              <a:solidFill>
                <a:srgbClr val="901002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600">
                <a:solidFill>
                  <a:srgbClr val="901002"/>
                </a:solidFill>
                <a:latin typeface="Bodoni MT" panose="02070603080606020203" pitchFamily="18" charset="0"/>
              </a:rPr>
              <a:t> </a:t>
            </a:r>
            <a:endParaRPr lang="pt-BR" altLang="pt-BR" sz="3600" b="1">
              <a:solidFill>
                <a:srgbClr val="901002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768</Words>
  <Application>Microsoft Office PowerPoint</Application>
  <PresentationFormat>Apresentação na tela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Calligraphy</vt:lpstr>
      <vt:lpstr>Bodoni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ipaeas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SM-IV SEE</dc:title>
  <dc:subject>www.4tons.com</dc:subject>
  <dc:creator>Neroli Paroschi</dc:creator>
  <cp:keywords>www.4tons.com</cp:keywords>
  <dc:description>COMÉRCIO PROIBIDO. USO PESSOAL</dc:description>
  <cp:lastModifiedBy>Pr. Marcelo Carvalho</cp:lastModifiedBy>
  <cp:revision>40</cp:revision>
  <dcterms:created xsi:type="dcterms:W3CDTF">2008-04-24T14:00:04Z</dcterms:created>
  <dcterms:modified xsi:type="dcterms:W3CDTF">2019-10-21T12:42:32Z</dcterms:modified>
</cp:coreProperties>
</file>