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  <a:srgbClr val="FC6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1615C5-B1B2-42DC-8C52-C1F85435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A04C-651E-4E96-9AE2-E5F04E5F944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67A1E1-3CCA-4A3C-B1DA-2E5359CD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6B69F4-7910-4DC5-B9BE-90F3A262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5B108-5AF7-4EDF-82AA-1BD162E0CB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444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92B93D-BF3F-4E8D-89F0-58D81191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E726-DC08-48CD-99E5-1C74C9555E6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E9A231-79EB-4CCC-9BB2-AC81481D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2FDD1D-0DC8-4F0B-B02A-34D238A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182C0-5B0F-489C-BB31-F7F20A1E4B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63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C0AF7-B7B6-4C43-8BE5-3C5B28B8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581E-74EE-4951-BDA9-CACD64C71C6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8D22DC-B83F-4537-A027-038D7C5D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4B615A-2F1B-4D17-BD07-08B36C9C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7C21-9A88-4172-BDF7-1992E8B276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450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088151-B639-4D0D-B81F-465881E5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CE00-90FD-443F-8E84-9B30EEBC982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80C8A7-FF7F-4A7C-894B-A7D2BFFA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C73EE0-457D-4090-B19C-CB156350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3D35B-601B-4D8D-9285-7F6B28B333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724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3A4B9A-BBD5-44E0-9634-A789B0AD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3A23-DAA9-4E3F-8232-8C085D45AD0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874CC0-B1EA-4961-9007-753E590E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D08420-5B00-4963-B760-291183A3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22900-6642-4F96-A58B-5C077AC4FC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083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45C2E4E-3203-4374-8DC2-340EE61B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560C4-9000-4B07-A39B-A7F9EF079F7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4179E68-0600-40FF-8F93-683C8381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2647A8F-DD8A-4D7A-818C-67B15541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8587D-252A-4A79-BA10-4E64FAB463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203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AD9E211-B265-4E6D-931C-D150F0A6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B7F3-AD82-45CF-9B75-5B78C106EFA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B35E6C02-6A57-455D-BF95-B5E9A880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FFD3B89-A184-4C66-8BF4-8489DBA6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7AB76-9B3F-4E2A-8320-81054D2BFF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036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83AEF05-07F4-4666-A5E1-95F4DCD1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64BB-34EB-41F0-8FFB-631C84C2D0E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C7719C45-52AC-47D0-B4CD-11DD2B2C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CFBD9B3-D52B-4148-9A21-9CBDC561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0892E-60E8-4113-9F90-B984687AC8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85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0ECDDE1-E6AC-4BB5-8106-64EB49F1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C332-B150-48F5-8083-4866C6ABB5C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13D1820-3B1A-4103-BAF8-B79AD37C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3B57217-819B-4B44-9A91-1219A4C0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2A073-606E-445F-AA96-715F5971D7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130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4B96EE3-6CDC-45A2-8C7E-B002C712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5829-E4FA-4CAE-8D40-B2FFE4D52A3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D494046-8554-4B3A-8434-FD4048F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C05A875-B34C-42AE-B097-99BAF7E5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5444F-F700-4B54-99BF-DB3BBE0259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537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3C3D656-760D-40BB-998A-AEB1E3E8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FF94-981D-42FF-B04F-F18DED621B8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6C4A051-D640-478E-9A86-2E4859E4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B78FDCD-0FF1-4FE3-A1B1-D26F1FBB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A11D7-60F0-40B5-889B-F264A6F275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390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9A45F02E-60FE-4172-9BF7-174E39F98E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EF1A8EAD-9918-4A56-8863-8C3A2F7BD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840B77-1CEF-4BD6-A23A-0A256115C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4E4263-2E80-46DB-A739-52BCE8442AF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357B0F-7849-42FB-A763-B7D16FE9B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884E96-275B-4A0C-A260-AA6D27AD6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57AA378-0A3F-4DD8-8D00-8F5162C19FE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6C021760-A9FD-4152-AA4F-58ECCE03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/>
          <a:stretch>
            <a:fillRect/>
          </a:stretch>
        </p:blipFill>
        <p:spPr bwMode="auto">
          <a:xfrm>
            <a:off x="4929188" y="152400"/>
            <a:ext cx="4214812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um espirito emp">
            <a:extLst>
              <a:ext uri="{FF2B5EF4-FFF2-40B4-BE49-F238E27FC236}">
                <a16:creationId xmlns:a16="http://schemas.microsoft.com/office/drawing/2014/main" id="{05527726-73A0-4F59-AE61-953EB85A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1" b="30434"/>
          <a:stretch>
            <a:fillRect/>
          </a:stretch>
        </p:blipFill>
        <p:spPr bwMode="auto">
          <a:xfrm>
            <a:off x="0" y="4786313"/>
            <a:ext cx="9144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4">
            <a:extLst>
              <a:ext uri="{FF2B5EF4-FFF2-40B4-BE49-F238E27FC236}">
                <a16:creationId xmlns:a16="http://schemas.microsoft.com/office/drawing/2014/main" id="{643EA33E-F75B-4C5E-8DAE-8C7E55DEE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186488"/>
            <a:ext cx="9286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um espirito emp">
            <a:extLst>
              <a:ext uri="{FF2B5EF4-FFF2-40B4-BE49-F238E27FC236}">
                <a16:creationId xmlns:a16="http://schemas.microsoft.com/office/drawing/2014/main" id="{91EDBFDD-5B78-4504-892B-1B2437D0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0434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86A6751-D04E-4DAD-B960-25F0BA1BBD72}"/>
              </a:ext>
            </a:extLst>
          </p:cNvPr>
          <p:cNvSpPr/>
          <p:nvPr/>
        </p:nvSpPr>
        <p:spPr>
          <a:xfrm>
            <a:off x="357158" y="928670"/>
            <a:ext cx="4071966" cy="452431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ln w="11430">
                  <a:solidFill>
                    <a:srgbClr val="000000"/>
                  </a:solidFill>
                </a:ln>
                <a:solidFill>
                  <a:srgbClr val="FC6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PARA ONDE VAI SUA OFERTA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0F3F933-5095-4B25-A3D4-1F184A76F6B8}"/>
              </a:ext>
            </a:extLst>
          </p:cNvPr>
          <p:cNvSpPr/>
          <p:nvPr/>
        </p:nvSpPr>
        <p:spPr>
          <a:xfrm>
            <a:off x="4143375" y="6457950"/>
            <a:ext cx="42862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5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0F75E55-3093-4F1E-9F12-FDE11CE16E7F}"/>
              </a:ext>
            </a:extLst>
          </p:cNvPr>
          <p:cNvSpPr/>
          <p:nvPr/>
        </p:nvSpPr>
        <p:spPr>
          <a:xfrm rot="21277239">
            <a:off x="3626088" y="3898517"/>
            <a:ext cx="928694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ln w="11430">
                  <a:solidFill>
                    <a:srgbClr val="000000"/>
                  </a:solidFill>
                </a:ln>
                <a:solidFill>
                  <a:srgbClr val="FC6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B1E28921-6F09-46CE-B066-4D12919C4E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5" name="Picture 4" descr="um espirito emp">
            <a:extLst>
              <a:ext uri="{FF2B5EF4-FFF2-40B4-BE49-F238E27FC236}">
                <a16:creationId xmlns:a16="http://schemas.microsoft.com/office/drawing/2014/main" id="{C95F7468-ACE7-437A-9A27-96ECCAF2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19531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4">
            <a:extLst>
              <a:ext uri="{FF2B5EF4-FFF2-40B4-BE49-F238E27FC236}">
                <a16:creationId xmlns:a16="http://schemas.microsoft.com/office/drawing/2014/main" id="{A2B00EC0-2A0D-4FCD-AC17-2FAF5F755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289675"/>
            <a:ext cx="7858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5880F4E-1137-43BE-B2D4-0A03E65FDACE}"/>
              </a:ext>
            </a:extLst>
          </p:cNvPr>
          <p:cNvSpPr/>
          <p:nvPr/>
        </p:nvSpPr>
        <p:spPr>
          <a:xfrm>
            <a:off x="4429125" y="6429375"/>
            <a:ext cx="42862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B04984A-112A-4E78-9409-A7DC4A14A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34950"/>
            <a:ext cx="835818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3200" b="1" dirty="0">
                <a:latin typeface="+mn-lt"/>
              </a:rPr>
              <a:t>Todas as </a:t>
            </a: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Dádivas</a:t>
            </a:r>
            <a:r>
              <a:rPr lang="pt-BR" sz="3200" b="1" dirty="0">
                <a:latin typeface="+mn-lt"/>
              </a:rPr>
              <a:t> e Ofertas </a:t>
            </a:r>
            <a:r>
              <a:rPr lang="pt-BR" sz="3200" dirty="0">
                <a:latin typeface="+mn-lt"/>
              </a:rPr>
              <a:t>oferecidas ao Senhor nos Cultos ou na Escola Sabatina, têm a seguinte distribuição:</a:t>
            </a:r>
          </a:p>
          <a:p>
            <a:pPr>
              <a:buClr>
                <a:srgbClr val="FF6600"/>
              </a:buClr>
              <a:buSzPct val="120000"/>
              <a:defRPr/>
            </a:pPr>
            <a:r>
              <a:rPr lang="pt-BR" sz="1400" dirty="0">
                <a:latin typeface="+mn-lt"/>
              </a:rPr>
              <a:t> </a:t>
            </a:r>
          </a:p>
          <a:p>
            <a:pPr>
              <a:buClr>
                <a:srgbClr val="FF6600"/>
              </a:buClr>
              <a:buSzPct val="141000"/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  10%  Projetos Missionários  ( Rádio Mundial, Flagelados, Temperança, Sacrifício, Sociedade Bíblica do Brasil e Projeto Associação/Missão).</a:t>
            </a:r>
          </a:p>
          <a:p>
            <a:pPr>
              <a:buClr>
                <a:srgbClr val="FF6600"/>
              </a:buClr>
              <a:buSzPct val="141000"/>
              <a:defRPr/>
            </a:pPr>
            <a:r>
              <a:rPr lang="pt-BR" sz="1400" dirty="0">
                <a:latin typeface="+mn-lt"/>
              </a:rPr>
              <a:t> </a:t>
            </a:r>
          </a:p>
          <a:p>
            <a:pPr>
              <a:buClr>
                <a:srgbClr val="FF6600"/>
              </a:buClr>
              <a:buSzPct val="141000"/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  10%  Projetos de Desenvolvimento da Associação / Missão  ( Igrejas/Terrenos em Lugares Novos).</a:t>
            </a:r>
          </a:p>
          <a:p>
            <a:pPr>
              <a:buClr>
                <a:srgbClr val="FF6600"/>
              </a:buClr>
              <a:buSzPct val="141000"/>
              <a:defRPr/>
            </a:pPr>
            <a:r>
              <a:rPr lang="pt-BR" sz="1400" dirty="0">
                <a:latin typeface="+mn-lt"/>
              </a:rPr>
              <a:t> </a:t>
            </a:r>
          </a:p>
          <a:p>
            <a:pPr>
              <a:buClr>
                <a:srgbClr val="FF6600"/>
              </a:buClr>
              <a:buSzPct val="141000"/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  20%  Fundo Mundial das Missões</a:t>
            </a:r>
          </a:p>
          <a:p>
            <a:pPr>
              <a:buClr>
                <a:srgbClr val="FF6600"/>
              </a:buClr>
              <a:buSzPct val="141000"/>
              <a:defRPr/>
            </a:pPr>
            <a:r>
              <a:rPr lang="pt-BR" sz="1400" dirty="0">
                <a:latin typeface="+mn-lt"/>
              </a:rPr>
              <a:t> </a:t>
            </a:r>
          </a:p>
          <a:p>
            <a:pPr>
              <a:buClr>
                <a:srgbClr val="FF6600"/>
              </a:buClr>
              <a:buSzPct val="141000"/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  60%  Igreja 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ache.gettyimages.com/xc/56706317.jpg?v=1&amp;c=CFW&amp;k=2&amp;d=B85523C7E85F6982E118940FB627BBCBE30A760B0D811297">
            <a:extLst>
              <a:ext uri="{FF2B5EF4-FFF2-40B4-BE49-F238E27FC236}">
                <a16:creationId xmlns:a16="http://schemas.microsoft.com/office/drawing/2014/main" id="{8E6E8C51-E509-4895-B2D1-E59187CA6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6962"/>
          <a:stretch>
            <a:fillRect/>
          </a:stretch>
        </p:blipFill>
        <p:spPr bwMode="auto">
          <a:xfrm>
            <a:off x="5590003" y="3429000"/>
            <a:ext cx="3696905" cy="27146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6AFF103-EC23-48D6-BD8D-B27D93D261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100" name="Picture 4" descr="um espirito emp">
            <a:extLst>
              <a:ext uri="{FF2B5EF4-FFF2-40B4-BE49-F238E27FC236}">
                <a16:creationId xmlns:a16="http://schemas.microsoft.com/office/drawing/2014/main" id="{C470FA59-DE3A-427B-BBEF-35023D5E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19531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m 4">
            <a:extLst>
              <a:ext uri="{FF2B5EF4-FFF2-40B4-BE49-F238E27FC236}">
                <a16:creationId xmlns:a16="http://schemas.microsoft.com/office/drawing/2014/main" id="{DC64D799-73EE-49F2-9EB6-6E06B5659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289675"/>
            <a:ext cx="7858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0C70B31-E12B-4A01-B651-B37EC70AA194}"/>
              </a:ext>
            </a:extLst>
          </p:cNvPr>
          <p:cNvSpPr/>
          <p:nvPr/>
        </p:nvSpPr>
        <p:spPr>
          <a:xfrm>
            <a:off x="4429125" y="6429375"/>
            <a:ext cx="42862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E4CABA-58AB-4C8F-ABB8-8CB38124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514475"/>
            <a:ext cx="82867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4700"/>
              </a:lnSpc>
              <a:defRPr/>
            </a:pPr>
            <a:r>
              <a:rPr lang="pt-BR" sz="3500" dirty="0">
                <a:latin typeface="+mn-lt"/>
              </a:rPr>
              <a:t>“O dinheiro de Deus deve ser usado não apenas em nossa vizinhança imediata, mas nos países e ilhas longínquos. </a:t>
            </a:r>
          </a:p>
          <a:p>
            <a:pPr algn="ctr">
              <a:lnSpc>
                <a:spcPts val="4700"/>
              </a:lnSpc>
              <a:defRPr/>
            </a:pPr>
            <a:r>
              <a:rPr lang="pt-BR" sz="3500" dirty="0">
                <a:latin typeface="+mn-lt"/>
              </a:rPr>
              <a:t>Se seu povo não se unir nesta obra, </a:t>
            </a:r>
          </a:p>
          <a:p>
            <a:pPr algn="ctr">
              <a:lnSpc>
                <a:spcPts val="4700"/>
              </a:lnSpc>
              <a:defRPr/>
            </a:pPr>
            <a:r>
              <a:rPr lang="pt-BR" sz="3500" dirty="0">
                <a:latin typeface="+mn-lt"/>
              </a:rPr>
              <a:t>Deus seguramente retirará</a:t>
            </a:r>
          </a:p>
          <a:p>
            <a:pPr algn="ctr">
              <a:lnSpc>
                <a:spcPts val="4700"/>
              </a:lnSpc>
              <a:defRPr/>
            </a:pPr>
            <a:r>
              <a:rPr lang="pt-BR" sz="3500" dirty="0">
                <a:latin typeface="+mn-lt"/>
              </a:rPr>
              <a:t> o poder que não é </a:t>
            </a:r>
          </a:p>
          <a:p>
            <a:pPr algn="ctr">
              <a:lnSpc>
                <a:spcPts val="4700"/>
              </a:lnSpc>
              <a:defRPr/>
            </a:pPr>
            <a:r>
              <a:rPr lang="pt-BR" sz="3500" dirty="0">
                <a:latin typeface="+mn-lt"/>
              </a:rPr>
              <a:t>devidamente utilizado”. </a:t>
            </a:r>
          </a:p>
          <a:p>
            <a:pPr algn="ctr">
              <a:lnSpc>
                <a:spcPts val="4700"/>
              </a:lnSpc>
              <a:defRPr/>
            </a:pPr>
            <a:r>
              <a:rPr lang="pt-BR" sz="2800" dirty="0">
                <a:latin typeface="+mn-lt"/>
              </a:rPr>
              <a:t>7T 215</a:t>
            </a:r>
            <a:endParaRPr lang="pt-BR" sz="2800" dirty="0">
              <a:solidFill>
                <a:srgbClr val="901002"/>
              </a:solidFill>
              <a:latin typeface="+mn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4AB5321-5C06-47EF-BDC2-2B1F5C43ECD3}"/>
              </a:ext>
            </a:extLst>
          </p:cNvPr>
          <p:cNvSpPr txBox="1"/>
          <p:nvPr/>
        </p:nvSpPr>
        <p:spPr>
          <a:xfrm>
            <a:off x="0" y="214313"/>
            <a:ext cx="90725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atin typeface="+mn-lt"/>
              </a:rPr>
              <a:t>Desta maneira são atendidas todas as necessidades da IASD - Local e Mundial!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4D5FC40-AA7B-43DB-BB1A-5E8B819D00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23" name="Imagem 4">
            <a:extLst>
              <a:ext uri="{FF2B5EF4-FFF2-40B4-BE49-F238E27FC236}">
                <a16:creationId xmlns:a16="http://schemas.microsoft.com/office/drawing/2014/main" id="{D4793B8A-C05E-4D99-8A00-1D4623A71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289675"/>
            <a:ext cx="7858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7060146-DCC4-4811-9607-7004D321CCFA}"/>
              </a:ext>
            </a:extLst>
          </p:cNvPr>
          <p:cNvSpPr/>
          <p:nvPr/>
        </p:nvSpPr>
        <p:spPr>
          <a:xfrm>
            <a:off x="4429125" y="6429375"/>
            <a:ext cx="42862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12FFBF-8FE7-4AC0-8BE8-70A2A4D0D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46075"/>
            <a:ext cx="7643812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pt-BR" sz="3600" dirty="0">
                <a:latin typeface="+mj-lt"/>
              </a:rPr>
              <a:t>“</a:t>
            </a:r>
            <a:r>
              <a:rPr lang="pt-BR" sz="3600" b="1" dirty="0">
                <a:latin typeface="+mj-lt"/>
              </a:rPr>
              <a:t>Mostrar um espírito liberal</a:t>
            </a:r>
            <a:r>
              <a:rPr lang="pt-BR" sz="3600" dirty="0">
                <a:latin typeface="+mj-lt"/>
              </a:rPr>
              <a:t>, abnegado para com o êxito das missões estrangeiras, é um meio seguro de fazer avançar a obra missionária na pátria; pois a prosperidade da obra nacional depende grandemente,</a:t>
            </a:r>
          </a:p>
          <a:p>
            <a:pPr>
              <a:lnSpc>
                <a:spcPts val="4500"/>
              </a:lnSpc>
              <a:defRPr/>
            </a:pPr>
            <a:r>
              <a:rPr lang="pt-BR" sz="3600" dirty="0">
                <a:latin typeface="+mj-lt"/>
              </a:rPr>
              <a:t>abaixo de Deus, </a:t>
            </a:r>
          </a:p>
          <a:p>
            <a:pPr>
              <a:lnSpc>
                <a:spcPts val="4500"/>
              </a:lnSpc>
              <a:defRPr/>
            </a:pPr>
            <a:r>
              <a:rPr lang="pt-BR" sz="3600" dirty="0">
                <a:latin typeface="+mj-lt"/>
              </a:rPr>
              <a:t>da influência refletida </a:t>
            </a:r>
          </a:p>
          <a:p>
            <a:pPr>
              <a:lnSpc>
                <a:spcPts val="4500"/>
              </a:lnSpc>
              <a:defRPr/>
            </a:pPr>
            <a:r>
              <a:rPr lang="pt-BR" sz="3600" dirty="0">
                <a:latin typeface="+mj-lt"/>
              </a:rPr>
              <a:t>da obra evangélica </a:t>
            </a:r>
          </a:p>
          <a:p>
            <a:pPr>
              <a:lnSpc>
                <a:spcPts val="4500"/>
              </a:lnSpc>
              <a:defRPr/>
            </a:pPr>
            <a:r>
              <a:rPr lang="pt-BR" sz="3600" dirty="0">
                <a:latin typeface="+mj-lt"/>
              </a:rPr>
              <a:t>feita nos países afastados. </a:t>
            </a:r>
          </a:p>
          <a:p>
            <a:pPr>
              <a:lnSpc>
                <a:spcPts val="4500"/>
              </a:lnSpc>
              <a:defRPr/>
            </a:pPr>
            <a:endParaRPr lang="pt-BR" sz="3600" dirty="0">
              <a:solidFill>
                <a:srgbClr val="901002"/>
              </a:solidFill>
              <a:latin typeface="+mj-lt"/>
            </a:endParaRPr>
          </a:p>
        </p:txBody>
      </p:sp>
      <p:pic>
        <p:nvPicPr>
          <p:cNvPr id="31746" name="Picture 2" descr="http://cache.gettyimages.com/xc/dv1535069.jpg?v=1&amp;c=CFW&amp;k=2&amp;d=74DAE4A9522E9CE5D62E680F1AED9C03E30A760B0D811297">
            <a:extLst>
              <a:ext uri="{FF2B5EF4-FFF2-40B4-BE49-F238E27FC236}">
                <a16:creationId xmlns:a16="http://schemas.microsoft.com/office/drawing/2014/main" id="{9DAB522B-A8FE-44E9-A5B2-FB0310A9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6201"/>
          <a:stretch>
            <a:fillRect/>
          </a:stretch>
        </p:blipFill>
        <p:spPr bwMode="auto">
          <a:xfrm>
            <a:off x="5429256" y="3571876"/>
            <a:ext cx="3714744" cy="233142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7" name="Picture 4" descr="um espirito emp">
            <a:extLst>
              <a:ext uri="{FF2B5EF4-FFF2-40B4-BE49-F238E27FC236}">
                <a16:creationId xmlns:a16="http://schemas.microsoft.com/office/drawing/2014/main" id="{8C5728A4-9DCF-4418-9A96-C4A8AFC9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19531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AD748E91-68FA-47C3-81A2-17B32363A1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147" name="Picture 4" descr="um espirito emp">
            <a:extLst>
              <a:ext uri="{FF2B5EF4-FFF2-40B4-BE49-F238E27FC236}">
                <a16:creationId xmlns:a16="http://schemas.microsoft.com/office/drawing/2014/main" id="{4B0131B9-0CBB-4667-9528-41100109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19531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m 4">
            <a:extLst>
              <a:ext uri="{FF2B5EF4-FFF2-40B4-BE49-F238E27FC236}">
                <a16:creationId xmlns:a16="http://schemas.microsoft.com/office/drawing/2014/main" id="{620F9CFA-E76C-4C44-92FD-005CEF02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289675"/>
            <a:ext cx="7858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159D2D5-44F1-4518-94D6-F173743647AC}"/>
              </a:ext>
            </a:extLst>
          </p:cNvPr>
          <p:cNvSpPr/>
          <p:nvPr/>
        </p:nvSpPr>
        <p:spPr>
          <a:xfrm>
            <a:off x="4429125" y="6429375"/>
            <a:ext cx="42862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C24A0E-F78E-4430-8942-BD3A4E090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803275"/>
            <a:ext cx="857250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4700"/>
              </a:lnSpc>
              <a:defRPr/>
            </a:pPr>
            <a:r>
              <a:rPr lang="pt-BR" sz="3600" dirty="0">
                <a:latin typeface="+mn-lt"/>
              </a:rPr>
              <a:t>É trabalhando para prover às necessidades de outros, que pomos nossa alma em contato com a Fonte de todo o poder... </a:t>
            </a:r>
          </a:p>
          <a:p>
            <a:pPr algn="ctr">
              <a:lnSpc>
                <a:spcPts val="4700"/>
              </a:lnSpc>
              <a:defRPr/>
            </a:pPr>
            <a:r>
              <a:rPr lang="pt-BR" sz="3600" dirty="0">
                <a:latin typeface="+mn-lt"/>
              </a:rPr>
              <a:t>É Seu desígnio que, em todo lar, em toda igreja, e em todos os centros da obra, se manifeste um espírito de liberalidade no enviar auxílio aos campos estrangeiros...” </a:t>
            </a:r>
          </a:p>
          <a:p>
            <a:pPr algn="ctr">
              <a:lnSpc>
                <a:spcPts val="4700"/>
              </a:lnSpc>
              <a:defRPr/>
            </a:pPr>
            <a:r>
              <a:rPr lang="pt-BR" sz="2800" dirty="0">
                <a:latin typeface="+mn-lt"/>
              </a:rPr>
              <a:t>O.E 465,466</a:t>
            </a:r>
          </a:p>
          <a:p>
            <a:pPr algn="ctr">
              <a:lnSpc>
                <a:spcPts val="4700"/>
              </a:lnSpc>
              <a:defRPr/>
            </a:pPr>
            <a:endParaRPr lang="pt-BR" sz="3600" dirty="0">
              <a:solidFill>
                <a:srgbClr val="90100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57CEAA2B-07A2-4E0D-85F6-9016161E8335}"/>
              </a:ext>
            </a:extLst>
          </p:cNvPr>
          <p:cNvSpPr/>
          <p:nvPr/>
        </p:nvSpPr>
        <p:spPr>
          <a:xfrm>
            <a:off x="0" y="-142875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Retângulo de cantos arredondados 10">
            <a:extLst>
              <a:ext uri="{FF2B5EF4-FFF2-40B4-BE49-F238E27FC236}">
                <a16:creationId xmlns:a16="http://schemas.microsoft.com/office/drawing/2014/main" id="{89B937BC-4889-45D6-8295-01A7DE93EFEF}"/>
              </a:ext>
            </a:extLst>
          </p:cNvPr>
          <p:cNvSpPr/>
          <p:nvPr/>
        </p:nvSpPr>
        <p:spPr>
          <a:xfrm>
            <a:off x="857250" y="1071563"/>
            <a:ext cx="4357688" cy="500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Individual e voluntária:</a:t>
            </a:r>
          </a:p>
        </p:txBody>
      </p:sp>
      <p:sp>
        <p:nvSpPr>
          <p:cNvPr id="12" name="Retângulo de cantos arredondados 11">
            <a:extLst>
              <a:ext uri="{FF2B5EF4-FFF2-40B4-BE49-F238E27FC236}">
                <a16:creationId xmlns:a16="http://schemas.microsoft.com/office/drawing/2014/main" id="{AA05C648-C466-4690-BC86-D6D23EF31DD7}"/>
              </a:ext>
            </a:extLst>
          </p:cNvPr>
          <p:cNvSpPr/>
          <p:nvPr/>
        </p:nvSpPr>
        <p:spPr>
          <a:xfrm>
            <a:off x="857250" y="3630613"/>
            <a:ext cx="3786188" cy="500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Regular e planejada:</a:t>
            </a:r>
          </a:p>
        </p:txBody>
      </p:sp>
      <p:pic>
        <p:nvPicPr>
          <p:cNvPr id="28674" name="Picture 2" descr="http://cache.gettyimages.com/xc/10152309.jpg?v=1&amp;c=CFW&amp;k=2&amp;d=449109E24F92386B7CBFD966559194725C4940990DC260D0">
            <a:extLst>
              <a:ext uri="{FF2B5EF4-FFF2-40B4-BE49-F238E27FC236}">
                <a16:creationId xmlns:a16="http://schemas.microsoft.com/office/drawing/2014/main" id="{DC724309-1EE5-4835-A29C-8B6BE0DC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10526"/>
          <a:stretch>
            <a:fillRect/>
          </a:stretch>
        </p:blipFill>
        <p:spPr bwMode="auto">
          <a:xfrm>
            <a:off x="6858016" y="0"/>
            <a:ext cx="2285984" cy="305662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174" name="Picture 4" descr="um espirito emp">
            <a:extLst>
              <a:ext uri="{FF2B5EF4-FFF2-40B4-BE49-F238E27FC236}">
                <a16:creationId xmlns:a16="http://schemas.microsoft.com/office/drawing/2014/main" id="{036FFCCA-2358-4C21-AABC-18CF5B2D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19531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m 4">
            <a:extLst>
              <a:ext uri="{FF2B5EF4-FFF2-40B4-BE49-F238E27FC236}">
                <a16:creationId xmlns:a16="http://schemas.microsoft.com/office/drawing/2014/main" id="{25DC9402-D35E-42C6-9C4E-1640F688D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289675"/>
            <a:ext cx="7858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4078704-9BD7-45FE-80D9-21BE96EF1A24}"/>
              </a:ext>
            </a:extLst>
          </p:cNvPr>
          <p:cNvSpPr/>
          <p:nvPr/>
        </p:nvSpPr>
        <p:spPr>
          <a:xfrm>
            <a:off x="4429125" y="6429375"/>
            <a:ext cx="42862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08CDF4-B8F0-48C7-8445-98557C31F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636713"/>
            <a:ext cx="85725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4300"/>
              </a:lnSpc>
              <a:defRPr/>
            </a:pPr>
            <a:r>
              <a:rPr lang="pt-BR" sz="3300" dirty="0">
                <a:latin typeface="+mn-lt"/>
              </a:rPr>
              <a:t>“Cada um contribua segundo estiver proposto no coração; não com tristeza, ou por necessidade; porque Deus ama a quem dá com alegria.” </a:t>
            </a:r>
            <a:r>
              <a:rPr lang="pt-BR" sz="2000" dirty="0">
                <a:latin typeface="+mn-lt"/>
              </a:rPr>
              <a:t>II Cor. 9:7.</a:t>
            </a:r>
            <a:endParaRPr lang="pt-BR" sz="3300" dirty="0">
              <a:latin typeface="+mn-lt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3870224-4FC5-44A7-A0F8-A9E3C6C6D073}"/>
              </a:ext>
            </a:extLst>
          </p:cNvPr>
          <p:cNvSpPr/>
          <p:nvPr/>
        </p:nvSpPr>
        <p:spPr>
          <a:xfrm>
            <a:off x="357158" y="-24"/>
            <a:ext cx="7429552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1430">
                  <a:solidFill>
                    <a:srgbClr val="000000"/>
                  </a:solidFill>
                </a:ln>
                <a:solidFill>
                  <a:srgbClr val="FC6E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 oferta deve ser: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595324A-3A39-4EB3-ADFF-B1A8CAB755D6}"/>
              </a:ext>
            </a:extLst>
          </p:cNvPr>
          <p:cNvSpPr txBox="1"/>
          <p:nvPr/>
        </p:nvSpPr>
        <p:spPr>
          <a:xfrm>
            <a:off x="214313" y="1000125"/>
            <a:ext cx="642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rgbClr val="FF6600"/>
                </a:solidFill>
                <a:latin typeface="+mj-lt"/>
              </a:rPr>
              <a:t>1 -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63A8E3-71F7-4690-B422-7D2393456C40}"/>
              </a:ext>
            </a:extLst>
          </p:cNvPr>
          <p:cNvSpPr txBox="1"/>
          <p:nvPr/>
        </p:nvSpPr>
        <p:spPr>
          <a:xfrm>
            <a:off x="357188" y="4143375"/>
            <a:ext cx="8286750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300" dirty="0">
                <a:latin typeface="+mn-lt"/>
              </a:rPr>
              <a:t>“No primeiro dia da semana cada um de vós ponha de parte, em casa...”. I Cor. 16:2. </a:t>
            </a:r>
          </a:p>
          <a:p>
            <a:pPr>
              <a:defRPr/>
            </a:pPr>
            <a:r>
              <a:rPr lang="pt-BR" sz="3300" dirty="0">
                <a:latin typeface="+mn-lt"/>
              </a:rPr>
              <a:t>“... e preparem de antemão a vossa dádiva já anunciada.” </a:t>
            </a:r>
            <a:r>
              <a:rPr lang="pt-BR" sz="2000" dirty="0">
                <a:latin typeface="+mn-lt"/>
              </a:rPr>
              <a:t>II Cor. 9:5.</a:t>
            </a:r>
            <a:endParaRPr lang="pt-BR" sz="3300" dirty="0">
              <a:latin typeface="+mn-l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122B6B7-89D2-4F1F-BD50-B57ABCD88C97}"/>
              </a:ext>
            </a:extLst>
          </p:cNvPr>
          <p:cNvSpPr txBox="1"/>
          <p:nvPr/>
        </p:nvSpPr>
        <p:spPr>
          <a:xfrm>
            <a:off x="214313" y="3559175"/>
            <a:ext cx="642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rgbClr val="FF6600"/>
                </a:solidFill>
                <a:latin typeface="+mj-lt"/>
              </a:rPr>
              <a:t>2 -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5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7ECCB743-472F-429A-80BE-E35353A046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" name="Picture 2" descr="http://cache.gettyimages.com/xc/10152309.jpg?v=1&amp;c=CFW&amp;k=2&amp;d=449109E24F92386B7CBFD966559194725C4940990DC260D0">
            <a:extLst>
              <a:ext uri="{FF2B5EF4-FFF2-40B4-BE49-F238E27FC236}">
                <a16:creationId xmlns:a16="http://schemas.microsoft.com/office/drawing/2014/main" id="{25B0C9FA-8FA4-422B-8B8B-4A46848C0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10526"/>
          <a:stretch>
            <a:fillRect/>
          </a:stretch>
        </p:blipFill>
        <p:spPr bwMode="auto">
          <a:xfrm>
            <a:off x="7286644" y="1"/>
            <a:ext cx="1857356" cy="248349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196" name="Picture 4" descr="um espirito emp">
            <a:extLst>
              <a:ext uri="{FF2B5EF4-FFF2-40B4-BE49-F238E27FC236}">
                <a16:creationId xmlns:a16="http://schemas.microsoft.com/office/drawing/2014/main" id="{DB29B67B-FD25-49CA-9859-3333F2DC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19531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m 4">
            <a:extLst>
              <a:ext uri="{FF2B5EF4-FFF2-40B4-BE49-F238E27FC236}">
                <a16:creationId xmlns:a16="http://schemas.microsoft.com/office/drawing/2014/main" id="{03A7D691-95EA-469E-8872-C10323722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289675"/>
            <a:ext cx="7858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EAC60EB-2981-4C7C-B264-96ED4FB26B98}"/>
              </a:ext>
            </a:extLst>
          </p:cNvPr>
          <p:cNvSpPr/>
          <p:nvPr/>
        </p:nvSpPr>
        <p:spPr>
          <a:xfrm>
            <a:off x="4429125" y="6429375"/>
            <a:ext cx="42862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2A88C55-D999-4979-B016-F2F6DB650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857250"/>
            <a:ext cx="8786812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pt-BR" sz="3400" dirty="0">
                <a:solidFill>
                  <a:srgbClr val="000000"/>
                </a:solidFill>
                <a:latin typeface="+mn-lt"/>
              </a:rPr>
              <a:t>“Cada um oferecerá na proporção...” </a:t>
            </a:r>
          </a:p>
          <a:p>
            <a:pPr>
              <a:lnSpc>
                <a:spcPts val="4500"/>
              </a:lnSpc>
              <a:defRPr/>
            </a:pPr>
            <a:r>
              <a:rPr lang="pt-BR" sz="3400" dirty="0" err="1">
                <a:solidFill>
                  <a:srgbClr val="000000"/>
                </a:solidFill>
                <a:latin typeface="+mn-lt"/>
              </a:rPr>
              <a:t>Deut</a:t>
            </a:r>
            <a:r>
              <a:rPr lang="pt-BR" sz="3400" dirty="0">
                <a:solidFill>
                  <a:srgbClr val="000000"/>
                </a:solidFill>
                <a:latin typeface="+mn-lt"/>
              </a:rPr>
              <a:t>. 16:17</a:t>
            </a:r>
          </a:p>
          <a:p>
            <a:pPr>
              <a:lnSpc>
                <a:spcPts val="4500"/>
              </a:lnSpc>
              <a:defRPr/>
            </a:pPr>
            <a:r>
              <a:rPr lang="pt-BR" sz="3400" dirty="0">
                <a:solidFill>
                  <a:srgbClr val="000000"/>
                </a:solidFill>
                <a:latin typeface="+mn-lt"/>
              </a:rPr>
              <a:t>“... Conforme a sua prosperidade...” I Cor 16:2 </a:t>
            </a:r>
          </a:p>
        </p:txBody>
      </p:sp>
      <p:sp>
        <p:nvSpPr>
          <p:cNvPr id="13" name="Retângulo de cantos arredondados 12">
            <a:extLst>
              <a:ext uri="{FF2B5EF4-FFF2-40B4-BE49-F238E27FC236}">
                <a16:creationId xmlns:a16="http://schemas.microsoft.com/office/drawing/2014/main" id="{CC410CD0-8993-468D-805D-44141F3723A4}"/>
              </a:ext>
            </a:extLst>
          </p:cNvPr>
          <p:cNvSpPr/>
          <p:nvPr/>
        </p:nvSpPr>
        <p:spPr>
          <a:xfrm>
            <a:off x="928688" y="285750"/>
            <a:ext cx="2714625" cy="5000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Proporcional: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EFA95B-3D8C-4234-A024-62940D6B647C}"/>
              </a:ext>
            </a:extLst>
          </p:cNvPr>
          <p:cNvSpPr txBox="1"/>
          <p:nvPr/>
        </p:nvSpPr>
        <p:spPr>
          <a:xfrm>
            <a:off x="285750" y="214313"/>
            <a:ext cx="642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rgbClr val="FF6600"/>
                </a:solidFill>
                <a:latin typeface="+mj-lt"/>
              </a:rPr>
              <a:t>3 -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28EA198-A529-4755-BD04-BD1CFA29C775}"/>
              </a:ext>
            </a:extLst>
          </p:cNvPr>
          <p:cNvSpPr/>
          <p:nvPr/>
        </p:nvSpPr>
        <p:spPr>
          <a:xfrm>
            <a:off x="357188" y="3357563"/>
            <a:ext cx="8429625" cy="2978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pt-BR" sz="3400" dirty="0">
                <a:solidFill>
                  <a:srgbClr val="000000"/>
                </a:solidFill>
                <a:latin typeface="+mn-lt"/>
              </a:rPr>
              <a:t>“Tributai ao Senhor a glória devida ao Seu nome; trazei oferendas, e entrai nos seus átrios.” Sal. 96:8 </a:t>
            </a:r>
          </a:p>
          <a:p>
            <a:pPr>
              <a:lnSpc>
                <a:spcPts val="4500"/>
              </a:lnSpc>
              <a:defRPr/>
            </a:pPr>
            <a:r>
              <a:rPr lang="pt-BR" sz="3400" dirty="0">
                <a:solidFill>
                  <a:srgbClr val="000000"/>
                </a:solidFill>
                <a:latin typeface="+mn-lt"/>
              </a:rPr>
              <a:t>“... Ninguém comparecerá perante o Senhor de mãos vazias.” </a:t>
            </a:r>
            <a:r>
              <a:rPr lang="pt-BR" sz="3400" dirty="0" err="1">
                <a:solidFill>
                  <a:srgbClr val="000000"/>
                </a:solidFill>
                <a:latin typeface="+mn-lt"/>
              </a:rPr>
              <a:t>Deut</a:t>
            </a:r>
            <a:r>
              <a:rPr lang="pt-BR" sz="3400" dirty="0">
                <a:solidFill>
                  <a:srgbClr val="000000"/>
                </a:solidFill>
                <a:latin typeface="+mn-lt"/>
              </a:rPr>
              <a:t>. 16:16</a:t>
            </a:r>
          </a:p>
        </p:txBody>
      </p:sp>
      <p:sp>
        <p:nvSpPr>
          <p:cNvPr id="16" name="Retângulo de cantos arredondados 15">
            <a:extLst>
              <a:ext uri="{FF2B5EF4-FFF2-40B4-BE49-F238E27FC236}">
                <a16:creationId xmlns:a16="http://schemas.microsoft.com/office/drawing/2014/main" id="{DD0CF6CA-1B16-4E44-A7FB-728AC2861C3A}"/>
              </a:ext>
            </a:extLst>
          </p:cNvPr>
          <p:cNvSpPr/>
          <p:nvPr/>
        </p:nvSpPr>
        <p:spPr>
          <a:xfrm>
            <a:off x="857250" y="2857500"/>
            <a:ext cx="6072188" cy="5000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Como Ato de Adoração e Gratidão: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715A9BC-6B52-4BED-84F3-FAFC99712C4C}"/>
              </a:ext>
            </a:extLst>
          </p:cNvPr>
          <p:cNvSpPr txBox="1"/>
          <p:nvPr/>
        </p:nvSpPr>
        <p:spPr>
          <a:xfrm>
            <a:off x="214313" y="2786063"/>
            <a:ext cx="642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rgbClr val="FF6600"/>
                </a:solidFill>
                <a:latin typeface="+mj-lt"/>
              </a:rPr>
              <a:t>4 -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1">
            <a:extLst>
              <a:ext uri="{FF2B5EF4-FFF2-40B4-BE49-F238E27FC236}">
                <a16:creationId xmlns:a16="http://schemas.microsoft.com/office/drawing/2014/main" id="{07453393-8616-4ADE-BDD4-A19331F98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500313"/>
            <a:ext cx="302418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C7815FD-CBE1-42BF-AE52-7D5CA98343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220" name="Picture 4" descr="um espirito emp">
            <a:extLst>
              <a:ext uri="{FF2B5EF4-FFF2-40B4-BE49-F238E27FC236}">
                <a16:creationId xmlns:a16="http://schemas.microsoft.com/office/drawing/2014/main" id="{388D5D17-8367-4BB0-A22C-2DB8026C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19531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m 4">
            <a:extLst>
              <a:ext uri="{FF2B5EF4-FFF2-40B4-BE49-F238E27FC236}">
                <a16:creationId xmlns:a16="http://schemas.microsoft.com/office/drawing/2014/main" id="{CD37B765-59C7-4CA1-9ADA-020BEA859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289675"/>
            <a:ext cx="7858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07BD0D6-D96B-4DBF-BE0C-0CC0FF24AF65}"/>
              </a:ext>
            </a:extLst>
          </p:cNvPr>
          <p:cNvSpPr/>
          <p:nvPr/>
        </p:nvSpPr>
        <p:spPr>
          <a:xfrm>
            <a:off x="4429125" y="6429375"/>
            <a:ext cx="42862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C92995D-0536-4FA7-A84A-485627E40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758825"/>
            <a:ext cx="8358188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pt-BR" sz="3600" dirty="0">
                <a:solidFill>
                  <a:srgbClr val="000000"/>
                </a:solidFill>
                <a:latin typeface="+mn-lt"/>
              </a:rPr>
              <a:t>"Cristo entregou tudo por nós; e os que aceitam a Cristo estarão prontos para sacrificar tudo pela causa de seu Redentor... </a:t>
            </a:r>
          </a:p>
          <a:p>
            <a:pPr>
              <a:lnSpc>
                <a:spcPts val="5000"/>
              </a:lnSpc>
              <a:defRPr/>
            </a:pPr>
            <a:r>
              <a:rPr lang="pt-BR" sz="3600" dirty="0">
                <a:solidFill>
                  <a:srgbClr val="000000"/>
                </a:solidFill>
                <a:latin typeface="+mn-lt"/>
              </a:rPr>
              <a:t>Se amarmos a Jesus, gostaremos de </a:t>
            </a:r>
          </a:p>
          <a:p>
            <a:pPr>
              <a:lnSpc>
                <a:spcPts val="5000"/>
              </a:lnSpc>
              <a:defRPr/>
            </a:pPr>
            <a:r>
              <a:rPr lang="pt-BR" sz="3600" dirty="0">
                <a:solidFill>
                  <a:srgbClr val="000000"/>
                </a:solidFill>
                <a:latin typeface="+mn-lt"/>
              </a:rPr>
              <a:t>para Ele viver, de apresentar-Lhe </a:t>
            </a:r>
          </a:p>
          <a:p>
            <a:pPr>
              <a:lnSpc>
                <a:spcPts val="5000"/>
              </a:lnSpc>
              <a:defRPr/>
            </a:pPr>
            <a:r>
              <a:rPr lang="pt-BR" sz="3600" dirty="0">
                <a:solidFill>
                  <a:srgbClr val="000000"/>
                </a:solidFill>
                <a:latin typeface="+mn-lt"/>
              </a:rPr>
              <a:t>nossa oferta de gratidão, de </a:t>
            </a:r>
          </a:p>
          <a:p>
            <a:pPr>
              <a:lnSpc>
                <a:spcPts val="5000"/>
              </a:lnSpc>
              <a:defRPr/>
            </a:pPr>
            <a:r>
              <a:rPr lang="pt-BR" sz="3600" dirty="0">
                <a:solidFill>
                  <a:srgbClr val="000000"/>
                </a:solidFill>
                <a:latin typeface="+mn-lt"/>
              </a:rPr>
              <a:t>trabalhar para Ele." </a:t>
            </a:r>
          </a:p>
          <a:p>
            <a:pPr>
              <a:lnSpc>
                <a:spcPts val="5000"/>
              </a:lnSpc>
              <a:defRPr/>
            </a:pPr>
            <a:r>
              <a:rPr lang="pt-BR" sz="3600">
                <a:solidFill>
                  <a:srgbClr val="000000"/>
                </a:solidFill>
                <a:latin typeface="+mn-lt"/>
              </a:rPr>
              <a:t>AE197. </a:t>
            </a:r>
            <a:endParaRPr lang="pt-BR" sz="36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442</Words>
  <Application>Microsoft Office PowerPoint</Application>
  <PresentationFormat>Apresentação na tela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Lucida Calligraphy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ipaeas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SM-IV SEE</dc:title>
  <dc:subject>www.4tons.com</dc:subject>
  <dc:creator>Neroli Paroschi</dc:creator>
  <cp:keywords>www.4tons.com</cp:keywords>
  <dc:description>COMÉRCIO PROIBIDO. USO PESSOAL</dc:description>
  <cp:lastModifiedBy>Pr. Marcelo Carvalho</cp:lastModifiedBy>
  <cp:revision>29</cp:revision>
  <dcterms:created xsi:type="dcterms:W3CDTF">2008-04-24T14:08:19Z</dcterms:created>
  <dcterms:modified xsi:type="dcterms:W3CDTF">2019-10-21T12:45:10Z</dcterms:modified>
</cp:coreProperties>
</file>