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333" r:id="rId4"/>
    <p:sldId id="334" r:id="rId5"/>
    <p:sldId id="335" r:id="rId6"/>
    <p:sldId id="336" r:id="rId7"/>
    <p:sldId id="337" r:id="rId8"/>
    <p:sldId id="338" r:id="rId9"/>
    <p:sldId id="261" r:id="rId10"/>
    <p:sldId id="267" r:id="rId11"/>
    <p:sldId id="268" r:id="rId12"/>
    <p:sldId id="273" r:id="rId13"/>
    <p:sldId id="274" r:id="rId14"/>
    <p:sldId id="276" r:id="rId15"/>
    <p:sldId id="272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32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34F"/>
    <a:srgbClr val="FF3300"/>
    <a:srgbClr val="9FBFFF"/>
    <a:srgbClr val="B9D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0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rotWithShape="0">
          <a:gsLst>
            <a:gs pos="0">
              <a:schemeClr val="bg1"/>
            </a:gs>
            <a:gs pos="100000">
              <a:srgbClr val="9BC3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 descr="Picture2">
            <a:extLst>
              <a:ext uri="{FF2B5EF4-FFF2-40B4-BE49-F238E27FC236}">
                <a16:creationId xmlns:a16="http://schemas.microsoft.com/office/drawing/2014/main" id="{2B3D0C66-0AB7-4214-AAF3-852D239F76BC}"/>
              </a:ext>
            </a:extLst>
          </p:cNvPr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/>
            <a:ahLst/>
            <a:cxnLst>
              <a:cxn ang="0">
                <a:pos x="9" y="633"/>
              </a:cxn>
              <a:cxn ang="0">
                <a:pos x="1710" y="1182"/>
              </a:cxn>
              <a:cxn ang="0">
                <a:pos x="5773" y="0"/>
              </a:cxn>
              <a:cxn ang="0">
                <a:pos x="5773" y="1633"/>
              </a:cxn>
              <a:cxn ang="0">
                <a:pos x="0" y="1630"/>
              </a:cxn>
              <a:cxn ang="0">
                <a:pos x="9" y="633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6F78C53C-DE3B-4362-9B3A-1B867DB53B47}"/>
              </a:ext>
            </a:extLst>
          </p:cNvPr>
          <p:cNvGrpSpPr>
            <a:grpSpLocks/>
          </p:cNvGrpSpPr>
          <p:nvPr/>
        </p:nvGrpSpPr>
        <p:grpSpPr bwMode="auto">
          <a:xfrm>
            <a:off x="-14288" y="0"/>
            <a:ext cx="9172576" cy="6124575"/>
            <a:chOff x="-9" y="0"/>
            <a:chExt cx="5778" cy="3858"/>
          </a:xfrm>
        </p:grpSpPr>
        <p:sp>
          <p:nvSpPr>
            <p:cNvPr id="6" name="Freeform 9" descr="Small grid">
              <a:extLst>
                <a:ext uri="{FF2B5EF4-FFF2-40B4-BE49-F238E27FC236}">
                  <a16:creationId xmlns:a16="http://schemas.microsoft.com/office/drawing/2014/main" id="{AD5D5DD3-28EE-40F3-A6E6-24C850B7209F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DF47194-E705-4A0A-859A-E48FF312D7E3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C333144-0CC0-42CF-BE36-429382F7B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11BFF8E-B50B-4C5F-BC56-FE338C3E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EFBCBB2-D3BD-4706-8F42-E907A788B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44F0DA-DA73-4AFC-AB9F-92DF657DDA6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022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47C68-5833-4B00-8264-130174553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582EA4-87FD-4235-9F02-B23DAC6B3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3A882C-54BC-4067-8CAA-782A05C6D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E7199-9387-4488-BD77-C9DC6A7370A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4464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1A895C-79CB-4371-B794-6E6E97AC2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E40B5-9D66-4AE4-BB64-78DC3E84F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79711A-FBC5-4143-960C-4D58C5DCC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3BF28-9F77-437E-A485-CC1053A3DE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88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BC5F61-0814-4705-B874-FA8D1D09D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6DEE9-DD24-4C7F-9DEF-613874CC1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9FD061-FD61-4265-B633-40356E7F5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36924-E593-4949-B51B-D5688C40C69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3916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0713B-26C1-4BDF-8FCE-B718718AC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44A16-AE06-4AD9-AF19-48C26FBA2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86CFAF-52BB-4ACE-8102-1ED2B9BC4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B7489-6020-4CF1-9F1E-1EB4175C415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1933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C5A6C-E4A2-4F18-A9A4-76021F1F9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358DAD-242F-47DB-90D6-8EB7192B6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AC4F2-01DE-4BF1-94FC-F7D0DB235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9D472-4262-44C4-9FB9-102760B3859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9031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886F60-7797-426C-8BBA-74B2DB1DF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88CF58-348E-4BD0-AA66-334FD180C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4F732E-B1F9-4D6F-8041-3AD4793C5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53F68-8FF3-4052-ADCC-602F4C8FE55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891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0A8DCC-8B27-4145-BB61-A9B8EC019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65357A-BC22-4D6C-9E48-E81768673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489EBC-4338-4D31-8EBD-46FBC1686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BAE38-44B5-4887-B048-954BBDE9ACF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275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CA4664-29EC-4E14-8A48-70F92F582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7C760C-A780-454C-946D-C39BB8FBE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3971CF-2A6E-47F4-A5FF-429DD57EB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A1022-44C8-4625-8523-A6ED7A9F0EF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936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2D5F4-8732-4F5E-8075-D251EED18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A6ED9-4ADE-4175-820F-244D4CD70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28EAB-D4A6-4462-A49C-E683BF2F3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7DE7D-45CE-476D-A641-A63A7F5970F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3645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8AEC3-BAFE-4DFC-87FF-95A8CC1A6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009BD5-16D9-4926-9003-6222396F4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FF4BD-2749-4F92-8A99-33477A304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CC076-DE77-4E33-A5D0-2DC5404A99F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1673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rgbClr val="9BC3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7">
            <a:extLst>
              <a:ext uri="{FF2B5EF4-FFF2-40B4-BE49-F238E27FC236}">
                <a16:creationId xmlns:a16="http://schemas.microsoft.com/office/drawing/2014/main" id="{8A8E4874-4A7B-4AF1-8074-B6FE4F9E4C59}"/>
              </a:ext>
            </a:extLst>
          </p:cNvPr>
          <p:cNvGrpSpPr>
            <a:grpSpLocks/>
          </p:cNvGrpSpPr>
          <p:nvPr/>
        </p:nvGrpSpPr>
        <p:grpSpPr bwMode="auto">
          <a:xfrm>
            <a:off x="-15875" y="-15875"/>
            <a:ext cx="9185275" cy="6410325"/>
            <a:chOff x="-9" y="-9"/>
            <a:chExt cx="5778" cy="4038"/>
          </a:xfrm>
        </p:grpSpPr>
        <p:sp>
          <p:nvSpPr>
            <p:cNvPr id="1032" name="Freeform 8" descr="Small grid">
              <a:extLst>
                <a:ext uri="{FF2B5EF4-FFF2-40B4-BE49-F238E27FC236}">
                  <a16:creationId xmlns:a16="http://schemas.microsoft.com/office/drawing/2014/main" id="{417DD74D-FFBA-4F68-87B6-404644010371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3DD37BE6-DD41-4CA6-A8D2-16D9D3853C7F}"/>
                </a:ext>
              </a:extLst>
            </p:cNvPr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1034" name="Freeform 10">
            <a:extLst>
              <a:ext uri="{FF2B5EF4-FFF2-40B4-BE49-F238E27FC236}">
                <a16:creationId xmlns:a16="http://schemas.microsoft.com/office/drawing/2014/main" id="{2F98699A-D53B-40BB-A9AD-47AA1829B7EF}"/>
              </a:ext>
            </a:extLst>
          </p:cNvPr>
          <p:cNvSpPr>
            <a:spLocks/>
          </p:cNvSpPr>
          <p:nvPr/>
        </p:nvSpPr>
        <p:spPr bwMode="gray">
          <a:xfrm>
            <a:off x="-15875" y="5281613"/>
            <a:ext cx="9169400" cy="1601787"/>
          </a:xfrm>
          <a:custGeom>
            <a:avLst/>
            <a:gdLst/>
            <a:ahLst/>
            <a:cxnLst>
              <a:cxn ang="0">
                <a:pos x="9" y="426"/>
              </a:cxn>
              <a:cxn ang="0">
                <a:pos x="1774" y="710"/>
              </a:cxn>
              <a:cxn ang="0">
                <a:pos x="5778" y="0"/>
              </a:cxn>
              <a:cxn ang="0">
                <a:pos x="5773" y="1009"/>
              </a:cxn>
              <a:cxn ang="0">
                <a:pos x="0" y="1007"/>
              </a:cxn>
              <a:cxn ang="0">
                <a:pos x="9" y="426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2C727AF-D31B-4137-AF48-B26C7C26F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CD75FC3E-4F7E-4C58-8552-684977E97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606577-ECD3-4EE2-8B1B-DC34EBCE90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928994-60CB-47A2-AABE-CA35E473D3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1F485B-277F-47D7-B39B-3526DDAE36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687732D6-D647-44CF-A1DB-1038E47D5A6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.emf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emf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.emf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.emf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.emf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.emf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.emf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5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.emf"/><Relationship Id="rId9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5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3.emf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3.emf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3.emf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3.emf"/><Relationship Id="rId9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3.emf"/><Relationship Id="rId9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.emf"/><Relationship Id="rId9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3.emf"/><Relationship Id="rId9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3.emf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3" Type="http://schemas.openxmlformats.org/officeDocument/2006/relationships/oleObject" Target="../embeddings/oleObject7.bin"/><Relationship Id="rId7" Type="http://schemas.openxmlformats.org/officeDocument/2006/relationships/slide" Target="slide9.xml"/><Relationship Id="rId12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11" Type="http://schemas.openxmlformats.org/officeDocument/2006/relationships/slide" Target="slide14.xml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.emf"/><Relationship Id="rId10" Type="http://schemas.openxmlformats.org/officeDocument/2006/relationships/slide" Target="slide13.xml"/><Relationship Id="rId4" Type="http://schemas.openxmlformats.org/officeDocument/2006/relationships/image" Target="../media/image2.wmf"/><Relationship Id="rId9" Type="http://schemas.openxmlformats.org/officeDocument/2006/relationships/slide" Target="slide12.xml"/><Relationship Id="rId1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3.emf"/><Relationship Id="rId9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oleObject" Target="../embeddings/oleObject9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2.bin"/><Relationship Id="rId10" Type="http://schemas.openxmlformats.org/officeDocument/2006/relationships/slide" Target="slide5.xml"/><Relationship Id="rId4" Type="http://schemas.openxmlformats.org/officeDocument/2006/relationships/image" Target="../media/image3.emf"/><Relationship Id="rId9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3.emf"/><Relationship Id="rId9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3.emf"/><Relationship Id="rId9" Type="http://schemas.openxmlformats.org/officeDocument/2006/relationships/slide" Target="slide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3.emf"/><Relationship Id="rId9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3.emf"/><Relationship Id="rId9" Type="http://schemas.openxmlformats.org/officeDocument/2006/relationships/slide" Target="slide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3.emf"/><Relationship Id="rId9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3.emf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8.xml"/><Relationship Id="rId3" Type="http://schemas.openxmlformats.org/officeDocument/2006/relationships/oleObject" Target="../embeddings/oleObject10.bin"/><Relationship Id="rId7" Type="http://schemas.openxmlformats.org/officeDocument/2006/relationships/slide" Target="slide22.xml"/><Relationship Id="rId12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11" Type="http://schemas.openxmlformats.org/officeDocument/2006/relationships/slide" Target="slide29.xml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4.emf"/><Relationship Id="rId10" Type="http://schemas.openxmlformats.org/officeDocument/2006/relationships/slide" Target="slide28.xml"/><Relationship Id="rId4" Type="http://schemas.openxmlformats.org/officeDocument/2006/relationships/image" Target="../media/image2.wmf"/><Relationship Id="rId9" Type="http://schemas.openxmlformats.org/officeDocument/2006/relationships/slide" Target="slide27.xml"/><Relationship Id="rId1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3.emf"/><Relationship Id="rId9" Type="http://schemas.openxmlformats.org/officeDocument/2006/relationships/slide" Target="slide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3.emf"/><Relationship Id="rId9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3.emf"/><Relationship Id="rId9" Type="http://schemas.openxmlformats.org/officeDocument/2006/relationships/slide" Target="slide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3.emf"/><Relationship Id="rId9" Type="http://schemas.openxmlformats.org/officeDocument/2006/relationships/slide" Target="slide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3.emf"/><Relationship Id="rId9" Type="http://schemas.openxmlformats.org/officeDocument/2006/relationships/slide" Target="slide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3.emf"/><Relationship Id="rId9" Type="http://schemas.openxmlformats.org/officeDocument/2006/relationships/slide" Target="slide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4.emf"/><Relationship Id="rId3" Type="http://schemas.openxmlformats.org/officeDocument/2006/relationships/oleObject" Target="../embeddings/oleObject13.bin"/><Relationship Id="rId7" Type="http://schemas.openxmlformats.org/officeDocument/2006/relationships/slide" Target="slide36.xml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11" Type="http://schemas.openxmlformats.org/officeDocument/2006/relationships/slide" Target="slide32.xml"/><Relationship Id="rId5" Type="http://schemas.openxmlformats.org/officeDocument/2006/relationships/oleObject" Target="../embeddings/oleObject14.bin"/><Relationship Id="rId10" Type="http://schemas.openxmlformats.org/officeDocument/2006/relationships/slide" Target="slide31.xml"/><Relationship Id="rId4" Type="http://schemas.openxmlformats.org/officeDocument/2006/relationships/image" Target="../media/image2.wmf"/><Relationship Id="rId9" Type="http://schemas.openxmlformats.org/officeDocument/2006/relationships/slide" Target="slide3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3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3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slide" Target="slide42.xml"/><Relationship Id="rId12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11" Type="http://schemas.openxmlformats.org/officeDocument/2006/relationships/slide" Target="slide40.xml"/><Relationship Id="rId5" Type="http://schemas.openxmlformats.org/officeDocument/2006/relationships/oleObject" Target="../embeddings/oleObject17.bin"/><Relationship Id="rId10" Type="http://schemas.openxmlformats.org/officeDocument/2006/relationships/slide" Target="slide47.xml"/><Relationship Id="rId4" Type="http://schemas.openxmlformats.org/officeDocument/2006/relationships/image" Target="../media/image2.wmf"/><Relationship Id="rId9" Type="http://schemas.openxmlformats.org/officeDocument/2006/relationships/slide" Target="slide45.xml"/><Relationship Id="rId14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82.bin"/><Relationship Id="rId4" Type="http://schemas.openxmlformats.org/officeDocument/2006/relationships/image" Target="../media/image3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3.emf"/><Relationship Id="rId9" Type="http://schemas.openxmlformats.org/officeDocument/2006/relationships/slide" Target="slide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3.emf"/><Relationship Id="rId9" Type="http://schemas.openxmlformats.org/officeDocument/2006/relationships/slide" Target="slide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90.bin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3.emf"/><Relationship Id="rId9" Type="http://schemas.openxmlformats.org/officeDocument/2006/relationships/slide" Target="slide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3.emf"/><Relationship Id="rId9" Type="http://schemas.openxmlformats.org/officeDocument/2006/relationships/slide" Target="slide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7.bin"/><Relationship Id="rId4" Type="http://schemas.openxmlformats.org/officeDocument/2006/relationships/image" Target="../media/image3.emf"/><Relationship Id="rId9" Type="http://schemas.openxmlformats.org/officeDocument/2006/relationships/slide" Target="slide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00.bin"/><Relationship Id="rId4" Type="http://schemas.openxmlformats.org/officeDocument/2006/relationships/image" Target="../media/image3.emf"/><Relationship Id="rId9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03.bin"/><Relationship Id="rId10" Type="http://schemas.openxmlformats.org/officeDocument/2006/relationships/slide" Target="slide8.xml"/><Relationship Id="rId4" Type="http://schemas.openxmlformats.org/officeDocument/2006/relationships/image" Target="../media/image3.emf"/><Relationship Id="rId9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06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49.xml"/><Relationship Id="rId3" Type="http://schemas.openxmlformats.org/officeDocument/2006/relationships/oleObject" Target="../embeddings/oleObject19.bin"/><Relationship Id="rId7" Type="http://schemas.openxmlformats.org/officeDocument/2006/relationships/slide" Target="slide53.xml"/><Relationship Id="rId12" Type="http://schemas.openxmlformats.org/officeDocument/2006/relationships/slide" Target="slide4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11" Type="http://schemas.openxmlformats.org/officeDocument/2006/relationships/slide" Target="slide52.xml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1.bin"/><Relationship Id="rId10" Type="http://schemas.openxmlformats.org/officeDocument/2006/relationships/slide" Target="slide59.xml"/><Relationship Id="rId4" Type="http://schemas.openxmlformats.org/officeDocument/2006/relationships/image" Target="../media/image2.wmf"/><Relationship Id="rId9" Type="http://schemas.openxmlformats.org/officeDocument/2006/relationships/slide" Target="slide57.xml"/><Relationship Id="rId14" Type="http://schemas.openxmlformats.org/officeDocument/2006/relationships/slide" Target="slide50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09.bin"/><Relationship Id="rId4" Type="http://schemas.openxmlformats.org/officeDocument/2006/relationships/image" Target="../media/image3.emf"/><Relationship Id="rId9" Type="http://schemas.openxmlformats.org/officeDocument/2006/relationships/slide" Target="slide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13" Type="http://schemas.openxmlformats.org/officeDocument/2006/relationships/slide" Target="slide63.xml"/><Relationship Id="rId3" Type="http://schemas.openxmlformats.org/officeDocument/2006/relationships/oleObject" Target="../embeddings/oleObject22.bin"/><Relationship Id="rId7" Type="http://schemas.openxmlformats.org/officeDocument/2006/relationships/slide" Target="slide65.xml"/><Relationship Id="rId12" Type="http://schemas.openxmlformats.org/officeDocument/2006/relationships/slide" Target="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11" Type="http://schemas.openxmlformats.org/officeDocument/2006/relationships/slide" Target="slide64.xml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4.emf"/><Relationship Id="rId10" Type="http://schemas.openxmlformats.org/officeDocument/2006/relationships/slide" Target="slide69.xml"/><Relationship Id="rId4" Type="http://schemas.openxmlformats.org/officeDocument/2006/relationships/image" Target="../media/image2.wmf"/><Relationship Id="rId9" Type="http://schemas.openxmlformats.org/officeDocument/2006/relationships/slide" Target="slide67.xml"/><Relationship Id="rId1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>
            <a:extLst>
              <a:ext uri="{FF2B5EF4-FFF2-40B4-BE49-F238E27FC236}">
                <a16:creationId xmlns:a16="http://schemas.microsoft.com/office/drawing/2014/main" id="{DE5AD1CB-D178-4509-A9D4-B4524EE3B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pt-BR" sz="7200">
                <a:latin typeface="Copperplate Gothic Light" pitchFamily="34" charset="0"/>
              </a:rPr>
              <a:t>P</a:t>
            </a:r>
            <a:r>
              <a:rPr lang="pt-BR" sz="6000">
                <a:latin typeface="Copperplate Gothic Light" pitchFamily="34" charset="0"/>
              </a:rPr>
              <a:t>erguntas sobre o </a:t>
            </a:r>
            <a:r>
              <a:rPr lang="pt-BR" sz="6600">
                <a:latin typeface="Copperplate Gothic Light" pitchFamily="34" charset="0"/>
              </a:rPr>
              <a:t>D</a:t>
            </a:r>
            <a:r>
              <a:rPr lang="pt-BR" sz="6000">
                <a:latin typeface="Copperplate Gothic Light" pitchFamily="34" charset="0"/>
              </a:rPr>
              <a:t>ízimo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11FB3222-C58C-4614-8AFE-90C7BD8F2330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905000"/>
            <a:ext cx="6402388" cy="4619625"/>
            <a:chOff x="1066" y="1200"/>
            <a:chExt cx="4033" cy="2910"/>
          </a:xfrm>
        </p:grpSpPr>
        <p:sp>
          <p:nvSpPr>
            <p:cNvPr id="13332" name="AutoShape 20">
              <a:extLst>
                <a:ext uri="{FF2B5EF4-FFF2-40B4-BE49-F238E27FC236}">
                  <a16:creationId xmlns:a16="http://schemas.microsoft.com/office/drawing/2014/main" id="{25D9E7A8-E55B-4FD6-AF0A-7D9C35F68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200"/>
              <a:ext cx="3807" cy="2910"/>
            </a:xfrm>
            <a:prstGeom prst="roundRect">
              <a:avLst>
                <a:gd name="adj" fmla="val 28"/>
              </a:avLst>
            </a:prstGeom>
            <a:solidFill>
              <a:srgbClr val="B9DCFF"/>
            </a:solidFill>
            <a:ln w="73025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pic>
          <p:nvPicPr>
            <p:cNvPr id="1032" name="Picture 25" descr="lago09_800">
              <a:extLst>
                <a:ext uri="{FF2B5EF4-FFF2-40B4-BE49-F238E27FC236}">
                  <a16:creationId xmlns:a16="http://schemas.microsoft.com/office/drawing/2014/main" id="{FC662A31-D7BF-4C69-8F74-505642ACA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4" b="13472"/>
            <a:stretch>
              <a:fillRect/>
            </a:stretch>
          </p:blipFill>
          <p:spPr bwMode="auto">
            <a:xfrm>
              <a:off x="1338" y="1344"/>
              <a:ext cx="3761" cy="2617"/>
            </a:xfrm>
            <a:prstGeom prst="rect">
              <a:avLst/>
            </a:prstGeom>
            <a:noFill/>
            <a:ln w="76200">
              <a:solidFill>
                <a:srgbClr val="B9D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26" name="Object 41">
            <a:extLst>
              <a:ext uri="{FF2B5EF4-FFF2-40B4-BE49-F238E27FC236}">
                <a16:creationId xmlns:a16="http://schemas.microsoft.com/office/drawing/2014/main" id="{3E5872BA-45B3-43ED-9BB1-D841E0E7DC7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4" imgW="615240" imgH="602640" progId="CorelDRAW.Graphic.12">
                  <p:embed/>
                </p:oleObj>
              </mc:Choice>
              <mc:Fallback>
                <p:oleObj name="CorelDRAW" r:id="rId4" imgW="615240" imgH="602640" progId="CorelDRAW.Graphic.12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4">
            <a:extLst>
              <a:ext uri="{FF2B5EF4-FFF2-40B4-BE49-F238E27FC236}">
                <a16:creationId xmlns:a16="http://schemas.microsoft.com/office/drawing/2014/main" id="{9FDC988D-D6A3-4298-AB4E-6D0B4820FD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0" y="5853113"/>
          <a:ext cx="385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6" imgW="385191" imgH="384810" progId="CorelDRAW.Graphic.12">
                  <p:embed/>
                </p:oleObj>
              </mc:Choice>
              <mc:Fallback>
                <p:oleObj name="CorelDRAW" r:id="rId6" imgW="385191" imgH="384810" progId="CorelDRAW.Graphic.12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5853113"/>
                        <a:ext cx="3857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6">
            <a:extLst>
              <a:ext uri="{FF2B5EF4-FFF2-40B4-BE49-F238E27FC236}">
                <a16:creationId xmlns:a16="http://schemas.microsoft.com/office/drawing/2014/main" id="{2CF30BB2-8F0B-4825-A8F7-ECF08DEE85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8" imgW="377952" imgH="180594" progId="CorelDRAW.Graphic.12">
                  <p:embed/>
                </p:oleObj>
              </mc:Choice>
              <mc:Fallback>
                <p:oleObj name="CorelDRAW" r:id="rId8" imgW="377952" imgH="180594" progId="CorelDRAW.Graphic.12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5">
            <a:extLst>
              <a:ext uri="{FF2B5EF4-FFF2-40B4-BE49-F238E27FC236}">
                <a16:creationId xmlns:a16="http://schemas.microsoft.com/office/drawing/2014/main" id="{055E44B9-4765-4B6C-ADDF-88F859A6C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6250"/>
            <a:ext cx="8459787" cy="51133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6B2D45C3-FF83-4B2D-9A59-8C1A82351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981075"/>
            <a:ext cx="8459787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>
                <a:effectLst/>
              </a:rPr>
              <a:t>“ Seu povo de hoje precisa lembrar que a casa de culto é propriedade do Senhor, e que deve ser escrupulosamente cuidado. </a:t>
            </a:r>
          </a:p>
          <a:p>
            <a:pPr eaLnBrk="1" hangingPunct="1"/>
            <a:r>
              <a:rPr lang="pt-BR" altLang="pt-BR" sz="4000">
                <a:effectLst/>
              </a:rPr>
              <a:t>Mas o fundo para essa obra não deve provir dos dízimos.”</a:t>
            </a:r>
          </a:p>
          <a:p>
            <a:pPr eaLnBrk="1" hangingPunct="1"/>
            <a:r>
              <a:rPr lang="pt-BR" altLang="pt-BR" sz="4000">
                <a:effectLst/>
              </a:rPr>
              <a:t>CSM, p.102,103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400">
              <a:effectLst/>
            </a:endParaRPr>
          </a:p>
        </p:txBody>
      </p:sp>
      <p:grpSp>
        <p:nvGrpSpPr>
          <p:cNvPr id="10247" name="Group 9">
            <a:extLst>
              <a:ext uri="{FF2B5EF4-FFF2-40B4-BE49-F238E27FC236}">
                <a16:creationId xmlns:a16="http://schemas.microsoft.com/office/drawing/2014/main" id="{DDF7FB95-1C68-431D-A711-67F0359A5BB5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6021388"/>
            <a:ext cx="1116012" cy="792162"/>
            <a:chOff x="5057" y="3793"/>
            <a:chExt cx="703" cy="499"/>
          </a:xfrm>
        </p:grpSpPr>
        <p:graphicFrame>
          <p:nvGraphicFramePr>
            <p:cNvPr id="10242" name="Object 10">
              <a:extLst>
                <a:ext uri="{FF2B5EF4-FFF2-40B4-BE49-F238E27FC236}">
                  <a16:creationId xmlns:a16="http://schemas.microsoft.com/office/drawing/2014/main" id="{DC206B94-91AE-4BCD-9F30-54158EFD6D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9" y="3793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CorelDRAW" r:id="rId3" imgW="385191" imgH="384810" progId="CorelDRAW.Graphic.12">
                    <p:embed/>
                  </p:oleObj>
                </mc:Choice>
                <mc:Fallback>
                  <p:oleObj name="CorelDRAW" r:id="rId3" imgW="385191" imgH="384810" progId="CorelDRAW.Graphic.1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3793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11">
              <a:extLst>
                <a:ext uri="{FF2B5EF4-FFF2-40B4-BE49-F238E27FC236}">
                  <a16:creationId xmlns:a16="http://schemas.microsoft.com/office/drawing/2014/main" id="{09153E07-A387-430C-8835-77081EE169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0" y="4026"/>
            <a:ext cx="41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CorelDRAW" r:id="rId5" imgW="615240" imgH="602640" progId="CorelDRAW.Graphic.12">
                    <p:embed/>
                  </p:oleObj>
                </mc:Choice>
                <mc:Fallback>
                  <p:oleObj name="CorelDRAW" r:id="rId5" imgW="615240" imgH="602640" progId="CorelDRAW.Graphic.1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3830"/>
                        <a:stretch>
                          <a:fillRect/>
                        </a:stretch>
                      </p:blipFill>
                      <p:spPr bwMode="auto">
                        <a:xfrm>
                          <a:off x="5350" y="4026"/>
                          <a:ext cx="41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12">
              <a:extLst>
                <a:ext uri="{FF2B5EF4-FFF2-40B4-BE49-F238E27FC236}">
                  <a16:creationId xmlns:a16="http://schemas.microsoft.com/office/drawing/2014/main" id="{E1F7D7E2-D57B-43F2-AC77-9245E745D4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7" y="4178"/>
            <a:ext cx="23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CorelDRAW" r:id="rId7" imgW="377952" imgH="180594" progId="CorelDRAW.Graphic.12">
                    <p:embed/>
                  </p:oleObj>
                </mc:Choice>
                <mc:Fallback>
                  <p:oleObj name="CorelDRAW" r:id="rId7" imgW="377952" imgH="180594" progId="CorelDRAW.Graphic.1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" y="4178"/>
                          <a:ext cx="23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093" name="AutoShape 1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A17D79B-084D-4941-A3EB-4753D605C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19C3A62-239F-4F41-82BF-5299D5C52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5445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pt-BR"/>
              <a:t>2. O Dízimo pode ser usado para atender despesas de escolas ou assalariar colportores?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9D335466-72FF-4B1A-84EA-58E74952C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208213"/>
            <a:ext cx="8459788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“Um raciocina que o dízimo pode ser aplicado para fins escolares. Outros argumentam ainda que os colportores devam ser sustentados com o dízimo. Comete-se grande erro quando se retira o dízimo do fim em que deve ser empregado – o sustendo dos ministros.” - CMS, p. 102</a:t>
            </a:r>
          </a:p>
          <a:p>
            <a:pPr eaLnBrk="1" hangingPunct="1">
              <a:spcBef>
                <a:spcPct val="50000"/>
              </a:spcBef>
            </a:pPr>
            <a:endParaRPr lang="pt-BR" altLang="pt-BR">
              <a:effectLst/>
            </a:endParaRPr>
          </a:p>
        </p:txBody>
      </p:sp>
      <p:grpSp>
        <p:nvGrpSpPr>
          <p:cNvPr id="11271" name="Group 14">
            <a:extLst>
              <a:ext uri="{FF2B5EF4-FFF2-40B4-BE49-F238E27FC236}">
                <a16:creationId xmlns:a16="http://schemas.microsoft.com/office/drawing/2014/main" id="{3F15AB05-E376-4F7D-BA96-BB6BE92DA724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6021388"/>
            <a:ext cx="1116012" cy="792162"/>
            <a:chOff x="5057" y="3793"/>
            <a:chExt cx="703" cy="499"/>
          </a:xfrm>
        </p:grpSpPr>
        <p:graphicFrame>
          <p:nvGraphicFramePr>
            <p:cNvPr id="11266" name="Object 15">
              <a:extLst>
                <a:ext uri="{FF2B5EF4-FFF2-40B4-BE49-F238E27FC236}">
                  <a16:creationId xmlns:a16="http://schemas.microsoft.com/office/drawing/2014/main" id="{0A0E178C-AB62-4182-8B90-72643FCF37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9" y="3793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3" name="CorelDRAW" r:id="rId3" imgW="385191" imgH="384810" progId="CorelDRAW.Graphic.12">
                    <p:embed/>
                  </p:oleObj>
                </mc:Choice>
                <mc:Fallback>
                  <p:oleObj name="CorelDRAW" r:id="rId3" imgW="385191" imgH="384810" progId="CorelDRAW.Graphic.1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3793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16">
              <a:extLst>
                <a:ext uri="{FF2B5EF4-FFF2-40B4-BE49-F238E27FC236}">
                  <a16:creationId xmlns:a16="http://schemas.microsoft.com/office/drawing/2014/main" id="{5A102685-ADE1-4018-9BFB-373F478505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0" y="4026"/>
            <a:ext cx="41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CorelDRAW" r:id="rId5" imgW="615240" imgH="602640" progId="CorelDRAW.Graphic.12">
                    <p:embed/>
                  </p:oleObj>
                </mc:Choice>
                <mc:Fallback>
                  <p:oleObj name="CorelDRAW" r:id="rId5" imgW="615240" imgH="602640" progId="CorelDRAW.Graphic.1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3830"/>
                        <a:stretch>
                          <a:fillRect/>
                        </a:stretch>
                      </p:blipFill>
                      <p:spPr bwMode="auto">
                        <a:xfrm>
                          <a:off x="5350" y="4026"/>
                          <a:ext cx="41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17">
              <a:extLst>
                <a:ext uri="{FF2B5EF4-FFF2-40B4-BE49-F238E27FC236}">
                  <a16:creationId xmlns:a16="http://schemas.microsoft.com/office/drawing/2014/main" id="{EFF8C573-6FE7-47FB-8DB5-2E822C9BE6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7" y="4178"/>
            <a:ext cx="23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CorelDRAW" r:id="rId7" imgW="377952" imgH="180594" progId="CorelDRAW.Graphic.12">
                    <p:embed/>
                  </p:oleObj>
                </mc:Choice>
                <mc:Fallback>
                  <p:oleObj name="CorelDRAW" r:id="rId7" imgW="377952" imgH="180594" progId="CorelDRAW.Graphic.1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" y="4178"/>
                          <a:ext cx="23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22" name="AutoShape 1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94E6643-251C-405E-B117-482E27EAC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2A81A3C-648F-4C01-919D-387740DC3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5445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pt-BR"/>
              <a:t>3. Os pobres da igreja podem ser atendidos com o dízimo?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EF6DC979-4C18-4A9A-B1CA-58AC7711E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916113"/>
            <a:ext cx="8459788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“ O dízimo é separado para um uso especial.Não deve ser considerado fundo para os pobres. Deve ser dedicado especialmente ao sustento dos que estão levando a mensagem de Deus ao mundo; e não deve ser desviado desse propósito.” CMS, p. 103</a:t>
            </a:r>
          </a:p>
          <a:p>
            <a:pPr eaLnBrk="1" hangingPunct="1">
              <a:spcBef>
                <a:spcPct val="50000"/>
              </a:spcBef>
            </a:pPr>
            <a:endParaRPr lang="pt-BR" altLang="pt-BR">
              <a:effectLst/>
            </a:endParaRPr>
          </a:p>
        </p:txBody>
      </p:sp>
      <p:grpSp>
        <p:nvGrpSpPr>
          <p:cNvPr id="12295" name="Group 7">
            <a:extLst>
              <a:ext uri="{FF2B5EF4-FFF2-40B4-BE49-F238E27FC236}">
                <a16:creationId xmlns:a16="http://schemas.microsoft.com/office/drawing/2014/main" id="{A4E345AF-4DE4-4E17-A8FD-8FA8A8360F49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6021388"/>
            <a:ext cx="1116012" cy="792162"/>
            <a:chOff x="5057" y="3793"/>
            <a:chExt cx="703" cy="499"/>
          </a:xfrm>
        </p:grpSpPr>
        <p:graphicFrame>
          <p:nvGraphicFramePr>
            <p:cNvPr id="12290" name="Object 8">
              <a:extLst>
                <a:ext uri="{FF2B5EF4-FFF2-40B4-BE49-F238E27FC236}">
                  <a16:creationId xmlns:a16="http://schemas.microsoft.com/office/drawing/2014/main" id="{FF63B230-705B-4C71-B5C3-EF9A578A04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9" y="3793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CorelDRAW" r:id="rId3" imgW="385191" imgH="384810" progId="CorelDRAW.Graphic.12">
                    <p:embed/>
                  </p:oleObj>
                </mc:Choice>
                <mc:Fallback>
                  <p:oleObj name="CorelDRAW" r:id="rId3" imgW="385191" imgH="384810" progId="CorelDRAW.Graphic.1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3793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9">
              <a:extLst>
                <a:ext uri="{FF2B5EF4-FFF2-40B4-BE49-F238E27FC236}">
                  <a16:creationId xmlns:a16="http://schemas.microsoft.com/office/drawing/2014/main" id="{50DE62C8-BD97-4767-A1CB-871CD1CF62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0" y="4026"/>
            <a:ext cx="41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CorelDRAW" r:id="rId5" imgW="615240" imgH="602640" progId="CorelDRAW.Graphic.12">
                    <p:embed/>
                  </p:oleObj>
                </mc:Choice>
                <mc:Fallback>
                  <p:oleObj name="CorelDRAW" r:id="rId5" imgW="615240" imgH="602640" progId="CorelDRAW.Graphic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3830"/>
                        <a:stretch>
                          <a:fillRect/>
                        </a:stretch>
                      </p:blipFill>
                      <p:spPr bwMode="auto">
                        <a:xfrm>
                          <a:off x="5350" y="4026"/>
                          <a:ext cx="41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2" name="Object 10">
              <a:extLst>
                <a:ext uri="{FF2B5EF4-FFF2-40B4-BE49-F238E27FC236}">
                  <a16:creationId xmlns:a16="http://schemas.microsoft.com/office/drawing/2014/main" id="{D53BC1E8-3AA6-4D48-AA6D-ECE8E00F78B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7" y="4178"/>
            <a:ext cx="23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9" name="CorelDRAW" r:id="rId7" imgW="377952" imgH="180594" progId="CorelDRAW.Graphic.12">
                    <p:embed/>
                  </p:oleObj>
                </mc:Choice>
                <mc:Fallback>
                  <p:oleObj name="CorelDRAW" r:id="rId7" imgW="377952" imgH="180594" progId="CorelDRAW.Graphic.1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" y="4178"/>
                          <a:ext cx="23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35" name="AutoShape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28238BE-F135-4229-9AAD-F2370A492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DC62029-2C15-4CD3-86E9-6FFC7322D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688975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pt-BR"/>
              <a:t>4. Podemos usar os dízimos para ajudar estudantes pobres dos nosso colégios?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39B1968-DD46-44C6-8888-F5D9979D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466975"/>
            <a:ext cx="84597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“... </a:t>
            </a:r>
            <a:r>
              <a:rPr lang="pt-BR" altLang="pt-BR" sz="4000">
                <a:effectLst/>
              </a:rPr>
              <a:t>Mas este dinheiro não deve ser extraído do dízimo, se não de um fundo separado para este propósito.” </a:t>
            </a:r>
          </a:p>
          <a:p>
            <a:pPr eaLnBrk="1" hangingPunct="1"/>
            <a:r>
              <a:rPr lang="pt-BR" altLang="pt-BR" sz="4000">
                <a:effectLst/>
              </a:rPr>
              <a:t>EGW, carta 40, 1897</a:t>
            </a:r>
            <a:endParaRPr lang="pt-BR" altLang="pt-BR" sz="2400">
              <a:effectLst/>
            </a:endParaRPr>
          </a:p>
        </p:txBody>
      </p:sp>
      <p:grpSp>
        <p:nvGrpSpPr>
          <p:cNvPr id="13319" name="Group 8">
            <a:extLst>
              <a:ext uri="{FF2B5EF4-FFF2-40B4-BE49-F238E27FC236}">
                <a16:creationId xmlns:a16="http://schemas.microsoft.com/office/drawing/2014/main" id="{405A0CAA-D8AB-41A3-B89D-78553C3E4E25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6021388"/>
            <a:ext cx="1116012" cy="792162"/>
            <a:chOff x="5057" y="3793"/>
            <a:chExt cx="703" cy="499"/>
          </a:xfrm>
        </p:grpSpPr>
        <p:graphicFrame>
          <p:nvGraphicFramePr>
            <p:cNvPr id="13314" name="Object 9">
              <a:extLst>
                <a:ext uri="{FF2B5EF4-FFF2-40B4-BE49-F238E27FC236}">
                  <a16:creationId xmlns:a16="http://schemas.microsoft.com/office/drawing/2014/main" id="{AB0BA3DC-7493-480E-94E3-1281F033B0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9" y="3793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CorelDRAW" r:id="rId3" imgW="385191" imgH="384810" progId="CorelDRAW.Graphic.12">
                    <p:embed/>
                  </p:oleObj>
                </mc:Choice>
                <mc:Fallback>
                  <p:oleObj name="CorelDRAW" r:id="rId3" imgW="385191" imgH="384810" progId="CorelDRAW.Graphic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3793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" name="Object 10">
              <a:extLst>
                <a:ext uri="{FF2B5EF4-FFF2-40B4-BE49-F238E27FC236}">
                  <a16:creationId xmlns:a16="http://schemas.microsoft.com/office/drawing/2014/main" id="{B6332697-4E2B-4000-AB4D-581A92ADA1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0" y="4026"/>
            <a:ext cx="41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CorelDRAW" r:id="rId5" imgW="615240" imgH="602640" progId="CorelDRAW.Graphic.12">
                    <p:embed/>
                  </p:oleObj>
                </mc:Choice>
                <mc:Fallback>
                  <p:oleObj name="CorelDRAW" r:id="rId5" imgW="615240" imgH="602640" progId="CorelDRAW.Graphic.1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3830"/>
                        <a:stretch>
                          <a:fillRect/>
                        </a:stretch>
                      </p:blipFill>
                      <p:spPr bwMode="auto">
                        <a:xfrm>
                          <a:off x="5350" y="4026"/>
                          <a:ext cx="41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11">
              <a:extLst>
                <a:ext uri="{FF2B5EF4-FFF2-40B4-BE49-F238E27FC236}">
                  <a16:creationId xmlns:a16="http://schemas.microsoft.com/office/drawing/2014/main" id="{F49C14B5-080A-40E5-951F-F493A7186D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7" y="4178"/>
            <a:ext cx="23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CorelDRAW" r:id="rId7" imgW="377952" imgH="180594" progId="CorelDRAW.Graphic.12">
                    <p:embed/>
                  </p:oleObj>
                </mc:Choice>
                <mc:Fallback>
                  <p:oleObj name="CorelDRAW" r:id="rId7" imgW="377952" imgH="180594" progId="CorelDRAW.Graphic.1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" y="4178"/>
                          <a:ext cx="23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60" name="AutoShape 1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3A8053E-9207-471F-9B67-52D74CE9B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6D21627-B357-4B23-8D98-B32974889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3286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pt-BR"/>
              <a:t>5. Devolver o dízimo é um</a:t>
            </a:r>
            <a:br>
              <a:rPr lang="pt-BR"/>
            </a:br>
            <a:r>
              <a:rPr lang="pt-BR"/>
              <a:t> ato de adoração?</a:t>
            </a:r>
          </a:p>
        </p:txBody>
      </p:sp>
      <p:graphicFrame>
        <p:nvGraphicFramePr>
          <p:cNvPr id="14338" name="Object 3">
            <a:extLst>
              <a:ext uri="{FF2B5EF4-FFF2-40B4-BE49-F238E27FC236}">
                <a16:creationId xmlns:a16="http://schemas.microsoft.com/office/drawing/2014/main" id="{FD9E9DB2-E9B7-409F-93E1-E0DA2AD5FD2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>
            <a:extLst>
              <a:ext uri="{FF2B5EF4-FFF2-40B4-BE49-F238E27FC236}">
                <a16:creationId xmlns:a16="http://schemas.microsoft.com/office/drawing/2014/main" id="{0B668658-E547-4E92-A630-5AD8A936C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6">
            <a:extLst>
              <a:ext uri="{FF2B5EF4-FFF2-40B4-BE49-F238E27FC236}">
                <a16:creationId xmlns:a16="http://schemas.microsoft.com/office/drawing/2014/main" id="{A4C4D2E6-E247-4D31-B146-4AEE1A5C2C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77C2CA64-FD9D-42A2-8016-C70FE07C6C89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671638"/>
            <a:ext cx="8424862" cy="4394200"/>
            <a:chOff x="295" y="1053"/>
            <a:chExt cx="5307" cy="2768"/>
          </a:xfrm>
        </p:grpSpPr>
        <p:sp>
          <p:nvSpPr>
            <p:cNvPr id="14343" name="Text Box 5">
              <a:extLst>
                <a:ext uri="{FF2B5EF4-FFF2-40B4-BE49-F238E27FC236}">
                  <a16:creationId xmlns:a16="http://schemas.microsoft.com/office/drawing/2014/main" id="{6402921E-66E6-461D-9F46-CBC370C15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053"/>
              <a:ext cx="5307" cy="2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Sim, é um ato de adoração. Ao Jacó devolver ao Senhor seus dízimos, ele estava adorando-O (Gen. 28:22). </a:t>
              </a:r>
            </a:p>
            <a:p>
              <a:pPr eaLnBrk="1" hangingPunct="1"/>
              <a:r>
                <a:rPr lang="pt-BR" altLang="pt-BR" sz="3600">
                  <a:effectLst/>
                </a:rPr>
                <a:t>O Povo de Israel levava a Deus parte de seus bens, como um ato de adoração (Êxo. 23:15; Deut. 16:16).</a:t>
              </a:r>
            </a:p>
            <a:p>
              <a:pPr eaLnBrk="1" hangingPunct="1"/>
              <a:r>
                <a:rPr lang="pt-BR" altLang="pt-BR" sz="3600">
                  <a:effectLst/>
                </a:rPr>
                <a:t>                                              (     )</a:t>
              </a:r>
            </a:p>
            <a:p>
              <a:pPr eaLnBrk="1" hangingPunct="1">
                <a:spcBef>
                  <a:spcPct val="50000"/>
                </a:spcBef>
              </a:pPr>
              <a:endParaRPr lang="pt-BR" altLang="pt-BR" sz="2000">
                <a:effectLst/>
              </a:endParaRPr>
            </a:p>
          </p:txBody>
        </p:sp>
        <p:sp>
          <p:nvSpPr>
            <p:cNvPr id="55303" name="Line 7">
              <a:extLst>
                <a:ext uri="{FF2B5EF4-FFF2-40B4-BE49-F238E27FC236}">
                  <a16:creationId xmlns:a16="http://schemas.microsoft.com/office/drawing/2014/main" id="{C6A29B14-199D-4921-942F-63E6D6D66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1" y="3385"/>
              <a:ext cx="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Text Box 6">
            <a:extLst>
              <a:ext uri="{FF2B5EF4-FFF2-40B4-BE49-F238E27FC236}">
                <a16:creationId xmlns:a16="http://schemas.microsoft.com/office/drawing/2014/main" id="{E9C30896-8906-4A35-BA69-1CEBA1A5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600075"/>
            <a:ext cx="8135937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Ao nos apresentarmos diante do Senhor com o dízimo, estamos identificando-nos como seus adoradores. Através da devolução do Dízimo, entregamos a Deus não apenas o dinheiro, mas sobretudo o coração, a própria vida como um reconhecimento de Sua propriedade. </a:t>
            </a:r>
          </a:p>
          <a:p>
            <a:pPr eaLnBrk="1" hangingPunct="1"/>
            <a:r>
              <a:rPr lang="pt-BR" altLang="pt-BR" sz="3600">
                <a:effectLst/>
              </a:rPr>
              <a:t>II Cor. 8:5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000">
              <a:effectLst/>
            </a:endParaRPr>
          </a:p>
        </p:txBody>
      </p:sp>
      <p:sp>
        <p:nvSpPr>
          <p:cNvPr id="51208" name="AutoShape 8">
            <a:extLst>
              <a:ext uri="{FF2B5EF4-FFF2-40B4-BE49-F238E27FC236}">
                <a16:creationId xmlns:a16="http://schemas.microsoft.com/office/drawing/2014/main" id="{7BB7D7BB-727D-43A3-A1BF-2964CB11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7993063" cy="52578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15367" name="Group 10">
            <a:extLst>
              <a:ext uri="{FF2B5EF4-FFF2-40B4-BE49-F238E27FC236}">
                <a16:creationId xmlns:a16="http://schemas.microsoft.com/office/drawing/2014/main" id="{0B4AC997-02C7-438C-B488-975D278362E5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6021388"/>
            <a:ext cx="1116012" cy="792162"/>
            <a:chOff x="5057" y="3793"/>
            <a:chExt cx="703" cy="499"/>
          </a:xfrm>
        </p:grpSpPr>
        <p:graphicFrame>
          <p:nvGraphicFramePr>
            <p:cNvPr id="15362" name="Object 3">
              <a:extLst>
                <a:ext uri="{FF2B5EF4-FFF2-40B4-BE49-F238E27FC236}">
                  <a16:creationId xmlns:a16="http://schemas.microsoft.com/office/drawing/2014/main" id="{FC2D69D9-0AC3-4DE0-AEB5-DF63D80641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9" y="3793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CorelDRAW" r:id="rId3" imgW="385191" imgH="384810" progId="CorelDRAW.Graphic.12">
                    <p:embed/>
                  </p:oleObj>
                </mc:Choice>
                <mc:Fallback>
                  <p:oleObj name="CorelDRAW" r:id="rId3" imgW="385191" imgH="384810" progId="CorelDRAW.Graphic.1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3793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4">
              <a:extLst>
                <a:ext uri="{FF2B5EF4-FFF2-40B4-BE49-F238E27FC236}">
                  <a16:creationId xmlns:a16="http://schemas.microsoft.com/office/drawing/2014/main" id="{1E23C3FC-3357-4A9B-BBB0-AB9BAA330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0" y="4026"/>
            <a:ext cx="41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CorelDRAW" r:id="rId5" imgW="615240" imgH="602640" progId="CorelDRAW.Graphic.12">
                    <p:embed/>
                  </p:oleObj>
                </mc:Choice>
                <mc:Fallback>
                  <p:oleObj name="CorelDRAW" r:id="rId5" imgW="615240" imgH="602640" progId="CorelDRAW.Graphic.1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3830"/>
                        <a:stretch>
                          <a:fillRect/>
                        </a:stretch>
                      </p:blipFill>
                      <p:spPr bwMode="auto">
                        <a:xfrm>
                          <a:off x="5350" y="4026"/>
                          <a:ext cx="41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9">
              <a:extLst>
                <a:ext uri="{FF2B5EF4-FFF2-40B4-BE49-F238E27FC236}">
                  <a16:creationId xmlns:a16="http://schemas.microsoft.com/office/drawing/2014/main" id="{00628FDB-FE98-400D-B103-BDBB6F34D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7" y="4178"/>
            <a:ext cx="23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CorelDRAW" r:id="rId7" imgW="377952" imgH="180594" progId="CorelDRAW.Graphic.12">
                    <p:embed/>
                  </p:oleObj>
                </mc:Choice>
                <mc:Fallback>
                  <p:oleObj name="CorelDRAW" r:id="rId7" imgW="377952" imgH="180594" progId="CorelDRAW.Graphic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" y="4178"/>
                          <a:ext cx="23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11" name="AutoShape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2EF60DE-F979-4CC9-A45F-142EC236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2E13EED-6B9E-4B48-9D18-FA9E3B738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5445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pt-BR"/>
              <a:t>6. Há alguma diferença entre admitir e demonstrar que Deus é o dono de tudo?</a:t>
            </a:r>
          </a:p>
        </p:txBody>
      </p:sp>
      <p:graphicFrame>
        <p:nvGraphicFramePr>
          <p:cNvPr id="16386" name="Object 3">
            <a:extLst>
              <a:ext uri="{FF2B5EF4-FFF2-40B4-BE49-F238E27FC236}">
                <a16:creationId xmlns:a16="http://schemas.microsoft.com/office/drawing/2014/main" id="{9CA05FBD-F221-4B6D-9F66-DD3F6FBF53C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598417F0-C0C9-4920-81DA-DB09B2E2C2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5">
            <a:extLst>
              <a:ext uri="{FF2B5EF4-FFF2-40B4-BE49-F238E27FC236}">
                <a16:creationId xmlns:a16="http://schemas.microsoft.com/office/drawing/2014/main" id="{F4A04B98-A301-46B8-A56E-69D4A8CA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842486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Em forma teórica, muitos admitem que Deus é o dono de todos os seus bens, mas não o demonstram ou expressam de maneira tangível e concreta. Não basta falar do dízimo, é necessário praticá-lo. A Bíblia nos adverte em Isaías 29:13; Romanos 10:10 e 15:6.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000">
              <a:effectLst/>
            </a:endParaRPr>
          </a:p>
        </p:txBody>
      </p:sp>
      <p:graphicFrame>
        <p:nvGraphicFramePr>
          <p:cNvPr id="16388" name="Object 6">
            <a:extLst>
              <a:ext uri="{FF2B5EF4-FFF2-40B4-BE49-F238E27FC236}">
                <a16:creationId xmlns:a16="http://schemas.microsoft.com/office/drawing/2014/main" id="{9B264440-B887-499C-855F-E3306B60C2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F3B29F2-EF93-4346-95C3-8CFD23397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7CE096D-EBAA-4A6C-9A8E-9BDFC7E5F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5445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7. Por que usa-se a expressão “Roubar a Deus” para referir-se ao ato de não dizimar?</a:t>
            </a:r>
          </a:p>
        </p:txBody>
      </p:sp>
      <p:graphicFrame>
        <p:nvGraphicFramePr>
          <p:cNvPr id="17410" name="Object 3">
            <a:extLst>
              <a:ext uri="{FF2B5EF4-FFF2-40B4-BE49-F238E27FC236}">
                <a16:creationId xmlns:a16="http://schemas.microsoft.com/office/drawing/2014/main" id="{96D74208-9D95-4320-9A03-6FFBA49519B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FD0FA94A-F86C-4EE2-9BA7-7572FD457B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>
            <a:extLst>
              <a:ext uri="{FF2B5EF4-FFF2-40B4-BE49-F238E27FC236}">
                <a16:creationId xmlns:a16="http://schemas.microsoft.com/office/drawing/2014/main" id="{689210DC-53D7-45A2-AF91-3B516E87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835183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Porque a Bíblia dá essa ênfase. Malaquias emprega esta palavra com muita clareza       ( Mal. 3:8-10). Roubo equivale a apropriar-se de algo que foi deixado em confiança.É uma apropriação indevida. </a:t>
            </a:r>
          </a:p>
          <a:p>
            <a:pPr eaLnBrk="1" hangingPunct="1"/>
            <a:r>
              <a:rPr lang="pt-BR" altLang="pt-BR" sz="3200">
                <a:effectLst/>
              </a:rPr>
              <a:t>“Defraudar o Senhor, (nos dízimos e nas ofertas) é o maior crime de que o homem pode ser culpado”. – CSM, p. 86  </a:t>
            </a:r>
            <a:endParaRPr lang="pt-BR" altLang="pt-BR">
              <a:effectLst/>
            </a:endParaRPr>
          </a:p>
        </p:txBody>
      </p:sp>
      <p:graphicFrame>
        <p:nvGraphicFramePr>
          <p:cNvPr id="17412" name="Object 6">
            <a:extLst>
              <a:ext uri="{FF2B5EF4-FFF2-40B4-BE49-F238E27FC236}">
                <a16:creationId xmlns:a16="http://schemas.microsoft.com/office/drawing/2014/main" id="{BA8C5968-AA4F-47C0-93E4-EB1833B679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D1ABE5C-C6BB-4F20-94BF-E786B9474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3511947-2E26-4914-9F25-749DB000D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44513"/>
            <a:ext cx="91440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pt-BR"/>
              <a:t>8. Qual a diferença entre </a:t>
            </a:r>
            <a:br>
              <a:rPr lang="pt-BR"/>
            </a:br>
            <a:r>
              <a:rPr lang="pt-BR"/>
              <a:t>dízimo e oferta?</a:t>
            </a:r>
            <a:br>
              <a:rPr lang="pt-BR"/>
            </a:br>
            <a:endParaRPr lang="pt-BR"/>
          </a:p>
        </p:txBody>
      </p:sp>
      <p:graphicFrame>
        <p:nvGraphicFramePr>
          <p:cNvPr id="18434" name="Object 3">
            <a:extLst>
              <a:ext uri="{FF2B5EF4-FFF2-40B4-BE49-F238E27FC236}">
                <a16:creationId xmlns:a16="http://schemas.microsoft.com/office/drawing/2014/main" id="{DA6FA156-FB78-4DBC-85B7-B61D5CE4B3D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>
            <a:extLst>
              <a:ext uri="{FF2B5EF4-FFF2-40B4-BE49-F238E27FC236}">
                <a16:creationId xmlns:a16="http://schemas.microsoft.com/office/drawing/2014/main" id="{DDA3835C-2472-4865-B5F8-F1C5D2FF92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5">
            <a:extLst>
              <a:ext uri="{FF2B5EF4-FFF2-40B4-BE49-F238E27FC236}">
                <a16:creationId xmlns:a16="http://schemas.microsoft.com/office/drawing/2014/main" id="{A1DD3711-A851-4104-B9F0-A3C284AF3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35183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7"/>
              </a:buBlip>
            </a:pPr>
            <a:r>
              <a:rPr lang="pt-BR" altLang="pt-BR" sz="3200">
                <a:effectLst/>
              </a:rPr>
              <a:t> Deus declara que é propriedade exclusiva Dele. Levítico 27:30 -  “Também todas as dízimas da terra, tanto do grão do campo, como do fruto das árvores, são do Senhor santas são ao Senhor”.</a:t>
            </a:r>
          </a:p>
          <a:p>
            <a:pPr eaLnBrk="1" hangingPunct="1">
              <a:buFontTx/>
              <a:buBlip>
                <a:blip r:embed="rId7"/>
              </a:buBlip>
            </a:pPr>
            <a:r>
              <a:rPr lang="pt-BR" altLang="pt-BR" sz="3200">
                <a:effectLst/>
              </a:rPr>
              <a:t>Nisto não temos o direito de escolher. Deus exige obediência total. As ordens têm de ser cumpridas (Mal 3:10; Deut. 14:22) fazendo-se uso do livre arbítrio.</a:t>
            </a:r>
          </a:p>
        </p:txBody>
      </p:sp>
      <p:graphicFrame>
        <p:nvGraphicFramePr>
          <p:cNvPr id="18436" name="Object 6">
            <a:extLst>
              <a:ext uri="{FF2B5EF4-FFF2-40B4-BE49-F238E27FC236}">
                <a16:creationId xmlns:a16="http://schemas.microsoft.com/office/drawing/2014/main" id="{1CDAB391-1B79-47B0-BF02-8308A8126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CorelDRAW" r:id="rId8" imgW="377952" imgH="180594" progId="CorelDRAW.Graphic.12">
                  <p:embed/>
                </p:oleObj>
              </mc:Choice>
              <mc:Fallback>
                <p:oleObj name="CorelDRAW" r:id="rId8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AutoShape 7">
            <a:extLst>
              <a:ext uri="{FF2B5EF4-FFF2-40B4-BE49-F238E27FC236}">
                <a16:creationId xmlns:a16="http://schemas.microsoft.com/office/drawing/2014/main" id="{BE0532FB-8E17-4E38-87F6-A7DA3EC804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5288" y="1125538"/>
            <a:ext cx="205740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/>
                <a:latin typeface="Arial" charset="0"/>
              </a:rPr>
              <a:t>DÍZIMO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3" grpId="0"/>
      <p:bldP spid="583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817414F5-6917-4B9A-A342-7663C0F514A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>
            <a:extLst>
              <a:ext uri="{FF2B5EF4-FFF2-40B4-BE49-F238E27FC236}">
                <a16:creationId xmlns:a16="http://schemas.microsoft.com/office/drawing/2014/main" id="{79DA5E89-F3EA-4894-A298-23B227876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" name="Text Box 5">
            <a:extLst>
              <a:ext uri="{FF2B5EF4-FFF2-40B4-BE49-F238E27FC236}">
                <a16:creationId xmlns:a16="http://schemas.microsoft.com/office/drawing/2014/main" id="{DBA49DA9-13BC-4F19-A878-471820128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835183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7"/>
              </a:buBlip>
            </a:pPr>
            <a:r>
              <a:rPr lang="pt-BR" altLang="pt-BR" sz="3200">
                <a:effectLst/>
              </a:rPr>
              <a:t> Deus aceita tanto o bom como o mau. Levítico 27:32 e 33. </a:t>
            </a:r>
          </a:p>
          <a:p>
            <a:pPr eaLnBrk="1" hangingPunct="1"/>
            <a:r>
              <a:rPr lang="pt-BR" altLang="pt-BR" sz="3200">
                <a:effectLst/>
              </a:rPr>
              <a:t>Aqui Deus se preocupa não tanto pela qualidade, mas pela quantidade, pela parte que Ele reclama como Sua.</a:t>
            </a:r>
          </a:p>
          <a:p>
            <a:pPr eaLnBrk="1" hangingPunct="1">
              <a:buFontTx/>
              <a:buBlip>
                <a:blip r:embed="rId7"/>
              </a:buBlip>
            </a:pPr>
            <a:r>
              <a:rPr lang="pt-BR" altLang="pt-BR" sz="3200">
                <a:effectLst/>
              </a:rPr>
              <a:t> Embora o dízimo seja um dever, Deus espera que esta obrigação tenha a motivação do amor, um amor responsável, um amor que leva a obediência. </a:t>
            </a:r>
          </a:p>
          <a:p>
            <a:pPr eaLnBrk="1" hangingPunct="1"/>
            <a:r>
              <a:rPr lang="pt-BR" altLang="pt-BR" sz="3200">
                <a:effectLst/>
              </a:rPr>
              <a:t>S. João 14:15 e 15:10.</a:t>
            </a:r>
          </a:p>
        </p:txBody>
      </p:sp>
      <p:graphicFrame>
        <p:nvGraphicFramePr>
          <p:cNvPr id="19460" name="Object 6">
            <a:extLst>
              <a:ext uri="{FF2B5EF4-FFF2-40B4-BE49-F238E27FC236}">
                <a16:creationId xmlns:a16="http://schemas.microsoft.com/office/drawing/2014/main" id="{D8244186-74DE-43EB-B23D-DD5F6247B2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orelDRAW" r:id="rId8" imgW="377952" imgH="180594" progId="CorelDRAW.Graphic.12">
                  <p:embed/>
                </p:oleObj>
              </mc:Choice>
              <mc:Fallback>
                <p:oleObj name="CorelDRAW" r:id="rId8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AutoShape 7">
            <a:extLst>
              <a:ext uri="{FF2B5EF4-FFF2-40B4-BE49-F238E27FC236}">
                <a16:creationId xmlns:a16="http://schemas.microsoft.com/office/drawing/2014/main" id="{150D0BDC-9228-4A91-8CC0-4E2B77ADDB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5288" y="188913"/>
            <a:ext cx="205740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/>
                <a:latin typeface="Arial" charset="0"/>
              </a:rPr>
              <a:t>DÍZIMO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50B3C68C-4CE2-418B-B522-80A2189C3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964613" cy="1731963"/>
          </a:xfrm>
        </p:spPr>
        <p:txBody>
          <a:bodyPr/>
          <a:lstStyle/>
          <a:p>
            <a:pPr eaLnBrk="1" hangingPunct="1">
              <a:defRPr/>
            </a:pPr>
            <a:r>
              <a:rPr lang="pt-BR" sz="5400"/>
              <a:t>Para quais necessidades existentes na Igreja não se deve usar o Dízimo?</a:t>
            </a:r>
          </a:p>
        </p:txBody>
      </p:sp>
      <p:grpSp>
        <p:nvGrpSpPr>
          <p:cNvPr id="2" name="Group 79">
            <a:extLst>
              <a:ext uri="{FF2B5EF4-FFF2-40B4-BE49-F238E27FC236}">
                <a16:creationId xmlns:a16="http://schemas.microsoft.com/office/drawing/2014/main" id="{0BCF919E-301A-47DF-8B47-54A0B695CFF7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852738"/>
            <a:ext cx="5762625" cy="3168650"/>
            <a:chOff x="921" y="1842"/>
            <a:chExt cx="3630" cy="1996"/>
          </a:xfrm>
        </p:grpSpPr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A956561C-56BA-41C6-9A09-8EF2BEF0566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998297">
              <a:off x="921" y="1893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23313F7F-B4F7-43D4-93B2-DACF5687DD2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998297">
              <a:off x="975" y="1932"/>
              <a:ext cx="3505" cy="1841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636" name="Line 60">
              <a:extLst>
                <a:ext uri="{FF2B5EF4-FFF2-40B4-BE49-F238E27FC236}">
                  <a16:creationId xmlns:a16="http://schemas.microsoft.com/office/drawing/2014/main" id="{53DFDF84-7F9A-4F93-990C-21A1DEFDF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2" y="2885"/>
              <a:ext cx="1496" cy="45"/>
            </a:xfrm>
            <a:prstGeom prst="line">
              <a:avLst/>
            </a:prstGeom>
            <a:noFill/>
            <a:ln w="9525">
              <a:solidFill>
                <a:srgbClr val="9F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639" name="Line 63">
              <a:extLst>
                <a:ext uri="{FF2B5EF4-FFF2-40B4-BE49-F238E27FC236}">
                  <a16:creationId xmlns:a16="http://schemas.microsoft.com/office/drawing/2014/main" id="{E8BBFD44-E881-4112-B274-B0943B0F6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978"/>
              <a:ext cx="181" cy="907"/>
            </a:xfrm>
            <a:prstGeom prst="line">
              <a:avLst/>
            </a:prstGeom>
            <a:noFill/>
            <a:ln w="9525">
              <a:solidFill>
                <a:srgbClr val="9F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640" name="Line 64">
              <a:extLst>
                <a:ext uri="{FF2B5EF4-FFF2-40B4-BE49-F238E27FC236}">
                  <a16:creationId xmlns:a16="http://schemas.microsoft.com/office/drawing/2014/main" id="{FC3ECE4D-63F4-4E8E-B28A-E4550F1E0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295"/>
              <a:ext cx="771" cy="590"/>
            </a:xfrm>
            <a:prstGeom prst="line">
              <a:avLst/>
            </a:prstGeom>
            <a:noFill/>
            <a:ln w="9525">
              <a:solidFill>
                <a:srgbClr val="9F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642" name="Line 66">
              <a:extLst>
                <a:ext uri="{FF2B5EF4-FFF2-40B4-BE49-F238E27FC236}">
                  <a16:creationId xmlns:a16="http://schemas.microsoft.com/office/drawing/2014/main" id="{55F46E41-19F0-48EC-AEBE-21086CA1AC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2" y="1842"/>
              <a:ext cx="590" cy="1043"/>
            </a:xfrm>
            <a:prstGeom prst="line">
              <a:avLst/>
            </a:prstGeom>
            <a:noFill/>
            <a:ln w="9525">
              <a:solidFill>
                <a:srgbClr val="9F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643" name="Line 67">
              <a:extLst>
                <a:ext uri="{FF2B5EF4-FFF2-40B4-BE49-F238E27FC236}">
                  <a16:creationId xmlns:a16="http://schemas.microsoft.com/office/drawing/2014/main" id="{6602F5AF-E85D-479A-B4FF-EA0E3C9B9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2" y="1978"/>
              <a:ext cx="1497" cy="907"/>
            </a:xfrm>
            <a:prstGeom prst="line">
              <a:avLst/>
            </a:prstGeom>
            <a:noFill/>
            <a:ln w="9525">
              <a:solidFill>
                <a:srgbClr val="9F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644" name="Line 68">
              <a:extLst>
                <a:ext uri="{FF2B5EF4-FFF2-40B4-BE49-F238E27FC236}">
                  <a16:creationId xmlns:a16="http://schemas.microsoft.com/office/drawing/2014/main" id="{27331F1C-C757-49F2-8309-93565E9E1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2" y="2885"/>
              <a:ext cx="1360" cy="726"/>
            </a:xfrm>
            <a:prstGeom prst="line">
              <a:avLst/>
            </a:prstGeom>
            <a:noFill/>
            <a:ln w="9525">
              <a:solidFill>
                <a:srgbClr val="9F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645" name="Line 69">
              <a:extLst>
                <a:ext uri="{FF2B5EF4-FFF2-40B4-BE49-F238E27FC236}">
                  <a16:creationId xmlns:a16="http://schemas.microsoft.com/office/drawing/2014/main" id="{FE4307B0-9F24-4C0C-80FF-EDD9AF352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6" y="2885"/>
              <a:ext cx="726" cy="953"/>
            </a:xfrm>
            <a:prstGeom prst="line">
              <a:avLst/>
            </a:prstGeom>
            <a:noFill/>
            <a:ln w="9525">
              <a:solidFill>
                <a:srgbClr val="9F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646" name="Line 70">
              <a:extLst>
                <a:ext uri="{FF2B5EF4-FFF2-40B4-BE49-F238E27FC236}">
                  <a16:creationId xmlns:a16="http://schemas.microsoft.com/office/drawing/2014/main" id="{469EF31F-6A13-4DC7-A435-0BD341501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930"/>
              <a:ext cx="136" cy="908"/>
            </a:xfrm>
            <a:prstGeom prst="line">
              <a:avLst/>
            </a:prstGeom>
            <a:noFill/>
            <a:ln w="9525">
              <a:solidFill>
                <a:srgbClr val="9FB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598" name="Oval 22">
              <a:extLst>
                <a:ext uri="{FF2B5EF4-FFF2-40B4-BE49-F238E27FC236}">
                  <a16:creationId xmlns:a16="http://schemas.microsoft.com/office/drawing/2014/main" id="{1862C3C7-73BE-4E12-87A0-76A205E7835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998297">
              <a:off x="1927" y="2386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4599" name="Oval 23">
              <a:extLst>
                <a:ext uri="{FF2B5EF4-FFF2-40B4-BE49-F238E27FC236}">
                  <a16:creationId xmlns:a16="http://schemas.microsoft.com/office/drawing/2014/main" id="{A6DE7758-24D6-4033-BBF3-6DF9DB0466A5}"/>
                </a:ext>
              </a:extLst>
            </p:cNvPr>
            <p:cNvSpPr>
              <a:spLocks noChangeArrowheads="1"/>
            </p:cNvSpPr>
            <p:nvPr/>
          </p:nvSpPr>
          <p:spPr bwMode="white">
            <a:xfrm rot="-998297">
              <a:off x="1973" y="2567"/>
              <a:ext cx="1653" cy="692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grpSp>
        <p:nvGrpSpPr>
          <p:cNvPr id="3" name="Group 78">
            <a:extLst>
              <a:ext uri="{FF2B5EF4-FFF2-40B4-BE49-F238E27FC236}">
                <a16:creationId xmlns:a16="http://schemas.microsoft.com/office/drawing/2014/main" id="{3DA333D1-251C-420B-8545-D3DFF62C5909}"/>
              </a:ext>
            </a:extLst>
          </p:cNvPr>
          <p:cNvGrpSpPr>
            <a:grpSpLocks/>
          </p:cNvGrpSpPr>
          <p:nvPr/>
        </p:nvGrpSpPr>
        <p:grpSpPr bwMode="auto">
          <a:xfrm>
            <a:off x="4356100" y="3933825"/>
            <a:ext cx="3527425" cy="1900238"/>
            <a:chOff x="2584" y="2541"/>
            <a:chExt cx="2222" cy="1197"/>
          </a:xfrm>
        </p:grpSpPr>
        <p:grpSp>
          <p:nvGrpSpPr>
            <p:cNvPr id="2057" name="Group 15">
              <a:extLst>
                <a:ext uri="{FF2B5EF4-FFF2-40B4-BE49-F238E27FC236}">
                  <a16:creationId xmlns:a16="http://schemas.microsoft.com/office/drawing/2014/main" id="{5B07A29C-8BD2-4E22-9AC5-9A72A57B64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4" y="2617"/>
              <a:ext cx="1915" cy="1087"/>
              <a:chOff x="2694" y="1900"/>
              <a:chExt cx="1915" cy="1087"/>
            </a:xfrm>
          </p:grpSpPr>
          <p:sp>
            <p:nvSpPr>
              <p:cNvPr id="24592" name="Arc 16">
                <a:extLst>
                  <a:ext uri="{FF2B5EF4-FFF2-40B4-BE49-F238E27FC236}">
                    <a16:creationId xmlns:a16="http://schemas.microsoft.com/office/drawing/2014/main" id="{CB79DA49-C4FF-4092-A8D7-A9EE892E548A}"/>
                  </a:ext>
                </a:extLst>
              </p:cNvPr>
              <p:cNvSpPr>
                <a:spLocks/>
              </p:cNvSpPr>
              <p:nvPr/>
            </p:nvSpPr>
            <p:spPr bwMode="gray">
              <a:xfrm rot="-886887">
                <a:off x="2694" y="1900"/>
                <a:ext cx="1858" cy="80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66 w 19866"/>
                  <a:gd name="T1" fmla="*/ 8479 h 19523"/>
                  <a:gd name="T2" fmla="*/ 9242 w 19866"/>
                  <a:gd name="T3" fmla="*/ 19523 h 19523"/>
                  <a:gd name="T4" fmla="*/ 0 w 19866"/>
                  <a:gd name="T5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66" h="19523" fill="none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</a:path>
                  <a:path w="19866" h="19523" stroke="0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2973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4593" name="Freeform 17">
                <a:extLst>
                  <a:ext uri="{FF2B5EF4-FFF2-40B4-BE49-F238E27FC236}">
                    <a16:creationId xmlns:a16="http://schemas.microsoft.com/office/drawing/2014/main" id="{93CC14BC-AAE4-42D0-B754-CB6FC199E119}"/>
                  </a:ext>
                </a:extLst>
              </p:cNvPr>
              <p:cNvSpPr>
                <a:spLocks/>
              </p:cNvSpPr>
              <p:nvPr/>
            </p:nvSpPr>
            <p:spPr bwMode="gray">
              <a:xfrm rot="-886887">
                <a:off x="2747" y="2019"/>
                <a:ext cx="868" cy="968"/>
              </a:xfrm>
              <a:custGeom>
                <a:avLst/>
                <a:gdLst/>
                <a:ahLst/>
                <a:cxnLst>
                  <a:cxn ang="0">
                    <a:pos x="480" y="633"/>
                  </a:cxn>
                  <a:cxn ang="0">
                    <a:pos x="486" y="762"/>
                  </a:cxn>
                  <a:cxn ang="0">
                    <a:pos x="9" y="129"/>
                  </a:cxn>
                  <a:cxn ang="0">
                    <a:pos x="0" y="0"/>
                  </a:cxn>
                  <a:cxn ang="0">
                    <a:pos x="480" y="633"/>
                  </a:cxn>
                </a:cxnLst>
                <a:rect l="0" t="0" r="r" b="b"/>
                <a:pathLst>
                  <a:path w="486" h="762">
                    <a:moveTo>
                      <a:pt x="480" y="633"/>
                    </a:moveTo>
                    <a:lnTo>
                      <a:pt x="486" y="762"/>
                    </a:lnTo>
                    <a:lnTo>
                      <a:pt x="9" y="129"/>
                    </a:lnTo>
                    <a:lnTo>
                      <a:pt x="0" y="0"/>
                    </a:lnTo>
                    <a:lnTo>
                      <a:pt x="480" y="6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52973">
                      <a:gamma/>
                      <a:tint val="73725"/>
                      <a:invGamma/>
                    </a:srgbClr>
                  </a:gs>
                  <a:gs pos="100000">
                    <a:srgbClr val="352973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4594" name="Freeform 18">
                <a:extLst>
                  <a:ext uri="{FF2B5EF4-FFF2-40B4-BE49-F238E27FC236}">
                    <a16:creationId xmlns:a16="http://schemas.microsoft.com/office/drawing/2014/main" id="{83540F07-4136-4E45-A9C8-5D170523FA5A}"/>
                  </a:ext>
                </a:extLst>
              </p:cNvPr>
              <p:cNvSpPr>
                <a:spLocks/>
              </p:cNvSpPr>
              <p:nvPr/>
            </p:nvSpPr>
            <p:spPr bwMode="gray">
              <a:xfrm rot="-886887">
                <a:off x="3614" y="2125"/>
                <a:ext cx="995" cy="617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552" y="0"/>
                  </a:cxn>
                  <a:cxn ang="0">
                    <a:pos x="556" y="138"/>
                  </a:cxn>
                  <a:cxn ang="0">
                    <a:pos x="346" y="338"/>
                  </a:cxn>
                  <a:cxn ang="0">
                    <a:pos x="6" y="486"/>
                  </a:cxn>
                  <a:cxn ang="0">
                    <a:pos x="0" y="342"/>
                  </a:cxn>
                </a:cxnLst>
                <a:rect l="0" t="0" r="r" b="b"/>
                <a:pathLst>
                  <a:path w="556" h="486">
                    <a:moveTo>
                      <a:pt x="0" y="342"/>
                    </a:moveTo>
                    <a:lnTo>
                      <a:pt x="552" y="0"/>
                    </a:lnTo>
                    <a:lnTo>
                      <a:pt x="556" y="138"/>
                    </a:lnTo>
                    <a:cubicBezTo>
                      <a:pt x="522" y="194"/>
                      <a:pt x="438" y="280"/>
                      <a:pt x="346" y="338"/>
                    </a:cubicBezTo>
                    <a:cubicBezTo>
                      <a:pt x="254" y="396"/>
                      <a:pt x="64" y="485"/>
                      <a:pt x="6" y="486"/>
                    </a:cubicBezTo>
                    <a:cubicBezTo>
                      <a:pt x="8" y="434"/>
                      <a:pt x="1" y="372"/>
                      <a:pt x="0" y="342"/>
                    </a:cubicBezTo>
                    <a:close/>
                  </a:path>
                </a:pathLst>
              </a:custGeom>
              <a:solidFill>
                <a:srgbClr val="352973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</p:grpSp>
        <p:grpSp>
          <p:nvGrpSpPr>
            <p:cNvPr id="2058" name="Group 24">
              <a:extLst>
                <a:ext uri="{FF2B5EF4-FFF2-40B4-BE49-F238E27FC236}">
                  <a16:creationId xmlns:a16="http://schemas.microsoft.com/office/drawing/2014/main" id="{3C7EC3BB-97DF-4DD7-B5DD-9539EC18B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4" y="2541"/>
              <a:ext cx="1892" cy="1197"/>
              <a:chOff x="2914" y="1816"/>
              <a:chExt cx="1892" cy="1197"/>
            </a:xfrm>
          </p:grpSpPr>
          <p:sp>
            <p:nvSpPr>
              <p:cNvPr id="24595" name="Freeform 19">
                <a:extLst>
                  <a:ext uri="{FF2B5EF4-FFF2-40B4-BE49-F238E27FC236}">
                    <a16:creationId xmlns:a16="http://schemas.microsoft.com/office/drawing/2014/main" id="{1E6EF7A5-C830-424B-823B-CD00DC156FBB}"/>
                  </a:ext>
                </a:extLst>
              </p:cNvPr>
              <p:cNvSpPr>
                <a:spLocks/>
              </p:cNvSpPr>
              <p:nvPr/>
            </p:nvSpPr>
            <p:spPr bwMode="gray">
              <a:xfrm rot="-998297">
                <a:off x="3826" y="2056"/>
                <a:ext cx="980" cy="688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552" y="0"/>
                  </a:cxn>
                  <a:cxn ang="0">
                    <a:pos x="556" y="138"/>
                  </a:cxn>
                  <a:cxn ang="0">
                    <a:pos x="346" y="338"/>
                  </a:cxn>
                  <a:cxn ang="0">
                    <a:pos x="6" y="486"/>
                  </a:cxn>
                  <a:cxn ang="0">
                    <a:pos x="0" y="342"/>
                  </a:cxn>
                </a:cxnLst>
                <a:rect l="0" t="0" r="r" b="b"/>
                <a:pathLst>
                  <a:path w="556" h="486">
                    <a:moveTo>
                      <a:pt x="0" y="342"/>
                    </a:moveTo>
                    <a:lnTo>
                      <a:pt x="552" y="0"/>
                    </a:lnTo>
                    <a:lnTo>
                      <a:pt x="556" y="138"/>
                    </a:lnTo>
                    <a:cubicBezTo>
                      <a:pt x="522" y="194"/>
                      <a:pt x="438" y="280"/>
                      <a:pt x="346" y="338"/>
                    </a:cubicBezTo>
                    <a:cubicBezTo>
                      <a:pt x="254" y="396"/>
                      <a:pt x="64" y="485"/>
                      <a:pt x="6" y="486"/>
                    </a:cubicBezTo>
                    <a:cubicBezTo>
                      <a:pt x="8" y="434"/>
                      <a:pt x="1" y="372"/>
                      <a:pt x="0" y="3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600CC">
                      <a:gamma/>
                      <a:tint val="45490"/>
                      <a:invGamma/>
                    </a:srgbClr>
                  </a:gs>
                  <a:gs pos="100000">
                    <a:srgbClr val="6600CC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4596" name="Arc 20">
                <a:extLst>
                  <a:ext uri="{FF2B5EF4-FFF2-40B4-BE49-F238E27FC236}">
                    <a16:creationId xmlns:a16="http://schemas.microsoft.com/office/drawing/2014/main" id="{1EBF203B-9284-497A-BFBF-85B7EAC61E11}"/>
                  </a:ext>
                </a:extLst>
              </p:cNvPr>
              <p:cNvSpPr>
                <a:spLocks/>
              </p:cNvSpPr>
              <p:nvPr/>
            </p:nvSpPr>
            <p:spPr bwMode="gray">
              <a:xfrm rot="-1060795">
                <a:off x="2914" y="1816"/>
                <a:ext cx="1830" cy="88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66 w 19866"/>
                  <a:gd name="T1" fmla="*/ 8479 h 19523"/>
                  <a:gd name="T2" fmla="*/ 9242 w 19866"/>
                  <a:gd name="T3" fmla="*/ 19523 h 19523"/>
                  <a:gd name="T4" fmla="*/ 0 w 19866"/>
                  <a:gd name="T5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66" h="19523" fill="none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</a:path>
                  <a:path w="19866" h="19523" stroke="0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  <p:sp>
            <p:nvSpPr>
              <p:cNvPr id="24597" name="Freeform 21">
                <a:extLst>
                  <a:ext uri="{FF2B5EF4-FFF2-40B4-BE49-F238E27FC236}">
                    <a16:creationId xmlns:a16="http://schemas.microsoft.com/office/drawing/2014/main" id="{720E53B2-AB5A-4769-925D-52DFDFBF45A1}"/>
                  </a:ext>
                </a:extLst>
              </p:cNvPr>
              <p:cNvSpPr>
                <a:spLocks/>
              </p:cNvSpPr>
              <p:nvPr/>
            </p:nvSpPr>
            <p:spPr bwMode="gray">
              <a:xfrm rot="-998297">
                <a:off x="2997" y="1949"/>
                <a:ext cx="839" cy="1064"/>
              </a:xfrm>
              <a:custGeom>
                <a:avLst/>
                <a:gdLst/>
                <a:ahLst/>
                <a:cxnLst>
                  <a:cxn ang="0">
                    <a:pos x="480" y="633"/>
                  </a:cxn>
                  <a:cxn ang="0">
                    <a:pos x="486" y="762"/>
                  </a:cxn>
                  <a:cxn ang="0">
                    <a:pos x="9" y="129"/>
                  </a:cxn>
                  <a:cxn ang="0">
                    <a:pos x="0" y="0"/>
                  </a:cxn>
                  <a:cxn ang="0">
                    <a:pos x="480" y="633"/>
                  </a:cxn>
                </a:cxnLst>
                <a:rect l="0" t="0" r="r" b="b"/>
                <a:pathLst>
                  <a:path w="486" h="762">
                    <a:moveTo>
                      <a:pt x="480" y="633"/>
                    </a:moveTo>
                    <a:lnTo>
                      <a:pt x="486" y="762"/>
                    </a:lnTo>
                    <a:lnTo>
                      <a:pt x="9" y="129"/>
                    </a:lnTo>
                    <a:lnTo>
                      <a:pt x="0" y="0"/>
                    </a:lnTo>
                    <a:lnTo>
                      <a:pt x="480" y="6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007A1"/>
                  </a:gs>
                  <a:gs pos="100000">
                    <a:srgbClr val="5007A1">
                      <a:gamma/>
                      <a:tint val="45490"/>
                      <a:invGamma/>
                    </a:srgbClr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>
                  <a:latin typeface="Arial" charset="0"/>
                </a:endParaRPr>
              </a:p>
            </p:txBody>
          </p:sp>
        </p:grpSp>
        <p:sp>
          <p:nvSpPr>
            <p:cNvPr id="24647" name="Text Box 71">
              <a:extLst>
                <a:ext uri="{FF2B5EF4-FFF2-40B4-BE49-F238E27FC236}">
                  <a16:creationId xmlns:a16="http://schemas.microsoft.com/office/drawing/2014/main" id="{03273398-F842-4513-A450-31AB7A7D2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840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Copperplate Gothic Light" pitchFamily="34" charset="0"/>
                </a:rPr>
                <a:t>10%</a:t>
              </a:r>
            </a:p>
          </p:txBody>
        </p:sp>
      </p:grpSp>
      <p:grpSp>
        <p:nvGrpSpPr>
          <p:cNvPr id="2056" name="Group 74">
            <a:extLst>
              <a:ext uri="{FF2B5EF4-FFF2-40B4-BE49-F238E27FC236}">
                <a16:creationId xmlns:a16="http://schemas.microsoft.com/office/drawing/2014/main" id="{E6B9D7A1-D4F6-4A22-8C1D-D7D6155D837A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6021388"/>
            <a:ext cx="1116012" cy="792162"/>
            <a:chOff x="5057" y="3793"/>
            <a:chExt cx="703" cy="499"/>
          </a:xfrm>
        </p:grpSpPr>
        <p:graphicFrame>
          <p:nvGraphicFramePr>
            <p:cNvPr id="2050" name="Object 75">
              <a:extLst>
                <a:ext uri="{FF2B5EF4-FFF2-40B4-BE49-F238E27FC236}">
                  <a16:creationId xmlns:a16="http://schemas.microsoft.com/office/drawing/2014/main" id="{33CF8BA2-3155-407D-AE61-B33A5FE347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9" y="3793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CorelDRAW" r:id="rId3" imgW="385191" imgH="384810" progId="CorelDRAW.Graphic.12">
                    <p:embed/>
                  </p:oleObj>
                </mc:Choice>
                <mc:Fallback>
                  <p:oleObj name="CorelDRAW" r:id="rId3" imgW="385191" imgH="384810" progId="CorelDRAW.Graphic.12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3793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76">
              <a:extLst>
                <a:ext uri="{FF2B5EF4-FFF2-40B4-BE49-F238E27FC236}">
                  <a16:creationId xmlns:a16="http://schemas.microsoft.com/office/drawing/2014/main" id="{5716C55C-63D5-4164-83F5-A20E28E838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0" y="4026"/>
            <a:ext cx="41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CorelDRAW" r:id="rId5" imgW="615240" imgH="602640" progId="CorelDRAW.Graphic.12">
                    <p:embed/>
                  </p:oleObj>
                </mc:Choice>
                <mc:Fallback>
                  <p:oleObj name="CorelDRAW" r:id="rId5" imgW="615240" imgH="602640" progId="CorelDRAW.Graphic.12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3830"/>
                        <a:stretch>
                          <a:fillRect/>
                        </a:stretch>
                      </p:blipFill>
                      <p:spPr bwMode="auto">
                        <a:xfrm>
                          <a:off x="5350" y="4026"/>
                          <a:ext cx="41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77">
              <a:extLst>
                <a:ext uri="{FF2B5EF4-FFF2-40B4-BE49-F238E27FC236}">
                  <a16:creationId xmlns:a16="http://schemas.microsoft.com/office/drawing/2014/main" id="{FB1308A9-BFA7-4004-8727-649846E508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7" y="4178"/>
            <a:ext cx="23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CorelDRAW" r:id="rId7" imgW="377952" imgH="180594" progId="CorelDRAW.Graphic.12">
                    <p:embed/>
                  </p:oleObj>
                </mc:Choice>
                <mc:Fallback>
                  <p:oleObj name="CorelDRAW" r:id="rId7" imgW="377952" imgH="180594" progId="CorelDRAW.Graphic.12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" y="4178"/>
                          <a:ext cx="23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AE955FE6-CA49-4CC4-B44D-6D06E889741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F489D97A-16EF-4163-9ECD-ABF39A7E95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88654D52-341F-46E4-BBC1-A4C206D57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AutoShape 6">
            <a:extLst>
              <a:ext uri="{FF2B5EF4-FFF2-40B4-BE49-F238E27FC236}">
                <a16:creationId xmlns:a16="http://schemas.microsoft.com/office/drawing/2014/main" id="{9E6876F2-266B-45C8-BCC1-F17A52C347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5288" y="115888"/>
            <a:ext cx="205740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/>
                <a:latin typeface="Arial" charset="0"/>
              </a:rPr>
              <a:t>OFERTA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AC5EA802-1FAF-4939-9918-6DAADD9D00C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92150"/>
            <a:ext cx="8569325" cy="4965700"/>
            <a:chOff x="204" y="436"/>
            <a:chExt cx="5398" cy="3128"/>
          </a:xfrm>
        </p:grpSpPr>
        <p:sp>
          <p:nvSpPr>
            <p:cNvPr id="20487" name="Text Box 4">
              <a:extLst>
                <a:ext uri="{FF2B5EF4-FFF2-40B4-BE49-F238E27FC236}">
                  <a16:creationId xmlns:a16="http://schemas.microsoft.com/office/drawing/2014/main" id="{E70614E8-9BA8-4C4E-9FB3-B1687D7A0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436"/>
              <a:ext cx="5398" cy="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200">
                  <a:effectLst/>
                </a:rPr>
                <a:t> É propriedade do homem. Nós sabemos que o ser humano não é proprietário de nada. Sem dúvida, Deus nos permite considerar os nove décimos (depois do dízimo) como nossos, pois podemos usá-los conforme a nossa vontade. É por esta razão que podemos ofertar voluntariamente. </a:t>
              </a:r>
              <a:r>
                <a:rPr lang="pt-BR" altLang="pt-BR" sz="2400">
                  <a:effectLst/>
                </a:rPr>
                <a:t>Deut. 16:10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200">
                  <a:effectLst/>
                </a:rPr>
                <a:t> A quantia que damos está determinada pelo critério espiritual de avaliação e proporção das bênçãos recebidas  (     )</a:t>
              </a:r>
            </a:p>
          </p:txBody>
        </p:sp>
        <p:sp>
          <p:nvSpPr>
            <p:cNvPr id="60423" name="Line 7">
              <a:extLst>
                <a:ext uri="{FF2B5EF4-FFF2-40B4-BE49-F238E27FC236}">
                  <a16:creationId xmlns:a16="http://schemas.microsoft.com/office/drawing/2014/main" id="{5B4A950E-8318-4F05-AFDB-C58C4B4F9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3430"/>
              <a:ext cx="27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2616C450-D9BE-487C-86B9-5518A251B91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3795E47D-8FFC-45E6-9C18-B94AB7EEA3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4">
            <a:extLst>
              <a:ext uri="{FF2B5EF4-FFF2-40B4-BE49-F238E27FC236}">
                <a16:creationId xmlns:a16="http://schemas.microsoft.com/office/drawing/2014/main" id="{0A6A5FAB-4A21-4657-B7E2-ABE1C1F29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8351837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(I Cor. 16:2; Deut. 16:17; Lucas 12;48). Aqui também usamos a faculdade da escolha. </a:t>
            </a:r>
          </a:p>
          <a:p>
            <a:pPr eaLnBrk="1" hangingPunct="1">
              <a:buFontTx/>
              <a:buChar char="•"/>
            </a:pPr>
            <a:r>
              <a:rPr lang="pt-BR" altLang="pt-BR" sz="3200">
                <a:effectLst/>
              </a:rPr>
              <a:t>Deus somente aceita a oferta que é perfeita, porque esta representa a Cristo. Aquilo que mais preocupa a Deus é a qualidade. Mal. 1:8; Lev. 22:21 e 22.</a:t>
            </a:r>
          </a:p>
          <a:p>
            <a:pPr eaLnBrk="1" hangingPunct="1">
              <a:buFontTx/>
              <a:buChar char="•"/>
            </a:pPr>
            <a:r>
              <a:rPr lang="pt-BR" altLang="pt-BR" sz="3200">
                <a:effectLst/>
              </a:rPr>
              <a:t> A motivação do amor é a única que Deus aceita, ainda que a oferta seja da melhor qualidade. A motivação está no doador. Deus olha o doador e sua oferta.</a:t>
            </a:r>
          </a:p>
          <a:p>
            <a:pPr eaLnBrk="1" hangingPunct="1"/>
            <a:r>
              <a:rPr lang="pt-BR" altLang="pt-BR" sz="2400">
                <a:effectLst/>
              </a:rPr>
              <a:t>     </a:t>
            </a:r>
            <a:r>
              <a:rPr lang="pt-BR" altLang="pt-BR" sz="2800">
                <a:effectLst/>
              </a:rPr>
              <a:t>Gen. 4:4; I João 3:16; João 15:13.</a:t>
            </a:r>
          </a:p>
        </p:txBody>
      </p:sp>
      <p:graphicFrame>
        <p:nvGraphicFramePr>
          <p:cNvPr id="21508" name="Object 5">
            <a:extLst>
              <a:ext uri="{FF2B5EF4-FFF2-40B4-BE49-F238E27FC236}">
                <a16:creationId xmlns:a16="http://schemas.microsoft.com/office/drawing/2014/main" id="{17BF5229-9E80-4C60-A77F-94E4AA7638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AutoShape 6">
            <a:extLst>
              <a:ext uri="{FF2B5EF4-FFF2-40B4-BE49-F238E27FC236}">
                <a16:creationId xmlns:a16="http://schemas.microsoft.com/office/drawing/2014/main" id="{5FF0F0C7-3E63-4976-8F85-05079835F4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5288" y="115888"/>
            <a:ext cx="205740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effectLst/>
                <a:latin typeface="Arial" charset="0"/>
              </a:rPr>
              <a:t>OFERTA</a:t>
            </a:r>
          </a:p>
        </p:txBody>
      </p:sp>
      <p:sp>
        <p:nvSpPr>
          <p:cNvPr id="61448" name="AutoShape 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3B556DA-6A99-46A5-BAF8-B17E41407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280190B-5696-44FE-9C79-AA701320E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5445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9. Por que o dízimo é visto como um mandamento se não está contido no Decálogo?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59A93573-DD2B-45D4-BEBD-FD9A0FE37AA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967BDFFC-83B3-416E-A161-88A2F78120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>
            <a:extLst>
              <a:ext uri="{FF2B5EF4-FFF2-40B4-BE49-F238E27FC236}">
                <a16:creationId xmlns:a16="http://schemas.microsoft.com/office/drawing/2014/main" id="{1A1B314F-F88E-456D-8A58-CEB38D4CE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:a16="http://schemas.microsoft.com/office/drawing/2014/main" id="{C70371CE-5F4D-4625-AC81-FE2BEDFC766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974850"/>
            <a:ext cx="8351837" cy="4478338"/>
            <a:chOff x="295" y="1207"/>
            <a:chExt cx="5261" cy="2821"/>
          </a:xfrm>
        </p:grpSpPr>
        <p:sp>
          <p:nvSpPr>
            <p:cNvPr id="22535" name="Text Box 5">
              <a:extLst>
                <a:ext uri="{FF2B5EF4-FFF2-40B4-BE49-F238E27FC236}">
                  <a16:creationId xmlns:a16="http://schemas.microsoft.com/office/drawing/2014/main" id="{B2C8606D-5008-4EC4-BD88-414459807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207"/>
              <a:ext cx="5261" cy="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200">
                  <a:effectLst/>
                </a:rPr>
                <a:t>Ainda que não esteja expressamente mencionado no Decálogo, sabemos que sua não devolução implícita é uma violação do 8º e 10º mandamento do Decálogo. I Tim. 6:10; Col. 3:5. Por sua parte, Levítico 27:34 diz: “São estes mandamentos que o Senhor ordenou a Moisés, para os filhos de Israel, no Monte Sinai.”                                   (     )</a:t>
              </a:r>
            </a:p>
            <a:p>
              <a:pPr eaLnBrk="1" hangingPunct="1"/>
              <a:r>
                <a:rPr lang="pt-BR" altLang="pt-BR" sz="3200">
                  <a:effectLst/>
                </a:rPr>
                <a:t>                                                             </a:t>
              </a:r>
            </a:p>
          </p:txBody>
        </p:sp>
        <p:sp>
          <p:nvSpPr>
            <p:cNvPr id="62472" name="Line 8">
              <a:extLst>
                <a:ext uri="{FF2B5EF4-FFF2-40B4-BE49-F238E27FC236}">
                  <a16:creationId xmlns:a16="http://schemas.microsoft.com/office/drawing/2014/main" id="{08AB6DDD-7271-4C1F-BDFA-9B0FC97CF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3566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>
            <a:extLst>
              <a:ext uri="{FF2B5EF4-FFF2-40B4-BE49-F238E27FC236}">
                <a16:creationId xmlns:a16="http://schemas.microsoft.com/office/drawing/2014/main" id="{D7D1AA74-D340-4BA3-847E-E616A9A3596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E05E60CE-1FD1-4A0D-8C99-C8EC6F6014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Text Box 5">
            <a:extLst>
              <a:ext uri="{FF2B5EF4-FFF2-40B4-BE49-F238E27FC236}">
                <a16:creationId xmlns:a16="http://schemas.microsoft.com/office/drawing/2014/main" id="{3A9AF08C-3A27-46FA-B9D1-4589D0CA8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8064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Foi no mesmo lugar em que foram dados os 10 mandamentos, que Deus deu a ordenança dos dízimos.</a:t>
            </a:r>
          </a:p>
          <a:p>
            <a:pPr eaLnBrk="1" hangingPunct="1"/>
            <a:r>
              <a:rPr lang="pt-BR" altLang="pt-BR" sz="3600">
                <a:effectLst/>
              </a:rPr>
              <a:t>“Este não é um pedido de um homem, é um dos mandamentos de Deus, pelo qual Sua obra  pode ser sustentada e levada adiante no mundo.” TM, p. 312</a:t>
            </a:r>
          </a:p>
        </p:txBody>
      </p:sp>
      <p:graphicFrame>
        <p:nvGraphicFramePr>
          <p:cNvPr id="23556" name="Object 6">
            <a:extLst>
              <a:ext uri="{FF2B5EF4-FFF2-40B4-BE49-F238E27FC236}">
                <a16:creationId xmlns:a16="http://schemas.microsoft.com/office/drawing/2014/main" id="{E102F210-E3FE-4779-B6D6-E97B9A0E6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AutoShape 8">
            <a:extLst>
              <a:ext uri="{FF2B5EF4-FFF2-40B4-BE49-F238E27FC236}">
                <a16:creationId xmlns:a16="http://schemas.microsoft.com/office/drawing/2014/main" id="{A3366CE6-7AC0-4EB9-9679-E733475A3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65175"/>
            <a:ext cx="8496300" cy="46799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37B36E37-AF06-42B8-9D77-BA67EE29437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785484FA-B41A-4DEA-9736-5928BCA5C3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4">
            <a:extLst>
              <a:ext uri="{FF2B5EF4-FFF2-40B4-BE49-F238E27FC236}">
                <a16:creationId xmlns:a16="http://schemas.microsoft.com/office/drawing/2014/main" id="{2E4810C7-B5B7-4BA8-A9D6-19646079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71513"/>
            <a:ext cx="835183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“ O sistema ordenado aos hebreus não foi rejeitado ou afrouxado por Aquele que lhe deu origem. Em vez de haver perdido agora seu vigor, deve ser mais amplamente cumprido e dilatado, pois a salvação em Cristo unicamente deve ser apresentada em maior plenitude na era Cristã.” CSM, p.75,76</a:t>
            </a:r>
          </a:p>
        </p:txBody>
      </p:sp>
      <p:graphicFrame>
        <p:nvGraphicFramePr>
          <p:cNvPr id="24580" name="Object 5">
            <a:extLst>
              <a:ext uri="{FF2B5EF4-FFF2-40B4-BE49-F238E27FC236}">
                <a16:creationId xmlns:a16="http://schemas.microsoft.com/office/drawing/2014/main" id="{AB7F2B13-FF2D-479A-9D74-E806E40C8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AutoShape 6">
            <a:extLst>
              <a:ext uri="{FF2B5EF4-FFF2-40B4-BE49-F238E27FC236}">
                <a16:creationId xmlns:a16="http://schemas.microsoft.com/office/drawing/2014/main" id="{F5A8AF33-55AD-4A6D-A56B-E5B3A4CCF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8496300" cy="50403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64519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EDB6437-093B-4A11-9E0E-F7D94EF59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10313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C528FCD-BB24-4351-8298-05434D097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5445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10. É justo que uma pessoa pobre dê dízimos de suas pequenas entradas?</a:t>
            </a:r>
          </a:p>
        </p:txBody>
      </p:sp>
      <p:graphicFrame>
        <p:nvGraphicFramePr>
          <p:cNvPr id="25602" name="Object 3">
            <a:extLst>
              <a:ext uri="{FF2B5EF4-FFF2-40B4-BE49-F238E27FC236}">
                <a16:creationId xmlns:a16="http://schemas.microsoft.com/office/drawing/2014/main" id="{9488B553-8AEA-4867-814D-B6C53E3AA64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570239AD-2EEF-4E8C-949A-1FDB2DB313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>
            <a:extLst>
              <a:ext uri="{FF2B5EF4-FFF2-40B4-BE49-F238E27FC236}">
                <a16:creationId xmlns:a16="http://schemas.microsoft.com/office/drawing/2014/main" id="{487F10F6-1B36-48E7-BB61-5BB870B34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>
            <a:extLst>
              <a:ext uri="{FF2B5EF4-FFF2-40B4-BE49-F238E27FC236}">
                <a16:creationId xmlns:a16="http://schemas.microsoft.com/office/drawing/2014/main" id="{E71B3FC7-1CEF-4FA5-9C7A-BD565F40E85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66913"/>
            <a:ext cx="8675688" cy="4486275"/>
            <a:chOff x="158" y="1207"/>
            <a:chExt cx="5465" cy="2826"/>
          </a:xfrm>
        </p:grpSpPr>
        <p:sp>
          <p:nvSpPr>
            <p:cNvPr id="25607" name="Text Box 5">
              <a:extLst>
                <a:ext uri="{FF2B5EF4-FFF2-40B4-BE49-F238E27FC236}">
                  <a16:creationId xmlns:a16="http://schemas.microsoft.com/office/drawing/2014/main" id="{E9F2893F-AF82-44CF-84FB-958F35E37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207"/>
              <a:ext cx="5465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Sim é, por que: “para o pobre,, o dízimo será de uma importância comparativamente pequena, e suas dádivas serão de acordo com a sua possibilidade.” – CSM, p.73</a:t>
              </a:r>
            </a:p>
            <a:p>
              <a:pPr eaLnBrk="1" hangingPunct="1"/>
              <a:r>
                <a:rPr lang="pt-BR" altLang="pt-BR" sz="3600">
                  <a:effectLst/>
                </a:rPr>
                <a:t>“O plano divino do sistema do dízimo é belo em sua simplicidade e equidade.”          </a:t>
              </a:r>
            </a:p>
            <a:p>
              <a:pPr eaLnBrk="1" hangingPunct="1"/>
              <a:r>
                <a:rPr lang="pt-BR" altLang="pt-BR" sz="3600">
                  <a:effectLst/>
                </a:rPr>
                <a:t>                CSM, p.73                 (     )</a:t>
              </a:r>
            </a:p>
          </p:txBody>
        </p:sp>
        <p:sp>
          <p:nvSpPr>
            <p:cNvPr id="65544" name="Line 8">
              <a:extLst>
                <a:ext uri="{FF2B5EF4-FFF2-40B4-BE49-F238E27FC236}">
                  <a16:creationId xmlns:a16="http://schemas.microsoft.com/office/drawing/2014/main" id="{4CEAC879-B7F0-4820-A91D-6C38DE0E1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3884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>
            <a:extLst>
              <a:ext uri="{FF2B5EF4-FFF2-40B4-BE49-F238E27FC236}">
                <a16:creationId xmlns:a16="http://schemas.microsoft.com/office/drawing/2014/main" id="{E4668A5D-335F-48D7-84E1-81134C036B5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>
            <a:extLst>
              <a:ext uri="{FF2B5EF4-FFF2-40B4-BE49-F238E27FC236}">
                <a16:creationId xmlns:a16="http://schemas.microsoft.com/office/drawing/2014/main" id="{77094AFB-93EF-4CE7-AA0E-3927D0802A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Text Box 5">
            <a:extLst>
              <a:ext uri="{FF2B5EF4-FFF2-40B4-BE49-F238E27FC236}">
                <a16:creationId xmlns:a16="http://schemas.microsoft.com/office/drawing/2014/main" id="{77D141CE-B65B-4883-9329-F3036005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8424862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“ Não é devolver ao Senhor o que é Seu que torna o homem pobre, reter é que leva a pobreza.” – CSM, p. 36</a:t>
            </a:r>
          </a:p>
          <a:p>
            <a:pPr eaLnBrk="1" hangingPunct="1"/>
            <a:endParaRPr lang="pt-BR" altLang="pt-BR" sz="1400">
              <a:effectLst/>
            </a:endParaRPr>
          </a:p>
          <a:p>
            <a:pPr eaLnBrk="1" hangingPunct="1"/>
            <a:r>
              <a:rPr lang="pt-BR" altLang="pt-BR" sz="3200">
                <a:effectLst/>
              </a:rPr>
              <a:t>Frequentemente os que recebem a verdade se acham entre os pobres do mundo. </a:t>
            </a:r>
          </a:p>
          <a:p>
            <a:pPr eaLnBrk="1" hangingPunct="1"/>
            <a:r>
              <a:rPr lang="pt-BR" altLang="pt-BR" sz="3200">
                <a:effectLst/>
              </a:rPr>
              <a:t>“... e quando Ele vê um fiel cumprimento do dever da devolução do dízimo, muitas vezes em Sua sábia providência, proporciona meios pelos quais seja aumentado.” </a:t>
            </a:r>
          </a:p>
          <a:p>
            <a:pPr eaLnBrk="1" hangingPunct="1"/>
            <a:r>
              <a:rPr lang="pt-BR" altLang="pt-BR" sz="3200">
                <a:effectLst/>
              </a:rPr>
              <a:t>        OE, p. 222 e 223</a:t>
            </a:r>
          </a:p>
        </p:txBody>
      </p:sp>
      <p:graphicFrame>
        <p:nvGraphicFramePr>
          <p:cNvPr id="26628" name="Object 6">
            <a:extLst>
              <a:ext uri="{FF2B5EF4-FFF2-40B4-BE49-F238E27FC236}">
                <a16:creationId xmlns:a16="http://schemas.microsoft.com/office/drawing/2014/main" id="{4088744C-9E62-4E2B-8AE0-CFABA194C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AutoShape 8">
            <a:extLst>
              <a:ext uri="{FF2B5EF4-FFF2-40B4-BE49-F238E27FC236}">
                <a16:creationId xmlns:a16="http://schemas.microsoft.com/office/drawing/2014/main" id="{A73DBBEA-001C-40C6-96AD-149EA5B59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0713"/>
            <a:ext cx="8496300" cy="54006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66569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40EA773-E867-4176-987C-D53BE5ED0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8759A78-EA90-4DD6-BBCF-366BDEDE3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544513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11. O dízimo deve ser calculado de forma exata ou pode ser um valor aproximado?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CB347E00-E6F5-4F70-A3FC-DB79612EF28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4">
            <a:extLst>
              <a:ext uri="{FF2B5EF4-FFF2-40B4-BE49-F238E27FC236}">
                <a16:creationId xmlns:a16="http://schemas.microsoft.com/office/drawing/2014/main" id="{15741F9F-D743-47E4-8288-81943FFDE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5">
            <a:extLst>
              <a:ext uri="{FF2B5EF4-FFF2-40B4-BE49-F238E27FC236}">
                <a16:creationId xmlns:a16="http://schemas.microsoft.com/office/drawing/2014/main" id="{67BD7B57-231A-492E-9CDB-BB540F2DF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16113"/>
            <a:ext cx="867568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“ O Senhor pede que Seu dízimo seja entregue em Seu tesouro. Estrita, honesta e fielmente, seja-Lhe devolvida esta parte.”  - CSM, p. 82</a:t>
            </a:r>
          </a:p>
          <a:p>
            <a:pPr eaLnBrk="1" hangingPunct="1"/>
            <a:r>
              <a:rPr lang="pt-BR" altLang="pt-BR" sz="3600">
                <a:effectLst/>
              </a:rPr>
              <a:t>“Quanto a importância exigida, Deus especificou um décimo da renda.” </a:t>
            </a:r>
          </a:p>
          <a:p>
            <a:pPr eaLnBrk="1" hangingPunct="1"/>
            <a:r>
              <a:rPr lang="pt-BR" altLang="pt-BR" sz="3600">
                <a:effectLst/>
              </a:rPr>
              <a:t>    1TS, p. 373</a:t>
            </a:r>
          </a:p>
        </p:txBody>
      </p:sp>
      <p:graphicFrame>
        <p:nvGraphicFramePr>
          <p:cNvPr id="27652" name="Object 6">
            <a:extLst>
              <a:ext uri="{FF2B5EF4-FFF2-40B4-BE49-F238E27FC236}">
                <a16:creationId xmlns:a16="http://schemas.microsoft.com/office/drawing/2014/main" id="{DB475FFC-55A1-4ED3-95B9-F33BADC95B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AD46489-333D-4787-8073-AA65A2B5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442AE39-0DF8-48B8-AF4C-46629786E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333375"/>
            <a:ext cx="8913812" cy="868363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12. Herança, presentes ou dinheiro achado devem ser dizimados?</a:t>
            </a:r>
          </a:p>
        </p:txBody>
      </p:sp>
      <p:graphicFrame>
        <p:nvGraphicFramePr>
          <p:cNvPr id="28674" name="Object 3">
            <a:extLst>
              <a:ext uri="{FF2B5EF4-FFF2-40B4-BE49-F238E27FC236}">
                <a16:creationId xmlns:a16="http://schemas.microsoft.com/office/drawing/2014/main" id="{F0AADD0E-1EBC-4F94-83F8-A5F156B4C5A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4">
            <a:extLst>
              <a:ext uri="{FF2B5EF4-FFF2-40B4-BE49-F238E27FC236}">
                <a16:creationId xmlns:a16="http://schemas.microsoft.com/office/drawing/2014/main" id="{E81B0056-69AA-4DF8-80F0-C3305EDC2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5">
            <a:extLst>
              <a:ext uri="{FF2B5EF4-FFF2-40B4-BE49-F238E27FC236}">
                <a16:creationId xmlns:a16="http://schemas.microsoft.com/office/drawing/2014/main" id="{A8E10BD7-0510-449C-AECF-3FC15E21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57338"/>
            <a:ext cx="867568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effectLst/>
                <a:latin typeface="Arial" charset="0"/>
              </a:rPr>
              <a:t>Considerando que a </a:t>
            </a:r>
            <a:r>
              <a:rPr lang="pt-BR" sz="3200" b="1" i="1">
                <a:solidFill>
                  <a:srgbClr val="B9D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herança</a:t>
            </a:r>
            <a:r>
              <a:rPr lang="pt-BR" sz="3200">
                <a:effectLst/>
                <a:latin typeface="Arial" charset="0"/>
              </a:rPr>
              <a:t> constitui um aumento ou ganho patrimonial, deveríamos devolver o dízimo correspondente. No caso de </a:t>
            </a:r>
            <a:r>
              <a:rPr lang="pt-BR" sz="3200" b="1" i="1">
                <a:solidFill>
                  <a:srgbClr val="B9D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presentes</a:t>
            </a:r>
            <a:r>
              <a:rPr lang="pt-BR" sz="3200">
                <a:effectLst/>
                <a:latin typeface="Arial" charset="0"/>
              </a:rPr>
              <a:t>, se estes são úteis para o momento atual, estando o seu valor incluído no orçamento familiar, deve dizimar-se. Se o </a:t>
            </a:r>
            <a:r>
              <a:rPr lang="pt-BR" sz="3200" b="1" i="1">
                <a:solidFill>
                  <a:srgbClr val="B9D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dinheiro achado</a:t>
            </a:r>
            <a:r>
              <a:rPr lang="pt-BR" sz="3200">
                <a:effectLst/>
                <a:latin typeface="Arial" charset="0"/>
              </a:rPr>
              <a:t> se incorpora ao patrimônio daquele que o encontrou, deve dizimar-se.</a:t>
            </a:r>
          </a:p>
        </p:txBody>
      </p:sp>
      <p:graphicFrame>
        <p:nvGraphicFramePr>
          <p:cNvPr id="28676" name="Object 6">
            <a:extLst>
              <a:ext uri="{FF2B5EF4-FFF2-40B4-BE49-F238E27FC236}">
                <a16:creationId xmlns:a16="http://schemas.microsoft.com/office/drawing/2014/main" id="{3473AECA-BE7E-4F87-90A3-4FB0164FE2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3633E61-1C12-477F-ABDC-60093E02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CBBFC61-FB0D-418C-AC80-B0918CA40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473075"/>
            <a:ext cx="8913812" cy="868363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13. É correto descontar impostos antes de calcular o dízimo?</a:t>
            </a:r>
          </a:p>
        </p:txBody>
      </p:sp>
      <p:graphicFrame>
        <p:nvGraphicFramePr>
          <p:cNvPr id="29698" name="Object 3">
            <a:extLst>
              <a:ext uri="{FF2B5EF4-FFF2-40B4-BE49-F238E27FC236}">
                <a16:creationId xmlns:a16="http://schemas.microsoft.com/office/drawing/2014/main" id="{6B1DEB20-7DD3-4DDF-BD1D-11F46EBEA34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4">
            <a:extLst>
              <a:ext uri="{FF2B5EF4-FFF2-40B4-BE49-F238E27FC236}">
                <a16:creationId xmlns:a16="http://schemas.microsoft.com/office/drawing/2014/main" id="{41C33AC5-4408-4A7D-B727-691D75754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>
            <a:extLst>
              <a:ext uri="{FF2B5EF4-FFF2-40B4-BE49-F238E27FC236}">
                <a16:creationId xmlns:a16="http://schemas.microsoft.com/office/drawing/2014/main" id="{332D18A8-17C2-4A7B-930C-0C34D4058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98613"/>
            <a:ext cx="83534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Não. Não deveríamos descontar impostos antes de calcular os dízimos, porque os impostos, quer sejam federais, estaduais ou municipais, outorgam serviços ao cidadão, que se constituem em benefícios indiretos.</a:t>
            </a:r>
          </a:p>
          <a:p>
            <a:pPr eaLnBrk="1" hangingPunct="1"/>
            <a:r>
              <a:rPr lang="pt-BR" altLang="pt-BR" sz="3200">
                <a:effectLst/>
              </a:rPr>
              <a:t>Em conseqüência, deveriam dizimar-se as somas de dinheiro destinadas a pagar os impostos.</a:t>
            </a:r>
          </a:p>
        </p:txBody>
      </p:sp>
      <p:graphicFrame>
        <p:nvGraphicFramePr>
          <p:cNvPr id="29700" name="Object 6">
            <a:extLst>
              <a:ext uri="{FF2B5EF4-FFF2-40B4-BE49-F238E27FC236}">
                <a16:creationId xmlns:a16="http://schemas.microsoft.com/office/drawing/2014/main" id="{62B78FA3-D90A-49DA-A951-A804FBC6C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69A0364-2F8A-4FBD-9348-206866B1C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D3E34598-B468-468D-A69C-9998D0C8BC1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3" imgW="615240" imgH="602640" progId="CorelDRAW.Graphic.12">
                  <p:embed/>
                </p:oleObj>
              </mc:Choice>
              <mc:Fallback>
                <p:oleObj name="CorelDRAW" r:id="rId3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>
            <a:extLst>
              <a:ext uri="{FF2B5EF4-FFF2-40B4-BE49-F238E27FC236}">
                <a16:creationId xmlns:a16="http://schemas.microsoft.com/office/drawing/2014/main" id="{E1ABE0F5-A940-4131-859B-5C591FD662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0" y="5853113"/>
          <a:ext cx="385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5" imgW="385191" imgH="384810" progId="CorelDRAW.Graphic.12">
                  <p:embed/>
                </p:oleObj>
              </mc:Choice>
              <mc:Fallback>
                <p:oleObj name="CorelDRAW" r:id="rId5" imgW="385191" imgH="38481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5853113"/>
                        <a:ext cx="3857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>
            <a:hlinkClick r:id="rId7" action="ppaction://hlinksldjump"/>
            <a:extLst>
              <a:ext uri="{FF2B5EF4-FFF2-40B4-BE49-F238E27FC236}">
                <a16:creationId xmlns:a16="http://schemas.microsoft.com/office/drawing/2014/main" id="{258ADD32-E1F1-4815-B370-C58359137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1. O Dízimo pode ser usado para atender os gastos da igreja?</a:t>
            </a:r>
          </a:p>
        </p:txBody>
      </p:sp>
      <p:sp>
        <p:nvSpPr>
          <p:cNvPr id="117766" name="Rectangle 6">
            <a:hlinkClick r:id="rId8" action="ppaction://hlinksldjump"/>
            <a:extLst>
              <a:ext uri="{FF2B5EF4-FFF2-40B4-BE49-F238E27FC236}">
                <a16:creationId xmlns:a16="http://schemas.microsoft.com/office/drawing/2014/main" id="{E703750C-1DFB-4168-8DF1-AA0C37AE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12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2. O dízimo pode ser usado para atender despesas de escolas ou assalariar colportores?</a:t>
            </a:r>
          </a:p>
        </p:txBody>
      </p:sp>
      <p:sp>
        <p:nvSpPr>
          <p:cNvPr id="117767" name="Rectangle 7">
            <a:hlinkClick r:id="rId9" action="ppaction://hlinksldjump"/>
            <a:extLst>
              <a:ext uri="{FF2B5EF4-FFF2-40B4-BE49-F238E27FC236}">
                <a16:creationId xmlns:a16="http://schemas.microsoft.com/office/drawing/2014/main" id="{8069AC34-27B7-4C03-91F1-12536D6F5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92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3. Os pobres da igreja podem ser atendidos com o dízimo?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</a:t>
            </a:r>
          </a:p>
        </p:txBody>
      </p:sp>
      <p:sp>
        <p:nvSpPr>
          <p:cNvPr id="117768" name="Rectangle 8">
            <a:hlinkClick r:id="rId10" action="ppaction://hlinksldjump"/>
            <a:extLst>
              <a:ext uri="{FF2B5EF4-FFF2-40B4-BE49-F238E27FC236}">
                <a16:creationId xmlns:a16="http://schemas.microsoft.com/office/drawing/2014/main" id="{B6A17B53-563C-4F69-8A03-5918DA797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5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4. Podemos usar os dízimos para ajudar estudantes  pobres dos nossos colégios?</a:t>
            </a:r>
          </a:p>
        </p:txBody>
      </p:sp>
      <p:sp>
        <p:nvSpPr>
          <p:cNvPr id="117770" name="Rectangle 10">
            <a:hlinkClick r:id="rId11" action="ppaction://hlinksldjump"/>
            <a:extLst>
              <a:ext uri="{FF2B5EF4-FFF2-40B4-BE49-F238E27FC236}">
                <a16:creationId xmlns:a16="http://schemas.microsoft.com/office/drawing/2014/main" id="{604A02D2-F4B2-44A0-BBE9-E07A97229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80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  <a:cs typeface="Times New Roman" pitchFamily="18" charset="0"/>
              </a:rPr>
              <a:t>5. Devolver o dízimo é um ato de adoração?</a:t>
            </a:r>
          </a:p>
        </p:txBody>
      </p:sp>
      <p:sp>
        <p:nvSpPr>
          <p:cNvPr id="117772" name="Rectangle 12">
            <a:hlinkClick r:id="rId12" action="ppaction://hlinksldjump"/>
            <a:extLst>
              <a:ext uri="{FF2B5EF4-FFF2-40B4-BE49-F238E27FC236}">
                <a16:creationId xmlns:a16="http://schemas.microsoft.com/office/drawing/2014/main" id="{0D748264-41E4-4265-BAC2-E8F7CE061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12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  <a:cs typeface="Times New Roman" pitchFamily="18" charset="0"/>
              </a:rPr>
              <a:t>6. Há alguma diferença entre admitir e demonstrar que Deus é dono de tudo?</a:t>
            </a:r>
          </a:p>
        </p:txBody>
      </p:sp>
      <p:sp>
        <p:nvSpPr>
          <p:cNvPr id="117773" name="Rectangle 13">
            <a:hlinkClick r:id="rId13" action="ppaction://hlinksldjump"/>
            <a:extLst>
              <a:ext uri="{FF2B5EF4-FFF2-40B4-BE49-F238E27FC236}">
                <a16:creationId xmlns:a16="http://schemas.microsoft.com/office/drawing/2014/main" id="{2DBE5B4A-EF0B-493F-AD1C-B7349AF6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87913"/>
            <a:ext cx="817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7. Por que se usa a expressão “Roubar a Deus” para referir-se ao ato de não dizimar?</a:t>
            </a:r>
          </a:p>
        </p:txBody>
      </p:sp>
      <p:graphicFrame>
        <p:nvGraphicFramePr>
          <p:cNvPr id="3076" name="Object 30">
            <a:extLst>
              <a:ext uri="{FF2B5EF4-FFF2-40B4-BE49-F238E27FC236}">
                <a16:creationId xmlns:a16="http://schemas.microsoft.com/office/drawing/2014/main" id="{BF51E738-26D2-46CD-80C9-9D31E486E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CorelDRAW" r:id="rId14" imgW="377952" imgH="180594" progId="CorelDRAW.Graphic.12">
                  <p:embed/>
                </p:oleObj>
              </mc:Choice>
              <mc:Fallback>
                <p:oleObj name="CorelDRAW" r:id="rId14" imgW="377952" imgH="180594" progId="CorelDRAW.Graphic.12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57666FF-9E9E-47DE-A78E-825826D1D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353425" cy="1871663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14. Deve-se dizimar o dinheiro que se tem recebido como empréstimo?</a:t>
            </a:r>
          </a:p>
        </p:txBody>
      </p:sp>
      <p:graphicFrame>
        <p:nvGraphicFramePr>
          <p:cNvPr id="30722" name="Object 3">
            <a:extLst>
              <a:ext uri="{FF2B5EF4-FFF2-40B4-BE49-F238E27FC236}">
                <a16:creationId xmlns:a16="http://schemas.microsoft.com/office/drawing/2014/main" id="{665C4A00-E606-4A02-B5F0-AF57F35EEF4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4">
            <a:extLst>
              <a:ext uri="{FF2B5EF4-FFF2-40B4-BE49-F238E27FC236}">
                <a16:creationId xmlns:a16="http://schemas.microsoft.com/office/drawing/2014/main" id="{115AAC0E-7822-4073-AE03-228072196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 Box 5">
            <a:extLst>
              <a:ext uri="{FF2B5EF4-FFF2-40B4-BE49-F238E27FC236}">
                <a16:creationId xmlns:a16="http://schemas.microsoft.com/office/drawing/2014/main" id="{85C4CDE2-CCC9-4DFE-A5C6-ED28FC8D4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92375"/>
            <a:ext cx="8064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Não, porque o dinheiro emprestado não é ganho.</a:t>
            </a:r>
          </a:p>
          <a:p>
            <a:pPr eaLnBrk="1" hangingPunct="1"/>
            <a:r>
              <a:rPr lang="pt-BR" altLang="pt-BR" sz="3600">
                <a:effectLst/>
              </a:rPr>
              <a:t>Em caso de a pessoa obter lucros do dinheiro emprestado, então sim, deveria dizimar-se.</a:t>
            </a:r>
          </a:p>
        </p:txBody>
      </p:sp>
      <p:graphicFrame>
        <p:nvGraphicFramePr>
          <p:cNvPr id="30724" name="Object 6">
            <a:extLst>
              <a:ext uri="{FF2B5EF4-FFF2-40B4-BE49-F238E27FC236}">
                <a16:creationId xmlns:a16="http://schemas.microsoft.com/office/drawing/2014/main" id="{8CE45F75-B337-4B47-8D98-26B6FFD076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7052C6F-A5FE-4F82-BAA7-D2B1B4567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165850"/>
            <a:ext cx="503238" cy="287338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B35F0FE4-0EB9-4EDA-91F5-AAF271D10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713788" cy="1871663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15. Deve-se dizimar ganhos da venda de um imóvel comprado com dinheiro dizimado?</a:t>
            </a:r>
          </a:p>
        </p:txBody>
      </p:sp>
      <p:graphicFrame>
        <p:nvGraphicFramePr>
          <p:cNvPr id="31746" name="Object 3">
            <a:extLst>
              <a:ext uri="{FF2B5EF4-FFF2-40B4-BE49-F238E27FC236}">
                <a16:creationId xmlns:a16="http://schemas.microsoft.com/office/drawing/2014/main" id="{47D29985-EDBA-4E93-82A7-7AA097A571F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4">
            <a:extLst>
              <a:ext uri="{FF2B5EF4-FFF2-40B4-BE49-F238E27FC236}">
                <a16:creationId xmlns:a16="http://schemas.microsoft.com/office/drawing/2014/main" id="{DFA441F3-3F2E-4795-A29A-379A0AB219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>
            <a:extLst>
              <a:ext uri="{FF2B5EF4-FFF2-40B4-BE49-F238E27FC236}">
                <a16:creationId xmlns:a16="http://schemas.microsoft.com/office/drawing/2014/main" id="{689865F4-242D-4729-BA6A-C2B1CC33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51013"/>
            <a:ext cx="86756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Sim. Deve-se dizimar, podendo-se agir das seguintes maneiras:</a:t>
            </a:r>
          </a:p>
          <a:p>
            <a:pPr eaLnBrk="1" hangingPunct="1">
              <a:buFontTx/>
              <a:buBlip>
                <a:blip r:embed="rId7"/>
              </a:buBlip>
            </a:pPr>
            <a:r>
              <a:rPr lang="pt-BR" altLang="pt-BR" sz="3600">
                <a:effectLst/>
              </a:rPr>
              <a:t> Caso não haja inflação no país, dizima-se o lucro da venda.</a:t>
            </a:r>
          </a:p>
          <a:p>
            <a:pPr eaLnBrk="1" hangingPunct="1">
              <a:buFontTx/>
              <a:buBlip>
                <a:blip r:embed="rId7"/>
              </a:buBlip>
            </a:pPr>
            <a:r>
              <a:rPr lang="pt-BR" altLang="pt-BR" sz="3600">
                <a:effectLst/>
              </a:rPr>
              <a:t>Havendo inflação, pode fazer a correção monetária. Se houver lucro, dizima-se o mesmo. Não havendo, não há necessidade de dizimar.</a:t>
            </a:r>
          </a:p>
        </p:txBody>
      </p:sp>
      <p:graphicFrame>
        <p:nvGraphicFramePr>
          <p:cNvPr id="31748" name="Object 6">
            <a:extLst>
              <a:ext uri="{FF2B5EF4-FFF2-40B4-BE49-F238E27FC236}">
                <a16:creationId xmlns:a16="http://schemas.microsoft.com/office/drawing/2014/main" id="{897EB8F3-403D-47EF-A28A-6B885254DB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CorelDRAW" r:id="rId8" imgW="377952" imgH="180594" progId="CorelDRAW.Graphic.12">
                  <p:embed/>
                </p:oleObj>
              </mc:Choice>
              <mc:Fallback>
                <p:oleObj name="CorelDRAW" r:id="rId8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AutoShape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AB8EE9F-6A0D-4C27-ABAC-04711C12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81A4FBD-95B8-4DEA-9794-B1B59C4D3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540875" cy="1871662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16. O filho que é dependente, financeiramente, dos pais </a:t>
            </a:r>
            <a:br>
              <a:rPr lang="pt-BR"/>
            </a:br>
            <a:r>
              <a:rPr lang="pt-BR"/>
              <a:t>deve dizimar?</a:t>
            </a:r>
          </a:p>
        </p:txBody>
      </p:sp>
      <p:graphicFrame>
        <p:nvGraphicFramePr>
          <p:cNvPr id="32770" name="Object 3">
            <a:extLst>
              <a:ext uri="{FF2B5EF4-FFF2-40B4-BE49-F238E27FC236}">
                <a16:creationId xmlns:a16="http://schemas.microsoft.com/office/drawing/2014/main" id="{1B512738-0D2D-441D-9728-2BEA5A3BF52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4">
            <a:extLst>
              <a:ext uri="{FF2B5EF4-FFF2-40B4-BE49-F238E27FC236}">
                <a16:creationId xmlns:a16="http://schemas.microsoft.com/office/drawing/2014/main" id="{FB055B53-E0AA-41F9-9174-CD6F2CD9F6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5">
            <a:extLst>
              <a:ext uri="{FF2B5EF4-FFF2-40B4-BE49-F238E27FC236}">
                <a16:creationId xmlns:a16="http://schemas.microsoft.com/office/drawing/2014/main" id="{E23947A4-E2E4-4FD1-90A6-6E4FE710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77755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Como meio educativo e de conscientização seria de grande bênção que dizime o dinheiro que recebe para o seu uso pessoal, ainda que esse dinheiro tenha sido previamente dizimado.</a:t>
            </a:r>
          </a:p>
        </p:txBody>
      </p:sp>
      <p:graphicFrame>
        <p:nvGraphicFramePr>
          <p:cNvPr id="32772" name="Object 6">
            <a:extLst>
              <a:ext uri="{FF2B5EF4-FFF2-40B4-BE49-F238E27FC236}">
                <a16:creationId xmlns:a16="http://schemas.microsoft.com/office/drawing/2014/main" id="{59152DFD-BBFF-49A0-BC3B-8C274DF7FE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C89A57C-2AD5-4E6C-921A-EBA11F0D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CA20903-4441-4124-8A27-F6E515A31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-100013"/>
            <a:ext cx="8964612" cy="1871663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17. A mensalidade que os esposos dão às esposas deve ser dizimada?</a:t>
            </a:r>
          </a:p>
        </p:txBody>
      </p:sp>
      <p:graphicFrame>
        <p:nvGraphicFramePr>
          <p:cNvPr id="33794" name="Object 3">
            <a:extLst>
              <a:ext uri="{FF2B5EF4-FFF2-40B4-BE49-F238E27FC236}">
                <a16:creationId xmlns:a16="http://schemas.microsoft.com/office/drawing/2014/main" id="{44755C15-8C99-436C-B318-FD0DF038EB4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BB5C0847-ED4F-40F0-960E-BB47A1D81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6">
            <a:extLst>
              <a:ext uri="{FF2B5EF4-FFF2-40B4-BE49-F238E27FC236}">
                <a16:creationId xmlns:a16="http://schemas.microsoft.com/office/drawing/2014/main" id="{9F5EF587-51D0-4A32-BBE1-069CF7569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C7B8F5D1-5A15-425A-B5F3-C46BF50D3322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652588"/>
            <a:ext cx="8748713" cy="4486275"/>
            <a:chOff x="158" y="1041"/>
            <a:chExt cx="5511" cy="2826"/>
          </a:xfrm>
        </p:grpSpPr>
        <p:sp>
          <p:nvSpPr>
            <p:cNvPr id="33799" name="Text Box 5">
              <a:extLst>
                <a:ext uri="{FF2B5EF4-FFF2-40B4-BE49-F238E27FC236}">
                  <a16:creationId xmlns:a16="http://schemas.microsoft.com/office/drawing/2014/main" id="{A49221CB-A105-490B-A176-32CDD5AE0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041"/>
              <a:ext cx="5511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Ao tratar-se de uma mensalidade que já foi dizimada, a esposa não necessita voltar a dizimá-la. Agora, se esta mensalidade provém de um esposo crente e ele não dizimou o seu salário, então a esposa pode ser de grande ajuda para o esposo, ajudando-o a dizimar.</a:t>
              </a:r>
            </a:p>
            <a:p>
              <a:pPr eaLnBrk="1" hangingPunct="1"/>
              <a:r>
                <a:rPr lang="pt-BR" altLang="pt-BR" sz="3600">
                  <a:effectLst/>
                </a:rPr>
                <a:t>                                                (     ) </a:t>
              </a:r>
            </a:p>
          </p:txBody>
        </p:sp>
        <p:sp>
          <p:nvSpPr>
            <p:cNvPr id="73735" name="Line 7">
              <a:extLst>
                <a:ext uri="{FF2B5EF4-FFF2-40B4-BE49-F238E27FC236}">
                  <a16:creationId xmlns:a16="http://schemas.microsoft.com/office/drawing/2014/main" id="{CD8F4573-BA12-4760-98E3-4434E6C7F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702"/>
              <a:ext cx="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3">
            <a:extLst>
              <a:ext uri="{FF2B5EF4-FFF2-40B4-BE49-F238E27FC236}">
                <a16:creationId xmlns:a16="http://schemas.microsoft.com/office/drawing/2014/main" id="{B0C147F0-A22A-4006-9DDF-BE88262D4EF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EF29BE87-44A6-43DD-BE5B-F801688DB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>
            <a:extLst>
              <a:ext uri="{FF2B5EF4-FFF2-40B4-BE49-F238E27FC236}">
                <a16:creationId xmlns:a16="http://schemas.microsoft.com/office/drawing/2014/main" id="{26BEB8EB-D176-4A6C-BFC5-B8F5A56A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77755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Pode existir o caso de um esposo não crente,que se incomode grandemente se imaginar que sua esposa dizima dinheiro do viver diário. Então é melhor atuar com prudência. É preferível que a esposa desista de fazê-lo.</a:t>
            </a:r>
          </a:p>
        </p:txBody>
      </p:sp>
      <p:graphicFrame>
        <p:nvGraphicFramePr>
          <p:cNvPr id="34820" name="Object 6">
            <a:extLst>
              <a:ext uri="{FF2B5EF4-FFF2-40B4-BE49-F238E27FC236}">
                <a16:creationId xmlns:a16="http://schemas.microsoft.com/office/drawing/2014/main" id="{42941F06-FCF4-4DE5-9FB6-7DA410A98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AutoShape 8">
            <a:extLst>
              <a:ext uri="{FF2B5EF4-FFF2-40B4-BE49-F238E27FC236}">
                <a16:creationId xmlns:a16="http://schemas.microsoft.com/office/drawing/2014/main" id="{5CDD5777-AC21-465B-952E-AA65C9B60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496300" cy="45370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4761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8F3A058-0004-46EF-AF45-18C96FFA7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52D995B-6220-4E80-8146-85AA4D048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101012" cy="1871663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18. O que a pessoa deverá fazer diante da consciência, que por descuido ou infidelidade, deixou de dizimar?</a:t>
            </a:r>
          </a:p>
        </p:txBody>
      </p:sp>
      <p:graphicFrame>
        <p:nvGraphicFramePr>
          <p:cNvPr id="35842" name="Object 3">
            <a:extLst>
              <a:ext uri="{FF2B5EF4-FFF2-40B4-BE49-F238E27FC236}">
                <a16:creationId xmlns:a16="http://schemas.microsoft.com/office/drawing/2014/main" id="{4C1A1F73-FA5E-4776-9464-3AC99179ECE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4">
            <a:extLst>
              <a:ext uri="{FF2B5EF4-FFF2-40B4-BE49-F238E27FC236}">
                <a16:creationId xmlns:a16="http://schemas.microsoft.com/office/drawing/2014/main" id="{4CD90CE2-1245-4F6B-AFA0-F44E57D1D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5">
            <a:extLst>
              <a:ext uri="{FF2B5EF4-FFF2-40B4-BE49-F238E27FC236}">
                <a16:creationId xmlns:a16="http://schemas.microsoft.com/office/drawing/2014/main" id="{3D30F3D0-D745-485E-B084-EA0B96A7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20938"/>
            <a:ext cx="82804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“ Se tiverdes recusado lidar honestamente com Deus, eu vos suplico que penseis em vossa deficiência, e sendo possível, façais restituição. Caso não seja possível fazê-lo, com humildade e arrependimento orai para que Deus vos perdoe, por amor de Cristo, a grande dívida.” – CSM. P,100</a:t>
            </a:r>
          </a:p>
        </p:txBody>
      </p:sp>
      <p:graphicFrame>
        <p:nvGraphicFramePr>
          <p:cNvPr id="35844" name="Object 6">
            <a:extLst>
              <a:ext uri="{FF2B5EF4-FFF2-40B4-BE49-F238E27FC236}">
                <a16:creationId xmlns:a16="http://schemas.microsoft.com/office/drawing/2014/main" id="{3447A05D-0880-4B09-9662-1C1840A78C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0ECA208-D1FC-493D-AAEB-4B1D70A53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134AFC6-C207-4606-AF5C-F75570A4F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101012" cy="1871663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19.Que princípio devo usar ao dizimar, se não tenho certeza do lucro exato obtido?</a:t>
            </a:r>
          </a:p>
        </p:txBody>
      </p:sp>
      <p:graphicFrame>
        <p:nvGraphicFramePr>
          <p:cNvPr id="36866" name="Object 3">
            <a:extLst>
              <a:ext uri="{FF2B5EF4-FFF2-40B4-BE49-F238E27FC236}">
                <a16:creationId xmlns:a16="http://schemas.microsoft.com/office/drawing/2014/main" id="{DCF639FB-C127-4ACB-945C-830FA82ADC4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4">
            <a:extLst>
              <a:ext uri="{FF2B5EF4-FFF2-40B4-BE49-F238E27FC236}">
                <a16:creationId xmlns:a16="http://schemas.microsoft.com/office/drawing/2014/main" id="{2C158252-A77C-4179-B7F4-E13880F702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5">
            <a:extLst>
              <a:ext uri="{FF2B5EF4-FFF2-40B4-BE49-F238E27FC236}">
                <a16:creationId xmlns:a16="http://schemas.microsoft.com/office/drawing/2014/main" id="{43DA90EF-FA52-4CE5-9111-A63087129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060575"/>
            <a:ext cx="8280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“Ao determinar a proporção da oferta para a causa de Deus, deveis de preferência exceder as exigências do dever a não cumpri-las.” 1TS, p.563</a:t>
            </a:r>
          </a:p>
          <a:p>
            <a:pPr eaLnBrk="1" hangingPunct="1"/>
            <a:r>
              <a:rPr lang="pt-BR" altLang="pt-BR" sz="3200">
                <a:effectLst/>
              </a:rPr>
              <a:t>Em caso de dúvida é preferível “errar” do lado da fidelidade e generosidade do que da mesquinharia e avareza, pois Deus é magnânimo com Seus filhos. </a:t>
            </a:r>
          </a:p>
        </p:txBody>
      </p:sp>
      <p:graphicFrame>
        <p:nvGraphicFramePr>
          <p:cNvPr id="36868" name="Object 6">
            <a:extLst>
              <a:ext uri="{FF2B5EF4-FFF2-40B4-BE49-F238E27FC236}">
                <a16:creationId xmlns:a16="http://schemas.microsoft.com/office/drawing/2014/main" id="{78644038-ED45-4475-97E8-84C2A43063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11A5C17-CF23-4285-BB83-D18DA3C96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3A1AB1D-C2A7-42C7-A7C0-C685B7DB0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101012" cy="936625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20. Como dizimar?</a:t>
            </a:r>
          </a:p>
        </p:txBody>
      </p:sp>
      <p:graphicFrame>
        <p:nvGraphicFramePr>
          <p:cNvPr id="37890" name="Object 3">
            <a:extLst>
              <a:ext uri="{FF2B5EF4-FFF2-40B4-BE49-F238E27FC236}">
                <a16:creationId xmlns:a16="http://schemas.microsoft.com/office/drawing/2014/main" id="{8A053740-9359-4CBE-934F-5611AD19C5C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4">
            <a:extLst>
              <a:ext uri="{FF2B5EF4-FFF2-40B4-BE49-F238E27FC236}">
                <a16:creationId xmlns:a16="http://schemas.microsoft.com/office/drawing/2014/main" id="{38BC6FC2-F8B9-42F1-9AD7-14B80CEFC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 Box 5">
            <a:extLst>
              <a:ext uri="{FF2B5EF4-FFF2-40B4-BE49-F238E27FC236}">
                <a16:creationId xmlns:a16="http://schemas.microsoft.com/office/drawing/2014/main" id="{A65A30F6-E5D6-43EC-9D53-E640B83D1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182688"/>
            <a:ext cx="82804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“Antes de fazer qualquer gasto, separe a décima parte de todas as suas entradas e coloque esta quantia em um envelope de dízimo. “ Não Lhe devemos consagrar o que resta de nossas rendas, depois que todas as necessidades reais ou imaginárias tenham sido satisfeitas; mas antes de qualquer parte ser gasta, devemos por de parte aquilo que Deus especificou como Seu.” - CSM, p. 81</a:t>
            </a:r>
          </a:p>
        </p:txBody>
      </p:sp>
      <p:graphicFrame>
        <p:nvGraphicFramePr>
          <p:cNvPr id="37892" name="Object 6">
            <a:extLst>
              <a:ext uri="{FF2B5EF4-FFF2-40B4-BE49-F238E27FC236}">
                <a16:creationId xmlns:a16="http://schemas.microsoft.com/office/drawing/2014/main" id="{1A49ABC8-F70C-47F1-9BC5-886E145CC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9F0BEF0-291B-4518-82B2-63B9D4BFE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4D2B83F-C510-4DBC-9680-BAAC5E8BA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21. Não sinto a alegria que as outras pessoas sentem ao dizimar. Por que dizimar é tão difícil para mim?</a:t>
            </a:r>
          </a:p>
        </p:txBody>
      </p:sp>
      <p:graphicFrame>
        <p:nvGraphicFramePr>
          <p:cNvPr id="38914" name="Object 3">
            <a:extLst>
              <a:ext uri="{FF2B5EF4-FFF2-40B4-BE49-F238E27FC236}">
                <a16:creationId xmlns:a16="http://schemas.microsoft.com/office/drawing/2014/main" id="{5ED86A0D-6606-4A7B-BDC3-44714B081BA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4">
            <a:extLst>
              <a:ext uri="{FF2B5EF4-FFF2-40B4-BE49-F238E27FC236}">
                <a16:creationId xmlns:a16="http://schemas.microsoft.com/office/drawing/2014/main" id="{FCFEB760-4653-4842-9684-6E9E76E46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6">
            <a:extLst>
              <a:ext uri="{FF2B5EF4-FFF2-40B4-BE49-F238E27FC236}">
                <a16:creationId xmlns:a16="http://schemas.microsoft.com/office/drawing/2014/main" id="{418B9FE8-1A61-4EC1-BB32-E89C070C1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5022268F-BF2A-486D-B8FF-12A5867F67E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420938"/>
            <a:ext cx="8280400" cy="2838450"/>
            <a:chOff x="295" y="1525"/>
            <a:chExt cx="5216" cy="1788"/>
          </a:xfrm>
        </p:grpSpPr>
        <p:sp>
          <p:nvSpPr>
            <p:cNvPr id="38919" name="Text Box 5">
              <a:extLst>
                <a:ext uri="{FF2B5EF4-FFF2-40B4-BE49-F238E27FC236}">
                  <a16:creationId xmlns:a16="http://schemas.microsoft.com/office/drawing/2014/main" id="{8CF456CC-B53C-42B4-91E4-12EB7995A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525"/>
              <a:ext cx="5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Dizimar é difícil, não pelas quantias em jogo, mas pelos motivos. Se você tem achado que é muito difícil pode ser que você esteja dizimando por motivos errôneos.                                   (     )</a:t>
              </a:r>
            </a:p>
          </p:txBody>
        </p:sp>
        <p:sp>
          <p:nvSpPr>
            <p:cNvPr id="78855" name="Line 7">
              <a:extLst>
                <a:ext uri="{FF2B5EF4-FFF2-40B4-BE49-F238E27FC236}">
                  <a16:creationId xmlns:a16="http://schemas.microsoft.com/office/drawing/2014/main" id="{C121BF8B-0B3F-45BB-8571-78FAEC817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3158"/>
              <a:ext cx="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3">
            <a:extLst>
              <a:ext uri="{FF2B5EF4-FFF2-40B4-BE49-F238E27FC236}">
                <a16:creationId xmlns:a16="http://schemas.microsoft.com/office/drawing/2014/main" id="{0D89AA44-E686-4E53-A2DF-A30271DC031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4">
            <a:extLst>
              <a:ext uri="{FF2B5EF4-FFF2-40B4-BE49-F238E27FC236}">
                <a16:creationId xmlns:a16="http://schemas.microsoft.com/office/drawing/2014/main" id="{6C75C440-435B-486E-A863-749C5A081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Text Box 5">
            <a:extLst>
              <a:ext uri="{FF2B5EF4-FFF2-40B4-BE49-F238E27FC236}">
                <a16:creationId xmlns:a16="http://schemas.microsoft.com/office/drawing/2014/main" id="{3F61E59C-F188-4C5C-8502-3D0F535A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8280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Se você está dizimando porque seu amor a Deus o leva a cumprir esta responsabilidade e porque ama almas que se perdem seu motivo é puro, espiritual e desinteressado, e você descobrirá que o dízimo é um caminho de vida comovedor e abundantemente recompensador.</a:t>
            </a:r>
          </a:p>
        </p:txBody>
      </p:sp>
      <p:graphicFrame>
        <p:nvGraphicFramePr>
          <p:cNvPr id="39940" name="Object 6">
            <a:extLst>
              <a:ext uri="{FF2B5EF4-FFF2-40B4-BE49-F238E27FC236}">
                <a16:creationId xmlns:a16="http://schemas.microsoft.com/office/drawing/2014/main" id="{3202A414-1F27-405C-8CD6-5BF120C39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0" name="AutoShape 8">
            <a:extLst>
              <a:ext uri="{FF2B5EF4-FFF2-40B4-BE49-F238E27FC236}">
                <a16:creationId xmlns:a16="http://schemas.microsoft.com/office/drawing/2014/main" id="{494BF43B-52C2-4897-B6CD-5FFC765F7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496300" cy="48244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9881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72B4310-B95C-4F8D-B7A1-B9890CEA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198B94BD-1031-4FAB-9F97-86C42EC3E64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3" imgW="615240" imgH="602640" progId="CorelDRAW.Graphic.12">
                  <p:embed/>
                </p:oleObj>
              </mc:Choice>
              <mc:Fallback>
                <p:oleObj name="CorelDRAW" r:id="rId3" imgW="615240" imgH="60264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3EA8F491-CE8D-416D-9364-A36A06331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0" y="5853113"/>
          <a:ext cx="385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orelDRAW" r:id="rId5" imgW="385191" imgH="384810" progId="CorelDRAW.Graphic.12">
                  <p:embed/>
                </p:oleObj>
              </mc:Choice>
              <mc:Fallback>
                <p:oleObj name="CorelDRAW" r:id="rId5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5853113"/>
                        <a:ext cx="3857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6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1E48A67F-83BD-4787-B95E-4FA1F4E1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9. Por que o dízimo é visto como um mandamento se não está contido no decálogo?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</a:t>
            </a:r>
          </a:p>
        </p:txBody>
      </p:sp>
      <p:sp>
        <p:nvSpPr>
          <p:cNvPr id="118797" name="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4DDB3CE8-6BC1-42D2-90A0-98404AAB8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6113"/>
            <a:ext cx="906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10. É justo que um pobre dê dízimos de suas pequenas entradas?</a:t>
            </a:r>
          </a:p>
        </p:txBody>
      </p:sp>
      <p:sp>
        <p:nvSpPr>
          <p:cNvPr id="118798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CE829CE6-E83A-411C-A0AA-C257B158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5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11. O dízimo deve ser calculado de forma exata ou pode ser um valor aproximado?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</a:t>
            </a:r>
          </a:p>
        </p:txBody>
      </p:sp>
      <p:sp>
        <p:nvSpPr>
          <p:cNvPr id="118799" name="Rectangle 15">
            <a:hlinkClick r:id="rId10" action="ppaction://hlinksldjump"/>
            <a:extLst>
              <a:ext uri="{FF2B5EF4-FFF2-40B4-BE49-F238E27FC236}">
                <a16:creationId xmlns:a16="http://schemas.microsoft.com/office/drawing/2014/main" id="{F1287F8E-75FE-4914-B1A8-0979B4640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639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12. Herança, presentes ou dinheiro achado devem ser dizimados?</a:t>
            </a:r>
          </a:p>
        </p:txBody>
      </p:sp>
      <p:sp>
        <p:nvSpPr>
          <p:cNvPr id="118800" name="Rectangle 16">
            <a:hlinkClick r:id="rId11" action="ppaction://hlinksldjump"/>
            <a:extLst>
              <a:ext uri="{FF2B5EF4-FFF2-40B4-BE49-F238E27FC236}">
                <a16:creationId xmlns:a16="http://schemas.microsoft.com/office/drawing/2014/main" id="{D5E0BCB3-0BAC-46D2-A835-99C99C864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46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13. É correto descontar impostos antes de calcular o dízimo?</a:t>
            </a:r>
          </a:p>
        </p:txBody>
      </p:sp>
      <p:sp>
        <p:nvSpPr>
          <p:cNvPr id="118802" name="Rectangle 18">
            <a:hlinkClick r:id="rId12" action="ppaction://hlinksldjump"/>
            <a:extLst>
              <a:ext uri="{FF2B5EF4-FFF2-40B4-BE49-F238E27FC236}">
                <a16:creationId xmlns:a16="http://schemas.microsoft.com/office/drawing/2014/main" id="{4C8D48EB-9103-4486-B069-9B5AF44D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48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  <a:cs typeface="Times New Roman" pitchFamily="18" charset="0"/>
              </a:rPr>
              <a:t>14. Deve-se dizimar o dinheiro que se tem recebido como empréstimo?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</a:t>
            </a:r>
          </a:p>
        </p:txBody>
      </p:sp>
      <p:sp>
        <p:nvSpPr>
          <p:cNvPr id="118805" name="Rectangle 21">
            <a:hlinkClick r:id="rId13" action="ppaction://hlinksldjump"/>
            <a:extLst>
              <a:ext uri="{FF2B5EF4-FFF2-40B4-BE49-F238E27FC236}">
                <a16:creationId xmlns:a16="http://schemas.microsoft.com/office/drawing/2014/main" id="{FE9C08E7-D6A3-4479-9C58-DD1632CEC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8. Qual a diferença existente entre dízimo e oferta?</a:t>
            </a:r>
          </a:p>
        </p:txBody>
      </p:sp>
      <p:graphicFrame>
        <p:nvGraphicFramePr>
          <p:cNvPr id="4100" name="Object 22">
            <a:extLst>
              <a:ext uri="{FF2B5EF4-FFF2-40B4-BE49-F238E27FC236}">
                <a16:creationId xmlns:a16="http://schemas.microsoft.com/office/drawing/2014/main" id="{D88A85D6-1EBD-4279-B696-A2F8A2B3EC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orelDRAW" r:id="rId14" imgW="377952" imgH="180594" progId="CorelDRAW.Graphic.12">
                  <p:embed/>
                </p:oleObj>
              </mc:Choice>
              <mc:Fallback>
                <p:oleObj name="CorelDRAW" r:id="rId14" imgW="377952" imgH="180594" progId="CorelDRAW.Graphic.1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9C79D85-F8F6-4EBA-9DEF-C2EAB1723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22. Como deve dizimar aquele que se dedica a atividades agropecuárias ou similares?</a:t>
            </a:r>
          </a:p>
        </p:txBody>
      </p:sp>
      <p:graphicFrame>
        <p:nvGraphicFramePr>
          <p:cNvPr id="40962" name="Object 3">
            <a:extLst>
              <a:ext uri="{FF2B5EF4-FFF2-40B4-BE49-F238E27FC236}">
                <a16:creationId xmlns:a16="http://schemas.microsoft.com/office/drawing/2014/main" id="{329AE090-5186-4B5E-8B8D-8FA9F1355AF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4">
            <a:extLst>
              <a:ext uri="{FF2B5EF4-FFF2-40B4-BE49-F238E27FC236}">
                <a16:creationId xmlns:a16="http://schemas.microsoft.com/office/drawing/2014/main" id="{72FAFEDE-45BA-4BC6-B9E4-5E239B658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Text Box 5">
            <a:extLst>
              <a:ext uri="{FF2B5EF4-FFF2-40B4-BE49-F238E27FC236}">
                <a16:creationId xmlns:a16="http://schemas.microsoft.com/office/drawing/2014/main" id="{0F1344FD-6120-4D6B-8B16-8627C047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8280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Deveria guardar um registro da venda de seus produtos e acrescentar a este total o valor dos produtos do estabelecimento consumidos em seu lar e os juros ou aluguéis recebidos de outros. Isto constitui uma entrada bruta. Logo deverá deduzir todos os gastos. O resultado é o ganho que deverá ser dizimado.</a:t>
            </a:r>
          </a:p>
        </p:txBody>
      </p:sp>
      <p:graphicFrame>
        <p:nvGraphicFramePr>
          <p:cNvPr id="40964" name="Object 6">
            <a:extLst>
              <a:ext uri="{FF2B5EF4-FFF2-40B4-BE49-F238E27FC236}">
                <a16:creationId xmlns:a16="http://schemas.microsoft.com/office/drawing/2014/main" id="{9B4963F0-A5CA-461B-9832-590815C17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4" name="AutoShape 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E1B08FE-498B-4BF0-81B7-95F31DFA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DBC20F5-FC65-4D71-ABB7-424E7D275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23. Como um comerciante </a:t>
            </a:r>
            <a:br>
              <a:rPr lang="pt-BR"/>
            </a:br>
            <a:r>
              <a:rPr lang="pt-BR"/>
              <a:t>deve dizimar ?</a:t>
            </a:r>
          </a:p>
        </p:txBody>
      </p:sp>
      <p:graphicFrame>
        <p:nvGraphicFramePr>
          <p:cNvPr id="41986" name="Object 3">
            <a:extLst>
              <a:ext uri="{FF2B5EF4-FFF2-40B4-BE49-F238E27FC236}">
                <a16:creationId xmlns:a16="http://schemas.microsoft.com/office/drawing/2014/main" id="{422F68E5-AB39-4B74-86D3-FB599B72DB8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4">
            <a:extLst>
              <a:ext uri="{FF2B5EF4-FFF2-40B4-BE49-F238E27FC236}">
                <a16:creationId xmlns:a16="http://schemas.microsoft.com/office/drawing/2014/main" id="{B4054621-828D-4DCE-A9D0-43EB8A97C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Text Box 5">
            <a:extLst>
              <a:ext uri="{FF2B5EF4-FFF2-40B4-BE49-F238E27FC236}">
                <a16:creationId xmlns:a16="http://schemas.microsoft.com/office/drawing/2014/main" id="{4FB97663-4AE1-4F95-A1E9-E9AC159B1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80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Um comerciante deve devolver o dízimo de seus lucros líquidos. Para calcular este ganho, deve somar a sua venda do mês e outras entradas como: juro por dinheiro investido, aluguel de propriedades, etc. </a:t>
            </a:r>
          </a:p>
          <a:p>
            <a:pPr eaLnBrk="1" hangingPunct="1"/>
            <a:r>
              <a:rPr lang="pt-BR" altLang="pt-BR" sz="3200">
                <a:effectLst/>
              </a:rPr>
              <a:t>Logo deve restar o custo das mercadorias vendidas, os gastos que tenham tido com relação a sua atividade comercial. Esta diferença será o lucro líquido, sobre o qual deve devolver o dízimo. </a:t>
            </a:r>
          </a:p>
        </p:txBody>
      </p:sp>
      <p:graphicFrame>
        <p:nvGraphicFramePr>
          <p:cNvPr id="41988" name="Object 6">
            <a:extLst>
              <a:ext uri="{FF2B5EF4-FFF2-40B4-BE49-F238E27FC236}">
                <a16:creationId xmlns:a16="http://schemas.microsoft.com/office/drawing/2014/main" id="{81BD9986-80CA-4A9F-8AFE-BD69F0F231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7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CB68196-41A3-4191-AB4D-CB15157C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432D48B-1DB1-422B-817B-77C0FFAE6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24. Poderia apresentar um exemplo concreto sobre a maneira em que arrendadores, agricultores ou comerciantes devolvem periodicamente o dízimo ?</a:t>
            </a:r>
          </a:p>
        </p:txBody>
      </p:sp>
      <p:graphicFrame>
        <p:nvGraphicFramePr>
          <p:cNvPr id="43010" name="Object 3">
            <a:extLst>
              <a:ext uri="{FF2B5EF4-FFF2-40B4-BE49-F238E27FC236}">
                <a16:creationId xmlns:a16="http://schemas.microsoft.com/office/drawing/2014/main" id="{F7F839CB-CE52-4984-B02A-22C1AF2C0FC3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4">
            <a:extLst>
              <a:ext uri="{FF2B5EF4-FFF2-40B4-BE49-F238E27FC236}">
                <a16:creationId xmlns:a16="http://schemas.microsoft.com/office/drawing/2014/main" id="{57052E05-FBAC-4DB1-A37C-DF2F5CE60B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6">
            <a:extLst>
              <a:ext uri="{FF2B5EF4-FFF2-40B4-BE49-F238E27FC236}">
                <a16:creationId xmlns:a16="http://schemas.microsoft.com/office/drawing/2014/main" id="{0935EB00-A097-492A-9433-FDB82B2EB1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469807AA-B1B5-443C-8DA2-6EEFDD4FE59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3284538"/>
            <a:ext cx="8280400" cy="2289175"/>
            <a:chOff x="340" y="2069"/>
            <a:chExt cx="5216" cy="1442"/>
          </a:xfrm>
        </p:grpSpPr>
        <p:sp>
          <p:nvSpPr>
            <p:cNvPr id="43015" name="Text Box 5">
              <a:extLst>
                <a:ext uri="{FF2B5EF4-FFF2-40B4-BE49-F238E27FC236}">
                  <a16:creationId xmlns:a16="http://schemas.microsoft.com/office/drawing/2014/main" id="{7AE2766E-33B9-401A-A6AE-56A0916F6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2069"/>
              <a:ext cx="5216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Alguns proprietários adventistas pagam mensalmente um saldo igual ao que os demais membros da família que trabalham com eles.              (    )</a:t>
              </a:r>
            </a:p>
          </p:txBody>
        </p:sp>
        <p:sp>
          <p:nvSpPr>
            <p:cNvPr id="82951" name="Line 7">
              <a:extLst>
                <a:ext uri="{FF2B5EF4-FFF2-40B4-BE49-F238E27FC236}">
                  <a16:creationId xmlns:a16="http://schemas.microsoft.com/office/drawing/2014/main" id="{699F58B3-4038-4625-B151-55A01941E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339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3">
            <a:extLst>
              <a:ext uri="{FF2B5EF4-FFF2-40B4-BE49-F238E27FC236}">
                <a16:creationId xmlns:a16="http://schemas.microsoft.com/office/drawing/2014/main" id="{4925005F-4D5B-4928-BA85-D3122E0559F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4">
            <a:extLst>
              <a:ext uri="{FF2B5EF4-FFF2-40B4-BE49-F238E27FC236}">
                <a16:creationId xmlns:a16="http://schemas.microsoft.com/office/drawing/2014/main" id="{ECD91D5A-002A-4F14-9FCB-9DCA86B6BB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5">
            <a:extLst>
              <a:ext uri="{FF2B5EF4-FFF2-40B4-BE49-F238E27FC236}">
                <a16:creationId xmlns:a16="http://schemas.microsoft.com/office/drawing/2014/main" id="{154D05C2-877F-4763-94CF-4A6A4A9B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8280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Isto provê uma entrada mensal e lhes permite devolver regularmente o dízimo e dar suas ofertas.</a:t>
            </a:r>
          </a:p>
          <a:p>
            <a:pPr eaLnBrk="1" hangingPunct="1"/>
            <a:r>
              <a:rPr lang="pt-BR" altLang="pt-BR" sz="3600">
                <a:effectLst/>
              </a:rPr>
              <a:t>Estes salários estão baseados na colheita dos últimos anos. Periodicamente (uma vez ao ano, cada seis meses) computam as entradas e ajustam qualquer diferença que houver.</a:t>
            </a:r>
          </a:p>
        </p:txBody>
      </p:sp>
      <p:graphicFrame>
        <p:nvGraphicFramePr>
          <p:cNvPr id="44036" name="Object 6">
            <a:extLst>
              <a:ext uri="{FF2B5EF4-FFF2-40B4-BE49-F238E27FC236}">
                <a16:creationId xmlns:a16="http://schemas.microsoft.com/office/drawing/2014/main" id="{1B155932-F2C6-46B4-ADB8-EAE00A0A38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6" name="AutoShape 8">
            <a:extLst>
              <a:ext uri="{FF2B5EF4-FFF2-40B4-BE49-F238E27FC236}">
                <a16:creationId xmlns:a16="http://schemas.microsoft.com/office/drawing/2014/main" id="{E32ED27C-4602-47F6-9E90-A1703695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6250"/>
            <a:ext cx="8496300" cy="48244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83977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3874931-D1BC-45A7-8C1B-B3ACE5D8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>
            <a:extLst>
              <a:ext uri="{FF2B5EF4-FFF2-40B4-BE49-F238E27FC236}">
                <a16:creationId xmlns:a16="http://schemas.microsoft.com/office/drawing/2014/main" id="{65D4175F-F3D3-4D12-BCD1-4E9D598E9C8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61A7BA79-84D2-463F-936F-CFAF89443F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Text Box 4">
            <a:extLst>
              <a:ext uri="{FF2B5EF4-FFF2-40B4-BE49-F238E27FC236}">
                <a16:creationId xmlns:a16="http://schemas.microsoft.com/office/drawing/2014/main" id="{4004F6FF-3EDB-4448-9736-0CDFDE51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97200"/>
            <a:ext cx="82804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O comerciante ambulante deverá separar o dízimo calculando a diferença entre o total das vendas e o total das compras de mercadorias do dia, semana, etc... Pode deduzi-los e dizimar a diferença.</a:t>
            </a:r>
          </a:p>
        </p:txBody>
      </p:sp>
      <p:graphicFrame>
        <p:nvGraphicFramePr>
          <p:cNvPr id="45060" name="Object 5">
            <a:extLst>
              <a:ext uri="{FF2B5EF4-FFF2-40B4-BE49-F238E27FC236}">
                <a16:creationId xmlns:a16="http://schemas.microsoft.com/office/drawing/2014/main" id="{5C6A0FE0-FEEF-4BD1-9822-5B4BD784B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Rectangle 7">
            <a:extLst>
              <a:ext uri="{FF2B5EF4-FFF2-40B4-BE49-F238E27FC236}">
                <a16:creationId xmlns:a16="http://schemas.microsoft.com/office/drawing/2014/main" id="{2157E6D8-37B3-4D8E-B702-47DC2142B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/>
              <a:t>25. Como proceder para devolver o dízimo quando não se pode calcular exatamente os ganhos mensais, como no caso de comerciante ambulante?</a:t>
            </a:r>
          </a:p>
        </p:txBody>
      </p:sp>
      <p:sp>
        <p:nvSpPr>
          <p:cNvPr id="85000" name="AutoShape 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3568D3B-7E9E-409E-99DC-CB92C9A6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>
            <a:extLst>
              <a:ext uri="{FF2B5EF4-FFF2-40B4-BE49-F238E27FC236}">
                <a16:creationId xmlns:a16="http://schemas.microsoft.com/office/drawing/2014/main" id="{97649318-5C8A-4899-8CC1-1CE891D0A28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>
            <a:extLst>
              <a:ext uri="{FF2B5EF4-FFF2-40B4-BE49-F238E27FC236}">
                <a16:creationId xmlns:a16="http://schemas.microsoft.com/office/drawing/2014/main" id="{AADEA62C-5BD9-4F24-8F19-E79966CC04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5">
            <a:extLst>
              <a:ext uri="{FF2B5EF4-FFF2-40B4-BE49-F238E27FC236}">
                <a16:creationId xmlns:a16="http://schemas.microsoft.com/office/drawing/2014/main" id="{086BC215-B55B-4063-B3C3-2ED4E9E0C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Rectangle 6">
            <a:extLst>
              <a:ext uri="{FF2B5EF4-FFF2-40B4-BE49-F238E27FC236}">
                <a16:creationId xmlns:a16="http://schemas.microsoft.com/office/drawing/2014/main" id="{2A88D9FE-A2EB-4946-911F-E4B16882F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728787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26. Como deveria dizimar um industrial que comprou maquinarias com um empréstimo bancário?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78FC7825-5C08-469B-A5EC-82A25EB35D6E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300288"/>
            <a:ext cx="8675687" cy="3937000"/>
            <a:chOff x="295" y="1449"/>
            <a:chExt cx="5465" cy="2480"/>
          </a:xfrm>
        </p:grpSpPr>
        <p:sp>
          <p:nvSpPr>
            <p:cNvPr id="46087" name="Text Box 4">
              <a:extLst>
                <a:ext uri="{FF2B5EF4-FFF2-40B4-BE49-F238E27FC236}">
                  <a16:creationId xmlns:a16="http://schemas.microsoft.com/office/drawing/2014/main" id="{8AC52A04-0551-49AB-AEAB-C7757D6F3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449"/>
              <a:ext cx="5465" cy="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Deverá devolver mensalmente o dízimo da parte da quota mensal que paga ao banco e que corresponde a amortização do capital emprestado (a parte da quota mensal que corresponde a juros poderia ser considerada como um gasto</a:t>
              </a:r>
            </a:p>
            <a:p>
              <a:pPr eaLnBrk="1" hangingPunct="1"/>
              <a:r>
                <a:rPr lang="pt-BR" altLang="pt-BR" sz="3600">
                  <a:effectLst/>
                </a:rPr>
                <a:t>                                                 (     )</a:t>
              </a:r>
            </a:p>
          </p:txBody>
        </p:sp>
        <p:sp>
          <p:nvSpPr>
            <p:cNvPr id="86023" name="Line 7">
              <a:extLst>
                <a:ext uri="{FF2B5EF4-FFF2-40B4-BE49-F238E27FC236}">
                  <a16:creationId xmlns:a16="http://schemas.microsoft.com/office/drawing/2014/main" id="{B23CE782-ED64-4E82-A7F1-C69A1FD7E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748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>
            <a:extLst>
              <a:ext uri="{FF2B5EF4-FFF2-40B4-BE49-F238E27FC236}">
                <a16:creationId xmlns:a16="http://schemas.microsoft.com/office/drawing/2014/main" id="{BB59D3B3-313A-43C4-9F2A-9569CBCAD9B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>
            <a:extLst>
              <a:ext uri="{FF2B5EF4-FFF2-40B4-BE49-F238E27FC236}">
                <a16:creationId xmlns:a16="http://schemas.microsoft.com/office/drawing/2014/main" id="{18A8CD5D-28B2-4FD4-AF6A-1648A773C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>
            <a:extLst>
              <a:ext uri="{FF2B5EF4-FFF2-40B4-BE49-F238E27FC236}">
                <a16:creationId xmlns:a16="http://schemas.microsoft.com/office/drawing/2014/main" id="{0AC046B7-7FCC-4509-9535-2A143C225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82804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e em conseqüência não sujeita a dízimo).</a:t>
            </a:r>
          </a:p>
          <a:p>
            <a:pPr eaLnBrk="1" hangingPunct="1"/>
            <a:r>
              <a:rPr lang="pt-BR" altLang="pt-BR" sz="3600">
                <a:effectLst/>
              </a:rPr>
              <a:t>Igual critério deveria seguir um taxista que compra um veículo ou profissional que compra em iguais condições  seu equipamento para o trabalho.</a:t>
            </a:r>
          </a:p>
        </p:txBody>
      </p:sp>
      <p:graphicFrame>
        <p:nvGraphicFramePr>
          <p:cNvPr id="47108" name="Object 5">
            <a:extLst>
              <a:ext uri="{FF2B5EF4-FFF2-40B4-BE49-F238E27FC236}">
                <a16:creationId xmlns:a16="http://schemas.microsoft.com/office/drawing/2014/main" id="{885D6E1A-A54A-42D4-87D9-E4AB35E43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8" name="AutoShape 8">
            <a:extLst>
              <a:ext uri="{FF2B5EF4-FFF2-40B4-BE49-F238E27FC236}">
                <a16:creationId xmlns:a16="http://schemas.microsoft.com/office/drawing/2014/main" id="{A93715AB-E1A8-4B6B-9D01-4EC294FD4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8496300" cy="39608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87049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D4064E9-2749-4C57-97FA-348156FE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>
            <a:extLst>
              <a:ext uri="{FF2B5EF4-FFF2-40B4-BE49-F238E27FC236}">
                <a16:creationId xmlns:a16="http://schemas.microsoft.com/office/drawing/2014/main" id="{BF7D2144-52BC-4ACC-AC4F-49B40936FAC9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>
            <a:extLst>
              <a:ext uri="{FF2B5EF4-FFF2-40B4-BE49-F238E27FC236}">
                <a16:creationId xmlns:a16="http://schemas.microsoft.com/office/drawing/2014/main" id="{E9CD1005-69C6-473A-90C4-CC0333AC8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8" name="Text Box 4">
            <a:extLst>
              <a:ext uri="{FF2B5EF4-FFF2-40B4-BE49-F238E27FC236}">
                <a16:creationId xmlns:a16="http://schemas.microsoft.com/office/drawing/2014/main" id="{2FF0A3ED-2591-4218-B159-DEBC23CDB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67568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Cada um deveria dizimar, não importa quão abundante ou escasso sejam os recursos. Toda pessoa que tem idade suficiente para entender e escrever tem geralmente uma pequena quantia de dinheiro e é responsável perante Deus pela maneira que a administra.   “Ensine-os a devolver dízimos e ofertas.”</a:t>
            </a:r>
          </a:p>
          <a:p>
            <a:pPr eaLnBrk="1" hangingPunct="1"/>
            <a:r>
              <a:rPr lang="pt-BR" altLang="pt-BR" sz="3200">
                <a:effectLst/>
              </a:rPr>
              <a:t>LA, cap. 63</a:t>
            </a:r>
          </a:p>
        </p:txBody>
      </p:sp>
      <p:graphicFrame>
        <p:nvGraphicFramePr>
          <p:cNvPr id="48132" name="Object 5">
            <a:extLst>
              <a:ext uri="{FF2B5EF4-FFF2-40B4-BE49-F238E27FC236}">
                <a16:creationId xmlns:a16="http://schemas.microsoft.com/office/drawing/2014/main" id="{063138A9-739C-4666-873C-A82086A541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>
            <a:extLst>
              <a:ext uri="{FF2B5EF4-FFF2-40B4-BE49-F238E27FC236}">
                <a16:creationId xmlns:a16="http://schemas.microsoft.com/office/drawing/2014/main" id="{5810B4E0-67C8-478B-883A-3B3CD742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728787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27. Deveria ensinar-se às crianças a dizimar seus escassos recursos?</a:t>
            </a:r>
          </a:p>
        </p:txBody>
      </p:sp>
      <p:sp>
        <p:nvSpPr>
          <p:cNvPr id="88072" name="AutoShape 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F62B683-5E2F-442E-A8AA-F7542001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>
            <a:extLst>
              <a:ext uri="{FF2B5EF4-FFF2-40B4-BE49-F238E27FC236}">
                <a16:creationId xmlns:a16="http://schemas.microsoft.com/office/drawing/2014/main" id="{8E0AB619-417C-465B-B268-B3B50B7ED3E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>
            <a:extLst>
              <a:ext uri="{FF2B5EF4-FFF2-40B4-BE49-F238E27FC236}">
                <a16:creationId xmlns:a16="http://schemas.microsoft.com/office/drawing/2014/main" id="{CE3FF9D0-24FC-44C4-950C-7A7AB09899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5">
            <a:extLst>
              <a:ext uri="{FF2B5EF4-FFF2-40B4-BE49-F238E27FC236}">
                <a16:creationId xmlns:a16="http://schemas.microsoft.com/office/drawing/2014/main" id="{339D98D1-79D6-4347-8A71-804ECCB781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Rectangle 6">
            <a:extLst>
              <a:ext uri="{FF2B5EF4-FFF2-40B4-BE49-F238E27FC236}">
                <a16:creationId xmlns:a16="http://schemas.microsoft.com/office/drawing/2014/main" id="{BD5B450B-B00E-4318-BF88-197D9F9D7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144000" cy="1728788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28. É correto devolver o dízimo de uma vez só no final do ano?</a:t>
            </a: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44124BB4-976E-4BFD-9BF4-FBD391DD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71613"/>
            <a:ext cx="8351837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Não é o melhor por três razões:</a:t>
            </a:r>
          </a:p>
          <a:p>
            <a:pPr eaLnBrk="1" hangingPunct="1">
              <a:buFontTx/>
              <a:buChar char="•"/>
            </a:pPr>
            <a:r>
              <a:rPr lang="pt-BR" altLang="pt-BR" sz="3200">
                <a:effectLst/>
              </a:rPr>
              <a:t>A Associação/ Missão que recebe seus dízimos tem sérias obrigações para sustentar aos pastores, e estas não podem esperar até o fim do ano.</a:t>
            </a:r>
          </a:p>
          <a:p>
            <a:pPr eaLnBrk="1" hangingPunct="1">
              <a:buFontTx/>
              <a:buChar char="•"/>
            </a:pPr>
            <a:r>
              <a:rPr lang="pt-BR" altLang="pt-BR" sz="3200">
                <a:effectLst/>
              </a:rPr>
              <a:t> Você necessita das bênçãos e da fortaleza divina que vem cada mês do ano</a:t>
            </a:r>
          </a:p>
          <a:p>
            <a:pPr eaLnBrk="1" hangingPunct="1">
              <a:buFontTx/>
              <a:buChar char="•"/>
            </a:pPr>
            <a:r>
              <a:rPr lang="pt-BR" altLang="pt-BR" sz="3200">
                <a:effectLst/>
              </a:rPr>
              <a:t>Devido à inflação seu verdadeiro valor</a:t>
            </a:r>
          </a:p>
          <a:p>
            <a:pPr eaLnBrk="1" hangingPunct="1"/>
            <a:r>
              <a:rPr lang="pt-BR" altLang="pt-BR" sz="3200">
                <a:effectLst/>
              </a:rPr>
              <a:t>  se reduz.</a:t>
            </a:r>
          </a:p>
        </p:txBody>
      </p:sp>
      <p:sp>
        <p:nvSpPr>
          <p:cNvPr id="89097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95F140D-8C77-47AB-A0EA-E217993FF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>
            <a:extLst>
              <a:ext uri="{FF2B5EF4-FFF2-40B4-BE49-F238E27FC236}">
                <a16:creationId xmlns:a16="http://schemas.microsoft.com/office/drawing/2014/main" id="{EA3BDFFE-8789-4DAE-9172-D2C8A216AC7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>
            <a:extLst>
              <a:ext uri="{FF2B5EF4-FFF2-40B4-BE49-F238E27FC236}">
                <a16:creationId xmlns:a16="http://schemas.microsoft.com/office/drawing/2014/main" id="{A0FF0AF5-BFC7-426C-8DD9-D8FF558D6D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>
            <a:extLst>
              <a:ext uri="{FF2B5EF4-FFF2-40B4-BE49-F238E27FC236}">
                <a16:creationId xmlns:a16="http://schemas.microsoft.com/office/drawing/2014/main" id="{DC09D730-7853-4D55-8D39-D59EE64D40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Rectangle 5">
            <a:extLst>
              <a:ext uri="{FF2B5EF4-FFF2-40B4-BE49-F238E27FC236}">
                <a16:creationId xmlns:a16="http://schemas.microsoft.com/office/drawing/2014/main" id="{CE174A4E-1EF7-4102-B87A-A487C6F24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416800" cy="1728788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29. Devo devolver meu dízimo na Igreja onde sou membro?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FFC4607C-9F76-4905-A8CB-271CAC72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32088"/>
            <a:ext cx="77755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>
                <a:effectLst/>
              </a:rPr>
              <a:t>Sim, você deveria devolver o dízimo na igreja que você é membro.</a:t>
            </a:r>
          </a:p>
        </p:txBody>
      </p:sp>
      <p:sp>
        <p:nvSpPr>
          <p:cNvPr id="90122" name="AutoShape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B7547F5-E8C5-4D20-8117-970A8D1D9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A91168DF-3F7E-4D8D-95D0-B88A054AC0C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orelDRAW" r:id="rId3" imgW="615240" imgH="602640" progId="CorelDRAW.Graphic.12">
                  <p:embed/>
                </p:oleObj>
              </mc:Choice>
              <mc:Fallback>
                <p:oleObj name="CorelDRAW" r:id="rId3" imgW="615240" imgH="60264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9F33ED9C-FA5B-4717-A1B3-1F826A2D21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0" y="5853113"/>
          <a:ext cx="385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orelDRAW" r:id="rId5" imgW="385191" imgH="384810" progId="CorelDRAW.Graphic.12">
                  <p:embed/>
                </p:oleObj>
              </mc:Choice>
              <mc:Fallback>
                <p:oleObj name="CorelDRAW" r:id="rId5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5853113"/>
                        <a:ext cx="3857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0" name="Rectangle 12">
            <a:extLst>
              <a:ext uri="{FF2B5EF4-FFF2-40B4-BE49-F238E27FC236}">
                <a16:creationId xmlns:a16="http://schemas.microsoft.com/office/drawing/2014/main" id="{E242CBC7-ACC9-44D3-8C07-7A4EC1521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0" y="1647825"/>
            <a:ext cx="9207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17. A mensalidade que os esposos dão às esposas deve ser dizimada?</a:t>
            </a:r>
          </a:p>
        </p:txBody>
      </p:sp>
      <p:sp>
        <p:nvSpPr>
          <p:cNvPr id="119821" name="Rectangle 13">
            <a:extLst>
              <a:ext uri="{FF2B5EF4-FFF2-40B4-BE49-F238E27FC236}">
                <a16:creationId xmlns:a16="http://schemas.microsoft.com/office/drawing/2014/main" id="{180541F1-5F7D-459C-B576-E434DC68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9988"/>
            <a:ext cx="915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18. O que a pessoa deverá fazer diante da consciência, que por descuido ou infidelidade, deixou de dizimar?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</a:t>
            </a:r>
          </a:p>
        </p:txBody>
      </p:sp>
      <p:sp>
        <p:nvSpPr>
          <p:cNvPr id="119822" name="Rectangle 14">
            <a:hlinkClick r:id="rId7" action="ppaction://hlinksldjump"/>
            <a:extLst>
              <a:ext uri="{FF2B5EF4-FFF2-40B4-BE49-F238E27FC236}">
                <a16:creationId xmlns:a16="http://schemas.microsoft.com/office/drawing/2014/main" id="{6C590337-09DA-48DC-9315-70757BE6A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19. Que princípio devo usar ao dizimar, se não tenho certeza do lucro exato obtido?</a:t>
            </a:r>
          </a:p>
        </p:txBody>
      </p:sp>
      <p:sp>
        <p:nvSpPr>
          <p:cNvPr id="119823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BFDBE0D7-F8C7-46D8-A0B6-E5EC7B49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846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20. Como dizimar?</a:t>
            </a:r>
          </a:p>
        </p:txBody>
      </p:sp>
      <p:sp>
        <p:nvSpPr>
          <p:cNvPr id="119824" name="Rectangle 16">
            <a:hlinkClick r:id="rId9" action="ppaction://hlinksldjump"/>
            <a:extLst>
              <a:ext uri="{FF2B5EF4-FFF2-40B4-BE49-F238E27FC236}">
                <a16:creationId xmlns:a16="http://schemas.microsoft.com/office/drawing/2014/main" id="{486373A8-23A1-4C40-A220-01BD046B5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4888"/>
            <a:ext cx="9036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21. Não sinto a alegria que as outras pessoas sentem ao dizimar. Porque dizimar é tão difícil para mim?</a:t>
            </a:r>
          </a:p>
        </p:txBody>
      </p:sp>
      <p:sp>
        <p:nvSpPr>
          <p:cNvPr id="119829" name="Rectangle 21">
            <a:hlinkClick r:id="rId10" action="ppaction://hlinksldjump"/>
            <a:extLst>
              <a:ext uri="{FF2B5EF4-FFF2-40B4-BE49-F238E27FC236}">
                <a16:creationId xmlns:a16="http://schemas.microsoft.com/office/drawing/2014/main" id="{CAF6E843-7916-4B79-A921-32E2B1DA2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036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15. Deve-se dizimar ganhos da venda de um imóvel comprado com dinheiro dizimado?</a:t>
            </a:r>
          </a:p>
        </p:txBody>
      </p:sp>
      <p:sp>
        <p:nvSpPr>
          <p:cNvPr id="119830" name="Rectangle 22">
            <a:hlinkClick r:id="rId11" action="ppaction://hlinksldjump"/>
            <a:extLst>
              <a:ext uri="{FF2B5EF4-FFF2-40B4-BE49-F238E27FC236}">
                <a16:creationId xmlns:a16="http://schemas.microsoft.com/office/drawing/2014/main" id="{DDD90080-854B-4914-85F9-9E7B9CEB6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811213"/>
            <a:ext cx="9180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16. O filho que é dependente, financeiramente, dos pais deve dizimar?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</a:t>
            </a:r>
          </a:p>
        </p:txBody>
      </p:sp>
      <p:graphicFrame>
        <p:nvGraphicFramePr>
          <p:cNvPr id="5124" name="Object 23">
            <a:extLst>
              <a:ext uri="{FF2B5EF4-FFF2-40B4-BE49-F238E27FC236}">
                <a16:creationId xmlns:a16="http://schemas.microsoft.com/office/drawing/2014/main" id="{D07A5C9B-8704-480E-B9FD-E1FC09046E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orelDRAW" r:id="rId12" imgW="377952" imgH="180594" progId="CorelDRAW.Graphic.12">
                  <p:embed/>
                </p:oleObj>
              </mc:Choice>
              <mc:Fallback>
                <p:oleObj name="CorelDRAW" r:id="rId12" imgW="377952" imgH="180594" progId="CorelDRAW.Graphic.1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>
            <a:extLst>
              <a:ext uri="{FF2B5EF4-FFF2-40B4-BE49-F238E27FC236}">
                <a16:creationId xmlns:a16="http://schemas.microsoft.com/office/drawing/2014/main" id="{A98D6557-67E4-4A5E-AB3F-02F89878CB0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>
            <a:extLst>
              <a:ext uri="{FF2B5EF4-FFF2-40B4-BE49-F238E27FC236}">
                <a16:creationId xmlns:a16="http://schemas.microsoft.com/office/drawing/2014/main" id="{14315E40-241B-4F70-9410-83E76F7E8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9767B47B-BB67-4E45-B2CC-EF03227B1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Rectangle 7">
            <a:extLst>
              <a:ext uri="{FF2B5EF4-FFF2-40B4-BE49-F238E27FC236}">
                <a16:creationId xmlns:a16="http://schemas.microsoft.com/office/drawing/2014/main" id="{216CD9FB-9E64-433A-A4AD-3C6EAB04E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15888"/>
            <a:ext cx="83169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30. Necessito devolver o dízimo ainda que não assista regularmente à igreja?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67E4A70B-1D3D-4241-BD0C-F99999767B7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958975"/>
            <a:ext cx="8351838" cy="3990975"/>
            <a:chOff x="340" y="1234"/>
            <a:chExt cx="5261" cy="2514"/>
          </a:xfrm>
        </p:grpSpPr>
        <p:sp>
          <p:nvSpPr>
            <p:cNvPr id="51207" name="Text Box 8">
              <a:extLst>
                <a:ext uri="{FF2B5EF4-FFF2-40B4-BE49-F238E27FC236}">
                  <a16:creationId xmlns:a16="http://schemas.microsoft.com/office/drawing/2014/main" id="{804D22A2-AE9D-4D8D-99E5-EEC4ABBD6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1234"/>
              <a:ext cx="5261" cy="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200">
                  <a:effectLst/>
                </a:rPr>
                <a:t>Deus diz que devemos levar todos os dízimos a casa do tesouro. Você paga o aluguel de sua casa ou os impostos, mesmo quando está de férias, não é verdade? Deus espera que você dizime seus ganhos cada vez que os recebe independentemente de você estar ou não em condições de ir à igreja.                                             (     )</a:t>
              </a:r>
            </a:p>
          </p:txBody>
        </p:sp>
        <p:sp>
          <p:nvSpPr>
            <p:cNvPr id="91147" name="Line 11">
              <a:extLst>
                <a:ext uri="{FF2B5EF4-FFF2-40B4-BE49-F238E27FC236}">
                  <a16:creationId xmlns:a16="http://schemas.microsoft.com/office/drawing/2014/main" id="{FC777FDD-4929-410E-ABEB-F467174436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3566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>
            <a:extLst>
              <a:ext uri="{FF2B5EF4-FFF2-40B4-BE49-F238E27FC236}">
                <a16:creationId xmlns:a16="http://schemas.microsoft.com/office/drawing/2014/main" id="{43C99045-B285-42C9-8A8E-A240E169681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>
            <a:extLst>
              <a:ext uri="{FF2B5EF4-FFF2-40B4-BE49-F238E27FC236}">
                <a16:creationId xmlns:a16="http://schemas.microsoft.com/office/drawing/2014/main" id="{397C505A-E798-4B42-BF71-9C40E52C3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5150ED47-5126-4316-80E2-18871E2F21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Text Box 6">
            <a:extLst>
              <a:ext uri="{FF2B5EF4-FFF2-40B4-BE49-F238E27FC236}">
                <a16:creationId xmlns:a16="http://schemas.microsoft.com/office/drawing/2014/main" id="{B3EAB590-D6A9-435B-93CB-F424ABBA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83518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Dizimar é uma prova de reconhecimento da soberania e propriedade de Deus sobre tudo o que existe, e nada tem haver com a possibilidade física de assistir ou </a:t>
            </a:r>
          </a:p>
          <a:p>
            <a:pPr eaLnBrk="1" hangingPunct="1"/>
            <a:r>
              <a:rPr lang="pt-BR" altLang="pt-BR" sz="3600">
                <a:effectLst/>
              </a:rPr>
              <a:t>não à igreja.</a:t>
            </a:r>
          </a:p>
        </p:txBody>
      </p:sp>
      <p:sp>
        <p:nvSpPr>
          <p:cNvPr id="92167" name="AutoShape 7">
            <a:extLst>
              <a:ext uri="{FF2B5EF4-FFF2-40B4-BE49-F238E27FC236}">
                <a16:creationId xmlns:a16="http://schemas.microsoft.com/office/drawing/2014/main" id="{6F5D8F56-F7CF-4DB9-A47B-5FE93339C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8050"/>
            <a:ext cx="8496300" cy="41036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92169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6005819-8511-421F-8045-16C925389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10313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>
            <a:extLst>
              <a:ext uri="{FF2B5EF4-FFF2-40B4-BE49-F238E27FC236}">
                <a16:creationId xmlns:a16="http://schemas.microsoft.com/office/drawing/2014/main" id="{2D4126C6-D85A-4EED-B4C2-30964DA17F5D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>
            <a:extLst>
              <a:ext uri="{FF2B5EF4-FFF2-40B4-BE49-F238E27FC236}">
                <a16:creationId xmlns:a16="http://schemas.microsoft.com/office/drawing/2014/main" id="{5C23A504-196E-430D-AC68-44BC19F9ED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>
            <a:extLst>
              <a:ext uri="{FF2B5EF4-FFF2-40B4-BE49-F238E27FC236}">
                <a16:creationId xmlns:a16="http://schemas.microsoft.com/office/drawing/2014/main" id="{A0A7A620-97DF-4685-950F-D2FF2BDB32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Rectangle 5">
            <a:extLst>
              <a:ext uri="{FF2B5EF4-FFF2-40B4-BE49-F238E27FC236}">
                <a16:creationId xmlns:a16="http://schemas.microsoft.com/office/drawing/2014/main" id="{85D9CF77-3412-4763-A7E6-CA37738B7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15888"/>
            <a:ext cx="86058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31. Eu posso administrar o dízimo em vez de levá-lo à igreja?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B3205E9F-F4BE-4565-A5F8-27D6D46F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44650"/>
            <a:ext cx="86042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400">
                <a:effectLst/>
              </a:rPr>
              <a:t>Não. Sua igreja necessita do dízimo. A regra é esta: “Ninguém se sinta na liberdade de reter o dízimo, para empregá-lo seguindo seu próprio juízo. Não devem servir-se dele numa emergência, nem usá-lo segundo lhes pareça justo, mesmo no que possam considerar como obra do Senhor.” CMS, p.101</a:t>
            </a:r>
          </a:p>
        </p:txBody>
      </p:sp>
      <p:sp>
        <p:nvSpPr>
          <p:cNvPr id="93193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9DA0BFD-DBAB-4186-A878-DC95386E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968DFE5D-6E95-4070-AF65-9C6A18F6DD0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A0476D6F-DA19-4387-A307-0C4897311B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BB75CCFC-7FB8-4C15-B30A-4198A113E2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5">
            <a:extLst>
              <a:ext uri="{FF2B5EF4-FFF2-40B4-BE49-F238E27FC236}">
                <a16:creationId xmlns:a16="http://schemas.microsoft.com/office/drawing/2014/main" id="{9DB57C10-D31E-447D-8D61-FA5FE1E5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6058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32. Posso reter o dízimo se não concordo com a maneira como</a:t>
            </a:r>
            <a:b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 ele é usado?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4AAFD678-2A56-438A-AE36-DAAFA636C4D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9138"/>
            <a:ext cx="8604250" cy="3937000"/>
            <a:chOff x="158" y="1253"/>
            <a:chExt cx="5420" cy="2480"/>
          </a:xfrm>
        </p:grpSpPr>
        <p:sp>
          <p:nvSpPr>
            <p:cNvPr id="54279" name="Text Box 6">
              <a:extLst>
                <a:ext uri="{FF2B5EF4-FFF2-40B4-BE49-F238E27FC236}">
                  <a16:creationId xmlns:a16="http://schemas.microsoft.com/office/drawing/2014/main" id="{D0F1C0DE-8F5A-4518-BB04-EC7CBBA12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253"/>
              <a:ext cx="5420" cy="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“ Alguns se tem sentido mal satisfeitos, e dito: Não pagarei mais o dízimo, pois não confio na maneira porque as coisas são dirigidas na sede da obra. Roubareis, porém, a Deus, por pensardes que a direção da obra não está direita? </a:t>
              </a:r>
            </a:p>
            <a:p>
              <a:pPr eaLnBrk="1" hangingPunct="1"/>
              <a:r>
                <a:rPr lang="pt-BR" altLang="pt-BR" sz="3600">
                  <a:effectLst/>
                </a:rPr>
                <a:t>                                                   (     )</a:t>
              </a:r>
            </a:p>
          </p:txBody>
        </p:sp>
        <p:sp>
          <p:nvSpPr>
            <p:cNvPr id="95239" name="Line 7">
              <a:extLst>
                <a:ext uri="{FF2B5EF4-FFF2-40B4-BE49-F238E27FC236}">
                  <a16:creationId xmlns:a16="http://schemas.microsoft.com/office/drawing/2014/main" id="{5D2D23BD-6D82-4AE3-98B7-297C9C157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3566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>
            <a:extLst>
              <a:ext uri="{FF2B5EF4-FFF2-40B4-BE49-F238E27FC236}">
                <a16:creationId xmlns:a16="http://schemas.microsoft.com/office/drawing/2014/main" id="{3880CFCE-B67D-453C-8A1D-E9FB5DF1513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>
            <a:extLst>
              <a:ext uri="{FF2B5EF4-FFF2-40B4-BE49-F238E27FC236}">
                <a16:creationId xmlns:a16="http://schemas.microsoft.com/office/drawing/2014/main" id="{7E7DE72F-9234-4487-9A5C-96580006E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>
            <a:extLst>
              <a:ext uri="{FF2B5EF4-FFF2-40B4-BE49-F238E27FC236}">
                <a16:creationId xmlns:a16="http://schemas.microsoft.com/office/drawing/2014/main" id="{A9CBCBB8-402F-4538-9BE0-F721D0023F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Text Box 6">
            <a:extLst>
              <a:ext uri="{FF2B5EF4-FFF2-40B4-BE49-F238E27FC236}">
                <a16:creationId xmlns:a16="http://schemas.microsoft.com/office/drawing/2014/main" id="{7607817B-83F7-4660-9607-64053C50F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620713"/>
            <a:ext cx="82804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Apresentai vossa queixa franca e aberta, no devido espírito, e às pessoas competentes. </a:t>
            </a:r>
          </a:p>
          <a:p>
            <a:pPr eaLnBrk="1" hangingPunct="1"/>
            <a:r>
              <a:rPr lang="pt-BR" altLang="pt-BR" sz="3600">
                <a:effectLst/>
              </a:rPr>
              <a:t>Solicitai em vossas petições que se ajustem as coisas e ponham em ordem, mas não vos retireis da obra de Deus, nem vos demonstreis infiéis porque outros não estejam fazendo o que é direito.”    CMS, p. 93 e 94</a:t>
            </a:r>
          </a:p>
        </p:txBody>
      </p:sp>
      <p:sp>
        <p:nvSpPr>
          <p:cNvPr id="96263" name="AutoShape 7">
            <a:extLst>
              <a:ext uri="{FF2B5EF4-FFF2-40B4-BE49-F238E27FC236}">
                <a16:creationId xmlns:a16="http://schemas.microsoft.com/office/drawing/2014/main" id="{17AD9D1B-20F5-4383-8D37-C4DF62B18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713787" cy="51117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96265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AA62CA1-88ED-4A06-8AEB-838A072C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id="{2F559746-40F1-4B70-8623-2803528E3200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>
            <a:extLst>
              <a:ext uri="{FF2B5EF4-FFF2-40B4-BE49-F238E27FC236}">
                <a16:creationId xmlns:a16="http://schemas.microsoft.com/office/drawing/2014/main" id="{3A21EC1A-1263-4789-8086-EC0A123B0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>
            <a:extLst>
              <a:ext uri="{FF2B5EF4-FFF2-40B4-BE49-F238E27FC236}">
                <a16:creationId xmlns:a16="http://schemas.microsoft.com/office/drawing/2014/main" id="{C96A4797-9766-4A83-A529-8713F95D1F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5">
            <a:extLst>
              <a:ext uri="{FF2B5EF4-FFF2-40B4-BE49-F238E27FC236}">
                <a16:creationId xmlns:a16="http://schemas.microsoft.com/office/drawing/2014/main" id="{874B1AD3-76AD-41EB-A108-AE2803AD4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605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33. Devo dizimar, apesar de minhas dívidas?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835F63A8-E13B-49F5-BA4E-62C2D341B52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19325"/>
            <a:ext cx="8064500" cy="2838450"/>
            <a:chOff x="295" y="1398"/>
            <a:chExt cx="5080" cy="1788"/>
          </a:xfrm>
        </p:grpSpPr>
        <p:sp>
          <p:nvSpPr>
            <p:cNvPr id="56327" name="Text Box 6">
              <a:extLst>
                <a:ext uri="{FF2B5EF4-FFF2-40B4-BE49-F238E27FC236}">
                  <a16:creationId xmlns:a16="http://schemas.microsoft.com/office/drawing/2014/main" id="{5CAEFA2E-C276-48ED-A29E-C4831903C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398"/>
              <a:ext cx="5080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Sim, pois nossa primeira maior dívida é com Deus. O qual nos dá todas as coisas independente das obrigações financeiras com seus semelhantes. </a:t>
              </a:r>
            </a:p>
            <a:p>
              <a:pPr eaLnBrk="1" hangingPunct="1"/>
              <a:r>
                <a:rPr lang="pt-BR" altLang="pt-BR" sz="3600">
                  <a:effectLst/>
                </a:rPr>
                <a:t>                                                   (     )</a:t>
              </a:r>
            </a:p>
          </p:txBody>
        </p:sp>
        <p:sp>
          <p:nvSpPr>
            <p:cNvPr id="97287" name="Line 7">
              <a:extLst>
                <a:ext uri="{FF2B5EF4-FFF2-40B4-BE49-F238E27FC236}">
                  <a16:creationId xmlns:a16="http://schemas.microsoft.com/office/drawing/2014/main" id="{35DB5FEA-A083-4E18-98EF-6F1BFC92D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9" y="3022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1AC38EDD-8A2C-4526-9DD0-93CB1BC1A30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>
            <a:extLst>
              <a:ext uri="{FF2B5EF4-FFF2-40B4-BE49-F238E27FC236}">
                <a16:creationId xmlns:a16="http://schemas.microsoft.com/office/drawing/2014/main" id="{57593B0E-08C3-47A0-9D0B-A24828F20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>
            <a:extLst>
              <a:ext uri="{FF2B5EF4-FFF2-40B4-BE49-F238E27FC236}">
                <a16:creationId xmlns:a16="http://schemas.microsoft.com/office/drawing/2014/main" id="{EF8BBC7F-9B32-444A-BAD0-3B4E72723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 Box 6">
            <a:extLst>
              <a:ext uri="{FF2B5EF4-FFF2-40B4-BE49-F238E27FC236}">
                <a16:creationId xmlns:a16="http://schemas.microsoft.com/office/drawing/2014/main" id="{AF6D1545-64E9-461D-9010-987E7A588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742950"/>
            <a:ext cx="8604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O dizimista cristão, inteligente e fiel, sempre se considera endividado em primeiro lugar com Deus, pois Ele é o proprietário de tudo o que lhe confiou como mordomo. É uma grande injustiça usar o dízimo de Deus para pagar dívidas a seres humanos. Não se pode pagar a alguns, roubando a outros.</a:t>
            </a:r>
          </a:p>
        </p:txBody>
      </p:sp>
      <p:sp>
        <p:nvSpPr>
          <p:cNvPr id="98312" name="AutoShape 8">
            <a:extLst>
              <a:ext uri="{FF2B5EF4-FFF2-40B4-BE49-F238E27FC236}">
                <a16:creationId xmlns:a16="http://schemas.microsoft.com/office/drawing/2014/main" id="{76D97D83-4010-443C-A7F1-6077A5E41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713787" cy="49672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98314" name="AutoShape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593BDF1-A206-4432-9A27-0F6725BD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>
            <a:extLst>
              <a:ext uri="{FF2B5EF4-FFF2-40B4-BE49-F238E27FC236}">
                <a16:creationId xmlns:a16="http://schemas.microsoft.com/office/drawing/2014/main" id="{A1EAED8F-1AAB-48B8-ACAA-9A30A6ABB35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>
            <a:extLst>
              <a:ext uri="{FF2B5EF4-FFF2-40B4-BE49-F238E27FC236}">
                <a16:creationId xmlns:a16="http://schemas.microsoft.com/office/drawing/2014/main" id="{B9C1E9F2-74D2-4097-9C53-EAB7AA6E70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>
            <a:extLst>
              <a:ext uri="{FF2B5EF4-FFF2-40B4-BE49-F238E27FC236}">
                <a16:creationId xmlns:a16="http://schemas.microsoft.com/office/drawing/2014/main" id="{FAA6D02B-CCC7-4BC8-AEEE-FB788C04A2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Rectangle 5">
            <a:extLst>
              <a:ext uri="{FF2B5EF4-FFF2-40B4-BE49-F238E27FC236}">
                <a16:creationId xmlns:a16="http://schemas.microsoft.com/office/drawing/2014/main" id="{E380CB6E-2062-4D8B-B279-1E999B45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605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34. Devo dizimar, mesmo ganhando o insuficiente para atender as minhas necessidades?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5E7E63F8-5941-4843-8268-BCDA4725F1F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133600"/>
            <a:ext cx="8496300" cy="4232275"/>
            <a:chOff x="113" y="1344"/>
            <a:chExt cx="5352" cy="2666"/>
          </a:xfrm>
        </p:grpSpPr>
        <p:sp>
          <p:nvSpPr>
            <p:cNvPr id="58375" name="Text Box 6">
              <a:extLst>
                <a:ext uri="{FF2B5EF4-FFF2-40B4-BE49-F238E27FC236}">
                  <a16:creationId xmlns:a16="http://schemas.microsoft.com/office/drawing/2014/main" id="{B1C489FC-FCA2-4B43-9A4D-EEB788465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344"/>
              <a:ext cx="5352" cy="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400">
                  <a:effectLst/>
                </a:rPr>
                <a:t>O Senhor não nos pede que dizimemos do que não recebemos e sim do que ganhamos, sendo muito ou pouco. Aquele que cumprir a disposição de Deus  no pouco que lhe tem sido dado, receberá a mesma recompensa que aquele que dá </a:t>
              </a:r>
            </a:p>
            <a:p>
              <a:pPr eaLnBrk="1" hangingPunct="1"/>
              <a:r>
                <a:rPr lang="pt-BR" altLang="pt-BR" sz="3400">
                  <a:effectLst/>
                </a:rPr>
                <a:t>   de sua abundância.                (     )</a:t>
              </a:r>
            </a:p>
            <a:p>
              <a:pPr eaLnBrk="1" hangingPunct="1"/>
              <a:r>
                <a:rPr lang="pt-BR" altLang="pt-BR" sz="3400">
                  <a:effectLst/>
                </a:rPr>
                <a:t>                                                   </a:t>
              </a:r>
            </a:p>
          </p:txBody>
        </p:sp>
        <p:sp>
          <p:nvSpPr>
            <p:cNvPr id="99336" name="Line 8">
              <a:extLst>
                <a:ext uri="{FF2B5EF4-FFF2-40B4-BE49-F238E27FC236}">
                  <a16:creationId xmlns:a16="http://schemas.microsoft.com/office/drawing/2014/main" id="{245A95B9-DEE3-4D7A-BB32-AEAB6EDB6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521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>
            <a:extLst>
              <a:ext uri="{FF2B5EF4-FFF2-40B4-BE49-F238E27FC236}">
                <a16:creationId xmlns:a16="http://schemas.microsoft.com/office/drawing/2014/main" id="{B7E6FF87-C170-40DC-AE14-BF81399383C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>
            <a:extLst>
              <a:ext uri="{FF2B5EF4-FFF2-40B4-BE49-F238E27FC236}">
                <a16:creationId xmlns:a16="http://schemas.microsoft.com/office/drawing/2014/main" id="{F5A57304-0AF7-4279-9DC7-8332A46A2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>
            <a:extLst>
              <a:ext uri="{FF2B5EF4-FFF2-40B4-BE49-F238E27FC236}">
                <a16:creationId xmlns:a16="http://schemas.microsoft.com/office/drawing/2014/main" id="{B261473A-5186-46DD-8498-C5848A3522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Text Box 6">
            <a:extLst>
              <a:ext uri="{FF2B5EF4-FFF2-40B4-BE49-F238E27FC236}">
                <a16:creationId xmlns:a16="http://schemas.microsoft.com/office/drawing/2014/main" id="{9DF13246-A3C4-4F71-A9A7-4D22A46B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68450"/>
            <a:ext cx="75612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400">
                <a:effectLst/>
              </a:rPr>
              <a:t>“Aquele que segue o plano de Deus  no pouco que lhe foi </a:t>
            </a:r>
            <a:r>
              <a:rPr lang="pt-BR" altLang="pt-BR" sz="3600">
                <a:effectLst/>
              </a:rPr>
              <a:t>dado</a:t>
            </a:r>
            <a:r>
              <a:rPr lang="pt-BR" altLang="pt-BR" sz="3400">
                <a:effectLst/>
              </a:rPr>
              <a:t>, receberá a mesma recompensa que aquele que oferta  de sua abundância.”</a:t>
            </a:r>
          </a:p>
          <a:p>
            <a:pPr eaLnBrk="1" hangingPunct="1"/>
            <a:r>
              <a:rPr lang="pt-BR" altLang="pt-BR" sz="3400">
                <a:effectLst/>
              </a:rPr>
              <a:t>OE, p.223</a:t>
            </a:r>
          </a:p>
          <a:p>
            <a:pPr eaLnBrk="1" hangingPunct="1"/>
            <a:r>
              <a:rPr lang="pt-BR" altLang="pt-BR" sz="3400">
                <a:effectLst/>
              </a:rPr>
              <a:t>                                                   </a:t>
            </a:r>
          </a:p>
        </p:txBody>
      </p:sp>
      <p:sp>
        <p:nvSpPr>
          <p:cNvPr id="115720" name="AutoShape 8">
            <a:extLst>
              <a:ext uri="{FF2B5EF4-FFF2-40B4-BE49-F238E27FC236}">
                <a16:creationId xmlns:a16="http://schemas.microsoft.com/office/drawing/2014/main" id="{89FA39F6-CE0B-43E6-8167-0AAEC0DB8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8280400" cy="39608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15722" name="AutoShape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4C99BB1-23B3-42AA-B46D-CCDCE08DF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>
            <a:extLst>
              <a:ext uri="{FF2B5EF4-FFF2-40B4-BE49-F238E27FC236}">
                <a16:creationId xmlns:a16="http://schemas.microsoft.com/office/drawing/2014/main" id="{7FDF15FC-D8C1-490F-AD0B-8A758485446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>
            <a:extLst>
              <a:ext uri="{FF2B5EF4-FFF2-40B4-BE49-F238E27FC236}">
                <a16:creationId xmlns:a16="http://schemas.microsoft.com/office/drawing/2014/main" id="{D1498E3A-51F5-4403-91DB-FFCF6F485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>
            <a:extLst>
              <a:ext uri="{FF2B5EF4-FFF2-40B4-BE49-F238E27FC236}">
                <a16:creationId xmlns:a16="http://schemas.microsoft.com/office/drawing/2014/main" id="{7B3D93ED-38F7-4C83-9B92-E4BA48B90C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Rectangle 5">
            <a:extLst>
              <a:ext uri="{FF2B5EF4-FFF2-40B4-BE49-F238E27FC236}">
                <a16:creationId xmlns:a16="http://schemas.microsoft.com/office/drawing/2014/main" id="{59BBC832-BE27-434A-B89F-E8F23535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605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35. Deveria dizimar, quando minha primeira obrigação é para com a minha família?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65103F0-B266-458B-976D-8A343B9C03EE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73300"/>
            <a:ext cx="8496300" cy="3387725"/>
            <a:chOff x="295" y="1461"/>
            <a:chExt cx="5352" cy="2134"/>
          </a:xfrm>
        </p:grpSpPr>
        <p:sp>
          <p:nvSpPr>
            <p:cNvPr id="60423" name="Text Box 6">
              <a:extLst>
                <a:ext uri="{FF2B5EF4-FFF2-40B4-BE49-F238E27FC236}">
                  <a16:creationId xmlns:a16="http://schemas.microsoft.com/office/drawing/2014/main" id="{CF969D09-C3B4-4F7B-B85C-E90CC8F05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461"/>
              <a:ext cx="5352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“ Algumas pessoas se sentem sob sagrado dever para com os filhos. A cada um devem dar seu quinhão, mas se acham incapazes de conseguir meios para auxiliar a causa de Deus. </a:t>
              </a:r>
            </a:p>
            <a:p>
              <a:pPr eaLnBrk="1" hangingPunct="1"/>
              <a:r>
                <a:rPr lang="pt-BR" altLang="pt-BR" sz="3600">
                  <a:effectLst/>
                </a:rPr>
                <a:t>                                                 (     )</a:t>
              </a:r>
            </a:p>
          </p:txBody>
        </p:sp>
        <p:sp>
          <p:nvSpPr>
            <p:cNvPr id="100359" name="Line 7">
              <a:extLst>
                <a:ext uri="{FF2B5EF4-FFF2-40B4-BE49-F238E27FC236}">
                  <a16:creationId xmlns:a16="http://schemas.microsoft.com/office/drawing/2014/main" id="{9EE79C63-97D3-49B7-BEAB-9FD780B8C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3430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FD813735-F48F-4191-B9C0-7AAF88EA1FB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3" imgW="615240" imgH="602640" progId="CorelDRAW.Graphic.12">
                  <p:embed/>
                </p:oleObj>
              </mc:Choice>
              <mc:Fallback>
                <p:oleObj name="CorelDRAW" r:id="rId3" imgW="615240" imgH="60264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60351EC6-798D-4692-86B3-40B9B15576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0" y="5853113"/>
          <a:ext cx="385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5" imgW="385191" imgH="384810" progId="CorelDRAW.Graphic.12">
                  <p:embed/>
                </p:oleObj>
              </mc:Choice>
              <mc:Fallback>
                <p:oleObj name="CorelDRAW" r:id="rId5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5853113"/>
                        <a:ext cx="3857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3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A2BCE487-FE4F-4C11-AD22-183314621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24. Poderia apresentar um exemplo concreto sobre a maneira em que arrendadores, agricultores ou comerciantes devolvem periodicamente o dízimo?</a:t>
            </a:r>
          </a:p>
        </p:txBody>
      </p:sp>
      <p:sp>
        <p:nvSpPr>
          <p:cNvPr id="120844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D094823D-8261-43B6-9133-9B84EC9AF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986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25. Como proceder para devolver o dízimo quando não se pode calcular exatamente os ganhos mensais, como no caso de comerciante ambulante?</a:t>
            </a:r>
          </a:p>
        </p:txBody>
      </p:sp>
      <p:sp>
        <p:nvSpPr>
          <p:cNvPr id="120845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5B2CCD05-C109-4FB4-B4A2-2FD6D5CD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12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26. Como deveria dizimar um industrial que comprou maquinarias com um empréstimo bancário?</a:t>
            </a:r>
          </a:p>
        </p:txBody>
      </p:sp>
      <p:sp>
        <p:nvSpPr>
          <p:cNvPr id="120846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045F2D26-98DD-40A3-B1CD-9F37C740C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3" y="4887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27. Deveria ensinar-se às crianças a dizimar seus escassos recursos?</a:t>
            </a:r>
          </a:p>
        </p:txBody>
      </p:sp>
      <p:sp>
        <p:nvSpPr>
          <p:cNvPr id="120851" name="Rectangle 19">
            <a:hlinkClick r:id="rId11" action="ppaction://hlinksldjump"/>
            <a:extLst>
              <a:ext uri="{FF2B5EF4-FFF2-40B4-BE49-F238E27FC236}">
                <a16:creationId xmlns:a16="http://schemas.microsoft.com/office/drawing/2014/main" id="{AFD74E06-7D99-4EFB-B90A-1B1600BAB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25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22. Como deve dizimar aquele que se dedica a atividades agropecuárias ou similares?</a:t>
            </a:r>
          </a:p>
        </p:txBody>
      </p:sp>
      <p:sp>
        <p:nvSpPr>
          <p:cNvPr id="120852" name="Rectangle 20">
            <a:hlinkClick r:id="rId12" action="ppaction://hlinksldjump"/>
            <a:extLst>
              <a:ext uri="{FF2B5EF4-FFF2-40B4-BE49-F238E27FC236}">
                <a16:creationId xmlns:a16="http://schemas.microsoft.com/office/drawing/2014/main" id="{FE6AA8FE-3E3A-4840-A5E5-0294DCD46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908050"/>
            <a:ext cx="903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23. Como um comerciante deve dizimar?</a:t>
            </a:r>
          </a:p>
        </p:txBody>
      </p:sp>
      <p:graphicFrame>
        <p:nvGraphicFramePr>
          <p:cNvPr id="6148" name="Object 21">
            <a:extLst>
              <a:ext uri="{FF2B5EF4-FFF2-40B4-BE49-F238E27FC236}">
                <a16:creationId xmlns:a16="http://schemas.microsoft.com/office/drawing/2014/main" id="{19913F47-1775-4F49-8F73-2C4DE5EE2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orelDRAW" r:id="rId13" imgW="377952" imgH="180594" progId="CorelDRAW.Graphic.12">
                  <p:embed/>
                </p:oleObj>
              </mc:Choice>
              <mc:Fallback>
                <p:oleObj name="CorelDRAW" r:id="rId13" imgW="377952" imgH="180594" progId="CorelDRAW.Graphic.1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>
            <a:extLst>
              <a:ext uri="{FF2B5EF4-FFF2-40B4-BE49-F238E27FC236}">
                <a16:creationId xmlns:a16="http://schemas.microsoft.com/office/drawing/2014/main" id="{D04AD5FD-B080-4241-9552-96653028556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>
            <a:extLst>
              <a:ext uri="{FF2B5EF4-FFF2-40B4-BE49-F238E27FC236}">
                <a16:creationId xmlns:a16="http://schemas.microsoft.com/office/drawing/2014/main" id="{A323B33E-EBBF-4C2B-B030-F21748BF7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EF1A43ED-E254-4CAA-9202-3987178618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Text Box 6">
            <a:extLst>
              <a:ext uri="{FF2B5EF4-FFF2-40B4-BE49-F238E27FC236}">
                <a16:creationId xmlns:a16="http://schemas.microsoft.com/office/drawing/2014/main" id="{EDA16256-1223-4D45-AF00-3ECDB26B1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36613"/>
            <a:ext cx="813593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Dão a desculpa de que têm um dever para com os filhos. Pode isso ser certo, mas seu primeiro dever é para com Deus... Não permitais que vosso filhos roubem vossas ofertas do altar de Deus, usando-as para seu próprio proveito.”   CSM, p.94                                              </a:t>
            </a:r>
          </a:p>
        </p:txBody>
      </p:sp>
      <p:sp>
        <p:nvSpPr>
          <p:cNvPr id="101383" name="AutoShape 7">
            <a:extLst>
              <a:ext uri="{FF2B5EF4-FFF2-40B4-BE49-F238E27FC236}">
                <a16:creationId xmlns:a16="http://schemas.microsoft.com/office/drawing/2014/main" id="{FB8291BA-17E1-46D2-A479-79AF948A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713787" cy="4751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1385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6832828-9AA2-4958-9654-EF362550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04654F97-145D-4979-B4B5-AF6B4E63FE9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>
            <a:extLst>
              <a:ext uri="{FF2B5EF4-FFF2-40B4-BE49-F238E27FC236}">
                <a16:creationId xmlns:a16="http://schemas.microsoft.com/office/drawing/2014/main" id="{50E75AE0-F3DA-4E66-81F6-01B33FE88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>
            <a:extLst>
              <a:ext uri="{FF2B5EF4-FFF2-40B4-BE49-F238E27FC236}">
                <a16:creationId xmlns:a16="http://schemas.microsoft.com/office/drawing/2014/main" id="{F25FF066-77FA-488C-BF19-103BC0E68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Rectangle 5">
            <a:extLst>
              <a:ext uri="{FF2B5EF4-FFF2-40B4-BE49-F238E27FC236}">
                <a16:creationId xmlns:a16="http://schemas.microsoft.com/office/drawing/2014/main" id="{2E288DB4-06B4-4BE2-8B4A-3834236D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1788"/>
            <a:ext cx="86058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36. Tenho razões particulares para não dizimar. Certamente não se espera que eu dizime,</a:t>
            </a:r>
            <a:b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</a:b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 não é verdade?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95938BE2-E6EC-4613-9516-B449D242EDFF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319338"/>
            <a:ext cx="8496300" cy="3503612"/>
            <a:chOff x="295" y="1461"/>
            <a:chExt cx="5352" cy="2207"/>
          </a:xfrm>
        </p:grpSpPr>
        <p:sp>
          <p:nvSpPr>
            <p:cNvPr id="62471" name="Text Box 6">
              <a:extLst>
                <a:ext uri="{FF2B5EF4-FFF2-40B4-BE49-F238E27FC236}">
                  <a16:creationId xmlns:a16="http://schemas.microsoft.com/office/drawing/2014/main" id="{0AB273B8-6981-48D5-92F6-6BCAEC91E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461"/>
              <a:ext cx="5352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200">
                  <a:effectLst/>
                </a:rPr>
                <a:t>Muitos crêem erroneamente que o dízimo realmente lhes pertence, em lugar de reconhecerem que pertence a Deus como o expressa Levítico 27:30. “Também todas as dízimas do campo, da semente do campo, do fruto das árvores, são do SENHOR; santas são ao SENHOR.”                        (     )</a:t>
              </a:r>
            </a:p>
          </p:txBody>
        </p:sp>
        <p:sp>
          <p:nvSpPr>
            <p:cNvPr id="102407" name="Line 7">
              <a:extLst>
                <a:ext uri="{FF2B5EF4-FFF2-40B4-BE49-F238E27FC236}">
                  <a16:creationId xmlns:a16="http://schemas.microsoft.com/office/drawing/2014/main" id="{F2F59C59-A471-4686-8CD3-66CA65356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3521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>
            <a:extLst>
              <a:ext uri="{FF2B5EF4-FFF2-40B4-BE49-F238E27FC236}">
                <a16:creationId xmlns:a16="http://schemas.microsoft.com/office/drawing/2014/main" id="{949F1777-9FC9-428F-BDBD-AD59F8C0FFC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>
            <a:extLst>
              <a:ext uri="{FF2B5EF4-FFF2-40B4-BE49-F238E27FC236}">
                <a16:creationId xmlns:a16="http://schemas.microsoft.com/office/drawing/2014/main" id="{94F65C4E-7F52-44E2-8E35-6F8E8FF305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D2728B43-2113-473F-A3E6-596D0BF5B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0" name="Text Box 6">
            <a:extLst>
              <a:ext uri="{FF2B5EF4-FFF2-40B4-BE49-F238E27FC236}">
                <a16:creationId xmlns:a16="http://schemas.microsoft.com/office/drawing/2014/main" id="{0EC0CE72-FCB8-48BD-851E-0A8D1659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4963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“ Exigia um décimo e isto Ele requer como o mínimo que o homem Lhe deve devolver. Diz: Dou-vos nove décimos, ao passo que exijo um décimo; este é o Meu. Quando os homens o retém, estou roubando a Deus.” 1TS p. 373</a:t>
            </a:r>
          </a:p>
          <a:p>
            <a:pPr eaLnBrk="1" hangingPunct="1"/>
            <a:r>
              <a:rPr lang="pt-BR" altLang="pt-BR" sz="3600">
                <a:effectLst/>
              </a:rPr>
              <a:t>                                                 </a:t>
            </a:r>
          </a:p>
        </p:txBody>
      </p:sp>
      <p:sp>
        <p:nvSpPr>
          <p:cNvPr id="103432" name="AutoShape 8">
            <a:extLst>
              <a:ext uri="{FF2B5EF4-FFF2-40B4-BE49-F238E27FC236}">
                <a16:creationId xmlns:a16="http://schemas.microsoft.com/office/drawing/2014/main" id="{64D12A39-F0D1-45DC-B2D6-08129DE9B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713787" cy="43211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3433" name="AutoShape 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4E78597-EE45-431F-AB68-7DCFD4E84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>
            <a:extLst>
              <a:ext uri="{FF2B5EF4-FFF2-40B4-BE49-F238E27FC236}">
                <a16:creationId xmlns:a16="http://schemas.microsoft.com/office/drawing/2014/main" id="{30C962B4-54A2-4ABD-8CAA-2184C07761C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>
            <a:extLst>
              <a:ext uri="{FF2B5EF4-FFF2-40B4-BE49-F238E27FC236}">
                <a16:creationId xmlns:a16="http://schemas.microsoft.com/office/drawing/2014/main" id="{D3E0CC76-6843-4EFE-8DFD-2F249B856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>
            <a:extLst>
              <a:ext uri="{FF2B5EF4-FFF2-40B4-BE49-F238E27FC236}">
                <a16:creationId xmlns:a16="http://schemas.microsoft.com/office/drawing/2014/main" id="{839F9E6B-0264-4235-B37E-D1859D3317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Rectangle 5">
            <a:extLst>
              <a:ext uri="{FF2B5EF4-FFF2-40B4-BE49-F238E27FC236}">
                <a16:creationId xmlns:a16="http://schemas.microsoft.com/office/drawing/2014/main" id="{139B69A9-5342-4CDA-9193-C850135B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100013"/>
            <a:ext cx="8605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37. Uma vida de oração substitui a devolução dos dízimos?</a:t>
            </a:r>
          </a:p>
        </p:txBody>
      </p:sp>
      <p:sp>
        <p:nvSpPr>
          <p:cNvPr id="104454" name="Text Box 6">
            <a:extLst>
              <a:ext uri="{FF2B5EF4-FFF2-40B4-BE49-F238E27FC236}">
                <a16:creationId xmlns:a16="http://schemas.microsoft.com/office/drawing/2014/main" id="{C963ECB5-2377-4F64-8AD6-7E8717B3B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4963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400">
                <a:effectLst/>
              </a:rPr>
              <a:t>“ A oração não tem o fim de operar qualquer mudança em Deus; ela nos põe em harmonia com Ele. Não ocupa o lugar do dever. Por mais freqüentes e fervorosas que sejam as orações feitas, jamais serão aceitas por Deus em lugar do nosso dízimo. A oração não paga nossas dívidas para com o Senhor.” CSM, p. 99</a:t>
            </a:r>
          </a:p>
        </p:txBody>
      </p:sp>
      <p:sp>
        <p:nvSpPr>
          <p:cNvPr id="104456" name="AutoShape 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22074B7-0F2D-4423-BCDB-F0624B0C0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>
            <a:extLst>
              <a:ext uri="{FF2B5EF4-FFF2-40B4-BE49-F238E27FC236}">
                <a16:creationId xmlns:a16="http://schemas.microsoft.com/office/drawing/2014/main" id="{272B07BB-0069-4559-80CC-5F835620F7D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>
            <a:extLst>
              <a:ext uri="{FF2B5EF4-FFF2-40B4-BE49-F238E27FC236}">
                <a16:creationId xmlns:a16="http://schemas.microsoft.com/office/drawing/2014/main" id="{CA76A0F2-B736-4E02-80DC-A2D34EA250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>
            <a:extLst>
              <a:ext uri="{FF2B5EF4-FFF2-40B4-BE49-F238E27FC236}">
                <a16:creationId xmlns:a16="http://schemas.microsoft.com/office/drawing/2014/main" id="{6DDDB2DA-F325-45AC-AC60-F6320B2707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Rectangle 5">
            <a:extLst>
              <a:ext uri="{FF2B5EF4-FFF2-40B4-BE49-F238E27FC236}">
                <a16:creationId xmlns:a16="http://schemas.microsoft.com/office/drawing/2014/main" id="{F66582E2-D4CA-40E3-AC99-AAD04A7E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100013"/>
            <a:ext cx="8605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38.  Alguém que não seja fiel nos dízimo pode ser oficial da igreja?</a:t>
            </a: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AE02B435-9AA6-42FF-8925-A4FEF3C35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97050"/>
            <a:ext cx="82073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Os dirigentes da igreja devem dar o exemplo na devolução dos dízimos. “Aquele que não procede de acordo com esse padrão de liderança, não deve continuar como oficial de igreja ou obreiro da Associação / Missão.”</a:t>
            </a:r>
          </a:p>
          <a:p>
            <a:pPr eaLnBrk="1" hangingPunct="1"/>
            <a:r>
              <a:rPr lang="pt-BR" altLang="pt-BR" sz="3600">
                <a:effectLst/>
              </a:rPr>
              <a:t>Manual da Igreja, p. 138</a:t>
            </a:r>
          </a:p>
        </p:txBody>
      </p:sp>
      <p:sp>
        <p:nvSpPr>
          <p:cNvPr id="105479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72477839-81A8-4F5B-879B-09A5471A6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>
            <a:extLst>
              <a:ext uri="{FF2B5EF4-FFF2-40B4-BE49-F238E27FC236}">
                <a16:creationId xmlns:a16="http://schemas.microsoft.com/office/drawing/2014/main" id="{360AAC7C-76D3-4748-ADDA-4544E89F7A7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>
            <a:extLst>
              <a:ext uri="{FF2B5EF4-FFF2-40B4-BE49-F238E27FC236}">
                <a16:creationId xmlns:a16="http://schemas.microsoft.com/office/drawing/2014/main" id="{23A38234-46B8-4AA0-877D-9FFE0FC548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>
            <a:extLst>
              <a:ext uri="{FF2B5EF4-FFF2-40B4-BE49-F238E27FC236}">
                <a16:creationId xmlns:a16="http://schemas.microsoft.com/office/drawing/2014/main" id="{E25750E2-95B0-431E-8944-F0CB3F815C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Rectangle 5">
            <a:extLst>
              <a:ext uri="{FF2B5EF4-FFF2-40B4-BE49-F238E27FC236}">
                <a16:creationId xmlns:a16="http://schemas.microsoft.com/office/drawing/2014/main" id="{24456898-3D30-4045-B21B-AF4BC3624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5888"/>
            <a:ext cx="86058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39. Quem são os responsáveis na igreja por incentivar a fidelidade na devolução do dízimo?</a:t>
            </a:r>
          </a:p>
        </p:txBody>
      </p:sp>
      <p:sp>
        <p:nvSpPr>
          <p:cNvPr id="106502" name="Text Box 6">
            <a:extLst>
              <a:ext uri="{FF2B5EF4-FFF2-40B4-BE49-F238E27FC236}">
                <a16:creationId xmlns:a16="http://schemas.microsoft.com/office/drawing/2014/main" id="{51ED47F3-D3A9-4638-8FF8-0446C343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12950"/>
            <a:ext cx="82073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De acordo com o manual da igreja </a:t>
            </a:r>
          </a:p>
          <a:p>
            <a:pPr eaLnBrk="1" hangingPunct="1"/>
            <a:r>
              <a:rPr lang="pt-BR" altLang="pt-BR" sz="3600">
                <a:effectLst/>
              </a:rPr>
              <a:t>são responsáveis:</a:t>
            </a:r>
          </a:p>
          <a:p>
            <a:pPr eaLnBrk="1" hangingPunct="1">
              <a:buFontTx/>
              <a:buChar char="•"/>
            </a:pPr>
            <a:r>
              <a:rPr lang="pt-BR" altLang="pt-BR" sz="3600">
                <a:effectLst/>
              </a:rPr>
              <a:t>  O pastor</a:t>
            </a:r>
          </a:p>
          <a:p>
            <a:pPr eaLnBrk="1" hangingPunct="1">
              <a:buFontTx/>
              <a:buChar char="•"/>
            </a:pPr>
            <a:r>
              <a:rPr lang="pt-BR" altLang="pt-BR" sz="3600">
                <a:effectLst/>
              </a:rPr>
              <a:t>  O ancião</a:t>
            </a:r>
          </a:p>
          <a:p>
            <a:pPr eaLnBrk="1" hangingPunct="1">
              <a:buFontTx/>
              <a:buChar char="•"/>
            </a:pPr>
            <a:r>
              <a:rPr lang="pt-BR" altLang="pt-BR" sz="3600">
                <a:effectLst/>
              </a:rPr>
              <a:t>  O tesoureiro</a:t>
            </a:r>
          </a:p>
          <a:p>
            <a:pPr eaLnBrk="1" hangingPunct="1">
              <a:buFontTx/>
              <a:buChar char="•"/>
            </a:pPr>
            <a:r>
              <a:rPr lang="pt-BR" altLang="pt-BR" sz="3600">
                <a:effectLst/>
              </a:rPr>
              <a:t>  O presidente da comissão de</a:t>
            </a:r>
          </a:p>
          <a:p>
            <a:pPr eaLnBrk="1" hangingPunct="1"/>
            <a:r>
              <a:rPr lang="pt-BR" altLang="pt-BR" sz="3600">
                <a:effectLst/>
              </a:rPr>
              <a:t>   mordomia</a:t>
            </a:r>
          </a:p>
        </p:txBody>
      </p:sp>
      <p:sp>
        <p:nvSpPr>
          <p:cNvPr id="106504" name="AutoShape 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7F4D4436-5567-4B52-9EDA-4D2695FB4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>
            <a:extLst>
              <a:ext uri="{FF2B5EF4-FFF2-40B4-BE49-F238E27FC236}">
                <a16:creationId xmlns:a16="http://schemas.microsoft.com/office/drawing/2014/main" id="{67899A5F-87E0-432E-BFE5-F26AAB52F8D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>
            <a:extLst>
              <a:ext uri="{FF2B5EF4-FFF2-40B4-BE49-F238E27FC236}">
                <a16:creationId xmlns:a16="http://schemas.microsoft.com/office/drawing/2014/main" id="{B3CD0B38-514F-4136-8679-6AF93FEA1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>
            <a:extLst>
              <a:ext uri="{FF2B5EF4-FFF2-40B4-BE49-F238E27FC236}">
                <a16:creationId xmlns:a16="http://schemas.microsoft.com/office/drawing/2014/main" id="{BEBF44E0-ACDB-4D46-8B3D-B9EBC719D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Rectangle 5">
            <a:extLst>
              <a:ext uri="{FF2B5EF4-FFF2-40B4-BE49-F238E27FC236}">
                <a16:creationId xmlns:a16="http://schemas.microsoft.com/office/drawing/2014/main" id="{FC8028CF-2E10-4933-B766-EB6A0675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89296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3600" b="1" i="1">
                <a:solidFill>
                  <a:schemeClr val="tx2"/>
                </a:solidFill>
                <a:effectLst/>
                <a:latin typeface="Arial" charset="0"/>
              </a:rPr>
              <a:t>40. Para que se destinam os 10% de dízimos que cada organização recebe e envia à organização superior?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375A865A-F04E-4044-955C-79106F75B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882015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effectLst/>
              </a:rPr>
              <a:t>Para cobrir os gastos que sustentam o ministério e a direção da obra nessas organizações. “Assim, a Associação ou Missão local, a União e a Associação Geral ficam providas de fundos para suster os obreiros empregados e atender aos gastos de dirigir a obra de Deus em suas respectivas esferas de responsabilidade e atividade.”</a:t>
            </a:r>
          </a:p>
          <a:p>
            <a:pPr eaLnBrk="1" hangingPunct="1"/>
            <a:r>
              <a:rPr lang="pt-BR" altLang="pt-BR" sz="2800">
                <a:effectLst/>
              </a:rPr>
              <a:t>Manual da Igreja, p. 136.</a:t>
            </a:r>
          </a:p>
        </p:txBody>
      </p:sp>
      <p:sp>
        <p:nvSpPr>
          <p:cNvPr id="107527" name="AutoShape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AC811D8-1B20-4FCC-9545-B714916BD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  <p:bldP spid="10752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>
            <a:extLst>
              <a:ext uri="{FF2B5EF4-FFF2-40B4-BE49-F238E27FC236}">
                <a16:creationId xmlns:a16="http://schemas.microsoft.com/office/drawing/2014/main" id="{D26845A7-5348-4B83-981E-50C48B8FE9EB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>
            <a:extLst>
              <a:ext uri="{FF2B5EF4-FFF2-40B4-BE49-F238E27FC236}">
                <a16:creationId xmlns:a16="http://schemas.microsoft.com/office/drawing/2014/main" id="{596AB44B-0F6C-465D-B480-85845EE067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>
            <a:extLst>
              <a:ext uri="{FF2B5EF4-FFF2-40B4-BE49-F238E27FC236}">
                <a16:creationId xmlns:a16="http://schemas.microsoft.com/office/drawing/2014/main" id="{4F3AF6BB-8C33-407F-B5A4-5FB84DD0FD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Rectangle 5">
            <a:extLst>
              <a:ext uri="{FF2B5EF4-FFF2-40B4-BE49-F238E27FC236}">
                <a16:creationId xmlns:a16="http://schemas.microsoft.com/office/drawing/2014/main" id="{5663050B-6A1D-49A9-833B-BEC44930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888"/>
            <a:ext cx="89296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3600" b="1" i="1">
                <a:solidFill>
                  <a:schemeClr val="tx2"/>
                </a:solidFill>
                <a:effectLst/>
                <a:latin typeface="Arial" charset="0"/>
              </a:rPr>
              <a:t>41. Como se usa o dízimo que recebe o Campo local ( Associação / Missão), em que porcentagem?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0A1A3B0F-513C-45E9-BC25-1A2C6661D065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1773238"/>
            <a:ext cx="8351837" cy="4486275"/>
            <a:chOff x="477" y="1117"/>
            <a:chExt cx="5261" cy="2826"/>
          </a:xfrm>
        </p:grpSpPr>
        <p:sp>
          <p:nvSpPr>
            <p:cNvPr id="68615" name="Text Box 6">
              <a:extLst>
                <a:ext uri="{FF2B5EF4-FFF2-40B4-BE49-F238E27FC236}">
                  <a16:creationId xmlns:a16="http://schemas.microsoft.com/office/drawing/2014/main" id="{E46CBECF-B5B7-4C49-8089-61266E60E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" y="1117"/>
              <a:ext cx="5261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10,00% - Divisão Sul Americana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10,00% - União Central Brasileira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  2,00% - Internatos  -  Professores de Bíblia.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  2,00%  -  Escolas do Campo -  Professores de Bíblia.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  2,00% - IAJA  -  Jubilação de</a:t>
              </a:r>
            </a:p>
            <a:p>
              <a:pPr eaLnBrk="1" hangingPunct="1"/>
              <a:r>
                <a:rPr lang="pt-BR" altLang="pt-BR" sz="3600">
                  <a:effectLst/>
                </a:rPr>
                <a:t>            obreiros                       (     )</a:t>
              </a:r>
            </a:p>
          </p:txBody>
        </p:sp>
        <p:sp>
          <p:nvSpPr>
            <p:cNvPr id="108551" name="Line 7">
              <a:extLst>
                <a:ext uri="{FF2B5EF4-FFF2-40B4-BE49-F238E27FC236}">
                  <a16:creationId xmlns:a16="http://schemas.microsoft.com/office/drawing/2014/main" id="{3F5EF09E-5973-4C62-A923-FFFF99855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3748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>
            <a:extLst>
              <a:ext uri="{FF2B5EF4-FFF2-40B4-BE49-F238E27FC236}">
                <a16:creationId xmlns:a16="http://schemas.microsoft.com/office/drawing/2014/main" id="{B29EE281-6EEF-4318-A3CC-0B3DFF86617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>
            <a:extLst>
              <a:ext uri="{FF2B5EF4-FFF2-40B4-BE49-F238E27FC236}">
                <a16:creationId xmlns:a16="http://schemas.microsoft.com/office/drawing/2014/main" id="{0F8514B7-DE78-4BCA-855C-1F73BECBB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id="{5C31E6F3-0E04-47BE-98F2-ACF794B4A2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>
            <a:extLst>
              <a:ext uri="{FF2B5EF4-FFF2-40B4-BE49-F238E27FC236}">
                <a16:creationId xmlns:a16="http://schemas.microsoft.com/office/drawing/2014/main" id="{F87013C9-A55C-4EA9-AD16-1994119E80B1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981075"/>
            <a:ext cx="8351838" cy="4241800"/>
            <a:chOff x="340" y="618"/>
            <a:chExt cx="5261" cy="2672"/>
          </a:xfrm>
        </p:grpSpPr>
        <p:sp>
          <p:nvSpPr>
            <p:cNvPr id="69640" name="Text Box 6">
              <a:extLst>
                <a:ext uri="{FF2B5EF4-FFF2-40B4-BE49-F238E27FC236}">
                  <a16:creationId xmlns:a16="http://schemas.microsoft.com/office/drawing/2014/main" id="{29EB7A2D-A734-4125-8FA3-9D33C2329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618"/>
              <a:ext cx="5261" cy="2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  1,50% - UNASP - Teologia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  1,00% - SISAC – Mantenedora da Voz da Profecia e Está Escrito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  0,50% - Rádio do Campo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  0,50% - SELS</a:t>
              </a:r>
            </a:p>
            <a:p>
              <a:pPr eaLnBrk="1" hangingPunct="1">
                <a:buFontTx/>
                <a:buBlip>
                  <a:blip r:embed="rId9"/>
                </a:buBlip>
              </a:pPr>
              <a:r>
                <a:rPr lang="pt-BR" altLang="pt-BR" sz="3600">
                  <a:effectLst/>
                </a:rPr>
                <a:t> 70,50% - Associação </a:t>
              </a:r>
            </a:p>
            <a:p>
              <a:pPr eaLnBrk="1" hangingPunct="1"/>
              <a:endParaRPr lang="pt-BR" altLang="pt-BR" sz="2000">
                <a:effectLst/>
              </a:endParaRPr>
            </a:p>
            <a:p>
              <a:pPr eaLnBrk="1" hangingPunct="1"/>
              <a:r>
                <a:rPr lang="pt-BR" altLang="pt-BR" sz="3600">
                  <a:effectLst/>
                </a:rPr>
                <a:t>  100,00% - Total</a:t>
              </a:r>
            </a:p>
          </p:txBody>
        </p:sp>
        <p:sp>
          <p:nvSpPr>
            <p:cNvPr id="109575" name="Line 7">
              <a:extLst>
                <a:ext uri="{FF2B5EF4-FFF2-40B4-BE49-F238E27FC236}">
                  <a16:creationId xmlns:a16="http://schemas.microsoft.com/office/drawing/2014/main" id="{D03EDCF7-59FB-45BA-B53F-DE9DCDB0F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750"/>
              <a:ext cx="118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109576" name="AutoShape 8">
            <a:extLst>
              <a:ext uri="{FF2B5EF4-FFF2-40B4-BE49-F238E27FC236}">
                <a16:creationId xmlns:a16="http://schemas.microsoft.com/office/drawing/2014/main" id="{2CF2F597-F4F3-40F5-8E8E-1567C4AC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5175"/>
            <a:ext cx="8713787" cy="48244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09577" name="AutoShape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14A91978-6245-46D0-9177-09BF40F1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>
            <a:extLst>
              <a:ext uri="{FF2B5EF4-FFF2-40B4-BE49-F238E27FC236}">
                <a16:creationId xmlns:a16="http://schemas.microsoft.com/office/drawing/2014/main" id="{4B5C840F-CE8A-4C68-BCD7-1C06E18D1A1A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>
            <a:extLst>
              <a:ext uri="{FF2B5EF4-FFF2-40B4-BE49-F238E27FC236}">
                <a16:creationId xmlns:a16="http://schemas.microsoft.com/office/drawing/2014/main" id="{B3E3B9EB-568E-4F4A-8146-FE1E497655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>
            <a:extLst>
              <a:ext uri="{FF2B5EF4-FFF2-40B4-BE49-F238E27FC236}">
                <a16:creationId xmlns:a16="http://schemas.microsoft.com/office/drawing/2014/main" id="{AEE9AB6B-B827-48A0-8E4E-0BF787DE00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Rectangle 5">
            <a:extLst>
              <a:ext uri="{FF2B5EF4-FFF2-40B4-BE49-F238E27FC236}">
                <a16:creationId xmlns:a16="http://schemas.microsoft.com/office/drawing/2014/main" id="{28158497-AD4E-45E8-B891-513234EF4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450"/>
            <a:ext cx="8605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4000" b="1" i="1">
                <a:solidFill>
                  <a:schemeClr val="tx2"/>
                </a:solidFill>
                <a:effectLst/>
                <a:latin typeface="Arial" charset="0"/>
              </a:rPr>
              <a:t>42. Pode dedicar-se um templo construído com dízimos?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244135CE-5934-40D3-BCC1-0048E86CB4A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97050"/>
            <a:ext cx="8207375" cy="3937000"/>
            <a:chOff x="476" y="1132"/>
            <a:chExt cx="5170" cy="2480"/>
          </a:xfrm>
        </p:grpSpPr>
        <p:sp>
          <p:nvSpPr>
            <p:cNvPr id="70663" name="Text Box 6">
              <a:extLst>
                <a:ext uri="{FF2B5EF4-FFF2-40B4-BE49-F238E27FC236}">
                  <a16:creationId xmlns:a16="http://schemas.microsoft.com/office/drawing/2014/main" id="{77562093-AB4B-4597-B318-E24F51A3B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132"/>
              <a:ext cx="5170" cy="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>
                  <a:effectLst/>
                </a:rPr>
                <a:t>Não. Assim como apresentar a Deus uma casa de culto com uma dívida constitui uma negação da fé, porque fala de uma mordomia infiel, de igual maneira e ainda pior, todavia, é o fato de que seja construída utilizando a porção do Senhor.           (     )</a:t>
              </a:r>
            </a:p>
          </p:txBody>
        </p:sp>
        <p:sp>
          <p:nvSpPr>
            <p:cNvPr id="110599" name="Line 7">
              <a:extLst>
                <a:ext uri="{FF2B5EF4-FFF2-40B4-BE49-F238E27FC236}">
                  <a16:creationId xmlns:a16="http://schemas.microsoft.com/office/drawing/2014/main" id="{B630988B-48C7-4379-9049-5DA05558E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3" y="3430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6D42D57C-0BC0-45A4-951C-48717909A7C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orelDRAW" r:id="rId3" imgW="615240" imgH="602640" progId="CorelDRAW.Graphic.12">
                  <p:embed/>
                </p:oleObj>
              </mc:Choice>
              <mc:Fallback>
                <p:oleObj name="CorelDRAW" r:id="rId3" imgW="615240" imgH="60264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69B03283-2CED-420D-96EE-48205D55E1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0" y="5853113"/>
          <a:ext cx="385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orelDRAW" r:id="rId5" imgW="385191" imgH="384810" progId="CorelDRAW.Graphic.12">
                  <p:embed/>
                </p:oleObj>
              </mc:Choice>
              <mc:Fallback>
                <p:oleObj name="CorelDRAW" r:id="rId5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5853113"/>
                        <a:ext cx="3857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7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E7EFA255-3175-4875-9C9A-6B7CD45F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99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32. Posso reter os dízimos se não concordo com a maneira como ele é usado?</a:t>
            </a:r>
          </a:p>
        </p:txBody>
      </p:sp>
      <p:sp>
        <p:nvSpPr>
          <p:cNvPr id="121868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B521EBE5-7E64-480B-91E7-6E83686B1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03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33. Devo dizimar, apesar de minhas dívidas?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</a:t>
            </a:r>
          </a:p>
        </p:txBody>
      </p:sp>
      <p:sp>
        <p:nvSpPr>
          <p:cNvPr id="121869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523E3F93-166D-4308-972D-6715EE7BB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512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34. Devo dizimar, mesmo ganhando o insuficiente para atender as minhas necessidades?</a:t>
            </a:r>
          </a:p>
        </p:txBody>
      </p:sp>
      <p:sp>
        <p:nvSpPr>
          <p:cNvPr id="121870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48E59A20-DE96-4074-B92C-8A3C9D8A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87913"/>
            <a:ext cx="8459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35. Deveria Dizimar quando minha primeira obrigação é para com a minha família?</a:t>
            </a:r>
          </a:p>
        </p:txBody>
      </p:sp>
      <p:sp>
        <p:nvSpPr>
          <p:cNvPr id="121874" name="Rectangle 18">
            <a:hlinkClick r:id="rId11" action="ppaction://hlinksldjump"/>
            <a:extLst>
              <a:ext uri="{FF2B5EF4-FFF2-40B4-BE49-F238E27FC236}">
                <a16:creationId xmlns:a16="http://schemas.microsoft.com/office/drawing/2014/main" id="{A4E03E87-C752-44CE-BF3D-53FF9F3CF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6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31. Eu posso administrar o dízimo em vez de levá-lo à igreja?</a:t>
            </a:r>
          </a:p>
        </p:txBody>
      </p:sp>
      <p:sp>
        <p:nvSpPr>
          <p:cNvPr id="121875" name="Rectangle 19">
            <a:hlinkClick r:id="rId12" action="ppaction://hlinksldjump"/>
            <a:extLst>
              <a:ext uri="{FF2B5EF4-FFF2-40B4-BE49-F238E27FC236}">
                <a16:creationId xmlns:a16="http://schemas.microsoft.com/office/drawing/2014/main" id="{88168789-BAFC-49EF-8AA2-722CB7A5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738" y="0"/>
            <a:ext cx="920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28. É correto devolver o dízimo de uma só vez no final do ano?</a:t>
            </a:r>
          </a:p>
        </p:txBody>
      </p:sp>
      <p:sp>
        <p:nvSpPr>
          <p:cNvPr id="121876" name="Rectangle 20">
            <a:hlinkClick r:id="rId13" action="ppaction://hlinksldjump"/>
            <a:extLst>
              <a:ext uri="{FF2B5EF4-FFF2-40B4-BE49-F238E27FC236}">
                <a16:creationId xmlns:a16="http://schemas.microsoft.com/office/drawing/2014/main" id="{E80986CD-60F7-495B-AF93-B75B21A7B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738" y="439738"/>
            <a:ext cx="824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29. Devo devolver meu dízimo na Igreja onde sou membro?</a:t>
            </a:r>
          </a:p>
        </p:txBody>
      </p:sp>
      <p:sp>
        <p:nvSpPr>
          <p:cNvPr id="121877" name="Rectangle 21">
            <a:hlinkClick r:id="rId14" action="ppaction://hlinksldjump"/>
            <a:extLst>
              <a:ext uri="{FF2B5EF4-FFF2-40B4-BE49-F238E27FC236}">
                <a16:creationId xmlns:a16="http://schemas.microsoft.com/office/drawing/2014/main" id="{2A1C3C54-2CB3-4B0B-AE96-15874204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85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30. Necessito devolver o dízimo ainda que não assista regularmente à igreja?</a:t>
            </a:r>
          </a:p>
        </p:txBody>
      </p:sp>
      <p:graphicFrame>
        <p:nvGraphicFramePr>
          <p:cNvPr id="7172" name="Object 22">
            <a:extLst>
              <a:ext uri="{FF2B5EF4-FFF2-40B4-BE49-F238E27FC236}">
                <a16:creationId xmlns:a16="http://schemas.microsoft.com/office/drawing/2014/main" id="{F4430B77-B4D7-4B1F-91AB-91F334FA3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orelDRAW" r:id="rId15" imgW="377952" imgH="180594" progId="CorelDRAW.Graphic.12">
                  <p:embed/>
                </p:oleObj>
              </mc:Choice>
              <mc:Fallback>
                <p:oleObj name="CorelDRAW" r:id="rId15" imgW="377952" imgH="180594" progId="CorelDRAW.Graphic.1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>
            <a:extLst>
              <a:ext uri="{FF2B5EF4-FFF2-40B4-BE49-F238E27FC236}">
                <a16:creationId xmlns:a16="http://schemas.microsoft.com/office/drawing/2014/main" id="{958D2063-5B5F-439E-B6CD-376518224A9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316913" y="6021388"/>
          <a:ext cx="3857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CorelDRAW" r:id="rId3" imgW="385191" imgH="384810" progId="CorelDRAW.Graphic.12">
                  <p:embed/>
                </p:oleObj>
              </mc:Choice>
              <mc:Fallback>
                <p:oleObj name="CorelDRAW" r:id="rId3" imgW="385191" imgH="38481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021388"/>
                        <a:ext cx="3857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>
            <a:extLst>
              <a:ext uri="{FF2B5EF4-FFF2-40B4-BE49-F238E27FC236}">
                <a16:creationId xmlns:a16="http://schemas.microsoft.com/office/drawing/2014/main" id="{6CDBC09C-42AC-4534-99AE-B88516A885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9" name="CorelDRAW" r:id="rId5" imgW="615240" imgH="602640" progId="CorelDRAW.Graphic.12">
                  <p:embed/>
                </p:oleObj>
              </mc:Choice>
              <mc:Fallback>
                <p:oleObj name="CorelDRAW" r:id="rId5" imgW="615240" imgH="60264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>
            <a:extLst>
              <a:ext uri="{FF2B5EF4-FFF2-40B4-BE49-F238E27FC236}">
                <a16:creationId xmlns:a16="http://schemas.microsoft.com/office/drawing/2014/main" id="{A2A338EF-1CF9-49D1-B81E-B5F4B172C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CorelDRAW" r:id="rId7" imgW="377952" imgH="180594" progId="CorelDRAW.Graphic.12">
                  <p:embed/>
                </p:oleObj>
              </mc:Choice>
              <mc:Fallback>
                <p:oleObj name="CorelDRAW" r:id="rId7" imgW="377952" imgH="180594" progId="CorelDRAW.Graphic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Text Box 6">
            <a:extLst>
              <a:ext uri="{FF2B5EF4-FFF2-40B4-BE49-F238E27FC236}">
                <a16:creationId xmlns:a16="http://schemas.microsoft.com/office/drawing/2014/main" id="{2FFAF076-7536-4F27-9CA9-C46EF8A33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84313"/>
            <a:ext cx="76327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effectLst/>
              </a:rPr>
              <a:t>O Espírito de Profecia diz: “ Mas estais roubando a Deus cada vez que pondes a mão no tesouro a fim de tirar fundos para atender as despesas correntes da igreja.” </a:t>
            </a:r>
          </a:p>
          <a:p>
            <a:pPr eaLnBrk="1" hangingPunct="1"/>
            <a:r>
              <a:rPr lang="pt-BR" altLang="pt-BR" sz="3600">
                <a:effectLst/>
              </a:rPr>
              <a:t>CMS, p. 103</a:t>
            </a:r>
          </a:p>
        </p:txBody>
      </p:sp>
      <p:sp>
        <p:nvSpPr>
          <p:cNvPr id="111623" name="AutoShape 7">
            <a:extLst>
              <a:ext uri="{FF2B5EF4-FFF2-40B4-BE49-F238E27FC236}">
                <a16:creationId xmlns:a16="http://schemas.microsoft.com/office/drawing/2014/main" id="{1B6E66F9-8343-4B32-AFF3-94F41FAB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68413"/>
            <a:ext cx="8424862" cy="38893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FB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11624" name="AutoShape 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991B526-1967-4AB8-9BE5-891D106AA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503238" cy="287337"/>
          </a:xfrm>
          <a:prstGeom prst="actionButtonBeginning">
            <a:avLst/>
          </a:prstGeom>
          <a:gradFill rotWithShape="1">
            <a:gsLst>
              <a:gs pos="0">
                <a:srgbClr val="77A34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>
            <a:extLst>
              <a:ext uri="{FF2B5EF4-FFF2-40B4-BE49-F238E27FC236}">
                <a16:creationId xmlns:a16="http://schemas.microsoft.com/office/drawing/2014/main" id="{88156152-AFE1-4DDA-B0DC-8CDD2276DAD0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188913"/>
            <a:ext cx="7559675" cy="4330700"/>
            <a:chOff x="386" y="164"/>
            <a:chExt cx="4853" cy="2910"/>
          </a:xfrm>
        </p:grpSpPr>
        <p:sp>
          <p:nvSpPr>
            <p:cNvPr id="113698" name="AutoShape 34">
              <a:extLst>
                <a:ext uri="{FF2B5EF4-FFF2-40B4-BE49-F238E27FC236}">
                  <a16:creationId xmlns:a16="http://schemas.microsoft.com/office/drawing/2014/main" id="{5150D2F3-BFB6-4328-9C4D-81A6C54EA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164"/>
              <a:ext cx="4623" cy="2910"/>
            </a:xfrm>
            <a:prstGeom prst="roundRect">
              <a:avLst>
                <a:gd name="adj" fmla="val 28"/>
              </a:avLst>
            </a:prstGeom>
            <a:solidFill>
              <a:srgbClr val="B9DCFF"/>
            </a:solidFill>
            <a:ln w="73025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pic>
          <p:nvPicPr>
            <p:cNvPr id="74759" name="Picture 40" descr="5">
              <a:extLst>
                <a:ext uri="{FF2B5EF4-FFF2-40B4-BE49-F238E27FC236}">
                  <a16:creationId xmlns:a16="http://schemas.microsoft.com/office/drawing/2014/main" id="{B9FC589C-B2AA-4166-B0FF-B71CAD71A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7"/>
            <a:stretch>
              <a:fillRect/>
            </a:stretch>
          </p:blipFill>
          <p:spPr bwMode="auto">
            <a:xfrm>
              <a:off x="1565" y="391"/>
              <a:ext cx="3674" cy="2472"/>
            </a:xfrm>
            <a:prstGeom prst="rect">
              <a:avLst/>
            </a:prstGeom>
            <a:noFill/>
            <a:ln w="57150">
              <a:solidFill>
                <a:srgbClr val="B9D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3705" name="Rectangle 41">
            <a:extLst>
              <a:ext uri="{FF2B5EF4-FFF2-40B4-BE49-F238E27FC236}">
                <a16:creationId xmlns:a16="http://schemas.microsoft.com/office/drawing/2014/main" id="{B221FE59-F312-438A-92A4-033845DF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16573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nch Script MT" pitchFamily="66" charset="0"/>
              </a:rPr>
              <a:t>Senhor, que é o homem, para que o conheças, e o filho do homem, para que o estimes? </a:t>
            </a:r>
          </a:p>
        </p:txBody>
      </p:sp>
      <p:sp>
        <p:nvSpPr>
          <p:cNvPr id="113706" name="Text Box 42">
            <a:extLst>
              <a:ext uri="{FF2B5EF4-FFF2-40B4-BE49-F238E27FC236}">
                <a16:creationId xmlns:a16="http://schemas.microsoft.com/office/drawing/2014/main" id="{C49A9A96-3074-4425-8A36-E96A6CD11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6037263"/>
            <a:ext cx="28432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pt-BR" sz="14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Fonte: Dar é Viver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pt-BR" sz="14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Ministério da Fidelidade 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pt-BR" sz="14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União Central Brasileira da IASD</a:t>
            </a:r>
          </a:p>
        </p:txBody>
      </p:sp>
      <p:sp>
        <p:nvSpPr>
          <p:cNvPr id="113707" name="Text Box 43">
            <a:extLst>
              <a:ext uri="{FF2B5EF4-FFF2-40B4-BE49-F238E27FC236}">
                <a16:creationId xmlns:a16="http://schemas.microsoft.com/office/drawing/2014/main" id="{E474220D-C9AE-4EC9-A12C-1D7954465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08500"/>
            <a:ext cx="77771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200"/>
              </a:spcBef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Estas coisas devem manter Deus em nossa lembrança, e elevar-nos o coração das coisas sensíveis, ligando-as com laços de amor e gratidão a nosso Criador. </a:t>
            </a:r>
          </a:p>
          <a:p>
            <a:pPr algn="ctr">
              <a:spcBef>
                <a:spcPts val="200"/>
              </a:spcBef>
              <a:defRPr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Manuscrito 62, 1886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05" grpId="0"/>
      <p:bldP spid="1137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999B0324-C2A8-4761-B942-4CFE6EDFA7E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8493125" y="6391275"/>
          <a:ext cx="6508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orelDRAW" r:id="rId3" imgW="615240" imgH="602640" progId="CorelDRAW.Graphic.12">
                  <p:embed/>
                </p:oleObj>
              </mc:Choice>
              <mc:Fallback>
                <p:oleObj name="CorelDRAW" r:id="rId3" imgW="615240" imgH="602640" progId="CorelDRAW.Graphic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3830"/>
                      <a:stretch>
                        <a:fillRect/>
                      </a:stretch>
                    </p:blipFill>
                    <p:spPr bwMode="auto">
                      <a:xfrm>
                        <a:off x="8493125" y="6391275"/>
                        <a:ext cx="6508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C4F629E8-5A5A-46BD-9612-C20DA93A01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4250" y="5853113"/>
          <a:ext cx="3857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orelDRAW" r:id="rId5" imgW="385191" imgH="384810" progId="CorelDRAW.Graphic.12">
                  <p:embed/>
                </p:oleObj>
              </mc:Choice>
              <mc:Fallback>
                <p:oleObj name="CorelDRAW" r:id="rId5" imgW="385191" imgH="38481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5853113"/>
                        <a:ext cx="3857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91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120FBE9A-29A5-467D-A968-2683177F9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39. Quem são os responsáveis na igreja por incentivar a fidelidade na devolução do dízimo?</a:t>
            </a:r>
          </a:p>
        </p:txBody>
      </p:sp>
      <p:sp>
        <p:nvSpPr>
          <p:cNvPr id="122892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D05F8FE2-E9FA-4DDD-9CAF-BD12FDE3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40. Para que se destinam os 10% de dízimos que cada organização recebe e envia à organização superior?</a:t>
            </a:r>
          </a:p>
        </p:txBody>
      </p:sp>
      <p:sp>
        <p:nvSpPr>
          <p:cNvPr id="122893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4D41BD7E-DF59-4818-85B0-7F33247D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1163"/>
            <a:ext cx="7380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41. Como se usa o dízimo que recebe o Campo local (Associação / missão),  em que porcentagem?</a:t>
            </a:r>
          </a:p>
        </p:txBody>
      </p:sp>
      <p:sp>
        <p:nvSpPr>
          <p:cNvPr id="122894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1B6D6F9A-D9DC-4D10-B22B-E3396645D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5157788"/>
            <a:ext cx="871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42. Pode dedicar-se um templo construído com dízimos?</a:t>
            </a:r>
          </a:p>
        </p:txBody>
      </p:sp>
      <p:sp>
        <p:nvSpPr>
          <p:cNvPr id="122895" name="Rectangle 15">
            <a:hlinkClick r:id="rId11" action="ppaction://hlinksldjump"/>
            <a:extLst>
              <a:ext uri="{FF2B5EF4-FFF2-40B4-BE49-F238E27FC236}">
                <a16:creationId xmlns:a16="http://schemas.microsoft.com/office/drawing/2014/main" id="{0162F8E8-6FB2-4AE4-942C-75C4EFEEA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33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38. Alguém que não seja fiel nos dízimos pode ser oficial da igreja?</a:t>
            </a:r>
            <a:r>
              <a:rPr lang="pt-BR" sz="200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 </a:t>
            </a:r>
          </a:p>
        </p:txBody>
      </p:sp>
      <p:sp>
        <p:nvSpPr>
          <p:cNvPr id="122896" name="Rectangle 16">
            <a:hlinkClick r:id="rId12" action="ppaction://hlinksldjump"/>
            <a:extLst>
              <a:ext uri="{FF2B5EF4-FFF2-40B4-BE49-F238E27FC236}">
                <a16:creationId xmlns:a16="http://schemas.microsoft.com/office/drawing/2014/main" id="{A001B07D-13A1-470D-817A-290DBC2DB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36. Tenho razões particulares para não dizimar. Certamente não se espera que eu dizime, não é verdade?</a:t>
            </a:r>
          </a:p>
        </p:txBody>
      </p:sp>
      <p:sp>
        <p:nvSpPr>
          <p:cNvPr id="122897" name="Rectangle 17">
            <a:hlinkClick r:id="rId13" action="ppaction://hlinksldjump"/>
            <a:extLst>
              <a:ext uri="{FF2B5EF4-FFF2-40B4-BE49-F238E27FC236}">
                <a16:creationId xmlns:a16="http://schemas.microsoft.com/office/drawing/2014/main" id="{D1E08E7A-DB34-40D4-844F-B7C9E0F45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37. Uma vida de oração substitui a devolução dos dízimos?</a:t>
            </a:r>
          </a:p>
        </p:txBody>
      </p:sp>
      <p:graphicFrame>
        <p:nvGraphicFramePr>
          <p:cNvPr id="8196" name="Object 18">
            <a:extLst>
              <a:ext uri="{FF2B5EF4-FFF2-40B4-BE49-F238E27FC236}">
                <a16:creationId xmlns:a16="http://schemas.microsoft.com/office/drawing/2014/main" id="{43A613A5-9EE1-4B71-890B-6415E1D7E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632575"/>
          <a:ext cx="3778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CorelDRAW" r:id="rId14" imgW="377952" imgH="180594" progId="CorelDRAW.Graphic.12">
                  <p:embed/>
                </p:oleObj>
              </mc:Choice>
              <mc:Fallback>
                <p:oleObj name="CorelDRAW" r:id="rId14" imgW="377952" imgH="180594" progId="CorelDRAW.Graphic.1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632575"/>
                        <a:ext cx="377825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E56FE1A0-DB1A-431D-8C8D-25400D067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pt-BR"/>
              <a:t>1. O Dízimo pode ser usado para atender os gastos da igreja?</a:t>
            </a:r>
          </a:p>
        </p:txBody>
      </p:sp>
      <p:grpSp>
        <p:nvGrpSpPr>
          <p:cNvPr id="9222" name="Group 42">
            <a:extLst>
              <a:ext uri="{FF2B5EF4-FFF2-40B4-BE49-F238E27FC236}">
                <a16:creationId xmlns:a16="http://schemas.microsoft.com/office/drawing/2014/main" id="{4B9ED4DA-6CA6-4B66-AD50-65B5E85C9953}"/>
              </a:ext>
            </a:extLst>
          </p:cNvPr>
          <p:cNvGrpSpPr>
            <a:grpSpLocks/>
          </p:cNvGrpSpPr>
          <p:nvPr/>
        </p:nvGrpSpPr>
        <p:grpSpPr bwMode="auto">
          <a:xfrm>
            <a:off x="8027988" y="6021388"/>
            <a:ext cx="1116012" cy="792162"/>
            <a:chOff x="5057" y="3793"/>
            <a:chExt cx="703" cy="499"/>
          </a:xfrm>
        </p:grpSpPr>
        <p:graphicFrame>
          <p:nvGraphicFramePr>
            <p:cNvPr id="9218" name="Object 43">
              <a:extLst>
                <a:ext uri="{FF2B5EF4-FFF2-40B4-BE49-F238E27FC236}">
                  <a16:creationId xmlns:a16="http://schemas.microsoft.com/office/drawing/2014/main" id="{340C5D37-9C98-48A8-8C8D-68B9DF826F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9" y="3793"/>
            <a:ext cx="243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CorelDRAW" r:id="rId3" imgW="385191" imgH="384810" progId="CorelDRAW.Graphic.12">
                    <p:embed/>
                  </p:oleObj>
                </mc:Choice>
                <mc:Fallback>
                  <p:oleObj name="CorelDRAW" r:id="rId3" imgW="385191" imgH="384810" progId="CorelDRAW.Graphic.12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3793"/>
                          <a:ext cx="243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44">
              <a:extLst>
                <a:ext uri="{FF2B5EF4-FFF2-40B4-BE49-F238E27FC236}">
                  <a16:creationId xmlns:a16="http://schemas.microsoft.com/office/drawing/2014/main" id="{959890F2-AFD7-4084-B17A-49DC2EF556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0" y="4026"/>
            <a:ext cx="41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CorelDRAW" r:id="rId5" imgW="615240" imgH="602640" progId="CorelDRAW.Graphic.12">
                    <p:embed/>
                  </p:oleObj>
                </mc:Choice>
                <mc:Fallback>
                  <p:oleObj name="CorelDRAW" r:id="rId5" imgW="615240" imgH="602640" progId="CorelDRAW.Graphic.12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3830"/>
                        <a:stretch>
                          <a:fillRect/>
                        </a:stretch>
                      </p:blipFill>
                      <p:spPr bwMode="auto">
                        <a:xfrm>
                          <a:off x="5350" y="4026"/>
                          <a:ext cx="410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45">
              <a:extLst>
                <a:ext uri="{FF2B5EF4-FFF2-40B4-BE49-F238E27FC236}">
                  <a16:creationId xmlns:a16="http://schemas.microsoft.com/office/drawing/2014/main" id="{42462A8B-2F42-4A35-90F5-632860402B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57" y="4178"/>
            <a:ext cx="238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CorelDRAW" r:id="rId7" imgW="377952" imgH="180594" progId="CorelDRAW.Graphic.12">
                    <p:embed/>
                  </p:oleObj>
                </mc:Choice>
                <mc:Fallback>
                  <p:oleObj name="CorelDRAW" r:id="rId7" imgW="377952" imgH="180594" progId="CorelDRAW.Graphic.12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" y="4178"/>
                          <a:ext cx="238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47">
            <a:extLst>
              <a:ext uri="{FF2B5EF4-FFF2-40B4-BE49-F238E27FC236}">
                <a16:creationId xmlns:a16="http://schemas.microsoft.com/office/drawing/2014/main" id="{6FDEFD54-C978-49C5-958B-DBA12DA5EBFF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1557338"/>
            <a:ext cx="8459788" cy="4403725"/>
            <a:chOff x="318" y="981"/>
            <a:chExt cx="5329" cy="2774"/>
          </a:xfrm>
        </p:grpSpPr>
        <p:sp>
          <p:nvSpPr>
            <p:cNvPr id="9224" name="Text Box 40">
              <a:extLst>
                <a:ext uri="{FF2B5EF4-FFF2-40B4-BE49-F238E27FC236}">
                  <a16:creationId xmlns:a16="http://schemas.microsoft.com/office/drawing/2014/main" id="{598CB007-3D71-42B8-A608-189B5B8E9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" y="981"/>
              <a:ext cx="5329" cy="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200">
                  <a:effectLst/>
                </a:rPr>
                <a:t>“Foi-me mostrado que é um erro usar o dízimo para atender a despesas ocasionais da igreja.” - CSM, p.103</a:t>
              </a:r>
            </a:p>
            <a:p>
              <a:pPr eaLnBrk="1" hangingPunct="1"/>
              <a:endParaRPr lang="pt-BR" altLang="pt-BR" sz="3200">
                <a:effectLst/>
              </a:endParaRPr>
            </a:p>
            <a:p>
              <a:pPr eaLnBrk="1" hangingPunct="1"/>
              <a:r>
                <a:rPr lang="pt-BR" altLang="pt-BR" sz="3200">
                  <a:effectLst/>
                </a:rPr>
                <a:t>“Mas estais roubando a Deus cada vez que</a:t>
              </a:r>
            </a:p>
            <a:p>
              <a:pPr eaLnBrk="1" hangingPunct="1"/>
              <a:r>
                <a:rPr lang="pt-BR" altLang="pt-BR" sz="3200">
                  <a:effectLst/>
                </a:rPr>
                <a:t>pondes a mão no tesouro, a fim de tirar </a:t>
              </a:r>
            </a:p>
            <a:p>
              <a:pPr eaLnBrk="1" hangingPunct="1"/>
              <a:r>
                <a:rPr lang="pt-BR" altLang="pt-BR" sz="3200">
                  <a:effectLst/>
                </a:rPr>
                <a:t>fundos para atender as despesas correntes</a:t>
              </a:r>
            </a:p>
            <a:p>
              <a:pPr eaLnBrk="1" hangingPunct="1"/>
              <a:r>
                <a:rPr lang="pt-BR" altLang="pt-BR" sz="3200">
                  <a:effectLst/>
                </a:rPr>
                <a:t> da igreja.” - CSM, p.103               (     )</a:t>
              </a:r>
            </a:p>
            <a:p>
              <a:pPr eaLnBrk="1" hangingPunct="1">
                <a:spcBef>
                  <a:spcPct val="50000"/>
                </a:spcBef>
              </a:pPr>
              <a:endParaRPr lang="pt-BR" altLang="pt-BR">
                <a:effectLst/>
              </a:endParaRPr>
            </a:p>
          </p:txBody>
        </p:sp>
        <p:sp>
          <p:nvSpPr>
            <p:cNvPr id="15406" name="Line 46">
              <a:extLst>
                <a:ext uri="{FF2B5EF4-FFF2-40B4-BE49-F238E27FC236}">
                  <a16:creationId xmlns:a16="http://schemas.microsoft.com/office/drawing/2014/main" id="{32D1DD0A-052B-43BD-8756-C683BAFCC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3339"/>
              <a:ext cx="31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theme/theme1.xml><?xml version="1.0" encoding="utf-8"?>
<a:theme xmlns:a="http://schemas.openxmlformats.org/drawingml/2006/main" name="Sample presentation slides [4]">
  <a:themeElements>
    <a:clrScheme name="Sample presentation slides [4]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Sample presentation slides [4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ample presentation slides [4]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[4]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[4]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[4]</Template>
  <TotalTime>1288</TotalTime>
  <Words>4551</Words>
  <Application>Microsoft Office PowerPoint</Application>
  <PresentationFormat>Apresentação na tela (4:3)</PresentationFormat>
  <Paragraphs>234</Paragraphs>
  <Slides>71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Copperplate Gothic Light</vt:lpstr>
      <vt:lpstr>Times New Roman</vt:lpstr>
      <vt:lpstr>French Script MT</vt:lpstr>
      <vt:lpstr>Sample presentation slides [4]</vt:lpstr>
      <vt:lpstr>CorelDRAW 12.0 Graphic</vt:lpstr>
      <vt:lpstr>Perguntas sobre o Dízimo</vt:lpstr>
      <vt:lpstr>Para quais necessidades existentes na Igreja não se deve usar o Dízimo?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1. O Dízimo pode ser usado para atender os gastos da igreja?</vt:lpstr>
      <vt:lpstr>Apresentação do PowerPoint</vt:lpstr>
      <vt:lpstr> 2. O Dízimo pode ser usado para atender despesas de escolas ou assalariar colportores?</vt:lpstr>
      <vt:lpstr> 3. Os pobres da igreja podem ser atendidos com o dízimo?</vt:lpstr>
      <vt:lpstr> 4. Podemos usar os dízimos para ajudar estudantes pobres dos nosso colégios?</vt:lpstr>
      <vt:lpstr> 5. Devolver o dízimo é um  ato de adoração?</vt:lpstr>
      <vt:lpstr>Apresentação do PowerPoint</vt:lpstr>
      <vt:lpstr> 6. Há alguma diferença entre admitir e demonstrar que Deus é o dono de tudo?</vt:lpstr>
      <vt:lpstr>7. Por que usa-se a expressão “Roubar a Deus” para referir-se ao ato de não dizimar?</vt:lpstr>
      <vt:lpstr> 8. Qual a diferença entre  dízimo e oferta? </vt:lpstr>
      <vt:lpstr>Apresentação do PowerPoint</vt:lpstr>
      <vt:lpstr>Apresentação do PowerPoint</vt:lpstr>
      <vt:lpstr>Apresentação do PowerPoint</vt:lpstr>
      <vt:lpstr>9. Por que o dízimo é visto como um mandamento se não está contido no Decálogo?</vt:lpstr>
      <vt:lpstr>Apresentação do PowerPoint</vt:lpstr>
      <vt:lpstr>Apresentação do PowerPoint</vt:lpstr>
      <vt:lpstr>10. É justo que uma pessoa pobre dê dízimos de suas pequenas entradas?</vt:lpstr>
      <vt:lpstr>Apresentação do PowerPoint</vt:lpstr>
      <vt:lpstr>11. O dízimo deve ser calculado de forma exata ou pode ser um valor aproximado?</vt:lpstr>
      <vt:lpstr>12. Herança, presentes ou dinheiro achado devem ser dizimados?</vt:lpstr>
      <vt:lpstr>13. É correto descontar impostos antes de calcular o dízimo?</vt:lpstr>
      <vt:lpstr>14. Deve-se dizimar o dinheiro que se tem recebido como empréstimo?</vt:lpstr>
      <vt:lpstr>15. Deve-se dizimar ganhos da venda de um imóvel comprado com dinheiro dizimado?</vt:lpstr>
      <vt:lpstr>16. O filho que é dependente, financeiramente, dos pais  deve dizimar?</vt:lpstr>
      <vt:lpstr>17. A mensalidade que os esposos dão às esposas deve ser dizimada?</vt:lpstr>
      <vt:lpstr>Apresentação do PowerPoint</vt:lpstr>
      <vt:lpstr>18. O que a pessoa deverá fazer diante da consciência, que por descuido ou infidelidade, deixou de dizimar?</vt:lpstr>
      <vt:lpstr>19.Que princípio devo usar ao dizimar, se não tenho certeza do lucro exato obtido?</vt:lpstr>
      <vt:lpstr>20. Como dizimar?</vt:lpstr>
      <vt:lpstr>21. Não sinto a alegria que as outras pessoas sentem ao dizimar. Por que dizimar é tão difícil para mim?</vt:lpstr>
      <vt:lpstr>Apresentação do PowerPoint</vt:lpstr>
      <vt:lpstr>22. Como deve dizimar aquele que se dedica a atividades agropecuárias ou similares?</vt:lpstr>
      <vt:lpstr>23. Como um comerciante  deve dizimar ?</vt:lpstr>
      <vt:lpstr>24. Poderia apresentar um exemplo concreto sobre a maneira em que arrendadores, agricultores ou comerciantes devolvem periodicamente o dízimo ?</vt:lpstr>
      <vt:lpstr>Apresentação do PowerPoint</vt:lpstr>
      <vt:lpstr>25. Como proceder para devolver o dízimo quando não se pode calcular exatamente os ganhos mensais, como no caso de comerciante ambulante?</vt:lpstr>
      <vt:lpstr>26. Como deveria dizimar um industrial que comprou maquinarias com um empréstimo bancário?</vt:lpstr>
      <vt:lpstr>Apresentação do PowerPoint</vt:lpstr>
      <vt:lpstr>27. Deveria ensinar-se às crianças a dizimar seus escassos recursos?</vt:lpstr>
      <vt:lpstr>28. É correto devolver o dízimo de uma vez só no final do ano?</vt:lpstr>
      <vt:lpstr>29. Devo devolver meu dízimo na Igreja onde sou membro?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IPAEAS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SM-IV SEE</dc:title>
  <dc:subject>www.4tons.com</dc:subject>
  <dc:creator>nivea.weberling</dc:creator>
  <cp:keywords>www.4tons.com</cp:keywords>
  <dc:description>COMÉRCIO PROIBIDO. USO PESSOAL</dc:description>
  <cp:lastModifiedBy>Pr. Marcelo Carvalho</cp:lastModifiedBy>
  <cp:revision>178</cp:revision>
  <dcterms:created xsi:type="dcterms:W3CDTF">2006-08-23T17:37:52Z</dcterms:created>
  <dcterms:modified xsi:type="dcterms:W3CDTF">2019-10-21T12:44:34Z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TC011812251033</vt:lpwstr>
  </property>
</Properties>
</file>