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80" r:id="rId17"/>
    <p:sldId id="282" r:id="rId18"/>
    <p:sldId id="283" r:id="rId19"/>
    <p:sldId id="285" r:id="rId20"/>
    <p:sldId id="295" r:id="rId21"/>
    <p:sldId id="294" r:id="rId22"/>
    <p:sldId id="286" r:id="rId23"/>
    <p:sldId id="287" r:id="rId24"/>
    <p:sldId id="288" r:id="rId25"/>
    <p:sldId id="289" r:id="rId26"/>
    <p:sldId id="290" r:id="rId27"/>
    <p:sldId id="293" r:id="rId28"/>
    <p:sldId id="291" r:id="rId29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30"/>
      <p:bold r:id="rId31"/>
      <p:italic r:id="rId32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8000"/>
    <a:srgbClr val="CC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8694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6406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8394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3469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4452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3065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4229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4445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47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7812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1084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oração-mestrecerto">
            <a:extLst>
              <a:ext uri="{FF2B5EF4-FFF2-40B4-BE49-F238E27FC236}">
                <a16:creationId xmlns:a16="http://schemas.microsoft.com/office/drawing/2014/main" id="{13AAF768-3816-4096-B4D0-59AAEE60E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ORAÇÃO-SLIDE 01">
            <a:extLst>
              <a:ext uri="{FF2B5EF4-FFF2-40B4-BE49-F238E27FC236}">
                <a16:creationId xmlns:a16="http://schemas.microsoft.com/office/drawing/2014/main" id="{80A9F84E-6C61-4753-B725-571F3F62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F041C187-5C94-4E26-9377-0EA83A5C8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11267" name="Picture 4" descr="oração-anjo">
            <a:extLst>
              <a:ext uri="{FF2B5EF4-FFF2-40B4-BE49-F238E27FC236}">
                <a16:creationId xmlns:a16="http://schemas.microsoft.com/office/drawing/2014/main" id="{E0F832B6-0E3A-42EE-BF12-A6EA8BC6C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37B82F54-3450-43CC-BFD5-2CD98386A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25538"/>
            <a:ext cx="828040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pt-BR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Oração de Daniel</a:t>
            </a:r>
            <a:r>
              <a:rPr lang="pt-BR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“</a:t>
            </a: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Falava eu ainda na oração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quando o homem Gabriel, ... Veio rapidamente voando, e me tocou à hora do sacrifício da tarde; falou comigo e disse: Daniel, agora, saí para fazer-te entender o sentido.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 princípio das tuas súplicas,</a:t>
            </a:r>
            <a:r>
              <a:rPr lang="pt-BR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saiu a ordem, e eu vim, para to declarar, </a:t>
            </a: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porque és mui amado...”</a:t>
            </a:r>
            <a:r>
              <a:rPr lang="pt-BR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</a:t>
            </a:r>
            <a:r>
              <a:rPr lang="pt-BR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Daniel 9: 20-23</a:t>
            </a:r>
          </a:p>
          <a:p>
            <a:pPr algn="ctr">
              <a:spcBef>
                <a:spcPct val="50000"/>
              </a:spcBef>
              <a:defRPr/>
            </a:pPr>
            <a:endParaRPr lang="pt-BR" sz="2000" b="1">
              <a:solidFill>
                <a:srgbClr val="008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CCDBEA86-B2C8-48F1-A8CB-3FF7904F6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25538"/>
            <a:ext cx="8642350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sz="3600" b="1">
                <a:solidFill>
                  <a:srgbClr val="008000"/>
                </a:solidFill>
              </a:rPr>
              <a:t>A Igreja Primitiva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b="1"/>
              <a:t>A igreja apostólica foi iniciada e sustentada por um movimento de oração.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b="1">
                <a:solidFill>
                  <a:srgbClr val="CC3300"/>
                </a:solidFill>
              </a:rPr>
              <a:t>A glória de Deus inundou aquela igreja primitiva.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b="1"/>
              <a:t>   Jesus disse aos discípulos que aguardassem em Jerusalém a promessa do Pai.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b="1"/>
              <a:t>Foram fiéis à ordem do Mestre, </a:t>
            </a:r>
            <a:r>
              <a:rPr lang="pt-BR" altLang="pt-BR" b="1">
                <a:solidFill>
                  <a:srgbClr val="CC3300"/>
                </a:solidFill>
              </a:rPr>
              <a:t>aguardando em oração.</a:t>
            </a:r>
          </a:p>
          <a:p>
            <a:pPr algn="ctr" eaLnBrk="1" hangingPunct="1">
              <a:lnSpc>
                <a:spcPct val="80000"/>
              </a:lnSpc>
            </a:pPr>
            <a:endParaRPr lang="pt-BR" altLang="pt-BR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BED16DDA-F398-4804-B688-6077DB665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445500" cy="50403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Em Atos 1: 14 a </a:t>
            </a: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igreja é encontrada buscando a face de Deus: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“Todos estes perseveravam unânimes em oração.”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Em Atos 2 tem lugar o Pentecoste.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Indagados se estavam embriagados, Pedro cheio do Espírito Santo, se levanta e faz um poderoso sermão.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pt-BR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Resultado:</a:t>
            </a:r>
            <a:r>
              <a:rPr lang="pt-BR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Cerca de três mil são batizados.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1C02ABAD-C769-490F-9FB1-CF4B1C234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374063" cy="47513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pt-BR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Oração e a Ciência Médica</a:t>
            </a:r>
          </a:p>
          <a:p>
            <a:pPr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Nos U.S.A. um dos campos de estudo que mais crescem é o poder de cura da oração.</a:t>
            </a:r>
          </a:p>
          <a:p>
            <a:pPr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Uma pesquisa recente revelou que 79 das escolas de medicina do país oferecem cursos sobre oração, espiritualidade e cura.</a:t>
            </a:r>
          </a:p>
          <a:p>
            <a:pPr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Pesquisadores conduziram aproximadamente 200 estudos científicos sobre a oração e a cura.</a:t>
            </a:r>
          </a:p>
          <a:p>
            <a:pPr algn="ctr" eaLnBrk="1" hangingPunct="1"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8191F236-F124-4D0D-9F1A-1AADD7944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424862" cy="48958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Dr. Randolph Byrd, renomado cardiologista em San Francisco, tomou ao acaso um grupo de 393 pacientes.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Estes haviam sido submetidos a cirurgia cardíaca de ponte de safena.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Ele os dividiu em dois grupos: um grupo por quem não se orava e o grupo por quem se orava. </a:t>
            </a: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Ninguém ficou sabendo de nada...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Foi um estudo duplamente secreto. O Dr. Byrd deu a um grupo de dedicados cristãos os nomes dos pacientes do grupo por quem se orava.</a:t>
            </a:r>
          </a:p>
          <a:p>
            <a:pPr marL="0" indent="0" algn="ctr" eaLnBrk="1" hangingPunct="1">
              <a:lnSpc>
                <a:spcPct val="80000"/>
              </a:lnSpc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CEB2C3AB-B9A3-47BC-8DA3-B9EAAFB2A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47529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Resultado: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  A diferença entre os dois grupos foi surpreendente.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O grupo por quem se orou restabeleceu-se mais rápido. Precisou de menos medicamentos. Teve menos complicações no processo de cura.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  Os pesquisadores ficaram encantados.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pt-BR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Oração Faz a Diferença !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5890FC52-3CC6-43D1-AA08-8796A057D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48958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pt-BR">
                <a:solidFill>
                  <a:srgbClr val="CC3300"/>
                </a:solidFill>
              </a:rPr>
              <a:t>“</a:t>
            </a:r>
            <a:r>
              <a:rPr lang="pt-BR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trevas do maligno envolvem os que negligenciam a oração.</a:t>
            </a: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As sutis tentações do inimigo os levam ao pecado.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E tudo isso acontece por não fazerem uso do privilégio da oração, que Deus lhes ofereceu.”  </a:t>
            </a: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CC. 94</a:t>
            </a:r>
          </a:p>
          <a:p>
            <a:pPr marL="0" indent="0" algn="ctr" eaLnBrk="1" hangingPunct="1">
              <a:defRPr/>
            </a:pPr>
            <a:endParaRPr lang="pt-BR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D300C393-3216-4476-9036-AE4E58368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18435" name="Picture 4" descr="jesus orando">
            <a:extLst>
              <a:ext uri="{FF2B5EF4-FFF2-40B4-BE49-F238E27FC236}">
                <a16:creationId xmlns:a16="http://schemas.microsoft.com/office/drawing/2014/main" id="{99DE21BC-C58C-4660-A5EB-7D0E2BCB9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>
            <a:extLst>
              <a:ext uri="{FF2B5EF4-FFF2-40B4-BE49-F238E27FC236}">
                <a16:creationId xmlns:a16="http://schemas.microsoft.com/office/drawing/2014/main" id="{84FC870B-6128-4E6C-95D0-70B99B367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4963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solidFill>
                  <a:srgbClr val="CC3300"/>
                </a:solidFill>
              </a:rPr>
              <a:t>O Exemplo de Jesus:</a:t>
            </a:r>
          </a:p>
          <a:p>
            <a:pPr algn="ctr" eaLnBrk="1" hangingPunct="1"/>
            <a:r>
              <a:rPr lang="pt-BR" altLang="pt-BR" sz="3600" b="1"/>
              <a:t>   “Tendo-se levantado </a:t>
            </a:r>
            <a:r>
              <a:rPr lang="pt-BR" altLang="pt-BR" sz="3600" b="1">
                <a:solidFill>
                  <a:srgbClr val="CC3300"/>
                </a:solidFill>
              </a:rPr>
              <a:t>alta madrugada,</a:t>
            </a:r>
            <a:r>
              <a:rPr lang="pt-BR" altLang="pt-BR" sz="3600" b="1"/>
              <a:t> saiu, foi a um lugar deserto </a:t>
            </a:r>
            <a:r>
              <a:rPr lang="pt-BR" altLang="pt-BR" sz="3600" b="1">
                <a:solidFill>
                  <a:srgbClr val="CC3300"/>
                </a:solidFill>
              </a:rPr>
              <a:t>para orar.”</a:t>
            </a:r>
            <a:r>
              <a:rPr lang="pt-BR" altLang="pt-BR" sz="3200" b="1"/>
              <a:t>   </a:t>
            </a:r>
            <a:r>
              <a:rPr lang="pt-BR" altLang="pt-BR" sz="2000" b="1"/>
              <a:t>Marcos 1:35</a:t>
            </a:r>
          </a:p>
          <a:p>
            <a:pPr algn="ctr" eaLnBrk="1" hangingPunct="1"/>
            <a:endParaRPr lang="pt-BR" altLang="pt-BR" sz="2000" b="1"/>
          </a:p>
          <a:p>
            <a:pPr algn="ctr" eaLnBrk="1" hangingPunct="1"/>
            <a:r>
              <a:rPr lang="pt-BR" altLang="pt-BR" sz="3600" b="1"/>
              <a:t>“Naqueles dias, retirou-se para o monte, a fim de orar, e </a:t>
            </a:r>
            <a:r>
              <a:rPr lang="pt-BR" altLang="pt-BR" sz="3600" b="1">
                <a:solidFill>
                  <a:srgbClr val="CC3300"/>
                </a:solidFill>
              </a:rPr>
              <a:t>passou a noite orando a</a:t>
            </a:r>
            <a:r>
              <a:rPr lang="pt-BR" altLang="pt-BR" sz="3600" b="1">
                <a:solidFill>
                  <a:srgbClr val="00FFCC"/>
                </a:solidFill>
              </a:rPr>
              <a:t> </a:t>
            </a:r>
            <a:r>
              <a:rPr lang="pt-BR" altLang="pt-BR" sz="3600" b="1">
                <a:solidFill>
                  <a:srgbClr val="CC3300"/>
                </a:solidFill>
              </a:rPr>
              <a:t>Deus.”</a:t>
            </a:r>
            <a:r>
              <a:rPr lang="pt-BR" altLang="pt-BR" sz="3600" b="1"/>
              <a:t> </a:t>
            </a:r>
            <a:r>
              <a:rPr lang="pt-BR" altLang="pt-BR" sz="2000" b="1"/>
              <a:t>Lucas 6: 12 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jesus orando">
            <a:extLst>
              <a:ext uri="{FF2B5EF4-FFF2-40B4-BE49-F238E27FC236}">
                <a16:creationId xmlns:a16="http://schemas.microsoft.com/office/drawing/2014/main" id="{FB30B8F6-D9F7-4392-9AA9-2F34EAF46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D56C7D13-BA0F-4425-B9E7-275739D78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69325" cy="48244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“Ele é nosso exemplo em todas as coisas. É um irmão em nossas fraquezas, pois como nós, em tudo foi tentado... </a:t>
            </a:r>
          </a:p>
          <a:p>
            <a:pPr algn="ctr" eaLnBrk="1" hangingPunct="1">
              <a:buFontTx/>
              <a:buNone/>
              <a:defRPr/>
            </a:pPr>
            <a:r>
              <a:rPr lang="pt-BR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Sua humanidade tornou a oração uma necessidade e um privilégio para Ele. Encontrava conforto e alegria na comunhão com o Pai.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se o Salvador, o Filho de Deus, sentia a necessidade de orar, quanto mais devemos nós, pecadores mortais...”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CC. 93,94</a:t>
            </a:r>
          </a:p>
          <a:p>
            <a:pPr algn="ctr" eaLnBrk="1" hangingPunct="1"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EBB20E3F-DC9B-4E31-B7B6-8F75FDEFD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207375" cy="48958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pt-BR"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Quando Os Pais Oram Por Seus Filhos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“Ele não deixará de ouvir a sincera oração dos pais, para que os filhos sejam abençoados por Ele e se tornem fiéis.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Quando os pais cumprem a sua parte em apontar aos filhos o caminho de Deus, podem estar seguros de que seus pedidos de ajuda em seu trabalho no lar serão atendidos.”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pt-BR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Signs of the Times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, 04/05/1888</a:t>
            </a:r>
          </a:p>
          <a:p>
            <a:pPr marL="0" indent="0" algn="ctr" eaLnBrk="1" hangingPunct="1">
              <a:defRPr/>
            </a:pPr>
            <a:endParaRPr lang="pt-B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7A37FD6A-3F66-4EE1-9720-B5F25BC0E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62150"/>
            <a:ext cx="8229600" cy="489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pt-BR" altLang="pt-BR" b="1"/>
              <a:t>“Invoca-me, e te responderei; anunciar-te-ei coisas grandes e ocultas, que não sabes.” </a:t>
            </a:r>
            <a:r>
              <a:rPr lang="pt-BR" altLang="pt-BR" sz="2000" b="1"/>
              <a:t>Jeremias 33: 3</a:t>
            </a:r>
          </a:p>
          <a:p>
            <a:pPr algn="ctr" eaLnBrk="1" hangingPunct="1">
              <a:buFontTx/>
              <a:buNone/>
            </a:pPr>
            <a:r>
              <a:rPr lang="pt-BR" altLang="pt-BR" b="1"/>
              <a:t>“E esta é a confiança que temos para com Ele: que, se pedirmos alguma coisa segundo a Sua vontade, Ele nos ouve.” </a:t>
            </a:r>
            <a:r>
              <a:rPr lang="pt-BR" altLang="pt-BR" sz="2000" b="1"/>
              <a:t>I João 5: 14</a:t>
            </a:r>
          </a:p>
          <a:p>
            <a:pPr algn="ctr" eaLnBrk="1" hangingPunct="1"/>
            <a:endParaRPr lang="pt-BR" altLang="pt-BR" sz="2000" b="1"/>
          </a:p>
        </p:txBody>
      </p:sp>
      <p:sp>
        <p:nvSpPr>
          <p:cNvPr id="4101" name="WordArt 5">
            <a:extLst>
              <a:ext uri="{FF2B5EF4-FFF2-40B4-BE49-F238E27FC236}">
                <a16:creationId xmlns:a16="http://schemas.microsoft.com/office/drawing/2014/main" id="{94D40ACD-2A18-4D6F-A397-DF766677C8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1268413"/>
            <a:ext cx="6696075" cy="544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Preciosas Promessas de Oração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A20DB2D-9122-44BA-99E5-901752DFF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065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z="2800" b="1">
                <a:solidFill>
                  <a:srgbClr val="FF0000"/>
                </a:solidFill>
              </a:rPr>
              <a:t>FILHOS VOLTAM AO APRISCO DO SENHOR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B33C5C8-D925-4734-B6A0-7417762AE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2800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“O último trabalho intercessor de Cristo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antes que ponha de lado suas vestes de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sacerdote, é apresentar as orações dos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pais por seus filhos. </a:t>
            </a:r>
            <a:r>
              <a:rPr lang="pt-BR" altLang="pt-BR" sz="2800" b="1">
                <a:solidFill>
                  <a:srgbClr val="FF0000"/>
                </a:solidFill>
              </a:rPr>
              <a:t>Eu vi um anjo poderoso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ser enviado e milhares de filhos lembrarem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os ensinamentos da infância e voltarem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2800" b="1">
                <a:solidFill>
                  <a:srgbClr val="FF0000"/>
                </a:solidFill>
              </a:rPr>
              <a:t>justamente antes que feche a porta da graça.”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2800"/>
              <a:t>        E. G. W. Review And Herald, 1902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06E0786-F4CD-4A52-9AF3-082D32BDA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4DC4B03-DADB-487B-8248-BD4050413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952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pt-BR" altLang="pt-BR" sz="2800" b="1">
                <a:solidFill>
                  <a:srgbClr val="008000"/>
                </a:solidFill>
              </a:rPr>
              <a:t>   Jó - De Madrugada Intercedia Pelos Seus Filhos</a:t>
            </a:r>
          </a:p>
          <a:p>
            <a:pPr algn="ctr" eaLnBrk="1" hangingPunct="1">
              <a:buFontTx/>
              <a:buNone/>
            </a:pPr>
            <a:r>
              <a:rPr lang="pt-BR" altLang="pt-BR" sz="2800" b="1"/>
              <a:t>   “Terminados os dias de seus banquetes, Jó os chamava e os santificava. </a:t>
            </a:r>
            <a:r>
              <a:rPr lang="pt-BR" altLang="pt-BR" sz="2800" b="1">
                <a:solidFill>
                  <a:srgbClr val="CC3300"/>
                </a:solidFill>
              </a:rPr>
              <a:t>Levantando-se de madrugada, oferecia holocaustos</a:t>
            </a:r>
            <a:r>
              <a:rPr lang="pt-BR" altLang="pt-BR" sz="2800" b="1"/>
              <a:t> segundo o número de todos eles, pensando: Talvez os meus filhos tenham pecado, e blasfemado contra Deus no seu coração. </a:t>
            </a:r>
            <a:r>
              <a:rPr lang="pt-BR" altLang="pt-BR" sz="2800" b="1">
                <a:solidFill>
                  <a:srgbClr val="CC3300"/>
                </a:solidFill>
              </a:rPr>
              <a:t>Assim fazia Jó continuamente.”</a:t>
            </a:r>
            <a:r>
              <a:rPr lang="pt-BR" altLang="pt-BR" sz="2400" b="1"/>
              <a:t>  Jó 1: 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A5F0014B-B253-4F2E-8904-2DA4C3AA1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23555" name="Picture 4" descr="familia">
            <a:extLst>
              <a:ext uri="{FF2B5EF4-FFF2-40B4-BE49-F238E27FC236}">
                <a16:creationId xmlns:a16="http://schemas.microsoft.com/office/drawing/2014/main" id="{4A4896D6-ADF0-49EB-B70E-A37C38BA6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>
            <a:extLst>
              <a:ext uri="{FF2B5EF4-FFF2-40B4-BE49-F238E27FC236}">
                <a16:creationId xmlns:a16="http://schemas.microsoft.com/office/drawing/2014/main" id="{C9AD799A-5C9D-453D-B868-A7BE9580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8208962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pt-BR" altLang="pt-BR" sz="3200" b="1">
                <a:solidFill>
                  <a:schemeClr val="bg1"/>
                </a:solidFill>
              </a:rPr>
              <a:t>“Pela manhã, antes que saia de casa para o trabalho do dia, reúna ele (pai) os filhos em redor de si, e, curvando-se perante Deus, entregue-os ao Seu paternal cuidado...</a:t>
            </a:r>
            <a:r>
              <a:rPr lang="pt-BR" altLang="pt-BR" sz="3200" b="1">
                <a:solidFill>
                  <a:srgbClr val="CC3300"/>
                </a:solidFill>
              </a:rPr>
              <a:t> Pais e mães, por mais prementes que sejam vossos afazeres, não deixeis de reunir vossa família em torno do altar de Deus. Pedi a guarda dos santos anjos em vosso lar.”</a:t>
            </a:r>
            <a:r>
              <a:rPr lang="pt-BR" altLang="pt-BR" sz="3200" b="1">
                <a:solidFill>
                  <a:srgbClr val="009900"/>
                </a:solidFill>
              </a:rPr>
              <a:t>   CBV, 392,393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3200" b="1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0FDD5F5D-E2B1-4CBC-8CED-20E19120A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>
                <a:solidFill>
                  <a:srgbClr val="008000"/>
                </a:solidFill>
              </a:rPr>
              <a:t>A Oração - Poderosa Arma ao Nosso Alcance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   A Vitória de Josafá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   Qual é o general que monta uma estratégia de batalha que requer que um coral conduza o exército à guerra?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   Foi isso que Josafá fez quando teve que enfrentar os enormes exércitos dos moabitas e amonitas.</a:t>
            </a:r>
          </a:p>
          <a:p>
            <a:pPr algn="ctr" eaLnBrk="1" hangingPunct="1">
              <a:lnSpc>
                <a:spcPct val="90000"/>
              </a:lnSpc>
            </a:pPr>
            <a:endParaRPr lang="pt-BR" altLang="pt-B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6B6B8019-5129-4FC6-A648-806F2AD07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81075"/>
            <a:ext cx="8424862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sz="2800" b="1"/>
              <a:t>Proclamou um jejum em todo o Judá, e reuniu todo o povo diante do templo em Jerusalém.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sz="2800" b="1"/>
              <a:t>   </a:t>
            </a:r>
            <a:r>
              <a:rPr lang="pt-BR" altLang="pt-BR" sz="2800" b="1">
                <a:solidFill>
                  <a:srgbClr val="008000"/>
                </a:solidFill>
              </a:rPr>
              <a:t>Orou: </a:t>
            </a:r>
            <a:r>
              <a:rPr lang="pt-BR" altLang="pt-BR" sz="2800" b="1">
                <a:solidFill>
                  <a:schemeClr val="tx2"/>
                </a:solidFill>
              </a:rPr>
              <a:t>Senhor,</a:t>
            </a:r>
            <a:r>
              <a:rPr lang="pt-BR" altLang="pt-BR" sz="2800" b="1"/>
              <a:t> “Em nós não há força para resistirmos a essa grande multidão que vem contra nós, e não sabemos nós o que fazer; porém os nossos olhos estão postos em Ti.”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sz="2800" b="1"/>
              <a:t>   </a:t>
            </a:r>
            <a:r>
              <a:rPr lang="pt-BR" altLang="pt-BR" sz="2000" b="1"/>
              <a:t>II Crônicas 20: 12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t-BR" altLang="pt-BR" sz="2800" b="1"/>
              <a:t>   </a:t>
            </a:r>
            <a:r>
              <a:rPr lang="pt-BR" altLang="pt-BR" b="1">
                <a:solidFill>
                  <a:srgbClr val="008000"/>
                </a:solidFill>
              </a:rPr>
              <a:t>O Senhor respondeu a Josafá: </a:t>
            </a:r>
            <a:r>
              <a:rPr lang="pt-BR" altLang="pt-BR" b="1">
                <a:solidFill>
                  <a:srgbClr val="CC3300"/>
                </a:solidFill>
              </a:rPr>
              <a:t>“Não temais, nem vos assusteis por causa desta grande multidão, pois a peleja não é vossa, mas de Deus.”</a:t>
            </a:r>
            <a:r>
              <a:rPr lang="pt-BR" altLang="pt-BR" b="1">
                <a:solidFill>
                  <a:srgbClr val="008000"/>
                </a:solidFill>
              </a:rPr>
              <a:t> Os homens de Judá nem teriam de pelejar.</a:t>
            </a:r>
          </a:p>
          <a:p>
            <a:pPr algn="ctr" eaLnBrk="1" hangingPunct="1">
              <a:lnSpc>
                <a:spcPct val="80000"/>
              </a:lnSpc>
            </a:pPr>
            <a:endParaRPr lang="pt-BR" altLang="pt-BR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C9A2AF8C-DAC7-4CEC-B947-DFAD11B6B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516938" cy="47529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Vitória  do Senhor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Josafá ordenou cantores que, vestidos de vestes sagradas, marchassem à frente do exército louvando a Deus dizendo: “Rendei graças ao Senhor, porque a Sua misericórdia dura para sempre.”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“Tendo Judá chegado ao alto que olha para o deserto, procurou ver a multidão, e eis que eram corpos mortos, que jaziam em terra, sem nenhum sobrevivente.”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II Crôn. 20: 21-24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pt-BR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Oração Faz a Diferença!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pt-BR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2775315B-FEEC-40A8-AE10-E6D69B0AE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9600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pt-BR" altLang="pt-BR" sz="3600" b="1">
                <a:solidFill>
                  <a:srgbClr val="008000"/>
                </a:solidFill>
              </a:rPr>
              <a:t>Tire tempo diariamente para buscar ao Senhor.</a:t>
            </a:r>
          </a:p>
          <a:p>
            <a:pPr algn="ctr" eaLnBrk="1" hangingPunct="1">
              <a:buFontTx/>
              <a:buNone/>
            </a:pPr>
            <a:r>
              <a:rPr lang="pt-BR" altLang="pt-BR" b="1"/>
              <a:t>   “Os que não têm tempo para dar atenção à sua própria alma, para se examinarem diariamente se estão ou não no amor de Deus, e colocarem-se no conduto da luz, </a:t>
            </a:r>
            <a:r>
              <a:rPr lang="pt-BR" altLang="pt-BR" b="1">
                <a:solidFill>
                  <a:srgbClr val="CC3300"/>
                </a:solidFill>
              </a:rPr>
              <a:t>terão tempo para as sugestões de Satanás, e a execução de seus planos.”</a:t>
            </a:r>
            <a:r>
              <a:rPr lang="pt-BR" altLang="pt-BR" b="1">
                <a:solidFill>
                  <a:srgbClr val="008000"/>
                </a:solidFill>
              </a:rPr>
              <a:t> </a:t>
            </a:r>
            <a:r>
              <a:rPr lang="pt-BR" altLang="pt-BR" sz="2000" b="1">
                <a:solidFill>
                  <a:srgbClr val="008000"/>
                </a:solidFill>
              </a:rPr>
              <a:t>M.E. II, 20,21</a:t>
            </a:r>
          </a:p>
          <a:p>
            <a:pPr algn="ctr" eaLnBrk="1" hangingPunct="1"/>
            <a:endParaRPr lang="pt-BR" altLang="pt-BR" sz="20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5676B67-2475-47A5-B874-077DC367B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C50AACD-E6E1-4D07-A2FD-AC0D7288E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2800" b="1"/>
              <a:t>“A oração é a resposta para cada problema da vida. Às vezes deixamos de orar em certas circunstâncias porque, a nosso ver, a situação é sem esperança. </a:t>
            </a:r>
            <a:r>
              <a:rPr lang="pt-BR" altLang="pt-BR" sz="2800" b="1">
                <a:solidFill>
                  <a:srgbClr val="CC3300"/>
                </a:solidFill>
              </a:rPr>
              <a:t>Mas nada é impossível com Deus. Nenhuma relação humana é tão tensa que Deus não possa trazê-la à reconciliação e à compreensão; nenhum hábito é tão profundamente enraizado que não possa ser vencido; ninguém é tão fraco que Ele não possa tornar forte. Ninguém é tão doente que Ele não possa curar...</a:t>
            </a:r>
            <a:r>
              <a:rPr lang="pt-BR" altLang="pt-BR" sz="2800" b="1"/>
              <a:t> Confiemos em Deus.”</a:t>
            </a:r>
            <a:r>
              <a:rPr lang="pt-BR" altLang="pt-BR" sz="2800"/>
              <a:t> Review, 7 de outubro de 1865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9788DC16-FCA5-4592-884C-40E7193F1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374063" cy="48244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grande necessidade da igreja nesta geração é a manifestação da glória de Deus. </a:t>
            </a: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Precisamos de homens e mulheres com a marca da glória de Deus em suas vidas.</a:t>
            </a: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Nossos púlpitos precisam ser inflamados por </a:t>
            </a:r>
            <a:r>
              <a:rPr lang="pt-BR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homens que viram o Rei da glória no seu lugar secreto de oração.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É preciso que existam </a:t>
            </a:r>
            <a:r>
              <a:rPr lang="pt-BR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homens e mulheres que se pareçam com Jesus por terem estado com Jesus.</a:t>
            </a:r>
          </a:p>
          <a:p>
            <a:pPr marL="0" indent="0" algn="ctr" eaLnBrk="1" hangingPunct="1">
              <a:defRPr/>
            </a:pPr>
            <a:endParaRPr lang="pt-BR" sz="28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5B54F747-F117-48E2-9195-2EFB637C7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pic>
        <p:nvPicPr>
          <p:cNvPr id="4099" name="Picture 4" descr="oração-os olhos">
            <a:extLst>
              <a:ext uri="{FF2B5EF4-FFF2-40B4-BE49-F238E27FC236}">
                <a16:creationId xmlns:a16="http://schemas.microsoft.com/office/drawing/2014/main" id="{24706677-A600-43CE-BAB4-02AF69A1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7431D37E-BE87-4782-B8EA-5417599C9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628775"/>
            <a:ext cx="7705725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“Porque os olhos do Senhor repousam sobre os justos, e os Seus ouvidos estão abertos às suas súplicas.” </a:t>
            </a: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 Pedro 3: 12</a:t>
            </a:r>
          </a:p>
          <a:p>
            <a:pPr algn="ctr">
              <a:defRPr/>
            </a:pPr>
            <a:endParaRPr lang="pt-BR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pt-BR" sz="36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FC2F823-7906-4691-986B-0C47B32B1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629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pt-BR" altLang="pt-BR" sz="2800" b="1"/>
              <a:t>Madrugada de 13 de agosto de 1961. </a:t>
            </a:r>
          </a:p>
          <a:p>
            <a:pPr marL="0" indent="0" algn="ctr" eaLnBrk="1" hangingPunct="1">
              <a:buFontTx/>
              <a:buNone/>
            </a:pPr>
            <a:r>
              <a:rPr lang="pt-BR" altLang="pt-BR" sz="2800" b="1"/>
              <a:t>Os berlinenses despertam com o barulho de máquinas, caminhões e milhares de homens erguendo um muro de 37 km, dividindo a cidade de Berlim, capital da Alemanha em duas: Berlim ocidental e Berlim oriental.</a:t>
            </a:r>
          </a:p>
          <a:p>
            <a:pPr marL="0" indent="0" algn="ctr" eaLnBrk="1" hangingPunct="1">
              <a:buFontTx/>
              <a:buNone/>
            </a:pPr>
            <a:r>
              <a:rPr lang="pt-BR" altLang="pt-BR" sz="2800" b="1"/>
              <a:t> Milhares de soldados faziam a proteção dos trabalhadores contra a fúria da população, que não aceitava a separação... </a:t>
            </a:r>
          </a:p>
          <a:p>
            <a:pPr marL="0" indent="0" eaLnBrk="1" hangingPunct="1"/>
            <a:endParaRPr lang="pt-BR" altLang="pt-BR" sz="2800" b="1"/>
          </a:p>
          <a:p>
            <a:pPr marL="0" indent="0" eaLnBrk="1" hangingPunct="1"/>
            <a:endParaRPr lang="pt-BR" altLang="pt-BR" sz="2800" b="1"/>
          </a:p>
          <a:p>
            <a:pPr marL="0" indent="0" eaLnBrk="1" hangingPunct="1"/>
            <a:endParaRPr lang="pt-BR" altLang="pt-BR" sz="2800" b="1"/>
          </a:p>
        </p:txBody>
      </p:sp>
      <p:sp>
        <p:nvSpPr>
          <p:cNvPr id="8196" name="WordArt 4">
            <a:extLst>
              <a:ext uri="{FF2B5EF4-FFF2-40B4-BE49-F238E27FC236}">
                <a16:creationId xmlns:a16="http://schemas.microsoft.com/office/drawing/2014/main" id="{954C6719-3004-4AF4-8265-9552DAB7E0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1052513"/>
            <a:ext cx="55451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O MURO DE BERLIM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2E1F1866-D10E-464A-8E61-D4E98D921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51693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3600">
              <a:solidFill>
                <a:srgbClr val="00FFCC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rgbClr val="CC3300"/>
                </a:solidFill>
              </a:rPr>
              <a:t>Em 1985</a:t>
            </a:r>
            <a:r>
              <a:rPr lang="pt-BR" altLang="pt-BR" sz="2400" b="1"/>
              <a:t>, um grupo de cristãos de  </a:t>
            </a:r>
            <a:r>
              <a:rPr lang="pt-BR" altLang="pt-BR" sz="2400" b="1">
                <a:solidFill>
                  <a:srgbClr val="CC3300"/>
                </a:solidFill>
              </a:rPr>
              <a:t>uma igreja de Leipzig</a:t>
            </a:r>
            <a:r>
              <a:rPr lang="pt-BR" altLang="pt-BR" sz="2400" b="1"/>
              <a:t>, Alemanha, iniciou um </a:t>
            </a:r>
            <a:r>
              <a:rPr lang="pt-BR" altLang="pt-BR" sz="2400" b="1">
                <a:solidFill>
                  <a:srgbClr val="CC3300"/>
                </a:solidFill>
              </a:rPr>
              <a:t>movimento de oração</a:t>
            </a:r>
            <a:r>
              <a:rPr lang="pt-BR" altLang="pt-BR" sz="2400" b="1"/>
              <a:t>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2400" b="1"/>
              <a:t>A princípio esse movimento era pequeno. Cinco a dez pessoas se reuniam toda segunda-feira à noite.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2400" b="1"/>
              <a:t>Os meses foram se passando e mais pessoas se uniram ao grupo de oração.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2400" b="1"/>
              <a:t>Em agosto de 1989 dezenas de milhares de cristãos se reuniam para orar em toda a Alemanha.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2400" b="1">
                <a:solidFill>
                  <a:srgbClr val="CC3300"/>
                </a:solidFill>
              </a:rPr>
              <a:t>Esse movimento de oração inflamou as faíscas da liberdade.</a:t>
            </a:r>
          </a:p>
          <a:p>
            <a:pPr algn="ctr" eaLnBrk="1" hangingPunct="1">
              <a:lnSpc>
                <a:spcPct val="90000"/>
              </a:lnSpc>
            </a:pPr>
            <a:endParaRPr lang="pt-BR" altLang="pt-BR" sz="2400" b="1"/>
          </a:p>
        </p:txBody>
      </p:sp>
      <p:sp>
        <p:nvSpPr>
          <p:cNvPr id="6147" name="WordArt 4">
            <a:extLst>
              <a:ext uri="{FF2B5EF4-FFF2-40B4-BE49-F238E27FC236}">
                <a16:creationId xmlns:a16="http://schemas.microsoft.com/office/drawing/2014/main" id="{2BF271D8-1509-4659-B101-3EEC4A9F52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92275" y="908050"/>
            <a:ext cx="5832475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O MOVIMENTO DE ORAÇÃO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4FBE5323-F523-4EDA-90CE-4E6F0A162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rgbClr val="CC3300"/>
                </a:solidFill>
              </a:rPr>
              <a:t>Era o dia 9 de novembro de 1989.</a:t>
            </a:r>
            <a:r>
              <a:rPr lang="pt-BR" altLang="pt-BR" b="1"/>
              <a:t>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De repente uma multidão começou a se aglomerar dos dois lados do muro. Eram milhares de pessoas.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pt-BR" altLang="pt-BR" b="1"/>
              <a:t>Impulsionados pelo desejo de liberdade, começaram a quebrar os portões que existiam em alguns trechos do muro e uma multidão do lado oriental começou a passar para o outro lado. </a:t>
            </a:r>
          </a:p>
          <a:p>
            <a:pPr marL="0" indent="0" algn="ctr" eaLnBrk="1" hangingPunct="1">
              <a:lnSpc>
                <a:spcPct val="90000"/>
              </a:lnSpc>
            </a:pPr>
            <a:endParaRPr lang="pt-BR" altLang="pt-B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3D2F1DAA-F04C-4F94-86AD-D8016AAAE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969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Os guardas decidiram não atirar nos dissidentes, como vinham fazendo durante vinte e oito anos.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chemeClr val="tx2"/>
                </a:solidFill>
              </a:rPr>
              <a:t>Pareciam paralisados e permaneciam em completo silêncio enquanto as pessoas se apressavam através dos portões.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>
                <a:solidFill>
                  <a:srgbClr val="FF0000"/>
                </a:solidFill>
              </a:rPr>
              <a:t>De repente os guardas deixam suas armas e se unem com a multidão em marteladas para derrubar o muro.</a:t>
            </a:r>
          </a:p>
          <a:p>
            <a:pPr algn="ctr" eaLnBrk="1" hangingPunct="1">
              <a:lnSpc>
                <a:spcPct val="90000"/>
              </a:lnSpc>
            </a:pPr>
            <a:endParaRPr lang="pt-BR" altLang="pt-BR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21CF98AF-B375-4C62-89B9-74384C2C1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52513"/>
            <a:ext cx="8496300" cy="45259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/>
              <a:t>Mais tarde, comentando sobre o assunto, a </a:t>
            </a:r>
            <a:r>
              <a:rPr lang="pt-BR" sz="2800" b="1" i="1"/>
              <a:t>New</a:t>
            </a:r>
            <a:r>
              <a:rPr lang="pt-BR" sz="2800" b="1"/>
              <a:t> </a:t>
            </a:r>
            <a:r>
              <a:rPr lang="pt-BR" sz="2800" b="1" i="1"/>
              <a:t>Republic Magazine</a:t>
            </a:r>
            <a:r>
              <a:rPr lang="pt-BR" sz="2800" b="1"/>
              <a:t>, revista secular, escreveu: “Um antigo adágio diz que a oração muda as coisas.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/>
              <a:t>Não podemos nos responsabilizar pela veracidade da oração, mas sabemos que </a:t>
            </a:r>
            <a:r>
              <a:rPr lang="pt-BR" sz="2800" b="1">
                <a:solidFill>
                  <a:srgbClr val="FF0000"/>
                </a:solidFill>
              </a:rPr>
              <a:t>pessoas orando mudaram o rumo da Europa moderna.”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pt-BR" sz="2800" b="1"/>
              <a:t>   </a:t>
            </a:r>
            <a:r>
              <a:rPr lang="pt-BR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 povo orando mudou a história de uma nação, porque a oração faz a diferença.</a:t>
            </a:r>
          </a:p>
          <a:p>
            <a:pPr marL="0" indent="0" algn="ctr" eaLnBrk="1" hangingPunct="1">
              <a:lnSpc>
                <a:spcPct val="80000"/>
              </a:lnSpc>
              <a:defRPr/>
            </a:pPr>
            <a:endParaRPr lang="pt-BR" sz="28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2604F5E7-2BC0-49CE-9039-5ED2C7756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8229600" cy="45259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pt-BR" sz="4400" b="1">
                <a:solidFill>
                  <a:srgbClr val="008000"/>
                </a:solidFill>
              </a:rPr>
              <a:t>“E será que, antes que clamem, Eu responderei; estando eles ainda falando, eu os ouvirei.”</a:t>
            </a:r>
            <a:r>
              <a:rPr lang="pt-BR" sz="2800" b="1">
                <a:solidFill>
                  <a:srgbClr val="008000"/>
                </a:solidFill>
              </a:rPr>
              <a:t>  Isaías 65: 24</a:t>
            </a:r>
          </a:p>
          <a:p>
            <a:pPr eaLnBrk="1" hangingPunct="1">
              <a:buFontTx/>
              <a:buNone/>
              <a:defRPr/>
            </a:pPr>
            <a:endParaRPr lang="pt-BR" sz="2800" b="1">
              <a:solidFill>
                <a:srgbClr val="CC33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pt-BR" sz="2800"/>
              <a:t>   </a:t>
            </a:r>
            <a:r>
              <a:rPr 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Você crê verdadeiramente nesta promessa?</a:t>
            </a:r>
          </a:p>
          <a:p>
            <a:pPr eaLnBrk="1" hangingPunct="1">
              <a:defRPr/>
            </a:pPr>
            <a:endParaRPr lang="pt-BR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1776</Words>
  <Application>Microsoft Office PowerPoint</Application>
  <PresentationFormat>Apresentação na tela (4:3)</PresentationFormat>
  <Paragraphs>97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Wingdings</vt:lpstr>
      <vt:lpstr>Arial</vt:lpstr>
      <vt:lpstr>Arial Black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FILHOS VOLTAM AO APRISCO DO SENHOR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MORDOMIA CRISTÃ</dc:subject>
  <dc:creator>Pr. MARCELO AUGUSTO DE CARVALHO; UNeB</dc:creator>
  <cp:keywords>www.4tons.com.br</cp:keywords>
  <dc:description>COMÉRCIO PROIBIDO. USO PESSOAL</dc:description>
  <cp:lastModifiedBy>UCB - Marcelo Augusto de Carvalho</cp:lastModifiedBy>
  <cp:revision>56</cp:revision>
  <dcterms:created xsi:type="dcterms:W3CDTF">2006-03-22T16:37:19Z</dcterms:created>
  <dcterms:modified xsi:type="dcterms:W3CDTF">2020-12-17T12:47:51Z</dcterms:modified>
</cp:coreProperties>
</file>