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66"/>
  </p:notesMasterIdLst>
  <p:handoutMasterIdLst>
    <p:handoutMasterId r:id="rId67"/>
  </p:handoutMasterIdLst>
  <p:sldIdLst>
    <p:sldId id="256" r:id="rId2"/>
    <p:sldId id="346" r:id="rId3"/>
    <p:sldId id="305" r:id="rId4"/>
    <p:sldId id="315" r:id="rId5"/>
    <p:sldId id="330" r:id="rId6"/>
    <p:sldId id="331" r:id="rId7"/>
    <p:sldId id="332" r:id="rId8"/>
    <p:sldId id="334" r:id="rId9"/>
    <p:sldId id="344" r:id="rId10"/>
    <p:sldId id="285" r:id="rId11"/>
    <p:sldId id="337" r:id="rId12"/>
    <p:sldId id="308" r:id="rId13"/>
    <p:sldId id="309" r:id="rId14"/>
    <p:sldId id="310" r:id="rId15"/>
    <p:sldId id="311" r:id="rId16"/>
    <p:sldId id="345" r:id="rId17"/>
    <p:sldId id="333" r:id="rId18"/>
    <p:sldId id="338" r:id="rId19"/>
    <p:sldId id="339" r:id="rId20"/>
    <p:sldId id="340" r:id="rId21"/>
    <p:sldId id="341" r:id="rId22"/>
    <p:sldId id="342" r:id="rId23"/>
    <p:sldId id="343" r:id="rId24"/>
    <p:sldId id="336" r:id="rId25"/>
    <p:sldId id="329" r:id="rId26"/>
    <p:sldId id="348" r:id="rId27"/>
    <p:sldId id="349" r:id="rId28"/>
    <p:sldId id="350" r:id="rId29"/>
    <p:sldId id="351" r:id="rId30"/>
    <p:sldId id="352" r:id="rId31"/>
    <p:sldId id="347" r:id="rId32"/>
    <p:sldId id="353" r:id="rId33"/>
    <p:sldId id="354" r:id="rId34"/>
    <p:sldId id="328" r:id="rId35"/>
    <p:sldId id="358" r:id="rId36"/>
    <p:sldId id="355" r:id="rId37"/>
    <p:sldId id="356" r:id="rId38"/>
    <p:sldId id="357" r:id="rId39"/>
    <p:sldId id="307" r:id="rId40"/>
    <p:sldId id="314" r:id="rId41"/>
    <p:sldId id="321" r:id="rId42"/>
    <p:sldId id="287" r:id="rId43"/>
    <p:sldId id="291" r:id="rId44"/>
    <p:sldId id="323" r:id="rId45"/>
    <p:sldId id="324" r:id="rId46"/>
    <p:sldId id="325" r:id="rId47"/>
    <p:sldId id="326" r:id="rId48"/>
    <p:sldId id="327" r:id="rId49"/>
    <p:sldId id="296" r:id="rId50"/>
    <p:sldId id="297" r:id="rId51"/>
    <p:sldId id="301" r:id="rId52"/>
    <p:sldId id="302" r:id="rId53"/>
    <p:sldId id="303" r:id="rId54"/>
    <p:sldId id="304" r:id="rId55"/>
    <p:sldId id="288" r:id="rId56"/>
    <p:sldId id="295" r:id="rId57"/>
    <p:sldId id="322" r:id="rId58"/>
    <p:sldId id="259" r:id="rId59"/>
    <p:sldId id="260" r:id="rId60"/>
    <p:sldId id="261" r:id="rId61"/>
    <p:sldId id="262" r:id="rId62"/>
    <p:sldId id="265" r:id="rId63"/>
    <p:sldId id="268" r:id="rId64"/>
    <p:sldId id="270" r:id="rId65"/>
  </p:sldIdLst>
  <p:sldSz cx="9144000" cy="6858000" type="screen4x3"/>
  <p:notesSz cx="6858000" cy="9144000"/>
  <p:embeddedFontLst>
    <p:embeddedFont>
      <p:font typeface="Tahoma" panose="020B0604030504040204" pitchFamily="34" charset="0"/>
      <p:regular r:id="rId68"/>
      <p:bold r:id="rId69"/>
    </p:embeddedFont>
    <p:embeddedFont>
      <p:font typeface="Verdana" panose="020B0604030504040204" pitchFamily="34" charset="0"/>
      <p:regular r:id="rId70"/>
      <p:bold r:id="rId71"/>
      <p:italic r:id="rId72"/>
      <p:boldItalic r:id="rId73"/>
    </p:embeddedFont>
  </p:embeddedFontLst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FFFF"/>
    <a:srgbClr val="0099FF"/>
    <a:srgbClr val="656301"/>
    <a:srgbClr val="631803"/>
    <a:srgbClr val="612105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6" autoAdjust="0"/>
    <p:restoredTop sz="94698" autoAdjust="0"/>
  </p:normalViewPr>
  <p:slideViewPr>
    <p:cSldViewPr>
      <p:cViewPr varScale="1">
        <p:scale>
          <a:sx n="62" d="100"/>
          <a:sy n="62" d="100"/>
        </p:scale>
        <p:origin x="15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font" Target="fonts/font1.fntdata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font" Target="fonts/font2.fntdata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5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font" Target="fonts/font3.fntdata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font" Target="fonts/font4.fntdata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D139451D-B9A4-43C5-ABFE-A0F3C97DD6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C2D1E6FA-2255-4956-8376-D047F1A303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F0C3D570-D3AA-4A92-9A8C-1F58AB387B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95C77B6F-9560-4B65-A56A-85980ED3FC8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fld id="{C7BAB5AE-33F5-4ADC-85EA-71CF240E56D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EE17F56-C077-4EF4-AECB-CB02254257F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2D11B7C-4913-4F81-9587-2DC7A9FA79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CF049679-10BE-435C-8FAA-452C1ACBFC4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810E1E6E-6704-4E83-BFB1-23B62E206C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764E9BB5-CF8D-42B8-9628-D04AD984D0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826AF51C-3D22-40E3-97B9-139E73D520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25D5E6-72A0-4F07-9B33-AFBD1918A8F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902649BD-177B-4BB3-9304-E15553F54C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2D8BA18-BD36-4E77-83EE-67CF40E79E76}" type="slidenum">
              <a:rPr lang="pt-BR" altLang="pt-BR" sz="1200"/>
              <a:pPr eaLnBrk="1" hangingPunct="1"/>
              <a:t>1</a:t>
            </a:fld>
            <a:endParaRPr lang="pt-BR" altLang="pt-BR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2855C133-50FC-4425-9510-CA9F88401D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A36E92CF-D694-4E4D-8719-E901BF90B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5D63006E-21BD-4B5B-9816-55F3F7BD9C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0E9DA67-3480-48BC-95FF-2E2D73C1BCD0}" type="slidenum">
              <a:rPr lang="pt-BR" altLang="pt-BR" sz="1200"/>
              <a:pPr eaLnBrk="1" hangingPunct="1"/>
              <a:t>40</a:t>
            </a:fld>
            <a:endParaRPr lang="pt-BR" altLang="pt-BR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E862AF16-B517-4726-9E6D-53B320E487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A7922D42-FD9C-4030-9E74-2FA22C0FF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62B03AD9-D5ED-4C0B-B9A5-8AF095039F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E6B808D-2C62-4315-856F-4FA8E3C2A5FB}" type="slidenum">
              <a:rPr lang="pt-BR" altLang="pt-BR" sz="1200"/>
              <a:pPr eaLnBrk="1" hangingPunct="1"/>
              <a:t>41</a:t>
            </a:fld>
            <a:endParaRPr lang="pt-BR" altLang="pt-BR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E78461B-F77A-4B75-824B-2234E403CA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27272C67-9D34-4408-A494-536D607B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232FB7D2-345F-4059-9855-99EA6A1B5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910B7C-F120-4182-82A3-4B0FB0B5DF91}" type="slidenum">
              <a:rPr lang="pt-BR" altLang="pt-BR" sz="1200"/>
              <a:pPr eaLnBrk="1" hangingPunct="1"/>
              <a:t>42</a:t>
            </a:fld>
            <a:endParaRPr lang="pt-BR" altLang="pt-BR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E93F47B9-8807-42D7-B5E6-74906B8151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8BE8BC9D-ADE2-47C9-8CB2-9EA3FC6B2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13DE232F-721D-4058-9BBD-6F8AD58E7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C1C2EFD-C317-404F-B988-DCEC4943D130}" type="slidenum">
              <a:rPr lang="pt-BR" altLang="pt-BR" sz="1200"/>
              <a:pPr eaLnBrk="1" hangingPunct="1"/>
              <a:t>43</a:t>
            </a:fld>
            <a:endParaRPr lang="pt-BR" altLang="pt-BR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388E6DF1-E8C4-4057-AF02-E1CF291CE9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2523B685-1863-4239-8D8A-17CE94B36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62947093-4811-4496-81D4-6FCED66FFA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4EC37D7-2EB4-47D0-9C0C-5F894D3F5790}" type="slidenum">
              <a:rPr lang="pt-BR" altLang="pt-BR" sz="1200"/>
              <a:pPr eaLnBrk="1" hangingPunct="1"/>
              <a:t>44</a:t>
            </a:fld>
            <a:endParaRPr lang="pt-BR" altLang="pt-BR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43D478F1-C559-44AA-9076-3C5F894C32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69780105-3B53-4487-815C-9A31134463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B762463-0A61-4267-BCD7-6AA23338BC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D9B12BE-6294-4433-BA1F-E573BDB85B2C}" type="slidenum">
              <a:rPr lang="pt-BR" altLang="pt-BR" sz="1200"/>
              <a:pPr eaLnBrk="1" hangingPunct="1"/>
              <a:t>45</a:t>
            </a:fld>
            <a:endParaRPr lang="pt-BR" altLang="pt-BR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26E69B60-1B52-4F86-A551-5AAE59C593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045DDE45-9DBB-4242-9D3F-6E0904355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4E4EC59F-81FD-4FF5-99A8-78C02DFAE2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DB5543-DE14-4A10-B23E-F2563C63B7AC}" type="slidenum">
              <a:rPr lang="pt-BR" altLang="pt-BR" sz="1200"/>
              <a:pPr eaLnBrk="1" hangingPunct="1"/>
              <a:t>46</a:t>
            </a:fld>
            <a:endParaRPr lang="pt-BR" altLang="pt-BR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275369D8-E306-4616-8FC3-5E58D4C305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47381319-5EC9-4C5E-AACF-732AE8299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90A472C9-9DAD-4A9B-B75E-4CB7B83D94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468837B-C686-446B-B700-29AB006B466B}" type="slidenum">
              <a:rPr lang="pt-BR" altLang="pt-BR" sz="1200"/>
              <a:pPr eaLnBrk="1" hangingPunct="1"/>
              <a:t>47</a:t>
            </a:fld>
            <a:endParaRPr lang="pt-BR" altLang="pt-BR" sz="12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B7F26761-5C02-4DCF-8D60-0CE9B01E35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53FDCC6B-14C2-4873-9B14-B75D7F920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ECDFBCBF-83AA-466C-9C24-07904A42C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C80CC7B-0E04-4625-8835-337AC5F66578}" type="slidenum">
              <a:rPr lang="pt-BR" altLang="pt-BR" sz="1200"/>
              <a:pPr eaLnBrk="1" hangingPunct="1"/>
              <a:t>48</a:t>
            </a:fld>
            <a:endParaRPr lang="pt-BR" altLang="pt-BR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2BB1CB9F-CC0E-4B2D-A262-EF3C262216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76338EC0-95A7-4D09-9C30-C091DC566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BBE9C6DD-B9CC-476C-8773-8035F8C90D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0E45B72-7BF7-43FC-A0B4-0454B09651B4}" type="slidenum">
              <a:rPr lang="pt-BR" altLang="pt-BR" sz="1200"/>
              <a:pPr eaLnBrk="1" hangingPunct="1"/>
              <a:t>49</a:t>
            </a:fld>
            <a:endParaRPr lang="pt-BR" altLang="pt-BR" sz="12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66F41000-20F7-49AE-AEE3-01F843A79B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42E8E002-07B8-4687-ACE4-8ABB24D54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A86172D3-DF85-40CF-A286-34706B315B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F421706-4C45-456E-8870-E730A3DE2710}" type="slidenum">
              <a:rPr lang="pt-BR" altLang="pt-BR" sz="1200"/>
              <a:pPr eaLnBrk="1" hangingPunct="1"/>
              <a:t>3</a:t>
            </a:fld>
            <a:endParaRPr lang="pt-BR" altLang="pt-BR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7580019D-5118-44DA-ABDA-F4A48BE0BA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FAC53E8F-61D3-4AA7-9626-83A14B557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C17DFD07-E9E8-41E6-9FC8-0B4C76A511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A6BB49-AB78-455A-8BC7-C1E374DAEE13}" type="slidenum">
              <a:rPr lang="pt-BR" altLang="pt-BR" sz="1200"/>
              <a:pPr eaLnBrk="1" hangingPunct="1"/>
              <a:t>50</a:t>
            </a:fld>
            <a:endParaRPr lang="pt-BR" altLang="pt-BR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ADC8995A-6DFF-4E19-9CD8-B398E8842B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19D394EB-A7B0-4330-B0E2-6BCF5B6FC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C28BBEA3-90F8-43F3-96CE-9753328C3B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F975D1-CE34-488E-8EC3-C2D8B4A57B8B}" type="slidenum">
              <a:rPr lang="pt-BR" altLang="pt-BR" sz="1200"/>
              <a:pPr eaLnBrk="1" hangingPunct="1"/>
              <a:t>51</a:t>
            </a:fld>
            <a:endParaRPr lang="pt-BR" altLang="pt-BR" sz="12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99BD5EA7-8B70-4D2E-8DD6-9CE982C8A5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4DF0BEB2-BB9C-470A-A402-C3F40074C3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0225FDAA-F45D-48D8-B8EF-F72CDD104E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D1B49B4-9B73-4869-869F-6F8A1755B8EB}" type="slidenum">
              <a:rPr lang="pt-BR" altLang="pt-BR" sz="1200"/>
              <a:pPr eaLnBrk="1" hangingPunct="1"/>
              <a:t>52</a:t>
            </a:fld>
            <a:endParaRPr lang="pt-BR" altLang="pt-BR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EC9406E7-FC27-4F20-8A25-87FCAF5CA2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B8C2C7A6-9439-4A49-8F8C-24E91B9D8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80C86140-728D-420E-8A6D-DA079A01F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A44E91F-5F99-4E41-8DF5-7B4C0FDAC60C}" type="slidenum">
              <a:rPr lang="pt-BR" altLang="pt-BR" sz="1200"/>
              <a:pPr eaLnBrk="1" hangingPunct="1"/>
              <a:t>53</a:t>
            </a:fld>
            <a:endParaRPr lang="pt-BR" altLang="pt-BR" sz="12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6E077C3A-4EB5-45FA-B369-B39E48EE96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33FD3F7-E536-48AB-B83C-8148FC470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0B2E6D96-B9A1-4C80-B8D2-A1F5CA4C97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9CBA135-D5B2-44B3-8132-84172FE5145D}" type="slidenum">
              <a:rPr lang="pt-BR" altLang="pt-BR" sz="1200"/>
              <a:pPr eaLnBrk="1" hangingPunct="1"/>
              <a:t>54</a:t>
            </a:fld>
            <a:endParaRPr lang="pt-BR" altLang="pt-BR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08E38E27-0489-4A6C-AD21-319CAF67CF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4BFE423C-4A51-4AA1-89FE-FB0CC3BCFA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CB3C035F-DC26-48FB-AB73-1D4C5D9CFF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64F709-C95E-496A-8017-231CD49AE5E5}" type="slidenum">
              <a:rPr lang="pt-BR" altLang="pt-BR" sz="1200"/>
              <a:pPr eaLnBrk="1" hangingPunct="1"/>
              <a:t>55</a:t>
            </a:fld>
            <a:endParaRPr lang="pt-BR" altLang="pt-BR" sz="12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2FC38365-A4B4-498A-A647-A5B0EFE496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0F83B9A3-1024-4D36-A6A1-22D5655F2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255F72C8-6E72-4A62-AC5E-F3F8BEC09C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6F10C12-4265-4B5D-A174-9D7FDD17B931}" type="slidenum">
              <a:rPr lang="pt-BR" altLang="pt-BR" sz="1200"/>
              <a:pPr eaLnBrk="1" hangingPunct="1"/>
              <a:t>56</a:t>
            </a:fld>
            <a:endParaRPr lang="pt-BR" altLang="pt-BR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2C42D9BD-674B-41BF-9145-8081DA65C9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FE1AE46D-ACD3-4FB8-BC42-98E741A5A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784311F4-F952-4D8A-96E3-8896CD5D9C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0C5003A-3293-47AD-9D5B-B35F79DCBE0E}" type="slidenum">
              <a:rPr lang="pt-BR" altLang="pt-BR" sz="1200"/>
              <a:pPr eaLnBrk="1" hangingPunct="1"/>
              <a:t>57</a:t>
            </a:fld>
            <a:endParaRPr lang="pt-BR" altLang="pt-BR" sz="12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F02B6AD4-AF6B-49C7-B05C-8D4CEB46C7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24840A62-F50B-489F-B05E-B89CC54A4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73495558-1665-4196-B0FF-B178090CEE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E4D4F51-1F6B-45C9-8037-FAB502B5EEFA}" type="slidenum">
              <a:rPr lang="pt-BR" altLang="pt-BR" sz="1200"/>
              <a:pPr eaLnBrk="1" hangingPunct="1"/>
              <a:t>58</a:t>
            </a:fld>
            <a:endParaRPr lang="pt-BR" altLang="pt-BR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7D442E98-FBEE-425D-AA8C-ACDF31E04A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EBCD1A89-0DCE-466F-86FC-6B861E3A5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255E9D44-9801-49D3-9905-C0100E5733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49305DE-B509-46F0-9A08-7EC5E1E3FEDB}" type="slidenum">
              <a:rPr lang="pt-BR" altLang="pt-BR" sz="1200"/>
              <a:pPr eaLnBrk="1" hangingPunct="1"/>
              <a:t>59</a:t>
            </a:fld>
            <a:endParaRPr lang="pt-BR" altLang="pt-BR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8350A3AC-46F3-469E-9E9C-0DECCD8A07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8A0F4E2F-9622-43D7-8B84-76853B5E5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65ADCDAC-980B-4DC8-BC84-15088EC52E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5AFA17-B826-4516-9B06-CB8AEB2674BD}" type="slidenum">
              <a:rPr lang="pt-BR" altLang="pt-BR" sz="1200"/>
              <a:pPr eaLnBrk="1" hangingPunct="1"/>
              <a:t>4</a:t>
            </a:fld>
            <a:endParaRPr lang="pt-BR" altLang="pt-BR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B3C84214-A68B-43DF-AD63-963E678BD7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CFE4086B-C27A-497B-8458-8D8DF83A0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5FC2F166-6D0C-4225-99EA-9F347FEB19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19FD30A-A2D3-4E21-B6A2-5AF04BB25F15}" type="slidenum">
              <a:rPr lang="pt-BR" altLang="pt-BR" sz="1200"/>
              <a:pPr eaLnBrk="1" hangingPunct="1"/>
              <a:t>60</a:t>
            </a:fld>
            <a:endParaRPr lang="pt-BR" altLang="pt-BR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87E32D3D-3520-41A0-8EFC-062FF89622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4420B17F-51F4-4275-A4E4-3A0D70A72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9590A47B-4933-40AC-BCA3-C84ED29782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A2F2F31-D17E-4B87-9B9D-7A80C88894D1}" type="slidenum">
              <a:rPr lang="pt-BR" altLang="pt-BR" sz="1200"/>
              <a:pPr eaLnBrk="1" hangingPunct="1"/>
              <a:t>61</a:t>
            </a:fld>
            <a:endParaRPr lang="pt-BR" altLang="pt-BR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A15CF526-B0B1-4218-94B3-4678BC107B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783D3B8E-CFDD-403B-AB0F-196962971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18BCDB96-4595-4444-9BCA-9756423E56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B32C69-92D8-40F8-AAAC-D28169F60F6F}" type="slidenum">
              <a:rPr lang="pt-BR" altLang="pt-BR" sz="1200"/>
              <a:pPr eaLnBrk="1" hangingPunct="1"/>
              <a:t>62</a:t>
            </a:fld>
            <a:endParaRPr lang="pt-BR" altLang="pt-BR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6062D8DC-6E51-47D3-943E-9BC50DEB69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F8AB259A-F651-4F69-935F-49B81DB2AB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4B8D633E-2C18-424E-9BCA-D578E472A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86B3CDE-067E-471F-A826-E717490FC27A}" type="slidenum">
              <a:rPr lang="pt-BR" altLang="pt-BR" sz="1200"/>
              <a:pPr eaLnBrk="1" hangingPunct="1"/>
              <a:t>63</a:t>
            </a:fld>
            <a:endParaRPr lang="pt-BR" altLang="pt-BR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827A0BAA-05A9-483D-ABB5-EF4147B9B9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623DAC01-3B15-4E4C-A567-7AFDD0796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F63EE4FB-D47C-43A3-B299-0BDDD51612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6E4E64-AF02-4139-844B-927BA6BD0CCC}" type="slidenum">
              <a:rPr lang="pt-BR" altLang="pt-BR" sz="1200"/>
              <a:pPr eaLnBrk="1" hangingPunct="1"/>
              <a:t>64</a:t>
            </a:fld>
            <a:endParaRPr lang="pt-BR" altLang="pt-BR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F3533082-CF83-4402-9F89-5589CFFF4A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BA781A6F-882F-4F92-AD59-0478F0F5B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9F90D51D-1B3A-4AB8-88C9-BAA398903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9316BF-53CF-4FB8-BFBD-E4A4CB4D69FE}" type="slidenum">
              <a:rPr lang="pt-BR" altLang="pt-BR" sz="1200"/>
              <a:pPr eaLnBrk="1" hangingPunct="1"/>
              <a:t>10</a:t>
            </a:fld>
            <a:endParaRPr lang="pt-BR" altLang="pt-BR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5C2D94EE-73E6-4AD9-A6CB-8848980B28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1865DDAC-FB86-4BB2-8CC6-8E23F5A8D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3320F304-0371-4C9B-941F-6F1AF00C45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F06F08-86CA-46F4-AB2A-B72CD997A9F1}" type="slidenum">
              <a:rPr lang="pt-BR" altLang="pt-BR" sz="1200"/>
              <a:pPr eaLnBrk="1" hangingPunct="1"/>
              <a:t>12</a:t>
            </a:fld>
            <a:endParaRPr lang="pt-BR" altLang="pt-BR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D9C678D6-214F-4269-8C7D-4FDC946EC8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15BD4791-30F9-401D-9C4B-EA3A475D20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7BEA012C-527F-460C-B4C1-F3377A3947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EB6F395-07CB-46F1-A485-0528685607B8}" type="slidenum">
              <a:rPr lang="pt-BR" altLang="pt-BR" sz="1200"/>
              <a:pPr eaLnBrk="1" hangingPunct="1"/>
              <a:t>13</a:t>
            </a:fld>
            <a:endParaRPr lang="pt-BR" altLang="pt-BR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1EA29AFA-C0D1-4DAF-B4D3-E0300DA548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EE560E43-CDFD-4247-BCCC-4CC2490ED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C94DAA7C-0519-435D-852A-49B4C92EE6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6FD1360-1C06-4BB2-B2D0-C4827138E598}" type="slidenum">
              <a:rPr lang="pt-BR" altLang="pt-BR" sz="1200"/>
              <a:pPr eaLnBrk="1" hangingPunct="1"/>
              <a:t>14</a:t>
            </a:fld>
            <a:endParaRPr lang="pt-BR" altLang="pt-BR" sz="12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6080BBDB-4F90-4B33-BDF8-3DEBF21CBF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E4B6AA22-5BF4-4212-9B92-12369D9DC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1BE994FD-9B12-45DE-831F-363F8324B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744983-B2B9-4A09-B33E-45E988B1EA59}" type="slidenum">
              <a:rPr lang="pt-BR" altLang="pt-BR" sz="1200"/>
              <a:pPr eaLnBrk="1" hangingPunct="1"/>
              <a:t>15</a:t>
            </a:fld>
            <a:endParaRPr lang="pt-BR" altLang="pt-BR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885ADB2F-5B7B-4CA2-9558-BFA4C5AD25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9A29C15F-887F-46AB-8AD3-0CD94F77D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C90582D5-37CF-4B09-A70F-B498737F2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378449-3C69-4E38-A35F-9FEED1E74EE4}" type="slidenum">
              <a:rPr lang="pt-BR" altLang="pt-BR" sz="1200"/>
              <a:pPr eaLnBrk="1" hangingPunct="1"/>
              <a:t>39</a:t>
            </a:fld>
            <a:endParaRPr lang="pt-BR" altLang="pt-BR" sz="12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000D72E6-BCD9-49D0-B1B5-51FFEF4D18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B16DF0F-6E32-4BB5-B4D7-B1E403F0B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Slide de título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D50E0D0-5316-496B-9149-30FEF0CDFA4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A120BF4-6801-43C3-B0E7-CF59ED723F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pt-BR" u="none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C207657-2B83-4A1D-A812-7AACA735A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pt-BR" u="none"/>
            </a:p>
          </p:txBody>
        </p:sp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C969C9D9-AE4B-4885-BA05-9FA565DE485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566FB19-286A-412A-942E-2EB81B9F126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3E35C9D5-25CA-42ED-A8BB-0969FDD1F3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4FC7A227-28F0-42CE-A887-64A9D1DEB3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CA45D-A063-48FA-8BF6-FE3B88E199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64099004"/>
      </p:ext>
    </p:extLst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9D17F22-2C31-459B-91A1-6B265BCDF5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84BD1FD-7609-4A3D-A69B-CB5537EDE1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9D589D9-B391-4EE1-B3EF-E6B4EB4AB8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16BC63-B357-463E-9142-8BF91FC6D2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66777036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2E493BCC-CEB7-46EB-AF4B-124CC8C8C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73478B8-6246-4DE5-86B9-8F2C1B03BE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077C556C-6816-426E-9865-A5EBF1240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23BCA-B856-4F3C-ADF0-A95E6A9E93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22901204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6583D27-B77C-469F-8149-DB5F42AED7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2DC1688-781D-4A6A-8C7A-36B047AA2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123ACA0-23B4-4356-8303-F6BC25A1D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6B097-F250-4C47-B542-70E3EE8939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0044974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40A60D5-13F9-4987-A0B0-80F222B2FB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08700BE-08B2-4E9B-9AF6-08E45B3998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E38BCD1-0CA5-45E1-9557-25BDB2B00F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F3B2E-7BD3-4007-B473-7A7195D6E8E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1749827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9FC0AB8-9F43-4EE9-A7E3-E9AC08D6D5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D80565F-603C-4F23-AEBA-36223BF2C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22035A7-CD07-4279-8FDC-0D03FB2201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D6C4E4-B424-4C83-A7D3-9A54D73BA1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6779402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C7E14C1-311F-40D9-84B7-D49C6C8E66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A059BEC-3743-4E02-871A-378625DDCF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D70A875-F266-48BF-8072-86723E88FE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83112-DCB2-415B-8ABB-0186096BE54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9705430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E6BD83C4-2556-40F3-B621-ACE9FE7456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F3999C9C-07E7-4B9A-8A2E-EC562C7E2C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B47BCA6-4B4D-4AC7-B144-CB393842C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6FA93-8F99-4341-B3DD-C3CFAD89181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91571625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49BC8551-1911-41D7-840F-AC06ACFDF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C48C2F5-E893-4F5E-8285-C67BD607EF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FDFFEBF-CD8F-4606-8AE7-2A42007A08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A63313-AFC4-49AD-B80B-C681DF6A1D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42446824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3807CFB-CD7D-45B2-8579-C217FD79E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D75B005-8310-4C45-9E0E-D511BB5320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D8A8339-0BED-439B-B27E-4EE997610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1740F-DF34-4EE2-9016-A5422E78228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8961284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2BDFC65-99F7-45F3-9ABE-6542DFAE32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6B7DABC-8A41-4196-9146-AB5AF4C8BD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5F81E09-3A68-4424-AE15-B103780ED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DE473-2ACF-4CAF-89BE-CAEE3D791B7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08301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F877882-67C2-4F30-9546-2A075F7A0CA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87450" cy="6856413"/>
            <a:chOff x="0" y="0"/>
            <a:chExt cx="720" cy="4319"/>
          </a:xfrm>
        </p:grpSpPr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0DAEE8FC-987A-4006-8E3B-CDAAE7A9AD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pt-BR" u="none"/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E61DD570-AB2E-48D1-8050-A1018D34AE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pt-BR" u="none"/>
            </a:p>
          </p:txBody>
        </p:sp>
        <p:pic>
          <p:nvPicPr>
            <p:cNvPr id="1035" name="Picture 5">
              <a:extLst>
                <a:ext uri="{FF2B5EF4-FFF2-40B4-BE49-F238E27FC236}">
                  <a16:creationId xmlns:a16="http://schemas.microsoft.com/office/drawing/2014/main" id="{F7A007F0-AC67-40A5-9B4E-BFA8483343FF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8" name="Rectangle 6">
            <a:extLst>
              <a:ext uri="{FF2B5EF4-FFF2-40B4-BE49-F238E27FC236}">
                <a16:creationId xmlns:a16="http://schemas.microsoft.com/office/drawing/2014/main" id="{F04E6E4C-5CA0-41C7-AF10-FC3508202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F1CABE8-BBE7-4D0A-BD42-98CA9F1A3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DC37DB11-AE7A-4523-BCFE-B876EC516B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325336AB-2263-423C-BF76-F604BCCF32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641657A7-CD25-4F14-974F-B3577AE3FD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5C14B18C-C7DA-41DD-9C8B-4D65D12BC646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1032" name="Picture 12" descr="imagem">
            <a:extLst>
              <a:ext uri="{FF2B5EF4-FFF2-40B4-BE49-F238E27FC236}">
                <a16:creationId xmlns:a16="http://schemas.microsoft.com/office/drawing/2014/main" id="{443DDEA8-9765-493E-9989-2FCC3740E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18745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7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7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7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7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7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0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anose="05050102010706020507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imagem2">
            <a:extLst>
              <a:ext uri="{FF2B5EF4-FFF2-40B4-BE49-F238E27FC236}">
                <a16:creationId xmlns:a16="http://schemas.microsoft.com/office/drawing/2014/main" id="{42543EC6-FDF4-4BC3-8647-2C179AC6B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0"/>
            <a:ext cx="62277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Text Box 2">
            <a:extLst>
              <a:ext uri="{FF2B5EF4-FFF2-40B4-BE49-F238E27FC236}">
                <a16:creationId xmlns:a16="http://schemas.microsoft.com/office/drawing/2014/main" id="{E933C764-84C9-41C5-89E7-7FCB3F22B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4221163"/>
            <a:ext cx="6084887" cy="22875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u="none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MOVIDOS PELO ESPÍRITO SANTO</a:t>
            </a:r>
          </a:p>
        </p:txBody>
      </p:sp>
      <p:pic>
        <p:nvPicPr>
          <p:cNvPr id="3076" name="Picture 6" descr="imagem">
            <a:extLst>
              <a:ext uri="{FF2B5EF4-FFF2-40B4-BE49-F238E27FC236}">
                <a16:creationId xmlns:a16="http://schemas.microsoft.com/office/drawing/2014/main" id="{F78AD09D-48E5-425B-943C-53EFE92A5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273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2B321BFF-7D91-4E4E-9120-2C5FE28427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333375"/>
            <a:ext cx="7772400" cy="5975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latin typeface="Arial" panose="020B0604020202020204" pitchFamily="34" charset="0"/>
              </a:rPr>
              <a:t>Ele não é uma influência.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latin typeface="Arial" panose="020B0604020202020204" pitchFamily="34" charset="0"/>
              </a:rPr>
              <a:t>Ele não é uma força impessoal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latin typeface="Arial" panose="020B0604020202020204" pitchFamily="34" charset="0"/>
              </a:rPr>
              <a:t>Ele não é uma energia cósmica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latin typeface="Arial" panose="020B0604020202020204" pitchFamily="34" charset="0"/>
              </a:rPr>
              <a:t>Ele não é uma entidade neutra, um robô que executa a vontade do Pai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latin typeface="Arial" panose="020B0604020202020204" pitchFamily="34" charset="0"/>
              </a:rPr>
              <a:t>Ele não é uma extensão dos outros membros da Divindade.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Ele é um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Ser individual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Ele é uma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pessoa, possuindo uma personalidade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Ele é a terceira pessoa da Divindade,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alguém separado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, que é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tão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plenamente Deus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 como o Pai e o Filho.</a:t>
            </a: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9EE13691-C4F8-48EF-A160-B77BD9768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620713"/>
            <a:ext cx="7772400" cy="5475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2800"/>
              <a:t>	      </a:t>
            </a:r>
            <a:r>
              <a:rPr lang="pt-BR" altLang="pt-BR" sz="4400" b="1">
                <a:latin typeface="Tahoma" panose="020B0604030504040204" pitchFamily="34" charset="0"/>
              </a:rPr>
              <a:t>O ESPÍRITO SANTO 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4400" b="1">
                <a:latin typeface="Tahoma" panose="020B0604030504040204" pitchFamily="34" charset="0"/>
              </a:rPr>
              <a:t>   COMO PESSOA DIVINA 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4400" b="1">
                <a:latin typeface="Tahoma" panose="020B0604030504040204" pitchFamily="34" charset="0"/>
              </a:rPr>
              <a:t>				     É: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endParaRPr lang="pt-BR" altLang="pt-BR" sz="4400" b="1">
              <a:latin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4400"/>
              <a:t>	        </a:t>
            </a:r>
            <a:r>
              <a:rPr lang="pt-BR" altLang="pt-BR" sz="4400" b="1">
                <a:solidFill>
                  <a:srgbClr val="FFFF00"/>
                </a:solidFill>
                <a:latin typeface="Tahoma" panose="020B0604030504040204" pitchFamily="34" charset="0"/>
              </a:rPr>
              <a:t>1.	Onipotente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4400" b="1">
                <a:solidFill>
                  <a:srgbClr val="FFFF00"/>
                </a:solidFill>
                <a:latin typeface="Tahoma" panose="020B0604030504040204" pitchFamily="34" charset="0"/>
              </a:rPr>
              <a:t>	       2.	Onipresente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4400" b="1">
                <a:solidFill>
                  <a:srgbClr val="FFFF00"/>
                </a:solidFill>
                <a:latin typeface="Tahoma" panose="020B0604030504040204" pitchFamily="34" charset="0"/>
              </a:rPr>
              <a:t>	       3.	Onisciente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4400" b="1">
                <a:solidFill>
                  <a:srgbClr val="FFFF00"/>
                </a:solidFill>
                <a:latin typeface="Tahoma" panose="020B0604030504040204" pitchFamily="34" charset="0"/>
              </a:rPr>
              <a:t>	       4.	 Eterno</a:t>
            </a: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130F35B-C576-4FD5-A312-64AC3A258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1.  ELE  É</a:t>
            </a:r>
            <a:r>
              <a:rPr lang="en-US" altLang="pt-BR" b="1">
                <a:solidFill>
                  <a:srgbClr val="FFFF00"/>
                </a:solidFill>
              </a:rPr>
              <a:t>  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ONIPOTENTE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C3F2CEF-7017-4D2C-8896-79DFC9C90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060575"/>
            <a:ext cx="7772400" cy="44958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2800" b="1">
                <a:solidFill>
                  <a:srgbClr val="00FFFF"/>
                </a:solidFill>
                <a:latin typeface="Arial" panose="020B0604020202020204" pitchFamily="34" charset="0"/>
              </a:rPr>
              <a:t>    ELE  TUDO  PODE</a:t>
            </a:r>
            <a:r>
              <a:rPr lang="en-US" altLang="pt-BR" sz="280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2800"/>
              <a:t>	</a:t>
            </a:r>
          </a:p>
          <a:p>
            <a:pPr marL="609600" indent="-609600"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2800"/>
              <a:t>	</a:t>
            </a:r>
            <a:r>
              <a:rPr lang="en-US" altLang="pt-BR" b="1">
                <a:latin typeface="Arial" panose="020B0604020202020204" pitchFamily="34" charset="0"/>
              </a:rPr>
              <a:t>“Respondeu-lhe o anjo: Descerá sobre ti </a:t>
            </a:r>
            <a:r>
              <a:rPr lang="en-US" altLang="pt-BR" b="1" u="sng">
                <a:solidFill>
                  <a:srgbClr val="FFFF00"/>
                </a:solidFill>
                <a:latin typeface="Arial" panose="020B0604020202020204" pitchFamily="34" charset="0"/>
              </a:rPr>
              <a:t>o Espírito Santo, e o poder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pt-BR" b="1" u="sng">
                <a:solidFill>
                  <a:srgbClr val="FFFF00"/>
                </a:solidFill>
                <a:latin typeface="Arial" panose="020B0604020202020204" pitchFamily="34" charset="0"/>
              </a:rPr>
              <a:t>do Altíssimo</a:t>
            </a:r>
            <a:r>
              <a:rPr lang="en-US" altLang="pt-BR" b="1">
                <a:latin typeface="Arial" panose="020B0604020202020204" pitchFamily="34" charset="0"/>
              </a:rPr>
              <a:t> te cobrirá com a sua sombra. Por isso o ente santo que  ti há de nascer, será chamado Filho de Deus.” </a:t>
            </a:r>
          </a:p>
          <a:p>
            <a:pPr marL="609600" indent="-609600"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1800" b="1">
                <a:solidFill>
                  <a:srgbClr val="00FFFF"/>
                </a:solidFill>
                <a:latin typeface="Arial" panose="020B0604020202020204" pitchFamily="34" charset="0"/>
              </a:rPr>
              <a:t>                   Lucas 1:35 Mat. 19:26</a:t>
            </a:r>
            <a:r>
              <a:rPr lang="en-US" altLang="pt-BR" sz="280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4BAD8C9-4DBD-4A63-82E9-3C185290C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2.  ELE É ONISCIENTE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331D60F-C927-48D3-821F-E787F9EF7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Symbol" panose="05050102010706020507" pitchFamily="18" charset="2"/>
              <a:buNone/>
            </a:pPr>
            <a:r>
              <a:rPr lang="en-US" altLang="pt-BR" sz="2800" b="1">
                <a:solidFill>
                  <a:srgbClr val="00FFFF"/>
                </a:solidFill>
                <a:latin typeface="Arial" panose="020B0604020202020204" pitchFamily="34" charset="0"/>
              </a:rPr>
              <a:t>ELE TUDO SABE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en-US" altLang="pt-BR" sz="2800" b="1">
                <a:latin typeface="Arial" panose="020B0604020202020204" pitchFamily="34" charset="0"/>
              </a:rPr>
              <a:t>“Ó Senhor, tu me </a:t>
            </a:r>
            <a:r>
              <a:rPr lang="en-US" altLang="pt-BR" sz="2800" b="1" u="sng">
                <a:latin typeface="Arial" panose="020B0604020202020204" pitchFamily="34" charset="0"/>
              </a:rPr>
              <a:t>sondastes</a:t>
            </a:r>
            <a:r>
              <a:rPr lang="en-US" altLang="pt-BR" sz="2800" b="1">
                <a:latin typeface="Arial" panose="020B0604020202020204" pitchFamily="34" charset="0"/>
              </a:rPr>
              <a:t> e </a:t>
            </a:r>
            <a:r>
              <a:rPr lang="en-US" altLang="pt-BR" sz="2800" b="1" u="sng">
                <a:latin typeface="Arial" panose="020B0604020202020204" pitchFamily="34" charset="0"/>
              </a:rPr>
              <a:t>me conheces</a:t>
            </a:r>
            <a:r>
              <a:rPr lang="en-US" altLang="pt-BR" sz="2800" b="1">
                <a:latin typeface="Arial" panose="020B0604020202020204" pitchFamily="34" charset="0"/>
              </a:rPr>
              <a:t>. Tu conheces o </a:t>
            </a:r>
            <a:r>
              <a:rPr lang="en-US" altLang="pt-BR" sz="2800" b="1" u="sng">
                <a:latin typeface="Arial" panose="020B0604020202020204" pitchFamily="34" charset="0"/>
              </a:rPr>
              <a:t>meu assentar</a:t>
            </a:r>
            <a:r>
              <a:rPr lang="en-US" altLang="pt-BR" sz="2800" b="1">
                <a:latin typeface="Arial" panose="020B0604020202020204" pitchFamily="34" charset="0"/>
              </a:rPr>
              <a:t> e o </a:t>
            </a:r>
            <a:r>
              <a:rPr lang="en-US" altLang="pt-BR" sz="2800" b="1" u="sng">
                <a:latin typeface="Arial" panose="020B0604020202020204" pitchFamily="34" charset="0"/>
              </a:rPr>
              <a:t>meu levantar</a:t>
            </a:r>
            <a:r>
              <a:rPr lang="en-US" altLang="pt-BR" sz="2800" b="1">
                <a:latin typeface="Arial" panose="020B0604020202020204" pitchFamily="34" charset="0"/>
              </a:rPr>
              <a:t>; de longe </a:t>
            </a:r>
            <a:r>
              <a:rPr lang="en-US" altLang="pt-BR" sz="2800" b="1" u="sng">
                <a:latin typeface="Arial" panose="020B0604020202020204" pitchFamily="34" charset="0"/>
              </a:rPr>
              <a:t>entendes o meu pensamento</a:t>
            </a:r>
            <a:r>
              <a:rPr lang="en-US" altLang="pt-BR" sz="2800" b="1">
                <a:latin typeface="Arial" panose="020B0604020202020204" pitchFamily="34" charset="0"/>
              </a:rPr>
              <a:t>. </a:t>
            </a:r>
            <a:r>
              <a:rPr lang="en-US" altLang="pt-BR" sz="2800" b="1" u="sng">
                <a:latin typeface="Arial" panose="020B0604020202020204" pitchFamily="34" charset="0"/>
              </a:rPr>
              <a:t>Esquadrinhas o meu andar</a:t>
            </a:r>
            <a:r>
              <a:rPr lang="en-US" altLang="pt-BR" sz="2800" b="1">
                <a:latin typeface="Arial" panose="020B0604020202020204" pitchFamily="34" charset="0"/>
              </a:rPr>
              <a:t> e o </a:t>
            </a:r>
            <a:r>
              <a:rPr lang="en-US" altLang="pt-BR" sz="2800" b="1" u="sng">
                <a:latin typeface="Arial" panose="020B0604020202020204" pitchFamily="34" charset="0"/>
              </a:rPr>
              <a:t>meu deitar</a:t>
            </a:r>
            <a:r>
              <a:rPr lang="en-US" altLang="pt-BR" sz="2800" b="1">
                <a:latin typeface="Arial" panose="020B0604020202020204" pitchFamily="34" charset="0"/>
              </a:rPr>
              <a:t>; conheces todos os </a:t>
            </a:r>
            <a:r>
              <a:rPr lang="en-US" altLang="pt-BR" sz="2800" b="1" u="sng">
                <a:latin typeface="Arial" panose="020B0604020202020204" pitchFamily="34" charset="0"/>
              </a:rPr>
              <a:t>meus caminhos</a:t>
            </a:r>
            <a:r>
              <a:rPr lang="en-US" altLang="pt-BR" sz="2800" b="1">
                <a:latin typeface="Arial" panose="020B0604020202020204" pitchFamily="34" charset="0"/>
              </a:rPr>
              <a:t>. Sem que haja uma palavra na minha lingua, ó Senhor </a:t>
            </a:r>
            <a:r>
              <a:rPr lang="en-US" altLang="pt-BR" sz="2800" b="1" u="sng">
                <a:latin typeface="Arial" panose="020B0604020202020204" pitchFamily="34" charset="0"/>
              </a:rPr>
              <a:t>tudo conheces</a:t>
            </a:r>
            <a:r>
              <a:rPr lang="en-US" altLang="pt-BR" sz="2800" b="1">
                <a:latin typeface="Arial" panose="020B0604020202020204" pitchFamily="34" charset="0"/>
              </a:rPr>
              <a:t>.”  </a:t>
            </a:r>
            <a:r>
              <a:rPr lang="en-US" altLang="pt-BR" sz="1800" b="1">
                <a:solidFill>
                  <a:srgbClr val="00FFFF"/>
                </a:solidFill>
                <a:latin typeface="Arial" panose="020B0604020202020204" pitchFamily="34" charset="0"/>
              </a:rPr>
              <a:t>Salmo 139:1-4  </a:t>
            </a: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3D00F35-718A-42E9-8467-88F11282A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3.  ELE É ONIPRESENTE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35E98E53-B9F0-46F0-B9FF-9EB208C90D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2800" b="1">
                <a:solidFill>
                  <a:srgbClr val="00FFFF"/>
                </a:solidFill>
                <a:latin typeface="Arial" charset="0"/>
              </a:rPr>
              <a:t>ESTÁ PRESENTE  EM TODA PARTE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2800" b="1">
                <a:latin typeface="Arial" charset="0"/>
              </a:rPr>
              <a:t>“Para onde me irei do teu Espírito?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2800" b="1">
                <a:latin typeface="Arial" charset="0"/>
              </a:rPr>
              <a:t>Para onde fugirei de </a:t>
            </a:r>
            <a:r>
              <a:rPr lang="en-US" sz="2800" b="1" u="sng">
                <a:latin typeface="Arial" charset="0"/>
              </a:rPr>
              <a:t>tua face</a:t>
            </a:r>
            <a:r>
              <a:rPr lang="en-US" sz="2800" b="1">
                <a:latin typeface="Arial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2800" b="1">
                <a:latin typeface="Arial" charset="0"/>
              </a:rPr>
              <a:t>Se subir </a:t>
            </a:r>
            <a:r>
              <a:rPr lang="en-US" sz="2800" b="1" u="sng">
                <a:latin typeface="Arial" charset="0"/>
              </a:rPr>
              <a:t>ao Céu</a:t>
            </a:r>
            <a:r>
              <a:rPr lang="en-US" sz="2800" b="1">
                <a:latin typeface="Arial" charset="0"/>
              </a:rPr>
              <a:t>, tu aí estás;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2800" b="1">
                <a:latin typeface="Arial" charset="0"/>
              </a:rPr>
              <a:t>Se fizer </a:t>
            </a:r>
            <a:r>
              <a:rPr lang="en-US" sz="2800" b="1" u="sng">
                <a:latin typeface="Arial" charset="0"/>
              </a:rPr>
              <a:t>nas profundezas a minha cama</a:t>
            </a:r>
            <a:r>
              <a:rPr lang="en-US" sz="2800" b="1">
                <a:latin typeface="Arial" charset="0"/>
              </a:rPr>
              <a:t>, tu alí também estás,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2800" b="1">
                <a:latin typeface="Arial" charset="0"/>
              </a:rPr>
              <a:t>Se tomar as </a:t>
            </a:r>
            <a:r>
              <a:rPr lang="en-US" sz="2800" b="1" u="sng">
                <a:latin typeface="Arial" charset="0"/>
              </a:rPr>
              <a:t>asas da alva</a:t>
            </a:r>
            <a:r>
              <a:rPr lang="en-US" sz="2800" b="1">
                <a:latin typeface="Arial" charset="0"/>
              </a:rPr>
              <a:t>, se habitar </a:t>
            </a:r>
            <a:r>
              <a:rPr lang="en-US" sz="2800" b="1" u="sng">
                <a:latin typeface="Arial" charset="0"/>
              </a:rPr>
              <a:t>nas extremidades do mar</a:t>
            </a:r>
            <a:r>
              <a:rPr lang="en-US" sz="2800" b="1">
                <a:latin typeface="Arial" charset="0"/>
              </a:rPr>
              <a:t>, ainda alí a tua mão me guiará e a tua destra me susterá” 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  <a:defRPr/>
            </a:pPr>
            <a:r>
              <a:rPr lang="en-US" sz="1600" b="1">
                <a:solidFill>
                  <a:srgbClr val="00FFFF"/>
                </a:solidFill>
                <a:latin typeface="Arial" charset="0"/>
              </a:rPr>
              <a:t>Sl 139:7-10</a:t>
            </a:r>
            <a:r>
              <a:rPr lang="en-US" sz="2800" b="1">
                <a:latin typeface="Arial" charset="0"/>
              </a:rPr>
              <a:t>  </a:t>
            </a:r>
            <a:r>
              <a:rPr lang="en-US" sz="28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F56C831-3A6C-410A-8223-6C5919E54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4.  ELE  É  SEMPITERNO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94E8B4E-C3EA-4962-8D68-9CDBA3FD1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Symbol" panose="05050102010706020507" pitchFamily="18" charset="2"/>
              <a:buNone/>
            </a:pPr>
            <a:r>
              <a:rPr lang="en-US" altLang="pt-BR" b="1">
                <a:solidFill>
                  <a:srgbClr val="00FFFF"/>
                </a:solidFill>
                <a:latin typeface="Arial" panose="020B0604020202020204" pitchFamily="34" charset="0"/>
              </a:rPr>
              <a:t>É AUTO-EXISTENTE,  É  ETERNO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en-US" altLang="pt-BR" b="1">
                <a:latin typeface="Arial" panose="020B0604020202020204" pitchFamily="34" charset="0"/>
              </a:rPr>
              <a:t>“Quanto mais o sangue de Cristo, que pelo  </a:t>
            </a:r>
            <a:r>
              <a:rPr lang="en-US" altLang="pt-BR" b="1" u="sng">
                <a:latin typeface="Arial" panose="020B0604020202020204" pitchFamily="34" charset="0"/>
              </a:rPr>
              <a:t>Espírito Eterno</a:t>
            </a:r>
            <a:r>
              <a:rPr lang="en-US" altLang="pt-BR" b="1">
                <a:latin typeface="Arial" panose="020B0604020202020204" pitchFamily="34" charset="0"/>
              </a:rPr>
              <a:t> se ofereceu a si mesmo imaculado a Deus, purificará a nossa consciência das obras mortas, para servirmos ao Deus vivo.”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en-US" altLang="pt-BR" sz="2000" b="1">
                <a:solidFill>
                  <a:srgbClr val="00FFFF"/>
                </a:solidFill>
                <a:latin typeface="Arial" panose="020B0604020202020204" pitchFamily="34" charset="0"/>
              </a:rPr>
              <a:t>Hebreus 9:14</a:t>
            </a:r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73CF5015-BCF8-4BBE-B3AC-58FFECC16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0"/>
            <a:ext cx="7772400" cy="6597650"/>
          </a:xfrm>
        </p:spPr>
        <p:txBody>
          <a:bodyPr/>
          <a:lstStyle/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/>
              <a:t> </a:t>
            </a: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AS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CARACTERÍSTICAS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QUE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DISTINGUEM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AO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ESPÍRITO SANTO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  <a:t>COMO UMA PESSOA</a:t>
            </a:r>
          </a:p>
        </p:txBody>
      </p:sp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976FAC1B-3213-4A61-AFAD-C3ED6AFD8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-603250"/>
            <a:ext cx="7772400" cy="6699250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/>
              <a:t>	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pt-BR" altLang="pt-BR" sz="2800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/>
              <a:t>	1.	</a:t>
            </a:r>
            <a:r>
              <a:rPr lang="pt-BR" altLang="pt-BR" sz="2800" b="1" u="sng">
                <a:solidFill>
                  <a:srgbClr val="FFFF00"/>
                </a:solidFill>
                <a:latin typeface="Tahoma" panose="020B0604030504040204" pitchFamily="34" charset="0"/>
              </a:rPr>
              <a:t>Possue Inteligência</a:t>
            </a:r>
            <a:r>
              <a:rPr lang="pt-BR" altLang="pt-BR" sz="2800" b="1">
                <a:latin typeface="Tahoma" panose="020B0604030504040204" pitchFamily="34" charset="0"/>
              </a:rPr>
              <a:t>. 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1 Cor 2:9-11</a:t>
            </a:r>
            <a:r>
              <a:rPr lang="pt-BR" altLang="pt-BR" sz="2800" b="1">
                <a:solidFill>
                  <a:srgbClr val="00FFFF"/>
                </a:solidFill>
                <a:latin typeface="Tahoma" panose="020B0604030504040204" pitchFamily="34" charset="0"/>
              </a:rPr>
              <a:t> 	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João 14:26</a:t>
            </a:r>
            <a:r>
              <a:rPr lang="pt-BR" altLang="pt-BR" sz="2800" b="1">
                <a:solidFill>
                  <a:srgbClr val="00FFFF"/>
                </a:solidFill>
                <a:latin typeface="Tahoma" panose="020B0604030504040204" pitchFamily="34" charset="0"/>
              </a:rPr>
              <a:t>. </a:t>
            </a:r>
            <a:r>
              <a:rPr lang="pt-BR" altLang="pt-BR" sz="2800" b="1">
                <a:latin typeface="Tahoma" panose="020B0604030504040204" pitchFamily="34" charset="0"/>
              </a:rPr>
              <a:t>Ensina a pessoas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 b="1">
                <a:latin typeface="Tahoma" panose="020B0604030504040204" pitchFamily="34" charset="0"/>
              </a:rPr>
              <a:t>	2.	</a:t>
            </a:r>
            <a:r>
              <a:rPr lang="pt-BR" altLang="pt-BR" sz="2800" b="1" u="sng">
                <a:solidFill>
                  <a:srgbClr val="FFFF00"/>
                </a:solidFill>
                <a:latin typeface="Tahoma" panose="020B0604030504040204" pitchFamily="34" charset="0"/>
              </a:rPr>
              <a:t>Tem Vontade</a:t>
            </a:r>
            <a:r>
              <a:rPr lang="pt-BR" altLang="pt-BR" sz="2800" b="1">
                <a:latin typeface="Tahoma" panose="020B0604030504040204" pitchFamily="34" charset="0"/>
              </a:rPr>
              <a:t>. Representa o poder da 	livre 	escolha. 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1 Cor  12:11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 b="1">
                <a:latin typeface="Tahoma" panose="020B0604030504040204" pitchFamily="34" charset="0"/>
              </a:rPr>
              <a:t>	3.	</a:t>
            </a:r>
            <a:r>
              <a:rPr lang="pt-BR" altLang="pt-BR" sz="2800" b="1" u="sng">
                <a:solidFill>
                  <a:srgbClr val="FFFF00"/>
                </a:solidFill>
                <a:latin typeface="Tahoma" panose="020B0604030504040204" pitchFamily="34" charset="0"/>
              </a:rPr>
              <a:t>Tem Conhecimento</a:t>
            </a:r>
            <a:r>
              <a:rPr lang="pt-BR" altLang="pt-BR" sz="2800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1 Cor 2:11</a:t>
            </a:r>
            <a:r>
              <a:rPr lang="pt-BR" altLang="pt-BR" sz="2800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2800" b="1">
                <a:latin typeface="Tahoma" panose="020B0604030504040204" pitchFamily="34" charset="0"/>
              </a:rPr>
              <a:t>Ele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 b="1">
                <a:latin typeface="Tahoma" panose="020B0604030504040204" pitchFamily="34" charset="0"/>
              </a:rPr>
              <a:t>		sabe tudo de Deus e do homem.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 b="1">
                <a:latin typeface="Tahoma" panose="020B0604030504040204" pitchFamily="34" charset="0"/>
              </a:rPr>
              <a:t>	4.	</a:t>
            </a:r>
            <a:r>
              <a:rPr lang="pt-BR" altLang="pt-BR" sz="2800" b="1" u="sng">
                <a:solidFill>
                  <a:srgbClr val="FFFF00"/>
                </a:solidFill>
                <a:latin typeface="Tahoma" panose="020B0604030504040204" pitchFamily="34" charset="0"/>
              </a:rPr>
              <a:t>Tem Amor.</a:t>
            </a:r>
            <a:r>
              <a:rPr lang="pt-BR" altLang="pt-BR" sz="2800" b="1">
                <a:solidFill>
                  <a:srgbClr val="FFFF00"/>
                </a:solidFill>
                <a:latin typeface="Tahoma" panose="020B0604030504040204" pitchFamily="34" charset="0"/>
              </a:rPr>
              <a:t>  </a:t>
            </a:r>
            <a:r>
              <a:rPr lang="pt-BR" altLang="pt-BR" sz="2800" b="1">
                <a:latin typeface="Tahoma" panose="020B0604030504040204" pitchFamily="34" charset="0"/>
              </a:rPr>
              <a:t>Ama com a mais terna 	afeição. 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Rom 15:30</a:t>
            </a:r>
            <a:r>
              <a:rPr lang="pt-BR" altLang="pt-BR" sz="2800">
                <a:solidFill>
                  <a:srgbClr val="00FFFF"/>
                </a:solidFill>
              </a:rPr>
              <a:t>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800">
                <a:solidFill>
                  <a:srgbClr val="00FFFF"/>
                </a:solidFill>
              </a:rPr>
              <a:t>	</a:t>
            </a:r>
            <a:r>
              <a:rPr lang="pt-BR" altLang="pt-BR" sz="2800" b="1">
                <a:latin typeface="Tahoma" panose="020B0604030504040204" pitchFamily="34" charset="0"/>
              </a:rPr>
              <a:t>5.	</a:t>
            </a:r>
            <a:r>
              <a:rPr lang="pt-BR" altLang="pt-BR" sz="2800" b="1" u="sng">
                <a:solidFill>
                  <a:srgbClr val="FFFF00"/>
                </a:solidFill>
                <a:latin typeface="Tahoma" panose="020B0604030504040204" pitchFamily="34" charset="0"/>
              </a:rPr>
              <a:t>Tem Comunhão</a:t>
            </a:r>
            <a:r>
              <a:rPr lang="pt-BR" altLang="pt-BR" sz="2800" b="1">
                <a:solidFill>
                  <a:srgbClr val="FFFF00"/>
                </a:solidFill>
                <a:latin typeface="Tahoma" panose="020B0604030504040204" pitchFamily="34" charset="0"/>
              </a:rPr>
              <a:t>  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II Cor 13:13</a:t>
            </a:r>
            <a:r>
              <a:rPr lang="pt-BR" altLang="pt-BR" sz="2800" b="1">
                <a:solidFill>
                  <a:srgbClr val="00FFFF"/>
                </a:solidFill>
                <a:latin typeface="Tahoma" panose="020B0604030504040204" pitchFamily="34" charset="0"/>
              </a:rPr>
              <a:t> </a:t>
            </a:r>
            <a:r>
              <a:rPr lang="pt-BR" altLang="pt-BR" sz="2800" b="1">
                <a:latin typeface="Tahoma" panose="020B0604030504040204" pitchFamily="34" charset="0"/>
              </a:rPr>
              <a:t>Há uma 	perfeita parceria com o Pai e o Filho.</a:t>
            </a:r>
            <a:endParaRPr lang="pt-BR" altLang="pt-BR" sz="2800" b="1" u="sng">
              <a:solidFill>
                <a:srgbClr val="00FFFF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ECD3443-416E-494D-8EA7-EB607A6E0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700213"/>
            <a:ext cx="7924800" cy="1368425"/>
          </a:xfrm>
        </p:spPr>
        <p:txBody>
          <a:bodyPr/>
          <a:lstStyle/>
          <a:p>
            <a:pPr algn="ctr" eaLnBrk="1" hangingPunct="1"/>
            <a:b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</a:br>
            <a:b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</a:br>
            <a:b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</a:br>
            <a:br>
              <a:rPr lang="pt-BR" altLang="pt-BR" sz="48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  <a:t>O </a:t>
            </a:r>
            <a:b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  <a:t>QUE NÃO DEVEMOS FAZER </a:t>
            </a:r>
            <a:b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  <a:t>COM A PESSOA </a:t>
            </a:r>
            <a:b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  <a:t>DO  </a:t>
            </a:r>
            <a:b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  <a:t>ESPÍRITO SANTO </a:t>
            </a:r>
            <a:br>
              <a:rPr lang="pt-BR" altLang="pt-BR" sz="5400" b="1">
                <a:solidFill>
                  <a:srgbClr val="FFFF00"/>
                </a:solidFill>
                <a:latin typeface="Tahoma" panose="020B0604030504040204" pitchFamily="34" charset="0"/>
              </a:rPr>
            </a:br>
            <a:endParaRPr lang="pt-BR" altLang="pt-BR" sz="5400" b="1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66C9BBD-460B-43E5-8B67-0A805B8D9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00FFFF"/>
                </a:solidFill>
                <a:latin typeface="Tahoma" panose="020B0604030504040204" pitchFamily="34" charset="0"/>
              </a:rPr>
              <a:t>1.</a:t>
            </a: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 NÃO DEVEMOS </a:t>
            </a:r>
            <a:r>
              <a:rPr lang="pt-BR" altLang="pt-BR" sz="4000" b="1" u="sng">
                <a:solidFill>
                  <a:srgbClr val="FFFF00"/>
                </a:solidFill>
                <a:latin typeface="Tahoma" panose="020B0604030504040204" pitchFamily="34" charset="0"/>
              </a:rPr>
              <a:t>RESISTIR</a:t>
            </a: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b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AO ESPÍRITO SANTO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9093A26-1575-4048-9D7C-6FA5B31FF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“Homens de dura cerviz, e incircuncisos de coração e ouvido! </a:t>
            </a:r>
            <a:r>
              <a:rPr lang="pt-BR" altLang="pt-BR" b="1" u="sng">
                <a:solidFill>
                  <a:srgbClr val="FFFF00"/>
                </a:solidFill>
                <a:latin typeface="Tahoma" panose="020B0604030504040204" pitchFamily="34" charset="0"/>
              </a:rPr>
              <a:t>Vós sempre resistís ao Espírito Santo</a:t>
            </a:r>
            <a:r>
              <a:rPr lang="pt-BR" altLang="pt-BR">
                <a:latin typeface="Tahoma" panose="020B0604030504040204" pitchFamily="34" charset="0"/>
              </a:rPr>
              <a:t>, assim vós sois como vossos pais!” 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Atos 7:51</a:t>
            </a:r>
            <a:r>
              <a:rPr lang="pt-BR" altLang="pt-BR">
                <a:latin typeface="Tahoma" panose="020B0604030504040204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Significa recusar-se de aceitar seus apelos para mudar de vida, e as evidências da Palavra de Deus, e obstinadamente rejeitá-las. 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C988027-6B80-4172-8BEC-19FD74608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836613"/>
            <a:ext cx="7772400" cy="5259387"/>
          </a:xfrm>
        </p:spPr>
        <p:txBody>
          <a:bodyPr/>
          <a:lstStyle/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OS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	NOMES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	DO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	ESPÍRITO SANTO</a:t>
            </a:r>
            <a:endParaRPr lang="pt-BR" altLang="pt-BR" sz="6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0A974A9-4ECF-4CEA-A8A4-194AE42EA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772400" cy="1511300"/>
          </a:xfrm>
        </p:spPr>
        <p:txBody>
          <a:bodyPr/>
          <a:lstStyle/>
          <a:p>
            <a:pPr algn="ctr" eaLnBrk="1" hangingPunct="1"/>
            <a:r>
              <a:rPr lang="pt-BR" altLang="pt-BR" sz="3600" b="1">
                <a:solidFill>
                  <a:srgbClr val="00FFFF"/>
                </a:solidFill>
                <a:latin typeface="Tahoma" panose="020B0604030504040204" pitchFamily="34" charset="0"/>
              </a:rPr>
              <a:t>2.</a:t>
            </a:r>
            <a:r>
              <a:rPr lang="pt-BR" altLang="pt-BR" sz="3600" b="1">
                <a:solidFill>
                  <a:srgbClr val="FFFF00"/>
                </a:solidFill>
                <a:latin typeface="Tahoma" panose="020B0604030504040204" pitchFamily="34" charset="0"/>
              </a:rPr>
              <a:t> NÃO DEVEMOS </a:t>
            </a:r>
            <a:r>
              <a:rPr lang="pt-BR" altLang="pt-BR" sz="3600" b="1" u="sng">
                <a:solidFill>
                  <a:srgbClr val="FFFF00"/>
                </a:solidFill>
                <a:latin typeface="Tahoma" panose="020B0604030504040204" pitchFamily="34" charset="0"/>
              </a:rPr>
              <a:t>ENTRISTECER </a:t>
            </a:r>
            <a:r>
              <a:rPr lang="pt-BR" altLang="pt-BR" sz="3600" b="1">
                <a:solidFill>
                  <a:srgbClr val="FFFF00"/>
                </a:solidFill>
                <a:latin typeface="Tahoma" panose="020B0604030504040204" pitchFamily="34" charset="0"/>
              </a:rPr>
              <a:t>AO ESPÍRITO SANTO</a:t>
            </a: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27225CD-52EA-476F-8182-AB4F18914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4924425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</a:t>
            </a:r>
            <a:r>
              <a:rPr lang="pt-BR" altLang="pt-BR" b="1" u="sng">
                <a:latin typeface="Tahoma" panose="020B0604030504040204" pitchFamily="34" charset="0"/>
              </a:rPr>
              <a:t>E não entristeçais o Espírito Santo</a:t>
            </a:r>
            <a:r>
              <a:rPr lang="pt-BR" altLang="pt-BR">
                <a:latin typeface="Tahoma" panose="020B0604030504040204" pitchFamily="34" charset="0"/>
              </a:rPr>
              <a:t> de Deus, no qual fostes selados para o dia da redenção.” 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Efésios 4:30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Fazemos isso quando não escolhemos seguir Sua Voz, praticando aquilo que é contra a vontade de Deus; Quando traimos a Sua confiança; Quando voluntariamente abandonamos a fé.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</a:t>
            </a:r>
          </a:p>
        </p:txBody>
      </p:sp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B4A7512-9239-4F0B-8A7D-8681EA707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00FFFF"/>
                </a:solidFill>
                <a:latin typeface="Tahoma" panose="020B0604030504040204" pitchFamily="34" charset="0"/>
              </a:rPr>
              <a:t>3.</a:t>
            </a:r>
            <a:r>
              <a:rPr lang="pt-BR" altLang="pt-BR" sz="4000" b="1">
                <a:latin typeface="Tahoma" panose="020B0604030504040204" pitchFamily="34" charset="0"/>
              </a:rPr>
              <a:t> NÃO DEVEMOS </a:t>
            </a:r>
            <a:r>
              <a:rPr lang="pt-BR" altLang="pt-BR" sz="4000" b="1" u="sng">
                <a:latin typeface="Tahoma" panose="020B0604030504040204" pitchFamily="34" charset="0"/>
              </a:rPr>
              <a:t>ULTRAJAR</a:t>
            </a:r>
            <a:r>
              <a:rPr lang="pt-BR" altLang="pt-BR" sz="4000" b="1">
                <a:latin typeface="Tahoma" panose="020B0604030504040204" pitchFamily="34" charset="0"/>
              </a:rPr>
              <a:t> </a:t>
            </a:r>
            <a:br>
              <a:rPr lang="pt-BR" altLang="pt-BR" sz="4000" b="1">
                <a:latin typeface="Tahoma" panose="020B0604030504040204" pitchFamily="34" charset="0"/>
              </a:rPr>
            </a:br>
            <a:r>
              <a:rPr lang="pt-BR" altLang="pt-BR" sz="4000" b="1">
                <a:latin typeface="Tahoma" panose="020B0604030504040204" pitchFamily="34" charset="0"/>
              </a:rPr>
              <a:t>AO ESPÍRITO SANTO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4A433F3-4A59-4ECD-BA30-F5E1A10E7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“De quanto maior castigo cuidais vós será julgado merecedor aquele que pisar o Filho de Deus, e tiver por profano o sangue da aliança com o qual foi santificado, </a:t>
            </a:r>
            <a:r>
              <a:rPr lang="pt-BR" altLang="pt-BR" b="1" u="sng">
                <a:latin typeface="Tahoma" panose="020B0604030504040204" pitchFamily="34" charset="0"/>
              </a:rPr>
              <a:t>e ultrajar o Espírito da graça</a:t>
            </a:r>
            <a:r>
              <a:rPr lang="pt-BR" altLang="pt-BR" b="1">
                <a:latin typeface="Tahoma" panose="020B0604030504040204" pitchFamily="34" charset="0"/>
              </a:rPr>
              <a:t>” 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Hebreus 10:29</a:t>
            </a:r>
            <a:r>
              <a:rPr lang="pt-BR" altLang="pt-BR" b="1">
                <a:latin typeface="Tahoma" panose="020B0604030504040204" pitchFamily="34" charset="0"/>
              </a:rPr>
              <a:t>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</a:t>
            </a:r>
            <a:r>
              <a:rPr lang="pt-BR" altLang="pt-BR">
                <a:latin typeface="Tahoma" panose="020B0604030504040204" pitchFamily="34" charset="0"/>
              </a:rPr>
              <a:t>Significa insultar e tratar as coisas espirituais com leviandade.</a:t>
            </a:r>
            <a:endParaRPr lang="pt-BR" altLang="pt-BR" u="sng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FB6D4FB-9151-4609-90EA-0D004A26F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4000">
                <a:solidFill>
                  <a:srgbClr val="00FFFF"/>
                </a:solidFill>
                <a:latin typeface="Tahoma" panose="020B0604030504040204" pitchFamily="34" charset="0"/>
              </a:rPr>
              <a:t>4.</a:t>
            </a:r>
            <a:r>
              <a:rPr lang="pt-BR" altLang="pt-BR" sz="4000">
                <a:latin typeface="Tahoma" panose="020B0604030504040204" pitchFamily="34" charset="0"/>
              </a:rPr>
              <a:t>	</a:t>
            </a:r>
            <a:r>
              <a:rPr lang="pt-BR" altLang="pt-BR" sz="3600" b="1">
                <a:latin typeface="Tahoma" panose="020B0604030504040204" pitchFamily="34" charset="0"/>
              </a:rPr>
              <a:t>NÃO DEVEMOS </a:t>
            </a:r>
            <a:r>
              <a:rPr lang="pt-BR" altLang="pt-BR" sz="3600" b="1" u="sng">
                <a:latin typeface="Tahoma" panose="020B0604030504040204" pitchFamily="34" charset="0"/>
              </a:rPr>
              <a:t>BLASFEMAR</a:t>
            </a:r>
            <a:r>
              <a:rPr lang="pt-BR" altLang="pt-BR" sz="3600" b="1">
                <a:latin typeface="Tahoma" panose="020B0604030504040204" pitchFamily="34" charset="0"/>
              </a:rPr>
              <a:t> CONTRA O ESPÍRITO SANTO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F56FAC0-3EEA-429C-BB32-08FD263BE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“Por tanto eu vos digo: Todo pecado e blasfêmia se perdoará a os homens, mas </a:t>
            </a:r>
            <a:r>
              <a:rPr lang="pt-BR" altLang="pt-BR" b="1" u="sng">
                <a:latin typeface="Tahoma" panose="020B0604030504040204" pitchFamily="34" charset="0"/>
              </a:rPr>
              <a:t>a blasfêmia contra o Espírito não será perdoada</a:t>
            </a:r>
            <a:r>
              <a:rPr lang="pt-BR" altLang="pt-BR">
                <a:latin typeface="Tahoma" panose="020B0604030504040204" pitchFamily="34" charset="0"/>
              </a:rPr>
              <a:t>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Mateus 12:31</a:t>
            </a:r>
            <a:r>
              <a:rPr lang="pt-BR" altLang="pt-BR">
                <a:latin typeface="Tahoma" panose="020B0604030504040204" pitchFamily="34" charset="0"/>
              </a:rPr>
              <a:t>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A blasfêmia é a sumária e consciente rejeição da salvação em Cristo Jesus.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Tratar a obra do Espírito Santo como obra de Satanás.</a:t>
            </a:r>
          </a:p>
        </p:txBody>
      </p:sp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C023CD1-442F-4083-85A9-26FB63D46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 eaLnBrk="1" hangingPunct="1">
              <a:buFontTx/>
              <a:buAutoNum type="arabicPeriod" startAt="5"/>
            </a:pP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NÃO DEVEMOS </a:t>
            </a:r>
            <a:r>
              <a:rPr lang="pt-BR" altLang="pt-BR" sz="4000" b="1" u="sng">
                <a:solidFill>
                  <a:srgbClr val="FFFF00"/>
                </a:solidFill>
                <a:latin typeface="Tahoma" panose="020B0604030504040204" pitchFamily="34" charset="0"/>
              </a:rPr>
              <a:t>MENTIR</a:t>
            </a: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b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</a:br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AO ESPÍRITO SANTO</a:t>
            </a:r>
            <a:endParaRPr lang="pt-BR" altLang="pt-BR" sz="4000" b="1">
              <a:solidFill>
                <a:srgbClr val="00FFFF"/>
              </a:solidFill>
              <a:latin typeface="Tahoma" panose="020B0604030504040204" pitchFamily="34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A111779-1DF8-4BEB-8A6C-8B3C76F73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“Disse então Pedro: Ananias, por que encheu Satanás o teu coração, </a:t>
            </a:r>
            <a:r>
              <a:rPr lang="pt-BR" altLang="pt-BR" b="1" u="sng">
                <a:latin typeface="Tahoma" panose="020B0604030504040204" pitchFamily="34" charset="0"/>
              </a:rPr>
              <a:t>para que mentisses ao Espírito Santo</a:t>
            </a:r>
            <a:r>
              <a:rPr lang="pt-BR" altLang="pt-BR">
                <a:latin typeface="Tahoma" panose="020B0604030504040204" pitchFamily="34" charset="0"/>
              </a:rPr>
              <a:t>, retendo parte do preço da propriedade?”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Atos, 5:3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	</a:t>
            </a:r>
            <a:r>
              <a:rPr lang="pt-BR" altLang="pt-BR">
                <a:latin typeface="Tahoma" panose="020B0604030504040204" pitchFamily="34" charset="0"/>
              </a:rPr>
              <a:t>Mentimos a ele quando não somos honestos com Deus nos dízimos e ofertas e promessas que lhe façemos.</a:t>
            </a:r>
            <a:endParaRPr lang="pt-BR" altLang="pt-BR">
              <a:solidFill>
                <a:srgbClr val="00FFFF"/>
              </a:solidFill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	 </a:t>
            </a:r>
          </a:p>
        </p:txBody>
      </p:sp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B23851E-7998-4369-9B93-089D2F0F1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b="1">
                <a:solidFill>
                  <a:srgbClr val="FFFF00"/>
                </a:solidFill>
                <a:latin typeface="Tahoma" panose="020B0604030504040204" pitchFamily="34" charset="0"/>
              </a:rPr>
              <a:t>POR QUE NÃO DAR MAIS IMPORTÂNCIA A PESSOA DO ESPÍRITO SANTO?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97ADFCF-3058-4846-971E-BF39C14E5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“Uma vez que este é o meio pelo qual havemos de receber poder, </a:t>
            </a:r>
            <a:r>
              <a:rPr lang="pt-BR" altLang="pt-BR" u="sng">
                <a:solidFill>
                  <a:srgbClr val="FFFF00"/>
                </a:solidFill>
                <a:latin typeface="Tahoma" panose="020B0604030504040204" pitchFamily="34" charset="0"/>
              </a:rPr>
              <a:t>por que não sentimos fome</a:t>
            </a:r>
            <a:r>
              <a:rPr lang="pt-BR" altLang="pt-BR">
                <a:latin typeface="Tahoma" panose="020B0604030504040204" pitchFamily="34" charset="0"/>
              </a:rPr>
              <a:t> e sede pelo dom do Espírito? Por que não </a:t>
            </a:r>
            <a:r>
              <a:rPr lang="pt-BR" altLang="pt-BR" u="sng">
                <a:solidFill>
                  <a:srgbClr val="FFFF00"/>
                </a:solidFill>
                <a:latin typeface="Tahoma" panose="020B0604030504040204" pitchFamily="34" charset="0"/>
              </a:rPr>
              <a:t>falamos sobre ele</a:t>
            </a:r>
            <a:r>
              <a:rPr lang="pt-BR" altLang="pt-BR">
                <a:latin typeface="Tahoma" panose="020B0604030504040204" pitchFamily="34" charset="0"/>
              </a:rPr>
              <a:t>, não </a:t>
            </a:r>
            <a:r>
              <a:rPr lang="pt-BR" altLang="pt-BR" u="sng">
                <a:solidFill>
                  <a:srgbClr val="FFFF00"/>
                </a:solidFill>
                <a:latin typeface="Tahoma" panose="020B0604030504040204" pitchFamily="34" charset="0"/>
              </a:rPr>
              <a:t>oramos por ele</a:t>
            </a:r>
            <a:r>
              <a:rPr lang="pt-BR" altLang="pt-BR">
                <a:latin typeface="Tahoma" panose="020B0604030504040204" pitchFamily="34" charset="0"/>
              </a:rPr>
              <a:t> e não </a:t>
            </a:r>
            <a:r>
              <a:rPr lang="pt-BR" altLang="pt-BR" u="sng">
                <a:solidFill>
                  <a:srgbClr val="FFFF00"/>
                </a:solidFill>
                <a:latin typeface="Tahoma" panose="020B0604030504040204" pitchFamily="34" charset="0"/>
              </a:rPr>
              <a:t>pregamos ao seu respeito</a:t>
            </a:r>
            <a:r>
              <a:rPr lang="pt-BR" altLang="pt-BR">
                <a:latin typeface="Tahoma" panose="020B0604030504040204" pitchFamily="34" charset="0"/>
              </a:rPr>
              <a:t>? O Senhor está mais disposto a dar o Espírito Santo àqueles que O servem do que os pais a dar boas dádivas a seus filhos.”</a:t>
            </a:r>
            <a:r>
              <a:rPr lang="pt-BR" altLang="pt-BR"/>
              <a:t>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AA, 50</a:t>
            </a:r>
          </a:p>
        </p:txBody>
      </p:sp>
    </p:spTree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>
            <a:extLst>
              <a:ext uri="{FF2B5EF4-FFF2-40B4-BE49-F238E27FC236}">
                <a16:creationId xmlns:a16="http://schemas.microsoft.com/office/drawing/2014/main" id="{4C7CC4C0-653A-4A13-92B3-EFFF38577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O PRINCIPAL INTERESSE DO  ESPÍRITO SANTO É HABITAR DENTRO DE NOSSA MENTE </a:t>
            </a:r>
          </a:p>
        </p:txBody>
      </p:sp>
      <p:pic>
        <p:nvPicPr>
          <p:cNvPr id="27651" name="Picture 4" descr="D_Ani009">
            <a:extLst>
              <a:ext uri="{FF2B5EF4-FFF2-40B4-BE49-F238E27FC236}">
                <a16:creationId xmlns:a16="http://schemas.microsoft.com/office/drawing/2014/main" id="{025016A4-F97F-4B4D-9E91-A9A8C2C4E41A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1916113"/>
            <a:ext cx="7956550" cy="4941887"/>
          </a:xfrm>
          <a:noFill/>
        </p:spPr>
      </p:pic>
    </p:spTree>
  </p:cSld>
  <p:clrMapOvr>
    <a:masterClrMapping/>
  </p:clrMapOvr>
  <p:transition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BB25E734-57D8-4096-B13E-37DE260B9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60350"/>
            <a:ext cx="7772400" cy="583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“O Espírito da verdade ... </a:t>
            </a:r>
            <a:r>
              <a:rPr lang="pt-BR" altLang="pt-BR" b="1">
                <a:latin typeface="Tahoma" panose="020B0604030504040204" pitchFamily="34" charset="0"/>
              </a:rPr>
              <a:t>Pois habita convosco e estará em vós</a:t>
            </a:r>
            <a:r>
              <a:rPr lang="pt-BR" altLang="pt-BR">
                <a:latin typeface="Tahoma" panose="020B0604030504040204" pitchFamily="34" charset="0"/>
              </a:rPr>
              <a:t>” </a:t>
            </a:r>
            <a:r>
              <a:rPr lang="pt-BR" altLang="pt-BR" sz="2400" b="1">
                <a:solidFill>
                  <a:srgbClr val="00FFFF"/>
                </a:solidFill>
                <a:latin typeface="Tahoma" panose="020B0604030504040204" pitchFamily="34" charset="0"/>
              </a:rPr>
              <a:t>João 14:17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 b="1">
                <a:solidFill>
                  <a:srgbClr val="00FFFF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“Não sabeis vós que sois santuário de Deus, e que </a:t>
            </a:r>
            <a:r>
              <a:rPr lang="pt-BR" altLang="pt-BR" b="1">
                <a:latin typeface="Tahoma" panose="020B0604030504040204" pitchFamily="34" charset="0"/>
              </a:rPr>
              <a:t>o Espírito de Deus habita em vós.</a:t>
            </a:r>
            <a:r>
              <a:rPr lang="pt-BR" altLang="pt-BR">
                <a:latin typeface="Tahoma" panose="020B0604030504040204" pitchFamily="34" charset="0"/>
              </a:rPr>
              <a:t>” 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I Cor 3:16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“Ou não sabeis que o </a:t>
            </a:r>
            <a:r>
              <a:rPr lang="pt-BR" altLang="pt-BR" b="1">
                <a:latin typeface="Tahoma" panose="020B0604030504040204" pitchFamily="34" charset="0"/>
              </a:rPr>
              <a:t>nosso corpo é santuário do Espírito Santo, que habita em vós</a:t>
            </a:r>
            <a:r>
              <a:rPr lang="pt-BR" altLang="pt-BR">
                <a:latin typeface="Tahoma" panose="020B0604030504040204" pitchFamily="34" charset="0"/>
              </a:rPr>
              <a:t>, proveniente de Deus? Não sois de vós mesmos.”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I Cor 6:19</a:t>
            </a:r>
          </a:p>
        </p:txBody>
      </p:sp>
    </p:spTree>
  </p:cSld>
  <p:clrMapOvr>
    <a:masterClrMapping/>
  </p:clrMapOvr>
  <p:transition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06D545C3-A99E-4031-B097-DCD02142E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333375"/>
            <a:ext cx="7659687" cy="6191250"/>
          </a:xfrm>
        </p:spPr>
        <p:txBody>
          <a:bodyPr/>
          <a:lstStyle/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			meu inteleto						meu pensamento					minha inteligência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			meu entendimento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solidFill>
                  <a:srgbClr val="FFFF00"/>
                </a:solidFill>
                <a:latin typeface="Tahoma" panose="020B0604030504040204" pitchFamily="34" charset="0"/>
              </a:rPr>
              <a:t>Habita em:</a:t>
            </a:r>
            <a:r>
              <a:rPr lang="pt-BR" altLang="pt-BR" b="1">
                <a:latin typeface="Tahoma" panose="020B0604030504040204" pitchFamily="34" charset="0"/>
              </a:rPr>
              <a:t>	minha imaginação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         		minhas idéias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			minhas intenções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  				minha vontade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			minha razão 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			minhas decisões</a:t>
            </a:r>
          </a:p>
        </p:txBody>
      </p:sp>
      <p:sp>
        <p:nvSpPr>
          <p:cNvPr id="29699" name="AutoShape 4">
            <a:extLst>
              <a:ext uri="{FF2B5EF4-FFF2-40B4-BE49-F238E27FC236}">
                <a16:creationId xmlns:a16="http://schemas.microsoft.com/office/drawing/2014/main" id="{6F6DDFD3-FF42-4EBD-A445-E15C9726C282}"/>
              </a:ext>
            </a:extLst>
          </p:cNvPr>
          <p:cNvSpPr>
            <a:spLocks/>
          </p:cNvSpPr>
          <p:nvPr/>
        </p:nvSpPr>
        <p:spPr bwMode="auto">
          <a:xfrm>
            <a:off x="3779838" y="404813"/>
            <a:ext cx="152400" cy="3024187"/>
          </a:xfrm>
          <a:prstGeom prst="leftBrace">
            <a:avLst>
              <a:gd name="adj1" fmla="val 165365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9700" name="AutoShape 7">
            <a:extLst>
              <a:ext uri="{FF2B5EF4-FFF2-40B4-BE49-F238E27FC236}">
                <a16:creationId xmlns:a16="http://schemas.microsoft.com/office/drawing/2014/main" id="{BC88B8AA-8592-4346-8609-53DB91750C45}"/>
              </a:ext>
            </a:extLst>
          </p:cNvPr>
          <p:cNvSpPr>
            <a:spLocks/>
          </p:cNvSpPr>
          <p:nvPr/>
        </p:nvSpPr>
        <p:spPr bwMode="auto">
          <a:xfrm>
            <a:off x="3779838" y="5084763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9701" name="AutoShape 8">
            <a:extLst>
              <a:ext uri="{FF2B5EF4-FFF2-40B4-BE49-F238E27FC236}">
                <a16:creationId xmlns:a16="http://schemas.microsoft.com/office/drawing/2014/main" id="{71005A09-225D-44C9-B25E-342A6B63178F}"/>
              </a:ext>
            </a:extLst>
          </p:cNvPr>
          <p:cNvSpPr>
            <a:spLocks/>
          </p:cNvSpPr>
          <p:nvPr/>
        </p:nvSpPr>
        <p:spPr bwMode="auto">
          <a:xfrm>
            <a:off x="3779838" y="371633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B4A5B35-C195-4FB4-8CA2-9BA865B1F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O PECADO CORROMPEU A MENTE HUMANA</a:t>
            </a:r>
            <a:r>
              <a:rPr lang="pt-BR" altLang="pt-BR" sz="4000"/>
              <a:t>  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AA4126A-D0CD-4564-B863-80EC19091B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“Toda a cabeça está enferma, e todo o coração fraco.”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Isaías 1:5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“Pois do coração procedem maus pensamentos, assassínio, adultério, prostituição, furto, falso testemunho, blasfêmia. São estas coisas que contaminam o homem.”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Mateus 15:19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	</a:t>
            </a:r>
            <a:r>
              <a:rPr lang="pt-BR" altLang="pt-BR" b="1">
                <a:latin typeface="Tahoma" panose="020B0604030504040204" pitchFamily="34" charset="0"/>
              </a:rPr>
              <a:t>O homem não tem poder para se transformar e libartar do pecado.</a:t>
            </a:r>
          </a:p>
        </p:txBody>
      </p:sp>
    </p:spTree>
  </p:cSld>
  <p:clrMapOvr>
    <a:masterClrMapping/>
  </p:clrMapOvr>
  <p:transition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E29C29E-9927-435D-89CA-16AF70E00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b="1">
                <a:solidFill>
                  <a:srgbClr val="FFFF00"/>
                </a:solidFill>
                <a:latin typeface="Tahoma" panose="020B0604030504040204" pitchFamily="34" charset="0"/>
              </a:rPr>
              <a:t>A MUDANÇA TRANSFORMADORA SÓ PODE VIR DO ESPÍRITO SANTO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D4D773A-561F-4186-A72C-FA4C24B53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</a:t>
            </a:r>
            <a:r>
              <a:rPr lang="pt-BR" altLang="pt-BR" b="1">
                <a:latin typeface="Tahoma" panose="020B0604030504040204" pitchFamily="34" charset="0"/>
              </a:rPr>
              <a:t>Dar-vos-ei um coração novo, e porei dentro em vós um espírito novo</a:t>
            </a:r>
            <a:r>
              <a:rPr lang="pt-BR" altLang="pt-BR">
                <a:latin typeface="Tahoma" panose="020B0604030504040204" pitchFamily="34" charset="0"/>
              </a:rPr>
              <a:t>; tirarei de vós o coração de pedra, e vos darei um coração de carne. </a:t>
            </a:r>
            <a:r>
              <a:rPr lang="pt-BR" altLang="pt-BR" b="1">
                <a:latin typeface="Tahoma" panose="020B0604030504040204" pitchFamily="34" charset="0"/>
              </a:rPr>
              <a:t>Porei dentro em vós o meu Espírito,</a:t>
            </a:r>
            <a:r>
              <a:rPr lang="pt-BR" altLang="pt-BR">
                <a:latin typeface="Tahoma" panose="020B0604030504040204" pitchFamily="34" charset="0"/>
              </a:rPr>
              <a:t> e farei que andeis em meus estatutos.”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Ezequiel 36:26,27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“A mudança só pode ser efetuada pelo Espírito Santo”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(P. de Jesus, p. 96)</a:t>
            </a:r>
            <a:endParaRPr lang="pt-BR" altLang="pt-BR">
              <a:solidFill>
                <a:srgbClr val="00FFFF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50E718E3-5125-4827-8497-91E9828642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333375"/>
            <a:ext cx="7772400" cy="6524625"/>
          </a:xfrm>
        </p:spPr>
        <p:txBody>
          <a:bodyPr/>
          <a:lstStyle/>
          <a:p>
            <a:pPr marL="609600" indent="-609600" eaLnBrk="1" hangingPunct="1"/>
            <a:endParaRPr lang="en-US" altLang="pt-BR">
              <a:latin typeface="Arial" panose="020B0604020202020204" pitchFamily="34" charset="0"/>
            </a:endParaRPr>
          </a:p>
          <a:p>
            <a:pPr marL="609600" indent="-609600" eaLnBrk="1" hangingPunct="1"/>
            <a:r>
              <a:rPr lang="en-US" altLang="pt-BR">
                <a:latin typeface="Arial" panose="020B0604020202020204" pitchFamily="34" charset="0"/>
              </a:rPr>
              <a:t>“Mas o 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Consolador</a:t>
            </a:r>
            <a:r>
              <a:rPr lang="en-US" altLang="pt-BR">
                <a:latin typeface="Arial" panose="020B0604020202020204" pitchFamily="34" charset="0"/>
              </a:rPr>
              <a:t>, o 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Espírito</a:t>
            </a:r>
            <a:r>
              <a:rPr lang="en-US" altLang="pt-BR">
                <a:latin typeface="Arial" panose="020B0604020202020204" pitchFamily="34" charset="0"/>
              </a:rPr>
              <a:t> 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Santo</a:t>
            </a:r>
            <a:r>
              <a:rPr lang="en-US" altLang="pt-BR" b="1">
                <a:latin typeface="Arial" panose="020B0604020202020204" pitchFamily="34" charset="0"/>
              </a:rPr>
              <a:t>, </a:t>
            </a:r>
            <a:r>
              <a:rPr lang="en-US" altLang="pt-BR">
                <a:latin typeface="Arial" panose="020B0604020202020204" pitchFamily="34" charset="0"/>
              </a:rPr>
              <a:t>que o Pai enviará em meu nome, </a:t>
            </a:r>
            <a:r>
              <a:rPr lang="en-US" altLang="pt-BR" u="sng">
                <a:latin typeface="Arial" panose="020B0604020202020204" pitchFamily="34" charset="0"/>
              </a:rPr>
              <a:t>vos ensinará todas as coisas</a:t>
            </a:r>
            <a:r>
              <a:rPr lang="en-US" altLang="pt-BR">
                <a:latin typeface="Arial" panose="020B0604020202020204" pitchFamily="34" charset="0"/>
              </a:rPr>
              <a:t> e vos </a:t>
            </a:r>
            <a:r>
              <a:rPr lang="en-US" altLang="pt-BR" u="sng">
                <a:latin typeface="Arial" panose="020B0604020202020204" pitchFamily="34" charset="0"/>
              </a:rPr>
              <a:t>fará lembrar</a:t>
            </a:r>
            <a:r>
              <a:rPr lang="en-US" altLang="pt-BR">
                <a:latin typeface="Arial" panose="020B0604020202020204" pitchFamily="34" charset="0"/>
              </a:rPr>
              <a:t> de tudo o que vos tenho dito”  </a:t>
            </a:r>
            <a:r>
              <a:rPr lang="en-US" altLang="pt-BR">
                <a:solidFill>
                  <a:srgbClr val="00FFFF"/>
                </a:solidFill>
                <a:latin typeface="Arial" panose="020B0604020202020204" pitchFamily="34" charset="0"/>
              </a:rPr>
              <a:t>João 14:26</a:t>
            </a:r>
          </a:p>
          <a:p>
            <a:pPr marL="609600" indent="-609600" eaLnBrk="1" hangingPunct="1"/>
            <a:r>
              <a:rPr lang="en-US" altLang="pt-BR">
                <a:latin typeface="Arial" panose="020B0604020202020204" pitchFamily="34" charset="0"/>
              </a:rPr>
              <a:t>“Então o</a:t>
            </a:r>
            <a:r>
              <a:rPr lang="en-US" altLang="pt-BR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Espírito do Senhor</a:t>
            </a:r>
            <a:r>
              <a:rPr lang="en-US" altLang="pt-BR">
                <a:solidFill>
                  <a:srgbClr val="00FFFF"/>
                </a:solidFill>
                <a:latin typeface="Arial" panose="020B0604020202020204" pitchFamily="34" charset="0"/>
              </a:rPr>
              <a:t> </a:t>
            </a:r>
            <a:r>
              <a:rPr lang="en-US" altLang="pt-BR">
                <a:latin typeface="Arial" panose="020B0604020202020204" pitchFamily="34" charset="0"/>
              </a:rPr>
              <a:t>se apossou dele..”  </a:t>
            </a:r>
            <a:r>
              <a:rPr lang="en-US" altLang="pt-BR">
                <a:solidFill>
                  <a:srgbClr val="00FFFF"/>
                </a:solidFill>
                <a:latin typeface="Arial" panose="020B0604020202020204" pitchFamily="34" charset="0"/>
              </a:rPr>
              <a:t>Juízes 14:6</a:t>
            </a:r>
            <a:r>
              <a:rPr lang="en-US" altLang="pt-BR">
                <a:latin typeface="Arial" panose="020B0604020202020204" pitchFamily="34" charset="0"/>
              </a:rPr>
              <a:t>   </a:t>
            </a:r>
          </a:p>
          <a:p>
            <a:pPr marL="609600" indent="-609600" eaLnBrk="1" hangingPunct="1"/>
            <a:r>
              <a:rPr lang="en-US" altLang="pt-BR">
                <a:latin typeface="Arial" panose="020B0604020202020204" pitchFamily="34" charset="0"/>
              </a:rPr>
              <a:t>“Quando vier o Consolador, que eu da parte do Pai vos enviarei o </a:t>
            </a:r>
            <a:r>
              <a:rPr lang="en-US" altLang="pt-BR" b="1">
                <a:solidFill>
                  <a:srgbClr val="FFFF00"/>
                </a:solidFill>
                <a:latin typeface="Arial" panose="020B0604020202020204" pitchFamily="34" charset="0"/>
              </a:rPr>
              <a:t>Espírito da Verdade</a:t>
            </a:r>
            <a:r>
              <a:rPr lang="en-US" altLang="pt-BR">
                <a:latin typeface="Arial" panose="020B0604020202020204" pitchFamily="34" charset="0"/>
              </a:rPr>
              <a:t>, que procede do Pai, Ele testificará de mim” </a:t>
            </a:r>
            <a:r>
              <a:rPr lang="en-US" altLang="pt-BR">
                <a:solidFill>
                  <a:srgbClr val="00FFFF"/>
                </a:solidFill>
                <a:latin typeface="Arial" panose="020B0604020202020204" pitchFamily="34" charset="0"/>
              </a:rPr>
              <a:t>Jo 15:26  </a:t>
            </a:r>
          </a:p>
        </p:txBody>
      </p:sp>
    </p:spTree>
  </p:cSld>
  <p:clrMapOvr>
    <a:masterClrMapping/>
  </p:clrMapOvr>
  <p:transition>
    <p:wedg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C883D16-B5D4-48DF-A875-CC534DB76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b="1">
                <a:latin typeface="Tahoma" panose="020B0604030504040204" pitchFamily="34" charset="0"/>
              </a:rPr>
              <a:t>PARA ENTRAR EM NOSSA MENTE O ESPÍRITO SANTO RESPEITA A NOSSA VONTADE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1C27FC5-E388-4BD6-9350-1171CE829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773238"/>
            <a:ext cx="7772400" cy="4322762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“Não por </a:t>
            </a:r>
            <a:r>
              <a:rPr lang="pt-BR" altLang="pt-BR" u="sng">
                <a:latin typeface="Tahoma" panose="020B0604030504040204" pitchFamily="34" charset="0"/>
              </a:rPr>
              <a:t>força,</a:t>
            </a:r>
            <a:r>
              <a:rPr lang="pt-BR" altLang="pt-BR">
                <a:latin typeface="Tahoma" panose="020B0604030504040204" pitchFamily="34" charset="0"/>
              </a:rPr>
              <a:t> nem por </a:t>
            </a:r>
            <a:r>
              <a:rPr lang="pt-BR" altLang="pt-BR" u="sng">
                <a:latin typeface="Tahoma" panose="020B0604030504040204" pitchFamily="34" charset="0"/>
              </a:rPr>
              <a:t>violência</a:t>
            </a:r>
            <a:r>
              <a:rPr lang="pt-BR" altLang="pt-BR">
                <a:latin typeface="Tahoma" panose="020B0604030504040204" pitchFamily="34" charset="0"/>
              </a:rPr>
              <a:t>, mas </a:t>
            </a:r>
            <a:r>
              <a:rPr lang="pt-BR" altLang="pt-BR" u="sng">
                <a:latin typeface="Tahoma" panose="020B0604030504040204" pitchFamily="34" charset="0"/>
              </a:rPr>
              <a:t>pelo meu Espírito</a:t>
            </a:r>
            <a:r>
              <a:rPr lang="pt-BR" altLang="pt-BR">
                <a:latin typeface="Tahoma" panose="020B0604030504040204" pitchFamily="34" charset="0"/>
              </a:rPr>
              <a:t>, diz o Senhor dos Exércitos.” 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Zacarias 4:6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Ele não força, nem obriga, Ele age de maneira branda e suave.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“É ainda a voz mansa e delicada do Espírito de Deus que tem poder para mudar o coração”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(PR, 169)</a:t>
            </a:r>
            <a:r>
              <a:rPr lang="pt-BR" altLang="pt-BR">
                <a:latin typeface="Tahoma" panose="020B0604030504040204" pitchFamily="34" charset="0"/>
              </a:rPr>
              <a:t>   </a:t>
            </a:r>
            <a:endParaRPr lang="pt-BR" altLang="pt-BR"/>
          </a:p>
        </p:txBody>
      </p:sp>
    </p:spTree>
  </p:cSld>
  <p:clrMapOvr>
    <a:masterClrMapping/>
  </p:clrMapOvr>
  <p:transition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504CA11-F185-4AC2-B58C-CCC9D0FD5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b="1">
                <a:latin typeface="Tahoma" panose="020B0604030504040204" pitchFamily="34" charset="0"/>
              </a:rPr>
              <a:t>O ESPÍRITO SANTO PRODUZ NA MENTE O MIRACULOSO PROCESSO DE TRANSFORMAÇÃO  </a:t>
            </a:r>
            <a:endParaRPr lang="pt-BR" altLang="pt-BR" sz="40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7DC2D86-D04F-46A9-A05F-7316FF990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844675"/>
            <a:ext cx="7772400" cy="425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1.	Entender a malignidade do pecado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2.	Ajuda a discernir o certo e o errado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3.	Traz a realidade de Cristo a nós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4.	Produz arrependimento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5.	Ajuda a escolher o caminho da vida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6.	Transforma e renova com poder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7.	Faz instrumentos de salvação para 	outros</a:t>
            </a:r>
          </a:p>
        </p:txBody>
      </p:sp>
    </p:spTree>
  </p:cSld>
  <p:clrMapOvr>
    <a:masterClrMapping/>
  </p:clrMapOvr>
  <p:transition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746273E8-AE3E-4DB9-AE11-22A6771C9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60350"/>
            <a:ext cx="7772400" cy="583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8.	Gera em nós o desejo de livrar-nos 	de qualquer pecado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9.	Produz em nós o verdadeiro 	arrependimento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10.Produz um sincero desejo de 	abandonar os maus hábitos.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“Quem, a não ser o espírito Santo, pode trabalhar com mentes humanas para transformar o caráter, tirando as afeições daquilo que é temporal e perecível.”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ME, III. 138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  </a:t>
            </a:r>
          </a:p>
        </p:txBody>
      </p:sp>
    </p:spTree>
  </p:cSld>
  <p:clrMapOvr>
    <a:masterClrMapping/>
  </p:clrMapOvr>
  <p:transition>
    <p:wedg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CFEE131-ED20-4563-B697-278C445B2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b="1">
                <a:solidFill>
                  <a:srgbClr val="FFFF00"/>
                </a:solidFill>
                <a:latin typeface="Tahoma" panose="020B0604030504040204" pitchFamily="34" charset="0"/>
              </a:rPr>
              <a:t>O ESPÍRITO SANTO TRANSFORMA A MENTE PECAMINOSA EM MENTE SANTA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094CE9D-91D8-4072-BF4C-00D2E5DF6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844675"/>
            <a:ext cx="7772400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“A través do Espírito Santo </a:t>
            </a:r>
            <a:r>
              <a:rPr lang="pt-BR" altLang="pt-BR" u="sng">
                <a:latin typeface="Tahoma" panose="020B0604030504040204" pitchFamily="34" charset="0"/>
              </a:rPr>
              <a:t>toda tendência herdada e cultivada para o mal, pode ser vencida</a:t>
            </a:r>
            <a:r>
              <a:rPr lang="pt-BR" altLang="pt-BR">
                <a:latin typeface="Tahoma" panose="020B0604030504040204" pitchFamily="34" charset="0"/>
              </a:rPr>
              <a:t>.”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ODTN, 646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“Quando o Espírito de Deus toma posse do coração , </a:t>
            </a:r>
            <a:r>
              <a:rPr lang="pt-BR" altLang="pt-BR" u="sng">
                <a:latin typeface="Tahoma" panose="020B0604030504040204" pitchFamily="34" charset="0"/>
              </a:rPr>
              <a:t>transforma a vida</a:t>
            </a:r>
            <a:r>
              <a:rPr lang="pt-BR" altLang="pt-BR">
                <a:latin typeface="Tahoma" panose="020B0604030504040204" pitchFamily="34" charset="0"/>
              </a:rPr>
              <a:t>. Os pensamentos pecaminosos são afastados, renunciadas as más ações. Então aquele poder que olho algum pode discernir </a:t>
            </a:r>
            <a:r>
              <a:rPr lang="pt-BR" altLang="pt-BR" u="sng">
                <a:latin typeface="Tahoma" panose="020B0604030504040204" pitchFamily="34" charset="0"/>
              </a:rPr>
              <a:t>cria um novo ser</a:t>
            </a:r>
            <a:r>
              <a:rPr lang="pt-BR" altLang="pt-BR">
                <a:latin typeface="Tahoma" panose="020B0604030504040204" pitchFamily="34" charset="0"/>
              </a:rPr>
              <a:t>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153</a:t>
            </a:r>
          </a:p>
        </p:txBody>
      </p:sp>
    </p:spTree>
  </p:cSld>
  <p:clrMapOvr>
    <a:masterClrMapping/>
  </p:clrMapOvr>
  <p:transition>
    <p:wedg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447077DC-48C4-4AD8-8CDC-13DC4B516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908050"/>
            <a:ext cx="7772400" cy="4495800"/>
          </a:xfrm>
        </p:spPr>
        <p:txBody>
          <a:bodyPr/>
          <a:lstStyle/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ESPÍRITO SANTO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E SUA RELAÇÃO COM JESUS</a:t>
            </a:r>
          </a:p>
        </p:txBody>
      </p:sp>
    </p:spTree>
  </p:cSld>
  <p:clrMapOvr>
    <a:masterClrMapping/>
  </p:clrMapOvr>
  <p:transition>
    <p:wedg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917F073-BB4F-4F85-BFAB-8B83441E5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VOSSA TRISTEZA SE CONVERTERÁ EM ALEGRIA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FB5BA93-80ED-4A5B-BB8A-DD67934AE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“Agora vou para aquele que me enviou”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João 16:5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“Antes porque vos disse isto, o vosso coração se encheu de tristeza”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(6)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“Convem que eu vá, porque se eu não for, o Consolador não virá para vós”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(7)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“Vos ficareis tristes, mas a vossa tristeza, se converterá em alegria”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(20)</a:t>
            </a:r>
          </a:p>
        </p:txBody>
      </p:sp>
    </p:spTree>
  </p:cSld>
  <p:clrMapOvr>
    <a:masterClrMapping/>
  </p:clrMapOvr>
  <p:transition>
    <p:wedg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A97C4E0A-8923-4028-BFCD-4A3CA624E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404813"/>
            <a:ext cx="7772400" cy="5691187"/>
          </a:xfrm>
        </p:spPr>
        <p:txBody>
          <a:bodyPr/>
          <a:lstStyle/>
          <a:p>
            <a:pPr eaLnBrk="1" hangingPunct="1"/>
            <a:r>
              <a:rPr lang="pt-BR" altLang="pt-BR">
                <a:latin typeface="Tahoma" panose="020B0604030504040204" pitchFamily="34" charset="0"/>
              </a:rPr>
              <a:t> Jesus foi concebido pelo Espírito Santo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 Lucas 1:35 </a:t>
            </a:r>
          </a:p>
          <a:p>
            <a:pPr eaLnBrk="1" hangingPunct="1"/>
            <a:r>
              <a:rPr lang="pt-BR" altLang="pt-BR">
                <a:latin typeface="Tahoma" panose="020B0604030504040204" pitchFamily="34" charset="0"/>
              </a:rPr>
              <a:t> Jesus foi conduzido pelo Espírito Santo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 Mateus 4:1</a:t>
            </a:r>
          </a:p>
          <a:p>
            <a:pPr eaLnBrk="1" hangingPunct="1"/>
            <a:r>
              <a:rPr lang="pt-BR" altLang="pt-BR">
                <a:latin typeface="Tahoma" panose="020B0604030504040204" pitchFamily="34" charset="0"/>
              </a:rPr>
              <a:t> Jesus foi Ungido pelo Espírito Santo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 Atos 10:38</a:t>
            </a:r>
          </a:p>
          <a:p>
            <a:pPr eaLnBrk="1" hangingPunct="1"/>
            <a:r>
              <a:rPr lang="pt-BR" altLang="pt-BR">
                <a:latin typeface="Tahoma" panose="020B0604030504040204" pitchFamily="34" charset="0"/>
              </a:rPr>
              <a:t> Jesus foi Ressucitado pelo poder do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    Espírito Santo. Romanos 1:4; 8:11 </a:t>
            </a:r>
          </a:p>
        </p:txBody>
      </p:sp>
    </p:spTree>
  </p:cSld>
  <p:clrMapOvr>
    <a:masterClrMapping/>
  </p:clrMapOvr>
  <p:transition>
    <p:wedg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1FA89BE9-43AA-46C5-B849-259341177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404813"/>
            <a:ext cx="7772400" cy="5691187"/>
          </a:xfrm>
        </p:spPr>
        <p:txBody>
          <a:bodyPr/>
          <a:lstStyle/>
          <a:p>
            <a:pPr eaLnBrk="1" hangingPunct="1"/>
            <a:r>
              <a:rPr lang="pt-BR" altLang="pt-BR">
                <a:latin typeface="Tahoma" panose="020B0604030504040204" pitchFamily="34" charset="0"/>
              </a:rPr>
              <a:t>Jesus deu mandamentos aos seus discípulos e a igreja através do Espírito Santo. Atos 1:2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“Se alguém não tem o Espírito de esse tal não é dEle”  Romanos 8:9-11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“Cristo e o Espírito Santo se unem na mesma missão, os dois trabalham tão unidos  como se fossem uma só pessoa”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OMDC, 78</a:t>
            </a:r>
          </a:p>
        </p:txBody>
      </p:sp>
    </p:spTree>
  </p:cSld>
  <p:clrMapOvr>
    <a:masterClrMapping/>
  </p:clrMapOvr>
  <p:transition>
    <p:wedg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6F8C627-956A-4A9A-B1B9-3CA3BA873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924800" cy="4276725"/>
          </a:xfrm>
        </p:spPr>
        <p:txBody>
          <a:bodyPr/>
          <a:lstStyle/>
          <a:p>
            <a:pPr algn="ctr" eaLnBrk="1" hangingPunct="1"/>
            <a:br>
              <a:rPr lang="pt-BR" altLang="pt-BR" sz="4000" b="1">
                <a:latin typeface="Tahoma" panose="020B0604030504040204" pitchFamily="34" charset="0"/>
              </a:rPr>
            </a:br>
            <a:br>
              <a:rPr lang="pt-BR" altLang="pt-BR" sz="4000" b="1">
                <a:latin typeface="Tahoma" panose="020B0604030504040204" pitchFamily="34" charset="0"/>
              </a:rPr>
            </a:br>
            <a:br>
              <a:rPr lang="pt-BR" altLang="pt-BR" sz="4000" b="1">
                <a:latin typeface="Tahoma" panose="020B0604030504040204" pitchFamily="34" charset="0"/>
              </a:rPr>
            </a:br>
            <a:r>
              <a:rPr lang="pt-BR" altLang="pt-BR" sz="5400" b="1">
                <a:latin typeface="Tahoma" panose="020B0604030504040204" pitchFamily="34" charset="0"/>
              </a:rPr>
              <a:t>O </a:t>
            </a:r>
            <a:br>
              <a:rPr lang="pt-BR" altLang="pt-BR" sz="5400" b="1">
                <a:latin typeface="Tahoma" panose="020B0604030504040204" pitchFamily="34" charset="0"/>
              </a:rPr>
            </a:br>
            <a:r>
              <a:rPr lang="pt-BR" altLang="pt-BR" sz="5400" b="1">
                <a:latin typeface="Tahoma" panose="020B0604030504040204" pitchFamily="34" charset="0"/>
              </a:rPr>
              <a:t>ESPÍRITO SANTO </a:t>
            </a:r>
            <a:br>
              <a:rPr lang="pt-BR" altLang="pt-BR" sz="5400" b="1">
                <a:latin typeface="Tahoma" panose="020B0604030504040204" pitchFamily="34" charset="0"/>
              </a:rPr>
            </a:br>
            <a:r>
              <a:rPr lang="pt-BR" altLang="pt-BR" sz="5400" b="1">
                <a:latin typeface="Tahoma" panose="020B0604030504040204" pitchFamily="34" charset="0"/>
              </a:rPr>
              <a:t>TRAZ  A </a:t>
            </a:r>
            <a:br>
              <a:rPr lang="pt-BR" altLang="pt-BR" sz="5400" b="1">
                <a:latin typeface="Tahoma" panose="020B0604030504040204" pitchFamily="34" charset="0"/>
              </a:rPr>
            </a:br>
            <a:r>
              <a:rPr lang="pt-BR" altLang="pt-BR" sz="5400" b="1">
                <a:latin typeface="Tahoma" panose="020B0604030504040204" pitchFamily="34" charset="0"/>
              </a:rPr>
              <a:t>REALIDADE DE CRISTO </a:t>
            </a:r>
            <a:br>
              <a:rPr lang="pt-BR" altLang="pt-BR" sz="5400" b="1">
                <a:latin typeface="Tahoma" panose="020B0604030504040204" pitchFamily="34" charset="0"/>
              </a:rPr>
            </a:br>
            <a:r>
              <a:rPr lang="pt-BR" altLang="pt-BR" sz="5400" b="1">
                <a:latin typeface="Tahoma" panose="020B0604030504040204" pitchFamily="34" charset="0"/>
              </a:rPr>
              <a:t>A TODOS NÓS</a:t>
            </a:r>
          </a:p>
        </p:txBody>
      </p:sp>
    </p:spTree>
  </p:cSld>
  <p:clrMapOvr>
    <a:masterClrMapping/>
  </p:clrMapOvr>
  <p:transition>
    <p:wedg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0B84A5A1-C6B2-4E59-A18C-C94DE41946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60350"/>
            <a:ext cx="7772400" cy="6597650"/>
          </a:xfrm>
        </p:spPr>
        <p:txBody>
          <a:bodyPr/>
          <a:lstStyle/>
          <a:p>
            <a:pPr marL="609600" indent="-609600" eaLnBrk="1" hangingPunct="1">
              <a:buFont typeface="Symbol" panose="05050102010706020507" pitchFamily="18" charset="2"/>
              <a:buAutoNum type="arabicPeriod"/>
            </a:pPr>
            <a:r>
              <a:rPr lang="en-US" altLang="pt-BR" sz="2800">
                <a:solidFill>
                  <a:srgbClr val="FFFF00"/>
                </a:solidFill>
                <a:latin typeface="Arial" panose="020B0604020202020204" pitchFamily="34" charset="0"/>
              </a:rPr>
              <a:t>“</a:t>
            </a:r>
            <a:r>
              <a:rPr lang="en-US" altLang="pt-BR" sz="2800" u="sng">
                <a:solidFill>
                  <a:srgbClr val="FFFF00"/>
                </a:solidFill>
                <a:latin typeface="Arial" panose="020B0604020202020204" pitchFamily="34" charset="0"/>
              </a:rPr>
              <a:t>Dará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testemunho de mim</a:t>
            </a:r>
            <a:r>
              <a:rPr lang="en-US" altLang="pt-BR" sz="2800">
                <a:latin typeface="Arial" panose="020B0604020202020204" pitchFamily="34" charset="0"/>
              </a:rPr>
              <a:t>”  </a:t>
            </a:r>
            <a:r>
              <a:rPr lang="en-US" altLang="pt-BR" sz="2800">
                <a:solidFill>
                  <a:srgbClr val="00FFFF"/>
                </a:solidFill>
                <a:latin typeface="Arial" panose="020B0604020202020204" pitchFamily="34" charset="0"/>
              </a:rPr>
              <a:t>João 15:26</a:t>
            </a:r>
          </a:p>
          <a:p>
            <a:pPr marL="609600" indent="-609600" eaLnBrk="1" hangingPunct="1">
              <a:buFont typeface="Symbol" panose="05050102010706020507" pitchFamily="18" charset="2"/>
              <a:buAutoNum type="arabicPeriod"/>
            </a:pPr>
            <a:r>
              <a:rPr lang="en-US" altLang="pt-BR" sz="2800">
                <a:latin typeface="Arial" panose="020B0604020202020204" pitchFamily="34" charset="0"/>
              </a:rPr>
              <a:t>“Mas quando vier o Espírito da Verdade, ele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vos guiará em toda verdade</a:t>
            </a:r>
            <a:r>
              <a:rPr lang="en-US" altLang="pt-BR" sz="2800">
                <a:latin typeface="Arial" panose="020B0604020202020204" pitchFamily="34" charset="0"/>
              </a:rPr>
              <a:t>. Não falará de sí mesmo, mas dirá tudo o que tiver ouvido, e vos anunciará o que há de vir”  </a:t>
            </a:r>
            <a:r>
              <a:rPr lang="en-US" altLang="pt-BR" sz="2800">
                <a:solidFill>
                  <a:srgbClr val="00FFFF"/>
                </a:solidFill>
                <a:latin typeface="Arial" panose="020B0604020202020204" pitchFamily="34" charset="0"/>
              </a:rPr>
              <a:t>João 16:13</a:t>
            </a:r>
          </a:p>
          <a:p>
            <a:pPr marL="609600" indent="-609600" eaLnBrk="1" hangingPunct="1">
              <a:buFont typeface="Symbol" panose="05050102010706020507" pitchFamily="18" charset="2"/>
              <a:buAutoNum type="arabicPeriod"/>
            </a:pPr>
            <a:r>
              <a:rPr lang="en-US" altLang="pt-BR" sz="2800">
                <a:latin typeface="Arial" panose="020B0604020202020204" pitchFamily="34" charset="0"/>
              </a:rPr>
              <a:t>“Ele me glorificará porque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há de receber do que é meu, e vo-lo há de anunciar</a:t>
            </a:r>
            <a:r>
              <a:rPr lang="en-US" altLang="pt-BR" sz="2800">
                <a:latin typeface="Arial" panose="020B0604020202020204" pitchFamily="34" charset="0"/>
              </a:rPr>
              <a:t>..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en-US" altLang="pt-BR" sz="2800">
                <a:latin typeface="Arial" panose="020B0604020202020204" pitchFamily="34" charset="0"/>
              </a:rPr>
              <a:t>	Por isso vos disse que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há de receber o que é meu, e vo-lo há de anunciar</a:t>
            </a:r>
            <a:r>
              <a:rPr lang="en-US" altLang="pt-BR" sz="2800">
                <a:latin typeface="Arial" panose="020B0604020202020204" pitchFamily="34" charset="0"/>
              </a:rPr>
              <a:t>” </a:t>
            </a:r>
            <a:r>
              <a:rPr lang="en-US" altLang="pt-BR" sz="2800">
                <a:solidFill>
                  <a:srgbClr val="00FFFF"/>
                </a:solidFill>
                <a:latin typeface="Arial" panose="020B0604020202020204" pitchFamily="34" charset="0"/>
              </a:rPr>
              <a:t>João 16:14,15</a:t>
            </a:r>
            <a:r>
              <a:rPr lang="en-US" altLang="pt-BR" sz="2800">
                <a:latin typeface="Arial" panose="020B0604020202020204" pitchFamily="34" charset="0"/>
              </a:rPr>
              <a:t> </a:t>
            </a:r>
          </a:p>
          <a:p>
            <a:pPr marL="609600" indent="-609600" eaLnBrk="1" hangingPunct="1">
              <a:buFont typeface="Symbol" panose="05050102010706020507" pitchFamily="18" charset="2"/>
              <a:buNone/>
            </a:pPr>
            <a:r>
              <a:rPr lang="en-US" altLang="pt-BR" sz="2800">
                <a:latin typeface="Arial" panose="020B0604020202020204" pitchFamily="34" charset="0"/>
              </a:rPr>
              <a:t>4.   “Então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lhes abriu o entendimento para compreenderem as Escrituras</a:t>
            </a:r>
            <a:r>
              <a:rPr lang="en-US" altLang="pt-BR" sz="2800">
                <a:latin typeface="Arial" panose="020B0604020202020204" pitchFamily="34" charset="0"/>
              </a:rPr>
              <a:t>” </a:t>
            </a:r>
            <a:r>
              <a:rPr lang="en-US" altLang="pt-BR" sz="2800">
                <a:solidFill>
                  <a:srgbClr val="00FFFF"/>
                </a:solidFill>
                <a:latin typeface="Arial" panose="020B0604020202020204" pitchFamily="34" charset="0"/>
              </a:rPr>
              <a:t>Lucas 24:45</a:t>
            </a:r>
          </a:p>
          <a:p>
            <a:pPr marL="609600" indent="-609600" eaLnBrk="1" hangingPunct="1">
              <a:buFont typeface="Symbol" panose="05050102010706020507" pitchFamily="18" charset="2"/>
              <a:buAutoNum type="arabicPeriod"/>
            </a:pPr>
            <a:endParaRPr lang="en-US" altLang="pt-BR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60A4C51-E426-4AB4-A230-5F25ED9E1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43213" y="11811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2800"/>
              <a:t>“</a:t>
            </a:r>
            <a:r>
              <a:rPr lang="en-US" altLang="pt-BR" sz="2800">
                <a:latin typeface="Arial" panose="020B0604020202020204" pitchFamily="34" charset="0"/>
              </a:rPr>
              <a:t>Repousará sobre ele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o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Espírito do Senhor</a:t>
            </a:r>
            <a:r>
              <a:rPr lang="en-US" altLang="pt-BR" sz="2800">
                <a:latin typeface="Arial" panose="020B0604020202020204" pitchFamily="34" charset="0"/>
              </a:rPr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o Espírito de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Sabedoria</a:t>
            </a:r>
            <a:r>
              <a:rPr lang="en-US" altLang="pt-BR" sz="280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e de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inteligência</a:t>
            </a:r>
            <a:r>
              <a:rPr lang="en-US" altLang="pt-BR" sz="2800">
                <a:latin typeface="Arial" panose="020B0604020202020204" pitchFamily="34" charset="0"/>
              </a:rPr>
              <a:t>,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o Espírito de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Conselho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e de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Fortaleza</a:t>
            </a:r>
            <a:r>
              <a:rPr lang="en-US" altLang="pt-BR" sz="2800">
                <a:latin typeface="Arial" panose="020B0604020202020204" pitchFamily="34" charset="0"/>
              </a:rPr>
              <a:t>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O Espírito de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Conhecimento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sz="2800">
                <a:latin typeface="Arial" panose="020B0604020202020204" pitchFamily="34" charset="0"/>
              </a:rPr>
              <a:t>E do </a:t>
            </a:r>
            <a:r>
              <a:rPr lang="en-US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Temor do Senhor</a:t>
            </a:r>
            <a:r>
              <a:rPr lang="en-US" altLang="pt-BR" sz="2800">
                <a:latin typeface="Arial" panose="020B0604020202020204" pitchFamily="34" charset="0"/>
              </a:rPr>
              <a:t>.” 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2800">
                <a:latin typeface="Arial" panose="020B0604020202020204" pitchFamily="34" charset="0"/>
              </a:rPr>
              <a:t>    </a:t>
            </a:r>
            <a:r>
              <a:rPr lang="en-US" altLang="pt-BR" sz="2800">
                <a:solidFill>
                  <a:srgbClr val="00FFFF"/>
                </a:solidFill>
                <a:latin typeface="Arial" panose="020B0604020202020204" pitchFamily="34" charset="0"/>
              </a:rPr>
              <a:t>Isaías 11:2</a:t>
            </a:r>
          </a:p>
        </p:txBody>
      </p:sp>
    </p:spTree>
  </p:cSld>
  <p:clrMapOvr>
    <a:masterClrMapping/>
  </p:clrMapOvr>
  <p:transition>
    <p:wedg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6DB9F12-AF4B-42DC-86D1-4AE59C951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565400"/>
            <a:ext cx="7772400" cy="1206500"/>
          </a:xfrm>
        </p:spPr>
        <p:txBody>
          <a:bodyPr/>
          <a:lstStyle/>
          <a:p>
            <a:pPr algn="ctr" eaLnBrk="1" hangingPunct="1"/>
            <a:r>
              <a:rPr lang="en-US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O ESPÍRITO SANTO  É PODEROSO </a:t>
            </a:r>
            <a:br>
              <a:rPr lang="en-US" altLang="pt-BR" sz="6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PARA NOS AJUDAR A</a:t>
            </a:r>
            <a:br>
              <a:rPr lang="en-US" altLang="pt-BR" sz="6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 TOMAR DECISÕES</a:t>
            </a:r>
          </a:p>
        </p:txBody>
      </p:sp>
    </p:spTree>
  </p:cSld>
  <p:clrMapOvr>
    <a:masterClrMapping/>
  </p:clrMapOvr>
  <p:transition>
    <p:wedg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16EDC6E-513D-4054-99DA-0921A6100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b="1">
                <a:solidFill>
                  <a:srgbClr val="FFFF00"/>
                </a:solidFill>
                <a:latin typeface="Arial" panose="020B0604020202020204" pitchFamily="34" charset="0"/>
              </a:rPr>
              <a:t>COMO O ESPÍRITO SANTO TRABALHA EM NOSSA MENTE?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D15D175-9438-4C23-9935-50AA0A560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Symbol" panose="05050102010706020507" pitchFamily="18" charset="2"/>
              <a:buAutoNum type="arabicPeriod"/>
            </a:pPr>
            <a:r>
              <a:rPr lang="pt-BR" altLang="pt-BR" sz="2800" b="1">
                <a:latin typeface="Arial" panose="020B0604020202020204" pitchFamily="34" charset="0"/>
              </a:rPr>
              <a:t>Nos</a:t>
            </a:r>
            <a:r>
              <a:rPr lang="pt-BR" altLang="pt-BR" sz="2800">
                <a:latin typeface="Arial" panose="020B0604020202020204" pitchFamily="34" charset="0"/>
              </a:rPr>
              <a:t>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Convence</a:t>
            </a:r>
            <a:r>
              <a:rPr lang="pt-BR" altLang="pt-BR" sz="2800" b="1">
                <a:latin typeface="Arial" panose="020B0604020202020204" pitchFamily="34" charset="0"/>
              </a:rPr>
              <a:t>   </a:t>
            </a:r>
            <a:r>
              <a:rPr lang="pt-BR" altLang="pt-BR" sz="2400" b="1">
                <a:solidFill>
                  <a:srgbClr val="00FFFF"/>
                </a:solidFill>
                <a:latin typeface="Arial" panose="020B0604020202020204" pitchFamily="34" charset="0"/>
              </a:rPr>
              <a:t>(João 16:8)</a:t>
            </a:r>
          </a:p>
          <a:p>
            <a:pPr marL="609600" indent="-609600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2800" b="1">
                <a:latin typeface="Arial" panose="020B0604020202020204" pitchFamily="34" charset="0"/>
              </a:rPr>
              <a:t>	“Quando ele vier, </a:t>
            </a:r>
            <a:r>
              <a:rPr lang="pt-BR" altLang="pt-BR" sz="2800" b="1" u="sng">
                <a:latin typeface="Arial" panose="020B0604020202020204" pitchFamily="34" charset="0"/>
              </a:rPr>
              <a:t>convencerá</a:t>
            </a:r>
            <a:r>
              <a:rPr lang="pt-BR" altLang="pt-BR" sz="2800" b="1">
                <a:latin typeface="Arial" panose="020B0604020202020204" pitchFamily="34" charset="0"/>
              </a:rPr>
              <a:t> o mundo do pecado, da justiça e do juizo”</a:t>
            </a:r>
          </a:p>
          <a:p>
            <a:pPr marL="609600" indent="-609600" eaLnBrk="1" hangingPunct="1">
              <a:lnSpc>
                <a:spcPct val="80000"/>
              </a:lnSpc>
              <a:buFont typeface="Symbol" panose="05050102010706020507" pitchFamily="18" charset="2"/>
              <a:buAutoNum type="arabicPeriod" startAt="2"/>
            </a:pP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Esquadrinha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 e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prova a mente</a:t>
            </a:r>
          </a:p>
          <a:p>
            <a:pPr marL="609600" indent="-609600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	</a:t>
            </a:r>
            <a:r>
              <a:rPr lang="pt-BR" altLang="pt-BR" sz="2800" b="1">
                <a:latin typeface="Arial" panose="020B0604020202020204" pitchFamily="34" charset="0"/>
              </a:rPr>
              <a:t>“Eu o Senhor, </a:t>
            </a:r>
            <a:r>
              <a:rPr lang="pt-BR" altLang="pt-BR" sz="2800" b="1" u="sng">
                <a:latin typeface="Arial" panose="020B0604020202020204" pitchFamily="34" charset="0"/>
              </a:rPr>
              <a:t>esquadrinho e provo</a:t>
            </a:r>
            <a:r>
              <a:rPr lang="pt-BR" altLang="pt-BR" sz="2800" b="1">
                <a:latin typeface="Arial" panose="020B0604020202020204" pitchFamily="34" charset="0"/>
              </a:rPr>
              <a:t> a mente..” </a:t>
            </a:r>
            <a:r>
              <a:rPr lang="pt-BR" altLang="pt-BR" sz="2800" b="1">
                <a:solidFill>
                  <a:srgbClr val="00FFFF"/>
                </a:solidFill>
                <a:latin typeface="Arial" panose="020B0604020202020204" pitchFamily="34" charset="0"/>
              </a:rPr>
              <a:t>Jeremias 17:10</a:t>
            </a:r>
          </a:p>
          <a:p>
            <a:pPr marL="609600" indent="-609600" eaLnBrk="1" hangingPunct="1">
              <a:lnSpc>
                <a:spcPct val="80000"/>
              </a:lnSpc>
              <a:buFont typeface="Symbol" panose="05050102010706020507" pitchFamily="18" charset="2"/>
              <a:buAutoNum type="arabicPeriod" startAt="3"/>
            </a:pP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Ajuda as nossas fraquezas</a:t>
            </a:r>
            <a:r>
              <a:rPr lang="pt-BR" altLang="pt-BR" sz="2800" b="1">
                <a:latin typeface="Arial" panose="020B0604020202020204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pt-BR" altLang="pt-BR" sz="2800" b="1">
                <a:latin typeface="Arial" panose="020B0604020202020204" pitchFamily="34" charset="0"/>
              </a:rPr>
              <a:t>	“Da mesma maneira também o Espírito </a:t>
            </a:r>
            <a:r>
              <a:rPr lang="pt-BR" altLang="pt-BR" sz="2800" b="1" u="sng">
                <a:latin typeface="Arial" panose="020B0604020202020204" pitchFamily="34" charset="0"/>
              </a:rPr>
              <a:t>ajuda as nossas fraquezas</a:t>
            </a:r>
            <a:r>
              <a:rPr lang="pt-BR" altLang="pt-BR" sz="2800" b="1">
                <a:latin typeface="Arial" panose="020B0604020202020204" pitchFamily="34" charset="0"/>
              </a:rPr>
              <a:t>... Mas o mesmo Espírito </a:t>
            </a:r>
            <a:r>
              <a:rPr lang="pt-BR" altLang="pt-BR" sz="2800" b="1" u="sng">
                <a:latin typeface="Arial" panose="020B0604020202020204" pitchFamily="34" charset="0"/>
              </a:rPr>
              <a:t>intercede por nós</a:t>
            </a:r>
            <a:r>
              <a:rPr lang="pt-BR" altLang="pt-BR" sz="2800" b="1">
                <a:latin typeface="Arial" panose="020B0604020202020204" pitchFamily="34" charset="0"/>
              </a:rPr>
              <a:t> com gemidos inexprimíveis”  </a:t>
            </a:r>
            <a:r>
              <a:rPr lang="pt-BR" altLang="pt-BR" sz="2800" b="1">
                <a:solidFill>
                  <a:srgbClr val="00FFFF"/>
                </a:solidFill>
                <a:latin typeface="Arial" panose="020B0604020202020204" pitchFamily="34" charset="0"/>
              </a:rPr>
              <a:t>Romanos 8:26</a:t>
            </a:r>
          </a:p>
        </p:txBody>
      </p:sp>
    </p:spTree>
  </p:cSld>
  <p:clrMapOvr>
    <a:masterClrMapping/>
  </p:clrMapOvr>
  <p:transition>
    <p:wedg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F312F63-178C-4B7A-A178-844AE03B2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4000" b="1">
                <a:solidFill>
                  <a:srgbClr val="FFFF00"/>
                </a:solidFill>
                <a:latin typeface="Arial" panose="020B0604020202020204" pitchFamily="34" charset="0"/>
              </a:rPr>
              <a:t>DA TESTEMUNHO DE CRISTO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6C6013E-9FB1-4379-8284-D7C3FC717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Dá testemunho de Jesus.   </a:t>
            </a:r>
            <a:r>
              <a:rPr lang="pt-BR" altLang="pt-BR" sz="2800" b="1">
                <a:latin typeface="Arial" panose="020B0604020202020204" pitchFamily="34" charset="0"/>
              </a:rPr>
              <a:t>João 15: 26</a:t>
            </a:r>
          </a:p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Glorifica a Cristo. </a:t>
            </a:r>
          </a:p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Revela os atributos do caráter de Cristo e os fixa na mente do crente.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   “Ele me glorificará porque há de receber do que é meu, e vo-lo há de anunciar.”</a:t>
            </a:r>
            <a:r>
              <a:rPr lang="pt-BR" altLang="pt-BR" b="1">
                <a:latin typeface="Arial" panose="020B0604020202020204" pitchFamily="34" charset="0"/>
              </a:rPr>
              <a:t> </a:t>
            </a:r>
            <a:r>
              <a:rPr lang="pt-BR" altLang="pt-BR" sz="2800" b="1">
                <a:latin typeface="Arial" panose="020B0604020202020204" pitchFamily="34" charset="0"/>
              </a:rPr>
              <a:t>João 16:14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s-PE" altLang="pt-BR" b="1">
                <a:latin typeface="Arial" panose="020B0604020202020204" pitchFamily="34" charset="0"/>
              </a:rPr>
              <a:t>   </a:t>
            </a:r>
          </a:p>
        </p:txBody>
      </p:sp>
    </p:spTree>
  </p:cSld>
  <p:clrMapOvr>
    <a:masterClrMapping/>
  </p:clrMapOvr>
  <p:transition>
    <p:wedg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3D2960F5-5330-42E1-92FC-D736E7990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4000">
                <a:solidFill>
                  <a:srgbClr val="00FFFF"/>
                </a:solidFill>
                <a:latin typeface="Arial" panose="020B0604020202020204" pitchFamily="34" charset="0"/>
              </a:rPr>
              <a:t>JESUS ORA NO GETSÊMANI</a:t>
            </a:r>
            <a:r>
              <a:rPr lang="en-US" altLang="pt-BR" sz="4000">
                <a:latin typeface="Arial" panose="020B0604020202020204" pitchFamily="34" charset="0"/>
              </a:rPr>
              <a:t> - </a:t>
            </a:r>
            <a:r>
              <a:rPr lang="en-US" altLang="pt-BR" sz="4000">
                <a:solidFill>
                  <a:srgbClr val="FFFF00"/>
                </a:solidFill>
                <a:latin typeface="Arial" panose="020B0604020202020204" pitchFamily="34" charset="0"/>
              </a:rPr>
              <a:t>Lucas 22:39-43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41CB294-BD24-4F3B-8AD2-52024CE36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s-PE" altLang="pt-BR" sz="2800"/>
              <a:t>    “</a:t>
            </a:r>
            <a:r>
              <a:rPr lang="es-PE" altLang="pt-BR" sz="2800">
                <a:latin typeface="Arial" panose="020B0604020202020204" pitchFamily="34" charset="0"/>
              </a:rPr>
              <a:t>E, saindo, foi, como de costume, para o Monte das Oliveiras; e os discípulos o acompanharam.  Chegando ao lugar escolhido, Jesus lhes disse: </a:t>
            </a:r>
            <a:r>
              <a:rPr lang="es-PE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Orai, para que não entreis em tentação</a:t>
            </a:r>
            <a:r>
              <a:rPr lang="es-PE" altLang="pt-BR" sz="2800">
                <a:latin typeface="Arial" panose="020B0604020202020204" pitchFamily="34" charset="0"/>
              </a:rPr>
              <a:t>.  Ele, por sua vez, se afastou, cerca de um tiro de pedra, e, de joelhos, orava, dizendo: Pai, se queres, passa de mim este cálice; contudo, não se faça a minha vontade, e, sim, a Tua. Então lhe apareceu um anjo do Céu que o confortava.”</a:t>
            </a:r>
            <a:r>
              <a:rPr lang="es-PE" altLang="pt-BR" sz="2800"/>
              <a:t>  </a:t>
            </a:r>
          </a:p>
        </p:txBody>
      </p:sp>
    </p:spTree>
  </p:cSld>
  <p:clrMapOvr>
    <a:masterClrMapping/>
  </p:clrMapOvr>
  <p:transition>
    <p:wedg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DD068E4-75F9-48DC-8108-452FE1B23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2222500"/>
            <a:ext cx="7772400" cy="1206500"/>
          </a:xfrm>
        </p:spPr>
        <p:txBody>
          <a:bodyPr/>
          <a:lstStyle/>
          <a:p>
            <a:pPr algn="ctr" eaLnBrk="1" hangingPunct="1"/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OS QUATRO </a:t>
            </a:r>
            <a:b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SEGUIDORES </a:t>
            </a:r>
            <a:b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DE </a:t>
            </a:r>
            <a:b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pt-BR" altLang="pt-BR" sz="6000" b="1">
                <a:solidFill>
                  <a:srgbClr val="FFFF00"/>
                </a:solidFill>
                <a:latin typeface="Arial" panose="020B0604020202020204" pitchFamily="34" charset="0"/>
              </a:rPr>
              <a:t>JESUS</a:t>
            </a:r>
          </a:p>
        </p:txBody>
      </p:sp>
    </p:spTree>
  </p:cSld>
  <p:clrMapOvr>
    <a:masterClrMapping/>
  </p:clrMapOvr>
  <p:transition>
    <p:wedg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CFAC01C-4E6C-463F-B8E8-5F6D391CDE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Arial" panose="020B0604020202020204" pitchFamily="34" charset="0"/>
              </a:rPr>
              <a:t>O  SEGUIDOR  POR CONVENIÊNCIAS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77E9A6B-B709-46F6-8B30-53ADB0E01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Arial" panose="020B0604020202020204" pitchFamily="34" charset="0"/>
              </a:rPr>
              <a:t>“Indo eles pelo caminho, alguém lhe disse: </a:t>
            </a:r>
            <a:r>
              <a:rPr lang="pt-BR" altLang="pt-BR" b="1" u="sng">
                <a:solidFill>
                  <a:srgbClr val="FFFF00"/>
                </a:solidFill>
                <a:latin typeface="Arial" panose="020B0604020202020204" pitchFamily="34" charset="0"/>
              </a:rPr>
              <a:t>Senhor seguir-te-ei</a:t>
            </a:r>
            <a:r>
              <a:rPr lang="pt-BR" altLang="pt-BR">
                <a:latin typeface="Arial" panose="020B0604020202020204" pitchFamily="34" charset="0"/>
              </a:rPr>
              <a:t> para onde quer que fores Respondeu-lhe Jesus: As raposas têm covis, e as aves do céu ninhos, </a:t>
            </a: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mas o Filho do homem não têm onde reclinar a cabeça</a:t>
            </a:r>
            <a:r>
              <a:rPr lang="pt-BR" altLang="pt-BR">
                <a:latin typeface="Arial" panose="020B0604020202020204" pitchFamily="34" charset="0"/>
              </a:rPr>
              <a:t>.”  Lucas 9:57,58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6D7ACF7-CC61-415E-BAF9-D2E8A7C9D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600" b="1">
                <a:solidFill>
                  <a:srgbClr val="FFFF00"/>
                </a:solidFill>
                <a:latin typeface="Arial" panose="020B0604020202020204" pitchFamily="34" charset="0"/>
              </a:rPr>
              <a:t>O SEGUIDOR ONDE A FAMILIA É MAIS IMPORTANTE QUE CRISTO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1146C93-47B8-471F-A252-7E973C24B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endParaRPr lang="pt-BR" altLang="pt-BR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Arial" panose="020B0604020202020204" pitchFamily="34" charset="0"/>
              </a:rPr>
              <a:t>“Disse a outro: </a:t>
            </a:r>
            <a:r>
              <a:rPr lang="pt-BR" altLang="pt-BR" u="sng">
                <a:solidFill>
                  <a:srgbClr val="FFFF00"/>
                </a:solidFill>
                <a:latin typeface="Arial" panose="020B0604020202020204" pitchFamily="34" charset="0"/>
              </a:rPr>
              <a:t>Segue-me</a:t>
            </a:r>
            <a:r>
              <a:rPr lang="pt-BR" altLang="pt-BR">
                <a:latin typeface="Arial" panose="020B0604020202020204" pitchFamily="34" charset="0"/>
              </a:rPr>
              <a:t>. Mas ele respondeu: </a:t>
            </a:r>
            <a:r>
              <a:rPr lang="pt-BR" altLang="pt-BR" b="1">
                <a:solidFill>
                  <a:srgbClr val="00FFFF"/>
                </a:solidFill>
                <a:latin typeface="Arial" panose="020B0604020202020204" pitchFamily="34" charset="0"/>
              </a:rPr>
              <a:t>Senhor deixa que primeiro eu vá enterrar meu pai</a:t>
            </a:r>
            <a:r>
              <a:rPr lang="pt-BR" altLang="pt-BR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Arial" panose="020B0604020202020204" pitchFamily="34" charset="0"/>
              </a:rPr>
              <a:t>	Respondeu Jesus: </a:t>
            </a: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Deixa aos mortos o enterrar os seus mortos</a:t>
            </a:r>
            <a:r>
              <a:rPr lang="pt-BR" altLang="pt-BR">
                <a:latin typeface="Arial" panose="020B0604020202020204" pitchFamily="34" charset="0"/>
              </a:rPr>
              <a:t>, porém tu vai e anuncia o reino de Deus.”  Lucas 9:59,60</a:t>
            </a:r>
          </a:p>
        </p:txBody>
      </p:sp>
    </p:spTree>
  </p:cSld>
  <p:clrMapOvr>
    <a:masterClrMapping/>
  </p:clrMapOvr>
  <p:transition>
    <p:wedg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738D2F3-04FD-4789-851C-3F10A5E4F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Arial" panose="020B0604020202020204" pitchFamily="34" charset="0"/>
              </a:rPr>
              <a:t>O SEGUIDOR DOS COMPROMISSOS SOCIAIS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D72C600C-574B-4195-93A4-4C64C3589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endParaRPr lang="pt-BR" altLang="pt-BR"/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Arial" panose="020B0604020202020204" pitchFamily="34" charset="0"/>
              </a:rPr>
              <a:t>“Disse também outro: </a:t>
            </a:r>
            <a:r>
              <a:rPr lang="pt-BR" altLang="pt-BR" b="1" u="sng">
                <a:latin typeface="Arial" panose="020B0604020202020204" pitchFamily="34" charset="0"/>
              </a:rPr>
              <a:t>Senhor eu te seguirei</a:t>
            </a:r>
            <a:r>
              <a:rPr lang="pt-BR" altLang="pt-BR">
                <a:latin typeface="Arial" panose="020B0604020202020204" pitchFamily="34" charset="0"/>
              </a:rPr>
              <a:t>, </a:t>
            </a:r>
            <a:r>
              <a:rPr lang="pt-BR" altLang="pt-BR" b="1">
                <a:solidFill>
                  <a:srgbClr val="00FFFF"/>
                </a:solidFill>
                <a:latin typeface="Arial" panose="020B0604020202020204" pitchFamily="34" charset="0"/>
              </a:rPr>
              <a:t>más deixa primeiro despedir os que estão em minha casa</a:t>
            </a:r>
            <a:r>
              <a:rPr lang="pt-BR" altLang="pt-BR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>
                <a:latin typeface="Arial" panose="020B0604020202020204" pitchFamily="34" charset="0"/>
              </a:rPr>
              <a:t>	Jesus lhe disse: </a:t>
            </a: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Ninguém que lança mão do arado e olha para trás é apato para o reino de Deus</a:t>
            </a:r>
            <a:r>
              <a:rPr lang="pt-BR" altLang="pt-BR">
                <a:latin typeface="Arial" panose="020B0604020202020204" pitchFamily="34" charset="0"/>
              </a:rPr>
              <a:t>.” Lucas 9:61,62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ransition>
    <p:wedg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CCA0D02-AE60-4CB7-A229-D68642A41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Arial" panose="020B0604020202020204" pitchFamily="34" charset="0"/>
              </a:rPr>
              <a:t>O SEGUIDOR QUE RENUNCIA TUDO PARA SEGUIR JESUS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F59F03A-99EF-483F-8CEF-4A166E548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endParaRPr lang="pt-BR" altLang="pt-BR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Arial" panose="020B0604020202020204" pitchFamily="34" charset="0"/>
              </a:rPr>
              <a:t>“Passando adiante, Jesus viu assentado na coletoria um homem chamado Mateus, e lhe disse:  </a:t>
            </a:r>
            <a:r>
              <a:rPr lang="pt-BR" altLang="pt-BR" b="1" u="sng">
                <a:latin typeface="Arial" panose="020B0604020202020204" pitchFamily="34" charset="0"/>
              </a:rPr>
              <a:t>Segue-me</a:t>
            </a:r>
            <a:r>
              <a:rPr lang="pt-BR" altLang="pt-BR" b="1">
                <a:latin typeface="Arial" panose="020B0604020202020204" pitchFamily="34" charset="0"/>
              </a:rPr>
              <a:t>.</a:t>
            </a:r>
            <a:r>
              <a:rPr lang="pt-BR" altLang="pt-BR">
                <a:latin typeface="Arial" panose="020B0604020202020204" pitchFamily="34" charset="0"/>
              </a:rPr>
              <a:t> </a:t>
            </a:r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Ele se levantou e o seguiu”  </a:t>
            </a:r>
            <a:r>
              <a:rPr lang="pt-BR" altLang="pt-BR" b="1">
                <a:latin typeface="Arial" panose="020B0604020202020204" pitchFamily="34" charset="0"/>
              </a:rPr>
              <a:t>Mateus 9:9</a:t>
            </a:r>
          </a:p>
        </p:txBody>
      </p:sp>
    </p:spTree>
  </p:cSld>
  <p:clrMapOvr>
    <a:masterClrMapping/>
  </p:clrMapOvr>
  <p:transition>
    <p:wedg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30DF9BF-B925-41E2-8203-0522988F1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4000" b="1">
                <a:solidFill>
                  <a:srgbClr val="FFFF00"/>
                </a:solidFill>
                <a:latin typeface="Arial" panose="020B0604020202020204" pitchFamily="34" charset="0"/>
              </a:rPr>
              <a:t>PEDRO NEGA A JESUS </a:t>
            </a:r>
            <a:br>
              <a:rPr lang="en-US" altLang="pt-BR" sz="4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Lucas 22:54-62                                     </a:t>
            </a:r>
            <a:endParaRPr lang="en-US" altLang="pt-BR" sz="40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8EE8B0D-32E2-4AB3-BCC1-EDA3EDF77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pt-BR" sz="2800" b="1">
                <a:latin typeface="Arial" panose="020B0604020202020204" pitchFamily="34" charset="0"/>
              </a:rPr>
              <a:t>   “</a:t>
            </a:r>
            <a:r>
              <a:rPr lang="pt-BR" altLang="pt-BR" sz="2800" b="1">
                <a:latin typeface="Arial" panose="020B0604020202020204" pitchFamily="34" charset="0"/>
              </a:rPr>
              <a:t>Então, prendendo-o, o levaram e o introduziram na casa do sumo sacerdote.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Pedro seguia de longe</a:t>
            </a:r>
            <a:r>
              <a:rPr lang="pt-BR" altLang="pt-BR" sz="2800" b="1">
                <a:latin typeface="Arial" panose="020B0604020202020204" pitchFamily="34" charset="0"/>
              </a:rPr>
              <a:t>. E quando acenderam fogo no meio do pátio, e juntos se assentaram, Pedro tomou lugar entre eles. Entrementes uma criada, vendo-o assentado ao fogo, fitando-o, disse: 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Este também estava com ele.  </a:t>
            </a:r>
            <a:r>
              <a:rPr lang="pt-BR" altLang="pt-BR" sz="2800" b="1" u="sng">
                <a:solidFill>
                  <a:srgbClr val="FFFF00"/>
                </a:solidFill>
                <a:latin typeface="Arial" panose="020B0604020202020204" pitchFamily="34" charset="0"/>
              </a:rPr>
              <a:t>Mas Pedro negava, dizendo: Mulher, não o conheço</a:t>
            </a:r>
            <a:r>
              <a:rPr lang="pt-BR" altLang="pt-BR" sz="2800" b="1">
                <a:latin typeface="Arial" panose="020B0604020202020204" pitchFamily="34" charset="0"/>
              </a:rPr>
              <a:t>. Pouco depois, vendo-o outro, disse: Também tu és dos tais. Pedro, porém, protestava: Homem, não sou.”   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FB4CE09-C0D5-409E-8905-E5EDC7647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O ESPÍRITO SANTO É UMA PESSOA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0C2C7C2-516D-4FAD-A6D0-4392FD3E1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“Quando </a:t>
            </a:r>
            <a:r>
              <a:rPr lang="pt-BR" altLang="pt-BR" b="1" u="sng">
                <a:latin typeface="Tahoma" panose="020B0604030504040204" pitchFamily="34" charset="0"/>
              </a:rPr>
              <a:t>ele vier</a:t>
            </a:r>
            <a:r>
              <a:rPr lang="pt-BR" altLang="pt-BR" b="1">
                <a:latin typeface="Tahoma" panose="020B0604030504040204" pitchFamily="34" charset="0"/>
              </a:rPr>
              <a:t>, convencerá o mundo do pecado, da justiça e do juizo.”  </a:t>
            </a:r>
            <a:r>
              <a:rPr lang="pt-BR" altLang="pt-BR" b="1">
                <a:solidFill>
                  <a:srgbClr val="00FFFF"/>
                </a:solidFill>
                <a:latin typeface="Tahoma" panose="020B0604030504040204" pitchFamily="34" charset="0"/>
              </a:rPr>
              <a:t>João 16:8  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pt-BR" altLang="pt-BR" b="1">
              <a:solidFill>
                <a:srgbClr val="00FFFF"/>
              </a:solidFill>
              <a:latin typeface="Tahoma" panose="020B060403050404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b="1">
                <a:latin typeface="Tahoma" panose="020B0604030504040204" pitchFamily="34" charset="0"/>
              </a:rPr>
              <a:t>	</a:t>
            </a:r>
            <a:r>
              <a:rPr lang="pt-BR" altLang="pt-BR" b="1">
                <a:solidFill>
                  <a:srgbClr val="FFFF00"/>
                </a:solidFill>
                <a:latin typeface="Tahoma" panose="020B0604030504040204" pitchFamily="34" charset="0"/>
              </a:rPr>
              <a:t>Jesus declara que o Espírito Santo </a:t>
            </a:r>
            <a:r>
              <a:rPr lang="pt-BR" altLang="pt-BR" b="1" u="sng">
                <a:solidFill>
                  <a:srgbClr val="FFFF00"/>
                </a:solidFill>
                <a:latin typeface="Tahoma" panose="020B0604030504040204" pitchFamily="34" charset="0"/>
              </a:rPr>
              <a:t>é uma pessoa divina</a:t>
            </a:r>
            <a:r>
              <a:rPr lang="pt-BR" altLang="pt-BR" b="1">
                <a:solidFill>
                  <a:srgbClr val="FFFF00"/>
                </a:solidFill>
                <a:latin typeface="Tahoma" panose="020B0604030504040204" pitchFamily="34" charset="0"/>
              </a:rPr>
              <a:t> ao usar o pronombre pessoal </a:t>
            </a:r>
            <a:r>
              <a:rPr lang="pt-BR" altLang="pt-BR" b="1">
                <a:latin typeface="Tahoma" panose="020B0604030504040204" pitchFamily="34" charset="0"/>
              </a:rPr>
              <a:t>“Ele”</a:t>
            </a:r>
          </a:p>
        </p:txBody>
      </p:sp>
    </p:spTree>
  </p:cSld>
  <p:clrMapOvr>
    <a:masterClrMapping/>
  </p:clrMapOvr>
  <p:transition>
    <p:wedg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>
            <a:extLst>
              <a:ext uri="{FF2B5EF4-FFF2-40B4-BE49-F238E27FC236}">
                <a16:creationId xmlns:a16="http://schemas.microsoft.com/office/drawing/2014/main" id="{00FBBE8D-D829-4204-AA17-9FF313BED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333375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 sz="2800">
                <a:latin typeface="Arial" panose="020B0604020202020204" pitchFamily="34" charset="0"/>
              </a:rPr>
              <a:t>   </a:t>
            </a:r>
            <a:r>
              <a:rPr lang="pt-BR" altLang="pt-BR" sz="2800">
                <a:latin typeface="Arial" panose="020B0604020202020204" pitchFamily="34" charset="0"/>
              </a:rPr>
              <a:t>“E, tendo passado cerca de uma hora, outro afirmava, dizendo: Também este verdadeiramente estava com ele, porque também é galileu.  Mas Pedro insistia: 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Homem, não compreendo o que dizes</a:t>
            </a:r>
            <a:r>
              <a:rPr lang="pt-BR" altLang="pt-BR" sz="2800">
                <a:latin typeface="Arial" panose="020B0604020202020204" pitchFamily="34" charset="0"/>
              </a:rPr>
              <a:t>. E logo, estando ele ainda a falar, cantou o galo. Então, voltando-se o Senhor, fixou os olhos em Pedro, e Pedro se lembrou da palavra do Senhor, como lhe disse: Hoje três vezes me negarás, antes de cantar o galo. Então Pedro, saindo dali, </a:t>
            </a:r>
            <a:r>
              <a:rPr lang="pt-BR" altLang="pt-BR" sz="2800" b="1">
                <a:solidFill>
                  <a:srgbClr val="FFFF00"/>
                </a:solidFill>
                <a:latin typeface="Arial" panose="020B0604020202020204" pitchFamily="34" charset="0"/>
              </a:rPr>
              <a:t>chorou amargamente.”   </a:t>
            </a:r>
            <a:r>
              <a:rPr lang="pt-BR" altLang="pt-BR" sz="2800" b="1" i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endParaRPr lang="pt-BR" altLang="pt-BR" sz="28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421A7455-92C4-44DA-A20C-91680DAF1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4000" b="1">
                <a:solidFill>
                  <a:srgbClr val="FFFF00"/>
                </a:solidFill>
                <a:latin typeface="Arial" panose="020B0604020202020204" pitchFamily="34" charset="0"/>
              </a:rPr>
              <a:t>CHUVA TEMPORÃ E A CHUVA SERÔDIA </a:t>
            </a:r>
            <a:br>
              <a:rPr lang="en-US" altLang="pt-BR" sz="40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pt-BR" sz="3200" b="1">
                <a:solidFill>
                  <a:schemeClr val="tx1"/>
                </a:solidFill>
                <a:latin typeface="Arial" panose="020B0604020202020204" pitchFamily="34" charset="0"/>
              </a:rPr>
              <a:t>Joel 2:23</a:t>
            </a:r>
            <a:endParaRPr lang="en-US" altLang="pt-BR" sz="40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28A60A32-DD18-4B14-8030-B80928DA7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844675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pt-BR" u="sng">
                <a:latin typeface="Arial" panose="020B0604020202020204" pitchFamily="34" charset="0"/>
              </a:rPr>
              <a:t>As chuvas temporãs</a:t>
            </a:r>
            <a:r>
              <a:rPr lang="en-US" altLang="pt-BR">
                <a:latin typeface="Arial" panose="020B0604020202020204" pitchFamily="34" charset="0"/>
              </a:rPr>
              <a:t>  se  iniciavam ao final da estação de outono, meses de  Outubro  e Novembro.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pt-BR" u="sng">
                <a:latin typeface="Arial" panose="020B0604020202020204" pitchFamily="34" charset="0"/>
              </a:rPr>
              <a:t>As chuvas serôdias</a:t>
            </a:r>
            <a:r>
              <a:rPr lang="en-US" altLang="pt-BR">
                <a:latin typeface="Arial" panose="020B0604020202020204" pitchFamily="34" charset="0"/>
              </a:rPr>
              <a:t> caíam na primavera, nos meses de março e abril.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pt-BR">
                <a:latin typeface="Arial" panose="020B0604020202020204" pitchFamily="34" charset="0"/>
              </a:rPr>
              <a:t>   O Senhor emprega estas operações da natureza para apresentar a obra do Espírito Santo em meio à Sua Igreja. </a:t>
            </a:r>
            <a:r>
              <a:rPr lang="en-US" altLang="pt-BR">
                <a:solidFill>
                  <a:srgbClr val="FFFF00"/>
                </a:solidFill>
                <a:latin typeface="Arial" panose="020B0604020202020204" pitchFamily="34" charset="0"/>
              </a:rPr>
              <a:t>Marcos 4:26,27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endParaRPr lang="en-US" altLang="pt-BR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295C3A8-18DF-46C3-8BBE-6DDAB63FF5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600" b="1">
                <a:solidFill>
                  <a:srgbClr val="FFFF00"/>
                </a:solidFill>
                <a:latin typeface="Arial" panose="020B0604020202020204" pitchFamily="34" charset="0"/>
              </a:rPr>
              <a:t>APLICAÇÃO DOS SÍMBOLOS:   CHUVA TEMPORÃ E SERÔDIA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5A7D905-D2A6-45BB-922E-A7CF1CA168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989138"/>
            <a:ext cx="7772400" cy="4495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Chuva  </a:t>
            </a:r>
            <a:r>
              <a:rPr lang="pt-BR" altLang="pt-BR">
                <a:latin typeface="Arial" panose="020B0604020202020204" pitchFamily="34" charset="0"/>
              </a:rPr>
              <a:t>=  Obra do Espírito Santo na 			    Igreja.</a:t>
            </a:r>
          </a:p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Chuva Temporã </a:t>
            </a:r>
            <a:r>
              <a:rPr lang="pt-BR" altLang="pt-BR">
                <a:latin typeface="Arial" panose="020B0604020202020204" pitchFamily="34" charset="0"/>
              </a:rPr>
              <a:t>= Tempo de Semear </a:t>
            </a:r>
          </a:p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Chuva Serôdia</a:t>
            </a:r>
            <a:r>
              <a:rPr lang="pt-BR" altLang="pt-BR">
                <a:solidFill>
                  <a:srgbClr val="FFFF00"/>
                </a:solidFill>
                <a:latin typeface="Arial" panose="020B0604020202020204" pitchFamily="34" charset="0"/>
              </a:rPr>
              <a:t>     </a:t>
            </a:r>
            <a:r>
              <a:rPr lang="pt-BR" altLang="pt-BR">
                <a:latin typeface="Arial" panose="020B0604020202020204" pitchFamily="34" charset="0"/>
              </a:rPr>
              <a:t>= Tempo de Colher</a:t>
            </a:r>
          </a:p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Semeador </a:t>
            </a:r>
            <a:r>
              <a:rPr lang="pt-BR" altLang="pt-BR">
                <a:latin typeface="Arial" panose="020B0604020202020204" pitchFamily="34" charset="0"/>
              </a:rPr>
              <a:t>=  Aquele que prega o 				 Evangelho</a:t>
            </a:r>
          </a:p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A Semente</a:t>
            </a:r>
            <a:r>
              <a:rPr lang="pt-BR" altLang="pt-BR">
                <a:latin typeface="Arial" panose="020B0604020202020204" pitchFamily="34" charset="0"/>
              </a:rPr>
              <a:t> =  A Palavra de Deus</a:t>
            </a:r>
          </a:p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O terreno</a:t>
            </a:r>
            <a:r>
              <a:rPr lang="pt-BR" altLang="pt-BR">
                <a:latin typeface="Arial" panose="020B0604020202020204" pitchFamily="34" charset="0"/>
              </a:rPr>
              <a:t>  =  Coração Humano</a:t>
            </a:r>
          </a:p>
        </p:txBody>
      </p:sp>
    </p:spTree>
  </p:cSld>
  <p:clrMapOvr>
    <a:masterClrMapping/>
  </p:clrMapOvr>
  <p:transition>
    <p:wedg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5BAE546-E785-4338-8122-D164BA75E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4000">
                <a:solidFill>
                  <a:srgbClr val="FFFF00"/>
                </a:solidFill>
                <a:latin typeface="Arial" panose="020B0604020202020204" pitchFamily="34" charset="0"/>
              </a:rPr>
              <a:t>PROPÓSITOS DA CHUVA TEMPORÃ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5E2CABD-2495-4BB5-9BE0-004393B51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pt-BR"/>
          </a:p>
          <a:p>
            <a:pPr eaLnBrk="1" hangingPunct="1">
              <a:lnSpc>
                <a:spcPct val="90000"/>
              </a:lnSpc>
            </a:pPr>
            <a:r>
              <a:rPr lang="pt-BR" altLang="pt-BR">
                <a:latin typeface="Arial" panose="020B0604020202020204" pitchFamily="34" charset="0"/>
              </a:rPr>
              <a:t>Umedecer  a terra e prepará-la para a semeadura.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>
                <a:latin typeface="Arial" panose="020B0604020202020204" pitchFamily="34" charset="0"/>
              </a:rPr>
              <a:t>A semeadura.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>
                <a:latin typeface="Arial" panose="020B0604020202020204" pitchFamily="34" charset="0"/>
              </a:rPr>
              <a:t>A germinação  da semente.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>
                <a:latin typeface="Arial" panose="020B0604020202020204" pitchFamily="34" charset="0"/>
              </a:rPr>
              <a:t>Crescimento da planta (Marcos 4:26,28,29) até que apareça seu primeiro fruto para entrar no processo de amadurecimento</a:t>
            </a:r>
            <a:r>
              <a:rPr lang="en-US" altLang="pt-BR"/>
              <a:t>.  </a:t>
            </a:r>
          </a:p>
          <a:p>
            <a:pPr eaLnBrk="1" hangingPunct="1">
              <a:lnSpc>
                <a:spcPct val="90000"/>
              </a:lnSpc>
            </a:pPr>
            <a:endParaRPr lang="en-US" altLang="pt-BR"/>
          </a:p>
        </p:txBody>
      </p:sp>
    </p:spTree>
  </p:cSld>
  <p:clrMapOvr>
    <a:masterClrMapping/>
  </p:clrMapOvr>
  <p:transition>
    <p:wedg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78E75C6-C5BF-4390-A692-351537E26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4000">
                <a:solidFill>
                  <a:srgbClr val="FFFF00"/>
                </a:solidFill>
                <a:latin typeface="Arial" panose="020B0604020202020204" pitchFamily="34" charset="0"/>
              </a:rPr>
              <a:t>PROPÓSITOS DA CHUVA SERÔDIA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14645AE-005D-429B-B1C7-88BADF394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844675"/>
            <a:ext cx="7772400" cy="4495800"/>
          </a:xfrm>
        </p:spPr>
        <p:txBody>
          <a:bodyPr/>
          <a:lstStyle/>
          <a:p>
            <a:pPr eaLnBrk="1" hangingPunct="1"/>
            <a:r>
              <a:rPr lang="pt-BR" altLang="pt-BR">
                <a:latin typeface="Arial" panose="020B0604020202020204" pitchFamily="34" charset="0"/>
              </a:rPr>
              <a:t>Fazer amadurecer o fruto da fé, o fruto do caráter na pessoa. </a:t>
            </a:r>
          </a:p>
          <a:p>
            <a:pPr eaLnBrk="1" hangingPunct="1"/>
            <a:r>
              <a:rPr lang="pt-BR" altLang="pt-BR">
                <a:latin typeface="Arial" panose="020B0604020202020204" pitchFamily="34" charset="0"/>
              </a:rPr>
              <a:t>Receber poder para terminar a pregação do evangelho no mundo. Para que Cristo venha buscar Seus escolhidos.</a:t>
            </a:r>
          </a:p>
          <a:p>
            <a:pPr eaLnBrk="1" hangingPunct="1"/>
            <a:r>
              <a:rPr lang="pt-BR" altLang="pt-BR">
                <a:latin typeface="Arial" panose="020B0604020202020204" pitchFamily="34" charset="0"/>
              </a:rPr>
              <a:t>A colheita representa a Segunda Vinda de Jesus.</a:t>
            </a:r>
          </a:p>
          <a:p>
            <a:pPr eaLnBrk="1" hangingPunct="1"/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19C16894-0F30-49A2-B43D-2390FEC23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pt-BR" sz="3600" b="1">
                <a:solidFill>
                  <a:srgbClr val="FFFF00"/>
                </a:solidFill>
                <a:latin typeface="Arial" panose="020B0604020202020204" pitchFamily="34" charset="0"/>
              </a:rPr>
              <a:t>A MANEIRA CORRETA DE TRATAR O ESPÍRITO SANTO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46BE04F-2CD0-4899-8DC3-27CADA0C6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Não devemos </a:t>
            </a:r>
            <a:r>
              <a:rPr lang="pt-BR" altLang="pt-BR" b="1" u="sng">
                <a:latin typeface="Arial" panose="020B0604020202020204" pitchFamily="34" charset="0"/>
              </a:rPr>
              <a:t>ofendê-Lo</a:t>
            </a:r>
            <a:r>
              <a:rPr lang="pt-BR" altLang="pt-BR" b="1">
                <a:latin typeface="Arial" panose="020B0604020202020204" pitchFamily="34" charset="0"/>
              </a:rPr>
              <a:t>. </a:t>
            </a:r>
            <a:r>
              <a:rPr lang="pt-BR" altLang="pt-BR" sz="2400" b="1">
                <a:solidFill>
                  <a:srgbClr val="FFFF00"/>
                </a:solidFill>
                <a:latin typeface="Arial" panose="020B0604020202020204" pitchFamily="34" charset="0"/>
              </a:rPr>
              <a:t>Hebreus 10:29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400" b="1">
                <a:solidFill>
                  <a:srgbClr val="FFFF00"/>
                </a:solidFill>
                <a:latin typeface="Arial" panose="020B0604020202020204" pitchFamily="34" charset="0"/>
              </a:rPr>
              <a:t>    </a:t>
            </a:r>
            <a:r>
              <a:rPr lang="pt-BR" altLang="pt-BR" sz="2000" b="1">
                <a:solidFill>
                  <a:srgbClr val="00FFFF"/>
                </a:solidFill>
                <a:latin typeface="Arial" panose="020B0604020202020204" pitchFamily="34" charset="0"/>
              </a:rPr>
              <a:t>Não devemos tratá-Lo com indiferença, desprezo ou orgulho.</a:t>
            </a:r>
          </a:p>
          <a:p>
            <a:pPr eaLnBrk="1" hangingPunct="1"/>
            <a:r>
              <a:rPr lang="pt-BR" altLang="pt-BR" sz="2800" b="1">
                <a:latin typeface="Arial" panose="020B0604020202020204" pitchFamily="34" charset="0"/>
              </a:rPr>
              <a:t>Não devemos </a:t>
            </a:r>
            <a:r>
              <a:rPr lang="pt-BR" altLang="pt-BR" sz="2800" b="1" u="sng">
                <a:latin typeface="Arial" panose="020B0604020202020204" pitchFamily="34" charset="0"/>
              </a:rPr>
              <a:t>blasfemar</a:t>
            </a:r>
            <a:r>
              <a:rPr lang="pt-BR" altLang="pt-BR" sz="2800" b="1">
                <a:latin typeface="Arial" panose="020B0604020202020204" pitchFamily="34" charset="0"/>
              </a:rPr>
              <a:t> contra o Espírito Santo</a:t>
            </a:r>
            <a:r>
              <a:rPr lang="pt-BR" altLang="pt-BR" sz="2400" b="1">
                <a:solidFill>
                  <a:srgbClr val="FFFF00"/>
                </a:solidFill>
                <a:latin typeface="Arial" panose="020B0604020202020204" pitchFamily="34" charset="0"/>
              </a:rPr>
              <a:t>.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     Mateus 12:31,32   </a:t>
            </a:r>
            <a:r>
              <a:rPr lang="pt-BR" altLang="pt-BR" sz="2000" b="1">
                <a:solidFill>
                  <a:srgbClr val="00FFFF"/>
                </a:solidFill>
                <a:latin typeface="Arial" panose="020B0604020202020204" pitchFamily="34" charset="0"/>
              </a:rPr>
              <a:t>Ao atribuir a Satanás os milagres que Cristo realiza na vida de uma pessoa é blasfêmia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/>
            <a:r>
              <a:rPr lang="pt-BR" altLang="pt-BR" sz="2800" b="1">
                <a:latin typeface="Arial" panose="020B0604020202020204" pitchFamily="34" charset="0"/>
              </a:rPr>
              <a:t>Não devemos </a:t>
            </a:r>
            <a:r>
              <a:rPr lang="pt-BR" altLang="pt-BR" sz="2800" b="1" u="sng">
                <a:latin typeface="Arial" panose="020B0604020202020204" pitchFamily="34" charset="0"/>
              </a:rPr>
              <a:t>mentir</a:t>
            </a:r>
            <a:r>
              <a:rPr lang="pt-BR" altLang="pt-BR" sz="2800" b="1">
                <a:latin typeface="Arial" panose="020B0604020202020204" pitchFamily="34" charset="0"/>
              </a:rPr>
              <a:t> para o Espírito Santo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.  Atos 5:3,4  </a:t>
            </a:r>
            <a:r>
              <a:rPr lang="pt-BR" altLang="pt-BR" sz="2000" b="1">
                <a:solidFill>
                  <a:srgbClr val="00FFFF"/>
                </a:solidFill>
                <a:latin typeface="Arial" panose="020B0604020202020204" pitchFamily="34" charset="0"/>
              </a:rPr>
              <a:t>As promessas de qualquer tipo que  fazemos a Deus e que não as cumprimos,  constituem-se em uma mentira para Ele.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pt-BR" altLang="pt-BR" sz="2000" b="1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>
            <a:extLst>
              <a:ext uri="{FF2B5EF4-FFF2-40B4-BE49-F238E27FC236}">
                <a16:creationId xmlns:a16="http://schemas.microsoft.com/office/drawing/2014/main" id="{C167F7CF-1625-49D5-9F65-7ACD3DF1C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381000"/>
            <a:ext cx="7772400" cy="4495800"/>
          </a:xfrm>
        </p:spPr>
        <p:txBody>
          <a:bodyPr/>
          <a:lstStyle/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Convence do pecado, da justiça de Cristo e adverte do juízo. 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João 16:8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Habilita com Seu poder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.  Atos 1:8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Regenera do pecado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.  II Coríntios 3:18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Conduz para a santidade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.  I Coríntios 6:11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Ajuda em nossas debilidades. </a:t>
            </a:r>
            <a:r>
              <a:rPr lang="pt-BR" altLang="pt-BR" sz="2000" b="1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1800" b="1">
                <a:solidFill>
                  <a:srgbClr val="FFFF00"/>
                </a:solidFill>
                <a:latin typeface="Arial" panose="020B0604020202020204" pitchFamily="34" charset="0"/>
              </a:rPr>
              <a:t>Romanos 8:26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É nosso Consolador</a:t>
            </a:r>
            <a:r>
              <a:rPr lang="pt-BR" altLang="pt-BR" sz="1800" b="1">
                <a:solidFill>
                  <a:srgbClr val="FFFF00"/>
                </a:solidFill>
                <a:latin typeface="Arial" panose="020B0604020202020204" pitchFamily="34" charset="0"/>
              </a:rPr>
              <a:t>.  João 14:26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Dá o selo da salvação</a:t>
            </a:r>
            <a:r>
              <a:rPr lang="pt-BR" altLang="pt-BR" sz="1800" b="1">
                <a:solidFill>
                  <a:srgbClr val="FFFF00"/>
                </a:solidFill>
                <a:latin typeface="Arial" panose="020B0604020202020204" pitchFamily="34" charset="0"/>
              </a:rPr>
              <a:t>.  Efésios 1:13</a:t>
            </a:r>
          </a:p>
          <a:p>
            <a:pPr eaLnBrk="1" hangingPunct="1"/>
            <a:r>
              <a:rPr lang="pt-BR" altLang="pt-BR" sz="2400" b="1">
                <a:latin typeface="Arial" panose="020B0604020202020204" pitchFamily="34" charset="0"/>
              </a:rPr>
              <a:t>Dá  sabedoria, inteligência, conselho, conhecimento e temor de Deus</a:t>
            </a:r>
            <a:r>
              <a:rPr lang="pt-BR" altLang="pt-BR" sz="1800" b="1">
                <a:solidFill>
                  <a:srgbClr val="FFFF00"/>
                </a:solidFill>
                <a:latin typeface="Arial" panose="020B0604020202020204" pitchFamily="34" charset="0"/>
              </a:rPr>
              <a:t>.  Isaías 11:2 </a:t>
            </a:r>
          </a:p>
        </p:txBody>
      </p:sp>
    </p:spTree>
  </p:cSld>
  <p:clrMapOvr>
    <a:masterClrMapping/>
  </p:clrMapOvr>
  <p:transition>
    <p:wedg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>
            <a:extLst>
              <a:ext uri="{FF2B5EF4-FFF2-40B4-BE49-F238E27FC236}">
                <a16:creationId xmlns:a16="http://schemas.microsoft.com/office/drawing/2014/main" id="{332F910C-1225-4022-A4C1-6633C06D8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620713"/>
            <a:ext cx="77724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 sz="4800" b="1"/>
              <a:t>  </a:t>
            </a:r>
            <a:r>
              <a:rPr lang="pt-BR" altLang="pt-BR" sz="4800" b="1">
                <a:solidFill>
                  <a:srgbClr val="FFFF00"/>
                </a:solidFill>
                <a:latin typeface="Arial" panose="020B0604020202020204" pitchFamily="34" charset="0"/>
              </a:rPr>
              <a:t>AS AÇÕES  DO ESPÍRITO SANTO EM NOSSO FAVOR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 sz="4800" b="1">
                <a:latin typeface="Arial" panose="020B0604020202020204" pitchFamily="34" charset="0"/>
              </a:rPr>
              <a:t>O dinámico trabalho que Ele desenvolve em favor de nós </a:t>
            </a:r>
          </a:p>
          <a:p>
            <a:pPr algn="ctr"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endParaRPr lang="pt-BR" altLang="pt-BR" sz="4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DFC985FD-BA2B-40AD-8DFD-33AE1A416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90600"/>
            <a:ext cx="6477000" cy="13731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800" b="1" u="none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MANEIRAS ESPECÍFICAS PARA CONHECERMOS O ESPÍRITO SANTO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63BD59A4-3C66-422A-94D8-DDE83481C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90800"/>
            <a:ext cx="78486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u="none">
                <a:latin typeface="Tahoma" panose="020B0604030504040204" pitchFamily="34" charset="0"/>
              </a:rPr>
              <a:t>	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	1.  ENSINA – João 14:26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u="none">
                <a:latin typeface="Tahoma" panose="020B0604030504040204" pitchFamily="34" charset="0"/>
              </a:rPr>
              <a:t>			Ele é um maravilhoso professor, que domina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u="none">
                <a:latin typeface="Tahoma" panose="020B0604030504040204" pitchFamily="34" charset="0"/>
              </a:rPr>
              <a:t>			todas as línguas e trabalha com o cérebro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u="none">
                <a:latin typeface="Tahoma" panose="020B0604030504040204" pitchFamily="34" charset="0"/>
              </a:rPr>
              <a:t> 			humano, com o objetivo de ensinar os 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u="none">
                <a:latin typeface="Tahoma" panose="020B0604030504040204" pitchFamily="34" charset="0"/>
              </a:rPr>
              <a:t>			insondáveis tesouros da verdade de Jesus Cristo. </a:t>
            </a:r>
          </a:p>
          <a:p>
            <a:pPr eaLnBrk="1" hangingPunct="1">
              <a:spcBef>
                <a:spcPct val="50000"/>
              </a:spcBef>
            </a:pPr>
            <a:endParaRPr lang="pt-BR" altLang="pt-BR" u="none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3">
            <a:extLst>
              <a:ext uri="{FF2B5EF4-FFF2-40B4-BE49-F238E27FC236}">
                <a16:creationId xmlns:a16="http://schemas.microsoft.com/office/drawing/2014/main" id="{99BE5310-798F-4EAC-8152-430C5CD1B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219200"/>
            <a:ext cx="66294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AutoNum type="arabicPeriod" startAt="2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O ESPÍRITO SANTO DÁ TESTEMUNHO DE CRISTO</a:t>
            </a:r>
            <a:endParaRPr lang="en-US" altLang="pt-BR" b="1" u="none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	</a:t>
            </a:r>
            <a:r>
              <a:rPr lang="en-US" altLang="pt-BR" u="none">
                <a:solidFill>
                  <a:srgbClr val="FFFF00"/>
                </a:solidFill>
                <a:latin typeface="Tahoma" panose="020B0604030504040204" pitchFamily="34" charset="0"/>
              </a:rPr>
              <a:t>“</a:t>
            </a:r>
            <a:r>
              <a:rPr lang="pt-BR" altLang="pt-BR" u="none">
                <a:solidFill>
                  <a:srgbClr val="FFFF00"/>
                </a:solidFill>
                <a:latin typeface="Tahoma" panose="020B0604030504040204" pitchFamily="34" charset="0"/>
              </a:rPr>
              <a:t>Quando, porém, vier o Consolador, que eu vos enviarei da parte do Pai, o Espírito da verdade, que dele procede, esse dará testemunho de mim”. </a:t>
            </a:r>
            <a:r>
              <a:rPr lang="pt-BR" altLang="pt-BR" sz="1800" b="1" u="none">
                <a:latin typeface="Tahoma" panose="020B0604030504040204" pitchFamily="34" charset="0"/>
              </a:rPr>
              <a:t>João 15:26.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u="none"/>
              <a:t>	</a:t>
            </a:r>
            <a:r>
              <a:rPr lang="pt-BR" altLang="pt-BR" u="none">
                <a:latin typeface="Tahoma" panose="020B0604030504040204" pitchFamily="34" charset="0"/>
              </a:rPr>
              <a:t>Principais objetivos da missão do Espírito Santo é:  apresentar e revelar a Cristo; sobre Seu caráter; Seus ensinamentos,  Seus milagres; Sua morte e Sua ascensão. </a:t>
            </a: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A25EBA2-A689-4BCA-B1DE-E84100BBB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O ESPÍRITO SANTO FAZ PARTE DA DIVINIDADE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C417728-AFCE-4E87-BD8D-D3DE86BCA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133600"/>
            <a:ext cx="7772400" cy="3962400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 b="1">
                <a:latin typeface="Tahoma" panose="020B0604030504040204" pitchFamily="34" charset="0"/>
              </a:rPr>
              <a:t>“Jesus, aproximando-se, falou-lhes, dizendo: toda a autoridade me foi dada no céu e na terra. Ide, por tanto, fazei discípulos de todas as nações, </a:t>
            </a:r>
            <a:r>
              <a:rPr lang="pt-BR" altLang="pt-BR" b="1" u="sng">
                <a:solidFill>
                  <a:srgbClr val="FFFF00"/>
                </a:solidFill>
                <a:latin typeface="Tahoma" panose="020B0604030504040204" pitchFamily="34" charset="0"/>
              </a:rPr>
              <a:t>batizando-os em nome do Pai, e do Filho, e do Espírito Santo</a:t>
            </a:r>
            <a:r>
              <a:rPr lang="pt-BR" altLang="pt-BR" b="1">
                <a:latin typeface="Tahoma" panose="020B0604030504040204" pitchFamily="34" charset="0"/>
              </a:rPr>
              <a:t>;...” Mateus 28:18,19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ransition>
    <p:wedg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C0AE6D2B-DAD7-4F4F-B7C8-A5F0B5AA8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295400"/>
            <a:ext cx="6553200" cy="551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3"/>
            </a:pPr>
            <a:r>
              <a:rPr lang="en-US" altLang="pt-BR" sz="2800" b="1" u="none">
                <a:latin typeface="Tahoma" panose="020B0604030504040204" pitchFamily="34" charset="0"/>
              </a:rPr>
              <a:t>GUIA, FALA, OUVE, ANUNCIA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	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“Quando vier, porém, o Espírito da verdade, ele vos </a:t>
            </a:r>
            <a:r>
              <a:rPr lang="pt-BR" altLang="pt-BR" b="1">
                <a:latin typeface="Tahoma" panose="020B0604030504040204" pitchFamily="34" charset="0"/>
              </a:rPr>
              <a:t>guiará</a:t>
            </a:r>
            <a:r>
              <a:rPr lang="pt-BR" altLang="pt-BR" b="1" u="none">
                <a:latin typeface="Tahoma" panose="020B0604030504040204" pitchFamily="34" charset="0"/>
              </a:rPr>
              <a:t> 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a toda a verdade; porque não </a:t>
            </a:r>
            <a:r>
              <a:rPr lang="pt-BR" altLang="pt-BR" b="1">
                <a:latin typeface="Tahoma" panose="020B0604030504040204" pitchFamily="34" charset="0"/>
              </a:rPr>
              <a:t>falará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 de si mesmo, mas dirá tudo </a:t>
            </a:r>
            <a:r>
              <a:rPr lang="pt-BR" altLang="pt-BR" b="1">
                <a:solidFill>
                  <a:srgbClr val="FFFF00"/>
                </a:solidFill>
                <a:latin typeface="Tahoma" panose="020B0604030504040204" pitchFamily="34" charset="0"/>
              </a:rPr>
              <a:t>o que tiver </a:t>
            </a:r>
            <a:r>
              <a:rPr lang="pt-BR" altLang="pt-BR" sz="2800" b="1">
                <a:latin typeface="Tahoma" panose="020B0604030504040204" pitchFamily="34" charset="0"/>
              </a:rPr>
              <a:t>ouvido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, e vos </a:t>
            </a:r>
            <a:r>
              <a:rPr lang="pt-BR" altLang="pt-BR" b="1">
                <a:latin typeface="Tahoma" panose="020B0604030504040204" pitchFamily="34" charset="0"/>
              </a:rPr>
              <a:t>anunciará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 as cousas que há de vir.” </a:t>
            </a:r>
            <a:r>
              <a:rPr lang="pt-BR" altLang="pt-BR" sz="2000" b="1" u="none">
                <a:solidFill>
                  <a:srgbClr val="FFFF00"/>
                </a:solidFill>
                <a:latin typeface="Tahoma" panose="020B0604030504040204" pitchFamily="34" charset="0"/>
              </a:rPr>
              <a:t>João 16:13</a:t>
            </a:r>
            <a:endParaRPr lang="en-US" altLang="pt-BR" sz="2000" b="1" u="none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 	</a:t>
            </a:r>
            <a:r>
              <a:rPr lang="pt-BR" altLang="pt-BR" u="none">
                <a:latin typeface="Tahoma" panose="020B0604030504040204" pitchFamily="34" charset="0"/>
              </a:rPr>
              <a:t>Possui agudeza auditiva, para escutar nossos clamores, pedidos audíveis e silenciosos.  Também discerne e lê os pensamentos que não foram expostos em palavras.  </a:t>
            </a:r>
          </a:p>
          <a:p>
            <a:pPr eaLnBrk="1" hangingPunct="1">
              <a:spcBef>
                <a:spcPct val="50000"/>
              </a:spcBef>
            </a:pPr>
            <a:endParaRPr lang="pt-BR" altLang="pt-BR" u="none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665B1EC6-07E2-4DF4-AA44-D5B10183D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19200"/>
            <a:ext cx="6324600" cy="721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NOS FAZ RECORDAR  </a:t>
            </a:r>
            <a:r>
              <a:rPr lang="pt-BR" altLang="pt-BR" sz="2000" b="1" u="none">
                <a:latin typeface="Tahoma" panose="020B0604030504040204" pitchFamily="34" charset="0"/>
              </a:rPr>
              <a:t>João 14:26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FALA POR NÓS </a:t>
            </a:r>
            <a:r>
              <a:rPr lang="pt-BR" altLang="pt-BR" sz="2000" b="1" u="none">
                <a:latin typeface="Tahoma" panose="020B0604030504040204" pitchFamily="34" charset="0"/>
              </a:rPr>
              <a:t>Mateus 10:19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REVELA AO PAI E AO FILHO 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latin typeface="Tahoma" panose="020B0604030504040204" pitchFamily="34" charset="0"/>
              </a:rPr>
              <a:t>	I Coríntios 2:10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7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NOS AJUDA EM NOSSAS DEBILIDADES</a:t>
            </a:r>
            <a:r>
              <a:rPr lang="pt-BR" altLang="pt-BR" b="1" u="none">
                <a:latin typeface="Tahoma" panose="020B0604030504040204" pitchFamily="34" charset="0"/>
              </a:rPr>
              <a:t>.  Romanos 8:26</a:t>
            </a: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7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DISTRIBUI OS DONS </a:t>
            </a:r>
            <a:r>
              <a:rPr lang="pt-BR" altLang="pt-BR" b="1" u="none">
                <a:latin typeface="Tahoma" panose="020B0604030504040204" pitchFamily="34" charset="0"/>
              </a:rPr>
              <a:t> I Coríntios 12:12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7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GLORIFICA A CRISTO </a:t>
            </a:r>
            <a:r>
              <a:rPr lang="pt-BR" altLang="pt-BR" b="1" u="none">
                <a:latin typeface="Tahoma" panose="020B0604030504040204" pitchFamily="34" charset="0"/>
              </a:rPr>
              <a:t> João 16:14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7"/>
            </a:pPr>
            <a:endParaRPr lang="pt-BR" altLang="pt-BR" b="1" u="none"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	 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endParaRPr lang="pt-BR" altLang="pt-BR" u="none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 startAt="4"/>
            </a:pPr>
            <a:endParaRPr lang="pt-BR" altLang="pt-BR" b="1" u="none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pt-BR" altLang="pt-BR" u="none"/>
              <a:t>	</a:t>
            </a:r>
            <a:endParaRPr lang="pt-BR" altLang="pt-BR" u="none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01E333C1-F5CF-4D4A-A1D5-1DC1CECAB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76250"/>
            <a:ext cx="68580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566738" indent="-566738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10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INSPIRA – </a:t>
            </a:r>
            <a:r>
              <a:rPr lang="pt-BR" altLang="pt-BR" b="1" u="none">
                <a:latin typeface="Tahoma" panose="020B0604030504040204" pitchFamily="34" charset="0"/>
              </a:rPr>
              <a:t>II Pedro 1:21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0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CONTENDE COM OS IMPENITENTES  </a:t>
            </a:r>
            <a:r>
              <a:rPr lang="pt-BR" altLang="pt-BR" b="1" u="none">
                <a:latin typeface="Tahoma" panose="020B0604030504040204" pitchFamily="34" charset="0"/>
              </a:rPr>
              <a:t>Gênesis 6:3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2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CONVENCE DO PECADO - </a:t>
            </a:r>
            <a:r>
              <a:rPr lang="pt-BR" altLang="pt-BR" b="1" u="none">
                <a:latin typeface="Tahoma" panose="020B0604030504040204" pitchFamily="34" charset="0"/>
              </a:rPr>
              <a:t> João 16:8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3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DÁ PODER  -</a:t>
            </a:r>
            <a:r>
              <a:rPr lang="pt-BR" altLang="pt-BR" b="1" u="none">
                <a:latin typeface="Tahoma" panose="020B0604030504040204" pitchFamily="34" charset="0"/>
              </a:rPr>
              <a:t>  Atos 1:8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4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ELE PERMANECE  -  </a:t>
            </a:r>
            <a:r>
              <a:rPr lang="pt-BR" altLang="pt-BR" b="1" u="none">
                <a:latin typeface="Tahoma" panose="020B0604030504040204" pitchFamily="34" charset="0"/>
              </a:rPr>
              <a:t>João 14:16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latin typeface="Tahoma" panose="020B0604030504040204" pitchFamily="34" charset="0"/>
              </a:rPr>
              <a:t>	Ele é leal e amorouso permanece fiel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5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ELE TRANSFORMA -  </a:t>
            </a:r>
            <a:r>
              <a:rPr lang="pt-BR" altLang="pt-BR" b="1" u="none">
                <a:latin typeface="Tahoma" panose="020B0604030504040204" pitchFamily="34" charset="0"/>
              </a:rPr>
              <a:t>II Cor 3:18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latin typeface="Tahoma" panose="020B0604030504040204" pitchFamily="34" charset="0"/>
              </a:rPr>
              <a:t>	Nos leva ser semelhantes Jesus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u="none"/>
              <a:t>	</a:t>
            </a:r>
            <a:endParaRPr lang="pt-BR" altLang="pt-BR" u="none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>
            <a:extLst>
              <a:ext uri="{FF2B5EF4-FFF2-40B4-BE49-F238E27FC236}">
                <a16:creationId xmlns:a16="http://schemas.microsoft.com/office/drawing/2014/main" id="{486E6BA4-68D6-4FD9-9E31-1D71F4E51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57200"/>
            <a:ext cx="61722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566738" indent="-566738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16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SANTIFICA – </a:t>
            </a:r>
            <a:r>
              <a:rPr lang="pt-BR" altLang="pt-BR" b="1" u="none">
                <a:latin typeface="Tahoma" panose="020B0604030504040204" pitchFamily="34" charset="0"/>
              </a:rPr>
              <a:t>I Coríntios 6:11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6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LEVA À CONVERSÃO – </a:t>
            </a:r>
            <a:r>
              <a:rPr lang="pt-BR" altLang="pt-BR" b="1" u="none">
                <a:latin typeface="Tahoma" panose="020B0604030504040204" pitchFamily="34" charset="0"/>
              </a:rPr>
              <a:t> João 3:5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6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INTERCEDE A CRISTO POR NÓS  </a:t>
            </a:r>
            <a:r>
              <a:rPr lang="pt-BR" altLang="pt-BR" b="1" u="none">
                <a:latin typeface="Tahoma" panose="020B0604030504040204" pitchFamily="34" charset="0"/>
              </a:rPr>
              <a:t>Romanos 8:26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19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FAZE CONSTANTES CONVITES  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latin typeface="Tahoma" panose="020B0604030504040204" pitchFamily="34" charset="0"/>
              </a:rPr>
              <a:t>	Apocalipsis  22:17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0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ESQUADRINHA NOSSO SER</a:t>
            </a:r>
            <a:r>
              <a:rPr lang="pt-BR" altLang="pt-BR" b="1" u="none">
                <a:latin typeface="Tahoma" panose="020B0604030504040204" pitchFamily="34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latin typeface="Tahoma" panose="020B0604030504040204" pitchFamily="34" charset="0"/>
              </a:rPr>
              <a:t>	Jeremías 17:10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21.	SELA PARA REDENÇÃO</a:t>
            </a:r>
            <a:r>
              <a:rPr lang="pt-BR" altLang="pt-BR" b="1" u="none">
                <a:latin typeface="Tahoma" panose="020B0604030504040204" pitchFamily="34" charset="0"/>
              </a:rPr>
              <a:t> – Efes 4:13</a:t>
            </a:r>
            <a:endParaRPr lang="pt-BR" altLang="pt-BR" b="1" u="none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pt-BR" altLang="pt-BR" u="none"/>
              <a:t>	</a:t>
            </a:r>
            <a:endParaRPr lang="pt-BR" altLang="pt-BR" u="none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>
            <a:extLst>
              <a:ext uri="{FF2B5EF4-FFF2-40B4-BE49-F238E27FC236}">
                <a16:creationId xmlns:a16="http://schemas.microsoft.com/office/drawing/2014/main" id="{60DB05B0-AEE0-4B1D-9245-247EFB1A2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990600"/>
            <a:ext cx="67818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566738" indent="-566738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66738" algn="l"/>
              </a:tabLst>
              <a:defRPr sz="24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 startAt="22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CONSOLA – </a:t>
            </a:r>
            <a:r>
              <a:rPr lang="pt-BR" altLang="pt-BR" b="1" u="none">
                <a:latin typeface="Tahoma" panose="020B0604030504040204" pitchFamily="34" charset="0"/>
              </a:rPr>
              <a:t>Atos 9:31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2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GUIA – </a:t>
            </a:r>
            <a:r>
              <a:rPr lang="pt-BR" altLang="pt-BR" b="1" u="none">
                <a:latin typeface="Tahoma" panose="020B0604030504040204" pitchFamily="34" charset="0"/>
              </a:rPr>
              <a:t>João 16:13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2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SE INTERCEDE POR NÓS – </a:t>
            </a:r>
            <a:r>
              <a:rPr lang="pt-BR" altLang="pt-BR" b="1" u="none">
                <a:latin typeface="Tahoma" panose="020B0604030504040204" pitchFamily="34" charset="0"/>
              </a:rPr>
              <a:t>Rom 8:26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5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SANTIFICA –</a:t>
            </a:r>
            <a:r>
              <a:rPr lang="pt-BR" altLang="pt-BR" b="1" u="none">
                <a:latin typeface="Tahoma" panose="020B0604030504040204" pitchFamily="34" charset="0"/>
              </a:rPr>
              <a:t> Romanos 1:4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6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ELE HABITA COM NÓS –</a:t>
            </a:r>
            <a:r>
              <a:rPr lang="pt-BR" altLang="pt-BR" b="1" u="none">
                <a:latin typeface="Tahoma" panose="020B0604030504040204" pitchFamily="34" charset="0"/>
              </a:rPr>
              <a:t> João 14:17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7"/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ELE É CRIADOR –</a:t>
            </a:r>
            <a:r>
              <a:rPr lang="pt-BR" altLang="pt-BR" b="1" u="none">
                <a:latin typeface="Tahoma" panose="020B0604030504040204" pitchFamily="34" charset="0"/>
              </a:rPr>
              <a:t> Jó 33:4</a:t>
            </a:r>
          </a:p>
          <a:p>
            <a:pPr eaLnBrk="1" hangingPunct="1">
              <a:spcBef>
                <a:spcPct val="50000"/>
              </a:spcBef>
            </a:pPr>
            <a:r>
              <a:rPr lang="pt-BR" altLang="pt-BR" b="1" u="none">
                <a:solidFill>
                  <a:srgbClr val="FFFF00"/>
                </a:solidFill>
                <a:latin typeface="Tahoma" panose="020B0604030504040204" pitchFamily="34" charset="0"/>
              </a:rPr>
              <a:t>28.	ELE CHAMA  -</a:t>
            </a:r>
            <a:r>
              <a:rPr lang="pt-BR" altLang="pt-BR" b="1" u="none">
                <a:latin typeface="Tahoma" panose="020B0604030504040204" pitchFamily="34" charset="0"/>
              </a:rPr>
              <a:t>  Atos 13:2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u="none"/>
              <a:t>	</a:t>
            </a:r>
            <a:endParaRPr lang="pt-BR" altLang="pt-BR" u="none">
              <a:latin typeface="Tahom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pt-BR" altLang="pt-BR" u="none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E36488A-6750-4E39-84A3-0070B52A4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4000" b="1">
                <a:solidFill>
                  <a:srgbClr val="FFFF00"/>
                </a:solidFill>
                <a:latin typeface="Tahoma" panose="020B0604030504040204" pitchFamily="34" charset="0"/>
              </a:rPr>
              <a:t>O ESPÍRITO SANTO COOPEROU COM O PAI E COM O FILHO NA CRIAÇÃO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10C6126-CD5C-43B7-9027-DD8966A63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060575"/>
            <a:ext cx="7772400" cy="4035425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“A terra, porém estava sem forma e vazia; havia trevas sobre a face do abismo, e </a:t>
            </a:r>
            <a:r>
              <a:rPr lang="pt-BR" altLang="pt-BR" u="sng">
                <a:latin typeface="Tahoma" panose="020B0604030504040204" pitchFamily="34" charset="0"/>
              </a:rPr>
              <a:t>o Espírito de Deus pairava por sobre ás águas</a:t>
            </a:r>
            <a:r>
              <a:rPr lang="pt-BR" altLang="pt-BR">
                <a:latin typeface="Tahoma" panose="020B0604030504040204" pitchFamily="34" charset="0"/>
              </a:rPr>
              <a:t>”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Gênesis 1:2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pt-BR" altLang="pt-BR">
                <a:latin typeface="Tahoma" panose="020B0604030504040204" pitchFamily="34" charset="0"/>
              </a:rPr>
              <a:t>	</a:t>
            </a:r>
            <a:r>
              <a:rPr lang="pt-BR" altLang="pt-BR">
                <a:solidFill>
                  <a:srgbClr val="FFFF00"/>
                </a:solidFill>
                <a:latin typeface="Tahoma" panose="020B0604030504040204" pitchFamily="34" charset="0"/>
              </a:rPr>
              <a:t>Quando Adão foi criado, Deus dize:</a:t>
            </a:r>
            <a:r>
              <a:rPr lang="pt-BR" altLang="pt-BR">
                <a:latin typeface="Tahoma" panose="020B0604030504040204" pitchFamily="34" charset="0"/>
              </a:rPr>
              <a:t> “</a:t>
            </a:r>
            <a:r>
              <a:rPr lang="pt-BR" altLang="pt-BR" u="sng">
                <a:latin typeface="Tahoma" panose="020B0604030504040204" pitchFamily="34" charset="0"/>
              </a:rPr>
              <a:t>Façamos o homem a nossa imagem,</a:t>
            </a:r>
            <a:r>
              <a:rPr lang="pt-BR" altLang="pt-BR">
                <a:latin typeface="Tahoma" panose="020B0604030504040204" pitchFamily="34" charset="0"/>
              </a:rPr>
              <a:t> conforme a nossa semelhança” </a:t>
            </a:r>
            <a:r>
              <a:rPr lang="pt-BR" altLang="pt-BR" sz="2800">
                <a:solidFill>
                  <a:srgbClr val="00FFFF"/>
                </a:solidFill>
                <a:latin typeface="Tahoma" panose="020B0604030504040204" pitchFamily="34" charset="0"/>
              </a:rPr>
              <a:t>Gên 1:26 </a:t>
            </a:r>
            <a:endParaRPr lang="pt-BR" altLang="pt-BR" sz="2800">
              <a:solidFill>
                <a:srgbClr val="00FFFF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5664462-ECD7-46FE-93A3-FB24BBB12A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altLang="pt-BR" sz="3200" b="1">
                <a:solidFill>
                  <a:srgbClr val="FFFF00"/>
                </a:solidFill>
                <a:latin typeface="Tahoma" panose="020B0604030504040204" pitchFamily="34" charset="0"/>
              </a:rPr>
              <a:t>PORQUE É REFERIDO O ESPÍRITO SANTO COMO ESPÍRITO DE DEUS OU ESPÍRITO DE JESUS?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ACE8661-A7A1-4C57-9BEE-47F7A4D56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916113"/>
            <a:ext cx="7772400" cy="4179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pt-BR" altLang="pt-BR"/>
              <a:t>	</a:t>
            </a:r>
            <a:r>
              <a:rPr lang="pt-BR" altLang="pt-BR">
                <a:latin typeface="Tahoma" panose="020B0604030504040204" pitchFamily="34" charset="0"/>
              </a:rPr>
              <a:t>Isso ocorre porque Ele é representante ou intermediário entre Jesus e o homem. Observe que Ele veio da parte do Pai e do Filho, </a:t>
            </a:r>
            <a:r>
              <a:rPr lang="pt-BR" altLang="pt-BR">
                <a:solidFill>
                  <a:srgbClr val="FFFF00"/>
                </a:solidFill>
                <a:latin typeface="Tahoma" panose="020B0604030504040204" pitchFamily="34" charset="0"/>
              </a:rPr>
              <a:t>“Mas o Consolador, o Espírito Santo, que o Pai enviará em meu nome.”</a:t>
            </a:r>
            <a:r>
              <a:rPr lang="pt-BR" altLang="pt-BR">
                <a:latin typeface="Tahoma" panose="020B0604030504040204" pitchFamily="34" charset="0"/>
              </a:rPr>
              <a:t> </a:t>
            </a:r>
            <a:r>
              <a:rPr lang="pt-BR" altLang="pt-BR">
                <a:solidFill>
                  <a:srgbClr val="00FFFF"/>
                </a:solidFill>
                <a:latin typeface="Tahoma" panose="020B0604030504040204" pitchFamily="34" charset="0"/>
              </a:rPr>
              <a:t>João 14:26</a:t>
            </a:r>
            <a:r>
              <a:rPr lang="pt-BR" altLang="pt-BR">
                <a:latin typeface="Tahoma" panose="020B0604030504040204" pitchFamily="34" charset="0"/>
              </a:rPr>
              <a:t>. Em virtude disto, Ele é chamado por Cristo de  Consolador, “parakletos” que significa: asistente legal, intercesor, ajudador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CC45620F-E18B-41A5-9051-7756CBE5B5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908050"/>
            <a:ext cx="7772400" cy="5187950"/>
          </a:xfrm>
        </p:spPr>
        <p:txBody>
          <a:bodyPr/>
          <a:lstStyle/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ESPÍRITO SANTO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COMO </a:t>
            </a:r>
          </a:p>
          <a:p>
            <a:pPr algn="ctr" eaLnBrk="1" hangingPunct="1">
              <a:buFont typeface="Symbol" panose="05050102010706020507" pitchFamily="18" charset="2"/>
              <a:buNone/>
            </a:pPr>
            <a:r>
              <a:rPr lang="pt-BR" altLang="pt-BR" sz="6000" b="1">
                <a:solidFill>
                  <a:srgbClr val="FFFF00"/>
                </a:solidFill>
                <a:latin typeface="Tahoma" panose="020B0604030504040204" pitchFamily="34" charset="0"/>
              </a:rPr>
              <a:t>PESSOA DIVINA</a:t>
            </a:r>
            <a:endParaRPr lang="pt-BR" altLang="pt-BR" sz="6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Chave e fechadura">
  <a:themeElements>
    <a:clrScheme name="">
      <a:dk1>
        <a:srgbClr val="003300"/>
      </a:dk1>
      <a:lt1>
        <a:srgbClr val="FFFFCC"/>
      </a:lt1>
      <a:dk2>
        <a:srgbClr val="0C0230"/>
      </a:dk2>
      <a:lt2>
        <a:srgbClr val="FFFF66"/>
      </a:lt2>
      <a:accent1>
        <a:srgbClr val="CC9900"/>
      </a:accent1>
      <a:accent2>
        <a:srgbClr val="330099"/>
      </a:accent2>
      <a:accent3>
        <a:srgbClr val="AAAAAD"/>
      </a:accent3>
      <a:accent4>
        <a:srgbClr val="DADAAE"/>
      </a:accent4>
      <a:accent5>
        <a:srgbClr val="E2CAAA"/>
      </a:accent5>
      <a:accent6>
        <a:srgbClr val="2D008A"/>
      </a:accent6>
      <a:hlink>
        <a:srgbClr val="FF9900"/>
      </a:hlink>
      <a:folHlink>
        <a:srgbClr val="FF6600"/>
      </a:folHlink>
    </a:clrScheme>
    <a:fontScheme name="Chave e fechadur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ve e fechadura 1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ve e fechadura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ve e fechadura 3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ve e fechadura 4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ve e fechadura 5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apresentação\Chave e fechadura.pot</Template>
  <TotalTime>1924</TotalTime>
  <Words>3712</Words>
  <Application>Microsoft Office PowerPoint</Application>
  <PresentationFormat>Apresentação na tela (4:3)</PresentationFormat>
  <Paragraphs>328</Paragraphs>
  <Slides>64</Slides>
  <Notes>34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64</vt:i4>
      </vt:variant>
    </vt:vector>
  </HeadingPairs>
  <TitlesOfParts>
    <vt:vector size="70" baseType="lpstr">
      <vt:lpstr>Times New Roman</vt:lpstr>
      <vt:lpstr>Tahoma</vt:lpstr>
      <vt:lpstr>Verdana</vt:lpstr>
      <vt:lpstr>Symbol</vt:lpstr>
      <vt:lpstr>Arial</vt:lpstr>
      <vt:lpstr>Chave e fechadura</vt:lpstr>
      <vt:lpstr>Apresentação do PowerPoint</vt:lpstr>
      <vt:lpstr>Apresentação do PowerPoint</vt:lpstr>
      <vt:lpstr>Apresentação do PowerPoint</vt:lpstr>
      <vt:lpstr>Apresentação do PowerPoint</vt:lpstr>
      <vt:lpstr>O ESPÍRITO SANTO É UMA PESSOA</vt:lpstr>
      <vt:lpstr>O ESPÍRITO SANTO FAZ PARTE DA DIVINIDADE</vt:lpstr>
      <vt:lpstr>O ESPÍRITO SANTO COOPEROU COM O PAI E COM O FILHO NA CRIAÇÃO</vt:lpstr>
      <vt:lpstr>PORQUE É REFERIDO O ESPÍRITO SANTO COMO ESPÍRITO DE DEUS OU ESPÍRITO DE JESUS?</vt:lpstr>
      <vt:lpstr>Apresentação do PowerPoint</vt:lpstr>
      <vt:lpstr>Apresentação do PowerPoint</vt:lpstr>
      <vt:lpstr>Apresentação do PowerPoint</vt:lpstr>
      <vt:lpstr>1.  ELE  É  ONIPOTENTE</vt:lpstr>
      <vt:lpstr>2.  ELE É ONISCIENTE</vt:lpstr>
      <vt:lpstr>3.  ELE É ONIPRESENTE</vt:lpstr>
      <vt:lpstr>4.  ELE  É  SEMPITERNO</vt:lpstr>
      <vt:lpstr>Apresentação do PowerPoint</vt:lpstr>
      <vt:lpstr>Apresentação do PowerPoint</vt:lpstr>
      <vt:lpstr>    O  QUE NÃO DEVEMOS FAZER  COM A PESSOA  DO   ESPÍRITO SANTO  </vt:lpstr>
      <vt:lpstr>1. NÃO DEVEMOS RESISTIR  AO ESPÍRITO SANTO </vt:lpstr>
      <vt:lpstr>2. NÃO DEVEMOS ENTRISTECER AO ESPÍRITO SANTO </vt:lpstr>
      <vt:lpstr>3. NÃO DEVEMOS ULTRAJAR  AO ESPÍRITO SANTO</vt:lpstr>
      <vt:lpstr>4. NÃO DEVEMOS BLASFEMAR CONTRA O ESPÍRITO SANTO</vt:lpstr>
      <vt:lpstr>NÃO DEVEMOS MENTIR  AO ESPÍRITO SANTO</vt:lpstr>
      <vt:lpstr>POR QUE NÃO DAR MAIS IMPORTÂNCIA A PESSOA DO ESPÍRITO SANTO?</vt:lpstr>
      <vt:lpstr>O PRINCIPAL INTERESSE DO  ESPÍRITO SANTO É HABITAR DENTRO DE NOSSA MENTE </vt:lpstr>
      <vt:lpstr>Apresentação do PowerPoint</vt:lpstr>
      <vt:lpstr>Apresentação do PowerPoint</vt:lpstr>
      <vt:lpstr>O PECADO CORROMPEU A MENTE HUMANA  </vt:lpstr>
      <vt:lpstr>A MUDANÇA TRANSFORMADORA SÓ PODE VIR DO ESPÍRITO SANTO</vt:lpstr>
      <vt:lpstr>PARA ENTRAR EM NOSSA MENTE O ESPÍRITO SANTO RESPEITA A NOSSA VONTADE</vt:lpstr>
      <vt:lpstr>O ESPÍRITO SANTO PRODUZ NA MENTE O MIRACULOSO PROCESSO DE TRANSFORMAÇÃO  </vt:lpstr>
      <vt:lpstr>Apresentação do PowerPoint</vt:lpstr>
      <vt:lpstr>O ESPÍRITO SANTO TRANSFORMA A MENTE PECAMINOSA EM MENTE SANTA</vt:lpstr>
      <vt:lpstr>Apresentação do PowerPoint</vt:lpstr>
      <vt:lpstr>VOSSA TRISTEZA SE CONVERTERÁ EM ALEGRIA</vt:lpstr>
      <vt:lpstr>Apresentação do PowerPoint</vt:lpstr>
      <vt:lpstr>Apresentação do PowerPoint</vt:lpstr>
      <vt:lpstr>   O  ESPÍRITO SANTO  TRAZ  A  REALIDADE DE CRISTO  A TODOS NÓS</vt:lpstr>
      <vt:lpstr>Apresentação do PowerPoint</vt:lpstr>
      <vt:lpstr>O ESPÍRITO SANTO  É PODEROSO  PARA NOS AJUDAR A  TOMAR DECISÕES</vt:lpstr>
      <vt:lpstr>COMO O ESPÍRITO SANTO TRABALHA EM NOSSA MENTE?</vt:lpstr>
      <vt:lpstr>DA TESTEMUNHO DE CRISTO</vt:lpstr>
      <vt:lpstr>JESUS ORA NO GETSÊMANI - Lucas 22:39-43</vt:lpstr>
      <vt:lpstr>OS QUATRO  SEGUIDORES  DE  JESUS</vt:lpstr>
      <vt:lpstr>O  SEGUIDOR  POR CONVENIÊNCIAS</vt:lpstr>
      <vt:lpstr>O SEGUIDOR ONDE A FAMILIA É MAIS IMPORTANTE QUE CRISTO</vt:lpstr>
      <vt:lpstr>O SEGUIDOR DOS COMPROMISSOS SOCIAIS</vt:lpstr>
      <vt:lpstr>O SEGUIDOR QUE RENUNCIA TUDO PARA SEGUIR JESUS</vt:lpstr>
      <vt:lpstr>PEDRO NEGA A JESUS  Lucas 22:54-62                                     </vt:lpstr>
      <vt:lpstr>Apresentação do PowerPoint</vt:lpstr>
      <vt:lpstr>CHUVA TEMPORÃ E A CHUVA SERÔDIA  Joel 2:23</vt:lpstr>
      <vt:lpstr>APLICAÇÃO DOS SÍMBOLOS:   CHUVA TEMPORÃ E SERÔDIA</vt:lpstr>
      <vt:lpstr>PROPÓSITOS DA CHUVA TEMPORÃ</vt:lpstr>
      <vt:lpstr>PROPÓSITOS DA CHUVA SERÔDIA</vt:lpstr>
      <vt:lpstr>A MANEIRA CORRETA DE TRATAR O ESPÍRITO SANTO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MORDOMIA CRISTÃ</dc:subject>
  <dc:creator>Pr. MARCELO AUGUSTO DE CARVALHO; Kitty</dc:creator>
  <cp:keywords>www.4tons.com.br</cp:keywords>
  <dc:description>COMÉRCIO PROIBIDO. USO PESSOAL</dc:description>
  <cp:lastModifiedBy>UCB - Marcelo Augusto de Carvalho</cp:lastModifiedBy>
  <cp:revision>276</cp:revision>
  <dcterms:created xsi:type="dcterms:W3CDTF">2002-03-04T11:56:10Z</dcterms:created>
  <dcterms:modified xsi:type="dcterms:W3CDTF">2020-12-17T12:49:16Z</dcterms:modified>
</cp:coreProperties>
</file>