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87" r:id="rId4"/>
    <p:sldId id="288" r:id="rId5"/>
    <p:sldId id="289" r:id="rId6"/>
    <p:sldId id="290" r:id="rId7"/>
    <p:sldId id="291" r:id="rId8"/>
    <p:sldId id="292" r:id="rId9"/>
    <p:sldId id="263" r:id="rId10"/>
    <p:sldId id="264" r:id="rId11"/>
    <p:sldId id="286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93" r:id="rId26"/>
    <p:sldId id="278" r:id="rId27"/>
    <p:sldId id="279" r:id="rId28"/>
    <p:sldId id="284" r:id="rId29"/>
    <p:sldId id="282" r:id="rId30"/>
    <p:sldId id="283" r:id="rId31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34"/>
      <p:bold r:id="rId35"/>
    </p:embeddedFont>
    <p:embeddedFont>
      <p:font typeface="Tahoma" panose="020B0604030504040204" pitchFamily="34" charset="0"/>
      <p:regular r:id="rId36"/>
      <p:bold r:id="rId37"/>
    </p:embeddedFont>
  </p:embeddedFont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66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1" d="100"/>
          <a:sy n="61" d="100"/>
        </p:scale>
        <p:origin x="7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5077AAD-D1CE-4CDC-AA97-156D3B883B0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892D01F1-808E-4B75-89CF-B3B109DF694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282C22F8-357B-47B4-A01A-7E6208B3E84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C741E489-ED6D-4CE4-8C42-64D4342663F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D2A322-49A4-4F79-8FCE-34FF5065329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FFCD7A4-F8B5-4A12-8318-0AA2DA7B423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5091F00-659A-4AF9-B1E4-A8AB43AF480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2410A786-C4F8-4237-B311-86C41BC0292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C5D50040-302D-4631-BD6A-689E3B0877F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Haga clic para modificar el estilo de texto del patrón</a:t>
            </a:r>
          </a:p>
          <a:p>
            <a:pPr lvl="1"/>
            <a:r>
              <a:rPr lang="pt-BR" noProof="0"/>
              <a:t>Segundo nivel</a:t>
            </a:r>
          </a:p>
          <a:p>
            <a:pPr lvl="2"/>
            <a:r>
              <a:rPr lang="pt-BR" noProof="0"/>
              <a:t>Tercer nivel</a:t>
            </a:r>
          </a:p>
          <a:p>
            <a:pPr lvl="3"/>
            <a:r>
              <a:rPr lang="pt-BR" noProof="0"/>
              <a:t>Cuarto nivel</a:t>
            </a:r>
          </a:p>
          <a:p>
            <a:pPr lvl="4"/>
            <a:r>
              <a:rPr lang="pt-BR" noProof="0"/>
              <a:t>Quinto nivel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C5B484A6-5ACD-4836-9274-127DECC1A71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5A25CD19-9B62-4D4B-9BD2-6E61C39460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5BCE5C-2BDD-43B1-B0AA-99DB515322F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96EE85A2-5E27-4CD4-9143-ED09556501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9BE7DA6-849C-4ABE-BF50-799F2240787A}" type="slidenum">
              <a:rPr lang="pt-BR" altLang="pt-BR" sz="1200"/>
              <a:pPr eaLnBrk="1" hangingPunct="1"/>
              <a:t>1</a:t>
            </a:fld>
            <a:endParaRPr lang="pt-BR" altLang="pt-BR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96F65ECB-6E6B-42E0-99D0-B99197316F9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EAE9F876-4590-4FEF-B047-98CF162CD4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65338EEE-8FA8-4459-94EA-DE095D33E5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FEF5248-01DD-430C-AE89-2AB6FCDC4152}" type="slidenum">
              <a:rPr lang="pt-BR" altLang="pt-BR" sz="1200"/>
              <a:pPr eaLnBrk="1" hangingPunct="1"/>
              <a:t>11</a:t>
            </a:fld>
            <a:endParaRPr lang="pt-BR" altLang="pt-BR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F49FC8CD-6949-4896-AB12-A5724CF72F6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6D1EFA08-861D-49E2-AF8B-EDCBF7EFD9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AC82B5D4-0C49-40C5-A4BC-4CF2BB688B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4EDA3E4-97F6-411A-A3E7-6775797C6E5C}" type="slidenum">
              <a:rPr lang="pt-BR" altLang="pt-BR" sz="1200"/>
              <a:pPr eaLnBrk="1" hangingPunct="1"/>
              <a:t>12</a:t>
            </a:fld>
            <a:endParaRPr lang="pt-BR" altLang="pt-BR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7860B0C7-C09D-452A-BC78-48A3A2AFE2E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1C007132-F083-4D6E-9C71-5A5B0B475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7BDD195F-869C-4507-8D0C-6E06ADFCE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4F562C5-BABD-4D14-AB65-21BEC43A291E}" type="slidenum">
              <a:rPr lang="pt-BR" altLang="pt-BR" sz="1200"/>
              <a:pPr eaLnBrk="1" hangingPunct="1"/>
              <a:t>13</a:t>
            </a:fld>
            <a:endParaRPr lang="pt-BR" altLang="pt-BR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8152AD7B-629D-4A23-85E1-74B96DD686A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95DE8EDE-58B1-479F-92C3-02234D6DDF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BFA08A89-42EE-4AFF-ABBC-90F4307F70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310D748-5B85-4FD6-A686-99A4CBAA0809}" type="slidenum">
              <a:rPr lang="pt-BR" altLang="pt-BR" sz="1200"/>
              <a:pPr eaLnBrk="1" hangingPunct="1"/>
              <a:t>14</a:t>
            </a:fld>
            <a:endParaRPr lang="pt-BR" altLang="pt-BR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94A805AD-9AE9-48ED-BEF8-092FD6E0D0D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7744AC1D-2E00-499B-A5E3-39042B8241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98D33396-AB90-4D6C-B9F0-A91E869DA7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E4EF042-4D7A-4D81-8454-F3A65A98BE06}" type="slidenum">
              <a:rPr lang="pt-BR" altLang="pt-BR" sz="1200"/>
              <a:pPr eaLnBrk="1" hangingPunct="1"/>
              <a:t>15</a:t>
            </a:fld>
            <a:endParaRPr lang="pt-BR" altLang="pt-BR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94ED7717-6E0A-4590-A7B4-7399D62A3E9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E4320F92-F8E1-4D15-9654-32CBA4B82E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19551B24-9ED1-4D0F-B97B-07CFDA0110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272FF7A-16D2-49EA-9094-18D3EE487DD0}" type="slidenum">
              <a:rPr lang="pt-BR" altLang="pt-BR" sz="1200"/>
              <a:pPr eaLnBrk="1" hangingPunct="1"/>
              <a:t>16</a:t>
            </a:fld>
            <a:endParaRPr lang="pt-BR" altLang="pt-BR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516931F5-B984-42C1-857B-F0C14BDFC2A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95A40948-AE51-455F-9D1B-50260A8408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E98D5B12-80C6-4C58-AF4D-F4CE83262C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5CEC9B8-1786-44B7-8FD8-824D39E1D7C9}" type="slidenum">
              <a:rPr lang="pt-BR" altLang="pt-BR" sz="1200"/>
              <a:pPr eaLnBrk="1" hangingPunct="1"/>
              <a:t>17</a:t>
            </a:fld>
            <a:endParaRPr lang="pt-BR" altLang="pt-BR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DCB6731C-BF6D-49E2-8819-1958D6390FF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E66D5A2D-3C74-494B-AF03-66B6F044A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BA89630C-AF59-42D4-B8B4-38C6C904E7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C78CFFB-B8FB-4034-87B4-F6F1995AE711}" type="slidenum">
              <a:rPr lang="pt-BR" altLang="pt-BR" sz="1200"/>
              <a:pPr eaLnBrk="1" hangingPunct="1"/>
              <a:t>18</a:t>
            </a:fld>
            <a:endParaRPr lang="pt-BR" altLang="pt-BR" sz="12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E787E40-3EDF-4A45-A763-DCB38BB001F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C7C0BD99-BFD6-430C-8BDF-860F20F252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94678167-8DB9-4959-9AE8-F47A8D60A8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4505884-5D85-4D14-A974-CC253D0E0943}" type="slidenum">
              <a:rPr lang="pt-BR" altLang="pt-BR" sz="1200"/>
              <a:pPr eaLnBrk="1" hangingPunct="1"/>
              <a:t>19</a:t>
            </a:fld>
            <a:endParaRPr lang="pt-BR" altLang="pt-BR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ACC344C1-E0B2-4078-94C3-A67DF4E0AAA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AB546422-CA62-46D4-A2C0-FD4530A7C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2CD0168C-0FF3-46B6-B1BC-B5A7EE4C56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EA68CC1-1464-4252-9399-E08C95BED9A7}" type="slidenum">
              <a:rPr lang="pt-BR" altLang="pt-BR" sz="1200"/>
              <a:pPr eaLnBrk="1" hangingPunct="1"/>
              <a:t>20</a:t>
            </a:fld>
            <a:endParaRPr lang="pt-BR" altLang="pt-BR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D2B6F4B3-5AC7-40DB-978C-00EFB194C7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3F5FFB04-87F3-468D-9948-A8C501AD57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2CDC052D-F6EA-4DF4-A322-FAEB27D30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8F06FDE-678F-4ED6-A033-A4A8F21EC1C0}" type="slidenum">
              <a:rPr lang="pt-BR" altLang="pt-BR" sz="1200"/>
              <a:pPr eaLnBrk="1" hangingPunct="1"/>
              <a:t>2</a:t>
            </a:fld>
            <a:endParaRPr lang="pt-BR" altLang="pt-BR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341FA307-1A0E-437B-B8A1-E4FF45921A1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571220BF-8044-42ED-AF75-CE8BF2ECBC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64619429-8DB3-462F-A57A-44885B3742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B4F0572-CC4E-4831-AA92-BD9695A64D5F}" type="slidenum">
              <a:rPr lang="pt-BR" altLang="pt-BR" sz="1200"/>
              <a:pPr eaLnBrk="1" hangingPunct="1"/>
              <a:t>21</a:t>
            </a:fld>
            <a:endParaRPr lang="pt-BR" altLang="pt-BR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5D96C48F-D272-4BD9-86BE-ABEA2E0CFE2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1E4A946B-905F-44E1-A0DB-AD2B26A3D3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8F7D86FF-29B5-409F-BC01-8A5A0C0D9A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0833937-504C-40D9-BB9E-5B6656DD8DCD}" type="slidenum">
              <a:rPr lang="pt-BR" altLang="pt-BR" sz="1200"/>
              <a:pPr eaLnBrk="1" hangingPunct="1"/>
              <a:t>22</a:t>
            </a:fld>
            <a:endParaRPr lang="pt-BR" altLang="pt-BR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659AA59A-B670-4AB8-8A08-DCEB6070BA7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E0D35BB0-88BE-4ED0-849D-582FE56C97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6F0F6B2A-EF32-4058-B989-C83A69F60E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85162B4-028E-4F07-9325-18E596719683}" type="slidenum">
              <a:rPr lang="pt-BR" altLang="pt-BR" sz="1200"/>
              <a:pPr eaLnBrk="1" hangingPunct="1"/>
              <a:t>23</a:t>
            </a:fld>
            <a:endParaRPr lang="pt-BR" altLang="pt-BR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1EDCF8AF-35C4-41D6-BA6C-34B2F704814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405430C3-D6F5-4C7F-A6E1-776F6412A8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B019A7DB-BEE0-4204-AA98-477FF8830E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99C409F-7E27-4C6D-BF2A-9C223EBD64E5}" type="slidenum">
              <a:rPr lang="pt-BR" altLang="pt-BR" sz="1200"/>
              <a:pPr eaLnBrk="1" hangingPunct="1"/>
              <a:t>24</a:t>
            </a:fld>
            <a:endParaRPr lang="pt-BR" altLang="pt-BR" sz="12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F87CB0FB-D927-414E-8CEB-93432EF0485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39EB1F3B-92DD-4BAB-BF3F-D2C8EB045D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3DAEE6F6-D059-42FE-8A37-701DAF93A0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D3AC6A0-1640-43AE-870A-614564744264}" type="slidenum">
              <a:rPr lang="pt-BR" altLang="pt-BR" sz="1200"/>
              <a:pPr eaLnBrk="1" hangingPunct="1"/>
              <a:t>26</a:t>
            </a:fld>
            <a:endParaRPr lang="pt-BR" altLang="pt-BR" sz="12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2B867B29-748F-4619-AD57-2D2171DFA07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8C1ED298-44AC-45A7-BB48-7B6FD43F7E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55D4F38D-16BC-4944-ADC3-EDACE81B86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2663D7F-4220-460C-BC37-8EC7105F8311}" type="slidenum">
              <a:rPr lang="pt-BR" altLang="pt-BR" sz="1200"/>
              <a:pPr eaLnBrk="1" hangingPunct="1"/>
              <a:t>27</a:t>
            </a:fld>
            <a:endParaRPr lang="pt-BR" altLang="pt-BR" sz="12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3B6D45CB-7E50-463E-95E6-99CF26EE7C1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5693B483-7991-45B1-8B1D-3BB2C7618A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5B5004C3-48FC-411F-8BB7-53A967AE84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835C83C-4989-4087-8EF2-EFE0EA0A93E1}" type="slidenum">
              <a:rPr lang="pt-BR" altLang="pt-BR" sz="1200"/>
              <a:pPr eaLnBrk="1" hangingPunct="1"/>
              <a:t>28</a:t>
            </a:fld>
            <a:endParaRPr lang="pt-BR" altLang="pt-BR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536AF538-9BA4-484B-8AEF-DF675C53FCC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3E0869FD-5EC8-48B7-948D-96E2E1B7D8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7D11A75E-2720-4FE2-8F37-177F2754A4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B00D714-5B11-43C4-AE6A-02CEF6ABB0E6}" type="slidenum">
              <a:rPr lang="pt-BR" altLang="pt-BR" sz="1200"/>
              <a:pPr eaLnBrk="1" hangingPunct="1"/>
              <a:t>29</a:t>
            </a:fld>
            <a:endParaRPr lang="pt-BR" altLang="pt-BR" sz="12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8121FEFC-4FAA-4205-B511-DB6283647A6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08D88163-9BAB-4BF8-886B-0FB94C9FE4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E433C167-6922-4114-B5D3-D55F575E39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6AA30D0-8F15-42B8-A8C0-49804002100C}" type="slidenum">
              <a:rPr lang="pt-BR" altLang="pt-BR" sz="1200"/>
              <a:pPr eaLnBrk="1" hangingPunct="1"/>
              <a:t>30</a:t>
            </a:fld>
            <a:endParaRPr lang="pt-BR" altLang="pt-BR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F6BA0305-6541-4646-B156-B029099927E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3FC003DF-493A-47F1-85D3-71D1591135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D34FDDB9-91A8-4A84-83B5-07DAB7DFFA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3F0639F-C33E-464E-9405-28AFCDF3DCCE}" type="slidenum">
              <a:rPr lang="pt-BR" altLang="pt-BR" sz="1200"/>
              <a:pPr eaLnBrk="1" hangingPunct="1"/>
              <a:t>3</a:t>
            </a:fld>
            <a:endParaRPr lang="pt-BR" altLang="pt-BR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0445F343-9C70-4A6D-B4B5-5D3B5CF9555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E1F1091C-BC12-4042-B306-40E1F5947F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69EC530C-AD6A-4986-8537-68B70C0822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6CB89CC-FCDE-4E5D-9E51-6E55D456710C}" type="slidenum">
              <a:rPr lang="pt-BR" altLang="pt-BR" sz="1200"/>
              <a:pPr eaLnBrk="1" hangingPunct="1"/>
              <a:t>4</a:t>
            </a:fld>
            <a:endParaRPr lang="pt-BR" altLang="pt-BR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C3D176F0-86F4-411B-876E-A5AA6BC31D9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D8CF34B1-90F0-484D-AD11-398F60D8F6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2882C39E-3AF5-44D0-9C8F-564C999CDC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B5DCEF5-9F39-47B7-ABD8-5C80588C5692}" type="slidenum">
              <a:rPr lang="pt-BR" altLang="pt-BR" sz="1200"/>
              <a:pPr eaLnBrk="1" hangingPunct="1"/>
              <a:t>5</a:t>
            </a:fld>
            <a:endParaRPr lang="pt-BR" altLang="pt-BR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A6FA1800-DCB8-4F58-B281-CEFD9D18E2A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C4E26CDE-4804-4719-85AA-20FD38056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8E998D2E-EFAB-48C4-B1AB-82F709360D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6B04CFA-EDCA-4ED3-AA68-5020FC88BB0D}" type="slidenum">
              <a:rPr lang="pt-BR" altLang="pt-BR" sz="1200"/>
              <a:pPr eaLnBrk="1" hangingPunct="1"/>
              <a:t>6</a:t>
            </a:fld>
            <a:endParaRPr lang="pt-BR" altLang="pt-BR" sz="12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D2CF0825-5714-400D-AF9B-DA50584CCF5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30985E90-E42A-444E-9E57-D980AA653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F0EAAABF-7D1A-449A-B1A7-4F499159DA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3A9426D-1EDB-4C0E-AEF8-87E2519A3FBA}" type="slidenum">
              <a:rPr lang="pt-BR" altLang="pt-BR" sz="1200"/>
              <a:pPr eaLnBrk="1" hangingPunct="1"/>
              <a:t>8</a:t>
            </a:fld>
            <a:endParaRPr lang="pt-BR" altLang="pt-BR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86B7ED54-5CB8-4BB4-B4FF-FCA37FF5A1C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BBDF9359-0500-40BE-85F1-BF1055DE9D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/>
              <a:t>róprio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487AE236-0C60-4DB3-BDB5-B7852AE640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6ADCE01-0177-46C8-804A-C5D87AA53B34}" type="slidenum">
              <a:rPr lang="pt-BR" altLang="pt-BR" sz="1200"/>
              <a:pPr eaLnBrk="1" hangingPunct="1"/>
              <a:t>9</a:t>
            </a:fld>
            <a:endParaRPr lang="pt-BR" altLang="pt-BR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ABCCB2FB-B841-4164-931F-290341E4ADB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3B738207-2B8B-4D23-8A35-6BC64AE27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5FCF4790-1B4B-4D99-A24E-706B431902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9AB4AC1-EC80-4110-BFE7-FC2A2379072A}" type="slidenum">
              <a:rPr lang="pt-BR" altLang="pt-BR" sz="1200"/>
              <a:pPr eaLnBrk="1" hangingPunct="1"/>
              <a:t>10</a:t>
            </a:fld>
            <a:endParaRPr lang="pt-BR" altLang="pt-BR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36FA42E6-D706-4B48-BA9C-004BF2431F4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6C315F3A-A135-433C-9802-63061DD1B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1501330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353001176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7869350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78653294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5446817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5547536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00769073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3663182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512249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20051997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39034520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>
            <a:extLst>
              <a:ext uri="{FF2B5EF4-FFF2-40B4-BE49-F238E27FC236}">
                <a16:creationId xmlns:a16="http://schemas.microsoft.com/office/drawing/2014/main" id="{AA6514B8-0F3C-4322-9E2C-D0CB41F3954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533900" y="-4533900"/>
            <a:ext cx="76200" cy="9144000"/>
          </a:xfrm>
          <a:prstGeom prst="rect">
            <a:avLst/>
          </a:prstGeom>
          <a:gradFill rotWithShape="0">
            <a:gsLst>
              <a:gs pos="0">
                <a:srgbClr val="C1BEA5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62CAD73A-A576-475D-B1C4-09321392D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0"/>
            <a:ext cx="762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C1BEA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pic>
        <p:nvPicPr>
          <p:cNvPr id="1028" name="Picture 10" descr="Sermao mord 1">
            <a:extLst>
              <a:ext uri="{FF2B5EF4-FFF2-40B4-BE49-F238E27FC236}">
                <a16:creationId xmlns:a16="http://schemas.microsoft.com/office/drawing/2014/main" id="{51848CE9-F492-4267-B1F1-70EE1A860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>
            <a:extLst>
              <a:ext uri="{FF2B5EF4-FFF2-40B4-BE49-F238E27FC236}">
                <a16:creationId xmlns:a16="http://schemas.microsoft.com/office/drawing/2014/main" id="{86FA4432-F533-4D51-B7B3-C6010E651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1905000"/>
            <a:ext cx="87137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7200" b="1" i="1">
                <a:latin typeface="Arial" charset="0"/>
              </a:rPr>
              <a:t>COMO VENCER O EGOÍSMO</a:t>
            </a:r>
          </a:p>
          <a:p>
            <a:pPr algn="ctr">
              <a:defRPr/>
            </a:pPr>
            <a:endParaRPr lang="es-PE" sz="6000" b="1" i="1">
              <a:latin typeface="Arial" charset="0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1CF5B033-F65E-47D1-AE55-1E37BF231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991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pt-BR" sz="4000" b="1">
                <a:latin typeface="Arial" charset="0"/>
              </a:rPr>
              <a:t>10. É o maior pecado da igreja de hoje.</a:t>
            </a:r>
          </a:p>
          <a:p>
            <a:pPr marL="457200" indent="-457200">
              <a:defRPr/>
            </a:pPr>
            <a:endParaRPr lang="pt-BR" sz="4000" b="1">
              <a:latin typeface="Arial" charset="0"/>
            </a:endParaRPr>
          </a:p>
          <a:p>
            <a:pPr marL="457200" indent="-457200">
              <a:defRPr/>
            </a:pPr>
            <a:r>
              <a:rPr lang="pt-BR" sz="4000" b="1">
                <a:latin typeface="Arial" charset="0"/>
              </a:rPr>
              <a:t>11. É o tropeço mais eficaz no 	 	caminho para ao Céu.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229A01B-838B-4C5E-AAE3-FF434A51AF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O EGOÍSMO NA IGREJA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6C4E498-699E-4EC3-B678-913690F206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b="1">
                <a:latin typeface="Arial" panose="020B0604020202020204" pitchFamily="34" charset="0"/>
              </a:rPr>
              <a:t> 65% não são fiéis no dízimo</a:t>
            </a:r>
          </a:p>
          <a:p>
            <a:pPr eaLnBrk="1" hangingPunct="1"/>
            <a:r>
              <a:rPr lang="pt-BR" altLang="pt-BR" b="1">
                <a:latin typeface="Arial" panose="020B0604020202020204" pitchFamily="34" charset="0"/>
              </a:rPr>
              <a:t> 75% não dão ofertas </a:t>
            </a:r>
          </a:p>
          <a:p>
            <a:pPr eaLnBrk="1" hangingPunct="1"/>
            <a:r>
              <a:rPr lang="pt-BR" altLang="pt-BR" b="1">
                <a:latin typeface="Arial" panose="020B0604020202020204" pitchFamily="34" charset="0"/>
              </a:rPr>
              <a:t> 80% não têm compromisso no                       trabalho missionário</a:t>
            </a:r>
          </a:p>
          <a:p>
            <a:pPr eaLnBrk="1" hangingPunct="1"/>
            <a:r>
              <a:rPr lang="pt-BR" altLang="pt-BR" b="1">
                <a:latin typeface="Arial" panose="020B0604020202020204" pitchFamily="34" charset="0"/>
              </a:rPr>
              <a:t> 70% não guardam o sábado integralmente</a:t>
            </a:r>
          </a:p>
          <a:p>
            <a:pPr eaLnBrk="1" hangingPunct="1"/>
            <a:r>
              <a:rPr lang="pt-BR" altLang="pt-BR" b="1">
                <a:latin typeface="Arial" panose="020B0604020202020204" pitchFamily="34" charset="0"/>
              </a:rPr>
              <a:t> 20% fazem o culto diariamente</a:t>
            </a:r>
          </a:p>
          <a:p>
            <a:pPr eaLnBrk="1" hangingPunct="1"/>
            <a:r>
              <a:rPr lang="pt-BR" altLang="pt-BR" b="1">
                <a:latin typeface="Arial" panose="020B0604020202020204" pitchFamily="34" charset="0"/>
              </a:rPr>
              <a:t> 28% fazem o culto ocasionalmente</a:t>
            </a:r>
          </a:p>
          <a:p>
            <a:pPr lvl="4" eaLnBrk="1" hangingPunct="1">
              <a:buFontTx/>
              <a:buNone/>
            </a:pPr>
            <a:r>
              <a:rPr lang="pt-BR" altLang="pt-BR" sz="3200" b="1">
                <a:latin typeface="Arial" panose="020B0604020202020204" pitchFamily="34" charset="0"/>
              </a:rPr>
              <a:t> 52% não fazem o culto.</a:t>
            </a:r>
            <a:r>
              <a:rPr lang="pt-BR" altLang="pt-BR" sz="2800" b="1">
                <a:latin typeface="Arial" panose="020B0604020202020204" pitchFamily="34" charset="0"/>
              </a:rPr>
              <a:t> </a:t>
            </a:r>
          </a:p>
          <a:p>
            <a:pPr lvl="4" eaLnBrk="1" hangingPunct="1">
              <a:buFontTx/>
              <a:buNone/>
            </a:pPr>
            <a:r>
              <a:rPr lang="pt-BR" altLang="pt-BR" sz="2800" b="1">
                <a:latin typeface="Arial" panose="020B0604020202020204" pitchFamily="34" charset="0"/>
              </a:rPr>
              <a:t>                                            </a:t>
            </a:r>
            <a:r>
              <a:rPr lang="pt-BR" altLang="pt-BR" sz="2400" b="1" i="1">
                <a:latin typeface="Arial" panose="020B0604020202020204" pitchFamily="34" charset="0"/>
              </a:rPr>
              <a:t>Fonte: DSA</a:t>
            </a:r>
            <a:r>
              <a:rPr lang="pt-BR" altLang="pt-BR" sz="2800" b="1">
                <a:latin typeface="Arial" panose="020B0604020202020204" pitchFamily="34" charset="0"/>
              </a:rPr>
              <a:t>   </a:t>
            </a:r>
          </a:p>
          <a:p>
            <a:pPr eaLnBrk="1" hangingPunct="1"/>
            <a:endParaRPr lang="pt-BR" altLang="pt-BR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>
            <a:extLst>
              <a:ext uri="{FF2B5EF4-FFF2-40B4-BE49-F238E27FC236}">
                <a16:creationId xmlns:a16="http://schemas.microsoft.com/office/drawing/2014/main" id="{BBC0855C-6599-4132-BAE2-410171954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1239838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 sz="4400">
              <a:latin typeface="Arial" panose="020B0604020202020204" pitchFamily="34" charset="0"/>
            </a:endParaRPr>
          </a:p>
        </p:txBody>
      </p:sp>
      <p:pic>
        <p:nvPicPr>
          <p:cNvPr id="13315" name="Picture 4" descr="A">
            <a:extLst>
              <a:ext uri="{FF2B5EF4-FFF2-40B4-BE49-F238E27FC236}">
                <a16:creationId xmlns:a16="http://schemas.microsoft.com/office/drawing/2014/main" id="{A14C3CC0-B751-40B6-8801-ADFFDEF85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>
            <a:extLst>
              <a:ext uri="{FF2B5EF4-FFF2-40B4-BE49-F238E27FC236}">
                <a16:creationId xmlns:a16="http://schemas.microsoft.com/office/drawing/2014/main" id="{7CDD2C7E-41B6-45AB-AA76-1CD9AE1DD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9875"/>
            <a:ext cx="84582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PE" sz="4000" b="1">
                <a:latin typeface="Arial" charset="0"/>
              </a:rPr>
              <a:t>“Na manhã de 23 de outubro de 1879, ao redor das duas horas, o Espírito do Senhor repousou sobre mim, e vi as cenas do </a:t>
            </a:r>
            <a:endParaRPr lang="en-US" sz="4000" b="1">
              <a:latin typeface="Arial" charset="0"/>
            </a:endParaRPr>
          </a:p>
          <a:p>
            <a:pPr>
              <a:defRPr/>
            </a:pPr>
            <a:r>
              <a:rPr lang="es-PE" sz="4000" b="1">
                <a:latin typeface="Arial" charset="0"/>
              </a:rPr>
              <a:t>Juízo</a:t>
            </a:r>
            <a:endParaRPr lang="en-US" sz="4000" b="1">
              <a:latin typeface="Arial" charset="0"/>
            </a:endParaRPr>
          </a:p>
          <a:p>
            <a:pPr>
              <a:defRPr/>
            </a:pPr>
            <a:r>
              <a:rPr lang="es-PE" sz="4000" b="1">
                <a:latin typeface="Arial" charset="0"/>
              </a:rPr>
              <a:t>Final.”</a:t>
            </a:r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">
            <a:extLst>
              <a:ext uri="{FF2B5EF4-FFF2-40B4-BE49-F238E27FC236}">
                <a16:creationId xmlns:a16="http://schemas.microsoft.com/office/drawing/2014/main" id="{85D3B5EB-4DD0-45E5-A8BA-C59C36365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33522FBF-DDDF-4E48-B92F-F7D64C659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23825"/>
            <a:ext cx="853440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PE" sz="4200">
                <a:latin typeface="Arial" charset="0"/>
              </a:rPr>
              <a:t>“…milhares de milhares se achavam reunidos diante de um grande trono, sobre o qual estava sentado uma pessoa de aparência majestosa, e vários livros estavam diante dEle</a:t>
            </a:r>
            <a:r>
              <a:rPr lang="en-US" sz="4200">
                <a:latin typeface="Arial" charset="0"/>
              </a:rPr>
              <a:t>...</a:t>
            </a:r>
            <a:endParaRPr lang="es-PE" sz="4200">
              <a:latin typeface="Arial" charset="0"/>
            </a:endParaRP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">
            <a:extLst>
              <a:ext uri="{FF2B5EF4-FFF2-40B4-BE49-F238E27FC236}">
                <a16:creationId xmlns:a16="http://schemas.microsoft.com/office/drawing/2014/main" id="{3EA39A68-F57E-4441-BB18-03B203499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8B067D41-9DA9-472D-9CA9-3E34C9E03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6075"/>
            <a:ext cx="84582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s-PE" sz="4200">
                <a:latin typeface="Arial" charset="0"/>
              </a:rPr>
              <a:t>…</a:t>
            </a:r>
            <a:r>
              <a:rPr lang="es-PE" sz="4200" b="1">
                <a:latin typeface="Arial" charset="0"/>
              </a:rPr>
              <a:t>e na capa de cada um estava escrito com letras de ouro, que pareciam como chama ardente: ‘Conta Corrente do Céu</a:t>
            </a:r>
            <a:r>
              <a:rPr lang="es-PE" sz="4200">
                <a:latin typeface="Arial" charset="0"/>
              </a:rPr>
              <a:t>’...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F0C56B35-E79A-4380-9E5E-647426CE2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505200"/>
            <a:ext cx="3505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s-PE" sz="3600" b="1">
                <a:latin typeface="Arial" charset="0"/>
              </a:rPr>
              <a:t>Foi então aberto um destes</a:t>
            </a:r>
            <a:r>
              <a:rPr lang="en-US" sz="3600" b="1">
                <a:latin typeface="Arial" charset="0"/>
              </a:rPr>
              <a:t> </a:t>
            </a:r>
            <a:r>
              <a:rPr lang="pt-BR" sz="3600" b="1">
                <a:latin typeface="Arial" charset="0"/>
              </a:rPr>
              <a:t>livros</a:t>
            </a:r>
            <a:r>
              <a:rPr lang="pt-BR" sz="40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">
            <a:extLst>
              <a:ext uri="{FF2B5EF4-FFF2-40B4-BE49-F238E27FC236}">
                <a16:creationId xmlns:a16="http://schemas.microsoft.com/office/drawing/2014/main" id="{0727C8AF-A6D5-4B37-84E4-D7CB46F90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>
            <a:extLst>
              <a:ext uri="{FF2B5EF4-FFF2-40B4-BE49-F238E27FC236}">
                <a16:creationId xmlns:a16="http://schemas.microsoft.com/office/drawing/2014/main" id="{DA3EB6CD-76E2-4E2D-BD83-E07FBF641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3675"/>
            <a:ext cx="83820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PE" sz="3600">
                <a:latin typeface="Arial" charset="0"/>
              </a:rPr>
              <a:t>“…, </a:t>
            </a:r>
            <a:r>
              <a:rPr lang="pt-BR" sz="3600" b="1">
                <a:latin typeface="Arial" charset="0"/>
              </a:rPr>
              <a:t>a fisionomia deles se iluminava de santa alegria, que se projetava em toda direção, e ao ser mencionadas os nomes destas pessoas, uma a </a:t>
            </a:r>
          </a:p>
          <a:p>
            <a:pPr>
              <a:defRPr/>
            </a:pPr>
            <a:r>
              <a:rPr lang="pt-BR" sz="3600" b="1">
                <a:latin typeface="Arial" charset="0"/>
              </a:rPr>
              <a:t>					uma, e também </a:t>
            </a:r>
          </a:p>
          <a:p>
            <a:pPr>
              <a:defRPr/>
            </a:pPr>
            <a:r>
              <a:rPr lang="pt-BR" sz="3600" b="1">
                <a:latin typeface="Arial" charset="0"/>
              </a:rPr>
              <a:t>					suas boas </a:t>
            </a:r>
          </a:p>
          <a:p>
            <a:pPr>
              <a:defRPr/>
            </a:pPr>
            <a:r>
              <a:rPr lang="pt-BR" sz="3600" b="1">
                <a:latin typeface="Arial" charset="0"/>
              </a:rPr>
              <a:t>					ações, se </a:t>
            </a:r>
          </a:p>
          <a:p>
            <a:pPr>
              <a:defRPr/>
            </a:pPr>
            <a:r>
              <a:rPr lang="pt-BR" sz="3600" b="1">
                <a:latin typeface="Arial" charset="0"/>
              </a:rPr>
              <a:t>					enchiam de </a:t>
            </a:r>
          </a:p>
          <a:p>
            <a:pPr>
              <a:defRPr/>
            </a:pPr>
            <a:r>
              <a:rPr lang="pt-BR" sz="3600" b="1">
                <a:latin typeface="Arial" charset="0"/>
              </a:rPr>
              <a:t>					santa alegria…”</a:t>
            </a:r>
          </a:p>
        </p:txBody>
      </p:sp>
      <p:sp>
        <p:nvSpPr>
          <p:cNvPr id="16388" name="Rectangle 4" descr="Tela">
            <a:extLst>
              <a:ext uri="{FF2B5EF4-FFF2-40B4-BE49-F238E27FC236}">
                <a16:creationId xmlns:a16="http://schemas.microsoft.com/office/drawing/2014/main" id="{8DEB354D-739D-4621-BE0F-59538C04C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248400"/>
            <a:ext cx="1219200" cy="601663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EC30F592-9F87-4082-B838-CEE719791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9875"/>
            <a:ext cx="8229600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189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4200" b="1">
                <a:latin typeface="Arial" charset="0"/>
              </a:rPr>
              <a:t>“…logo abriu-se outro livro, no qual se achavam </a:t>
            </a:r>
            <a:r>
              <a:rPr lang="es-PE" sz="4200" b="1" u="sng">
                <a:latin typeface="Arial" charset="0"/>
              </a:rPr>
              <a:t>registrados os pecados de todos os que professam a verdade</a:t>
            </a:r>
            <a:r>
              <a:rPr lang="es-PE" sz="4200" b="1">
                <a:latin typeface="Arial" charset="0"/>
              </a:rPr>
              <a:t>, e sobre  o cabeçalho do </a:t>
            </a:r>
            <a:r>
              <a:rPr lang="es-PE" sz="4200" b="1">
                <a:solidFill>
                  <a:srgbClr val="FF0000"/>
                </a:solidFill>
                <a:latin typeface="Arial" charset="0"/>
              </a:rPr>
              <a:t>EGOÍSMO, VINHA UMA LISTAGEM DE PECADOS</a:t>
            </a:r>
            <a:r>
              <a:rPr lang="es-PE" sz="4200" b="1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A">
            <a:extLst>
              <a:ext uri="{FF2B5EF4-FFF2-40B4-BE49-F238E27FC236}">
                <a16:creationId xmlns:a16="http://schemas.microsoft.com/office/drawing/2014/main" id="{CF5EF17E-B1BE-4770-AB1C-405BDB4DF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 Box 2">
            <a:extLst>
              <a:ext uri="{FF2B5EF4-FFF2-40B4-BE49-F238E27FC236}">
                <a16:creationId xmlns:a16="http://schemas.microsoft.com/office/drawing/2014/main" id="{71665D54-148A-4C24-AEC4-F4E0F4C67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4400" b="1">
                <a:solidFill>
                  <a:srgbClr val="FF0000"/>
                </a:solidFill>
                <a:latin typeface="Arial" charset="0"/>
              </a:rPr>
              <a:t>EGOÍSMO	</a:t>
            </a:r>
          </a:p>
        </p:txBody>
      </p:sp>
      <p:graphicFrame>
        <p:nvGraphicFramePr>
          <p:cNvPr id="16447" name="Group 63">
            <a:extLst>
              <a:ext uri="{FF2B5EF4-FFF2-40B4-BE49-F238E27FC236}">
                <a16:creationId xmlns:a16="http://schemas.microsoft.com/office/drawing/2014/main" id="{3E149C47-F513-4CE5-83F9-B60F898685E7}"/>
              </a:ext>
            </a:extLst>
          </p:cNvPr>
          <p:cNvGraphicFramePr>
            <a:graphicFrameLocks noGrp="1"/>
          </p:cNvGraphicFramePr>
          <p:nvPr/>
        </p:nvGraphicFramePr>
        <p:xfrm>
          <a:off x="2057400" y="1447800"/>
          <a:ext cx="2438400" cy="4206875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COBIÇA</a:t>
                      </a:r>
                      <a:endParaRPr kumimoji="0" lang="es-PE" sz="40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Mentira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Roubo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Furto</a:t>
                      </a:r>
                      <a:endParaRPr kumimoji="0" lang="es-PE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Fraude</a:t>
                      </a:r>
                      <a:endParaRPr kumimoji="0" lang="es-PE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Avareza</a:t>
                      </a:r>
                      <a:endParaRPr kumimoji="0" lang="es-PE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452" name="Group 68">
            <a:extLst>
              <a:ext uri="{FF2B5EF4-FFF2-40B4-BE49-F238E27FC236}">
                <a16:creationId xmlns:a16="http://schemas.microsoft.com/office/drawing/2014/main" id="{E60185E7-1C8B-4CE2-826E-EF7C68F7EBB2}"/>
              </a:ext>
            </a:extLst>
          </p:cNvPr>
          <p:cNvGraphicFramePr>
            <a:graphicFrameLocks noGrp="1"/>
          </p:cNvGraphicFramePr>
          <p:nvPr/>
        </p:nvGraphicFramePr>
        <p:xfrm>
          <a:off x="4495800" y="1447800"/>
          <a:ext cx="2743200" cy="4200525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AMBIÇÃO</a:t>
                      </a:r>
                      <a:endParaRPr kumimoji="0" lang="es-PE" sz="4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Orgulho</a:t>
                      </a:r>
                      <a:endParaRPr kumimoji="0" lang="es-PE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9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Extravagância</a:t>
                      </a:r>
                      <a:endParaRPr kumimoji="0" lang="es-PE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435" name="Text Box 51">
            <a:extLst>
              <a:ext uri="{FF2B5EF4-FFF2-40B4-BE49-F238E27FC236}">
                <a16:creationId xmlns:a16="http://schemas.microsoft.com/office/drawing/2014/main" id="{E95B0AFF-1DCE-4FFB-8393-E2444E3BC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943600"/>
            <a:ext cx="144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 sz="44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">
            <a:extLst>
              <a:ext uri="{FF2B5EF4-FFF2-40B4-BE49-F238E27FC236}">
                <a16:creationId xmlns:a16="http://schemas.microsoft.com/office/drawing/2014/main" id="{0CDA1375-4142-4084-8936-E1139CEF9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>
            <a:extLst>
              <a:ext uri="{FF2B5EF4-FFF2-40B4-BE49-F238E27FC236}">
                <a16:creationId xmlns:a16="http://schemas.microsoft.com/office/drawing/2014/main" id="{9BAFBCBC-E104-4760-9063-38341F7F4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4400" b="1">
                <a:solidFill>
                  <a:srgbClr val="FF0000"/>
                </a:solidFill>
                <a:latin typeface="Arial" charset="0"/>
              </a:rPr>
              <a:t>EGOÍSMO	</a:t>
            </a:r>
          </a:p>
        </p:txBody>
      </p:sp>
      <p:graphicFrame>
        <p:nvGraphicFramePr>
          <p:cNvPr id="17456" name="Group 48">
            <a:extLst>
              <a:ext uri="{FF2B5EF4-FFF2-40B4-BE49-F238E27FC236}">
                <a16:creationId xmlns:a16="http://schemas.microsoft.com/office/drawing/2014/main" id="{F6913AF9-7954-4158-A6EC-E07ED9A8B53E}"/>
              </a:ext>
            </a:extLst>
          </p:cNvPr>
          <p:cNvGraphicFramePr>
            <a:graphicFrameLocks noGrp="1"/>
          </p:cNvGraphicFramePr>
          <p:nvPr/>
        </p:nvGraphicFramePr>
        <p:xfrm>
          <a:off x="1447800" y="1511300"/>
          <a:ext cx="2438400" cy="4206875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CIÚMES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Malícia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Inveja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Ódio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7462" name="Group 54">
            <a:extLst>
              <a:ext uri="{FF2B5EF4-FFF2-40B4-BE49-F238E27FC236}">
                <a16:creationId xmlns:a16="http://schemas.microsoft.com/office/drawing/2014/main" id="{CE572A8F-0CBF-42C1-BE09-C71FF5639598}"/>
              </a:ext>
            </a:extLst>
          </p:cNvPr>
          <p:cNvGraphicFramePr>
            <a:graphicFrameLocks noGrp="1"/>
          </p:cNvGraphicFramePr>
          <p:nvPr/>
        </p:nvGraphicFramePr>
        <p:xfrm>
          <a:off x="3886200" y="1511300"/>
          <a:ext cx="4038600" cy="4206875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7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INTEMPERANÇA</a:t>
                      </a:r>
                      <a:endParaRPr kumimoji="0" lang="es-PE" sz="36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Lascívia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Adultério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Paixões Animais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7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26BB3417-7673-4AF9-BF36-E15E5B138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68300"/>
            <a:ext cx="82296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4000" b="1">
                <a:latin typeface="Arial" charset="0"/>
              </a:rPr>
              <a:t>Ao contemplar isto, enchi-me de grande angústia, e exclamei: “quem poderá salvar-se, e quem poderá subsistir diante de Deus? </a:t>
            </a:r>
            <a:r>
              <a:rPr lang="pt-BR" sz="4000" b="1">
                <a:latin typeface="Arial" charset="0"/>
                <a:cs typeface="Arial" charset="0"/>
              </a:rPr>
              <a:t>Quem terá suas vestes sem    		mancha</a:t>
            </a:r>
            <a:r>
              <a:rPr lang="pt-BR" sz="4000" b="1">
                <a:latin typeface="Arial" charset="0"/>
              </a:rPr>
              <a:t> e </a:t>
            </a:r>
            <a:r>
              <a:rPr lang="pt-BR" sz="4000" b="1">
                <a:latin typeface="Arial" charset="0"/>
                <a:cs typeface="Arial" charset="0"/>
              </a:rPr>
              <a:t>quem será 		   			impecável diante dos </a:t>
            </a:r>
          </a:p>
          <a:p>
            <a:pPr>
              <a:defRPr/>
            </a:pPr>
            <a:r>
              <a:rPr lang="pt-BR" sz="4000" b="1">
                <a:latin typeface="Arial" charset="0"/>
                <a:cs typeface="Arial" charset="0"/>
              </a:rPr>
              <a:t>		olhos de um Deus puro e 		  			santo</a:t>
            </a:r>
            <a:r>
              <a:rPr lang="pt-BR" sz="4000" b="1">
                <a:latin typeface="Arial" charset="0"/>
              </a:rPr>
              <a:t>?...</a:t>
            </a: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E0B372D0-B1AE-4ECB-931D-5AC7CB63D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8" y="881063"/>
            <a:ext cx="80772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5400" b="1" i="1">
                <a:latin typeface="Arial" charset="0"/>
              </a:rPr>
              <a:t>“Se alguém quer vir após mim, a si mesmo se negue, dia a dia tome a sua cruz e siga-me.”</a:t>
            </a:r>
          </a:p>
          <a:p>
            <a:pPr algn="ctr">
              <a:defRPr/>
            </a:pPr>
            <a:r>
              <a:rPr lang="es-PE" sz="3600" b="1">
                <a:solidFill>
                  <a:schemeClr val="accent2"/>
                </a:solidFill>
                <a:latin typeface="Arial" charset="0"/>
              </a:rPr>
              <a:t>Lucas 9:23</a:t>
            </a:r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7B732355-A28A-42DF-A3EE-46C7FA0C3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8300"/>
            <a:ext cx="82296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PE" sz="4400" b="1">
                <a:latin typeface="Arial" charset="0"/>
              </a:rPr>
              <a:t>Esta classe de pessoas deu ao seu próprio eu o lugar supremo, trabalhando somente para seus interesses egoístas.”</a:t>
            </a:r>
          </a:p>
          <a:p>
            <a:pPr algn="r">
              <a:defRPr/>
            </a:pPr>
            <a:endParaRPr lang="es-PE" sz="4400">
              <a:latin typeface="Arial" charset="0"/>
            </a:endParaRPr>
          </a:p>
          <a:p>
            <a:pPr algn="r">
              <a:defRPr/>
            </a:pPr>
            <a:r>
              <a:rPr lang="es-PE" sz="4400">
                <a:latin typeface="Arial" charset="0"/>
              </a:rPr>
              <a:t>							</a:t>
            </a:r>
            <a:r>
              <a:rPr lang="es-PE" sz="4400" i="1">
                <a:latin typeface="Arial" charset="0"/>
              </a:rPr>
              <a:t>EGW, 		Testemunhos Seletos </a:t>
            </a:r>
          </a:p>
          <a:p>
            <a:pPr algn="r">
              <a:defRPr/>
            </a:pPr>
            <a:r>
              <a:rPr lang="es-PE" sz="4400" i="1">
                <a:latin typeface="Arial" charset="0"/>
              </a:rPr>
              <a:t>		vol. I, pp. 518 - 522</a:t>
            </a:r>
            <a:r>
              <a:rPr lang="es-PE" sz="4400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DDCCE806-7BE0-408A-A4EA-39071BDFA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Arial" charset="0"/>
              </a:rPr>
              <a:t>RESULTADOS DO EGOÍSMO </a:t>
            </a:r>
            <a:endParaRPr lang="es-PE" sz="4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39F75CB1-83DD-4251-A046-3DA74F59B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66800"/>
            <a:ext cx="8458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sz="4000">
                <a:latin typeface="Arial" charset="0"/>
              </a:rPr>
              <a:t>   </a:t>
            </a:r>
            <a:r>
              <a:rPr lang="pt-BR" sz="4000" b="1">
                <a:latin typeface="Arial" charset="0"/>
              </a:rPr>
              <a:t>Deforma o conceito dos  	direitos de Deus. 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B8DF6603-C606-40FC-B6B4-0220886D6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498725"/>
            <a:ext cx="8458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s-PE" sz="4000" b="1">
                <a:latin typeface="Arial" charset="0"/>
              </a:rPr>
              <a:t>2.</a:t>
            </a:r>
            <a:r>
              <a:rPr lang="es-PE" sz="4000">
                <a:latin typeface="Arial" charset="0"/>
              </a:rPr>
              <a:t> </a:t>
            </a:r>
            <a:r>
              <a:rPr lang="en-US" sz="4000">
                <a:latin typeface="Arial" charset="0"/>
              </a:rPr>
              <a:t>  </a:t>
            </a:r>
            <a:r>
              <a:rPr lang="en-US" sz="4000" b="1">
                <a:latin typeface="Arial" charset="0"/>
              </a:rPr>
              <a:t>É </a:t>
            </a:r>
            <a:r>
              <a:rPr lang="pt-BR" sz="4000" b="1">
                <a:latin typeface="Arial" charset="0"/>
              </a:rPr>
              <a:t>uma barreira para o     	derramamento do Espírito								Santo</a:t>
            </a:r>
            <a:r>
              <a:rPr lang="en-US" sz="4000" b="1">
                <a:latin typeface="Arial" charset="0"/>
              </a:rPr>
              <a:t>.</a:t>
            </a:r>
            <a:endParaRPr lang="es-PE" sz="4000" b="1">
              <a:latin typeface="Arial" charset="0"/>
            </a:endParaRP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FB7ADD3F-E5DF-4ABF-9F49-771986BDE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114800"/>
            <a:ext cx="84582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457200" indent="-457200">
              <a:defRPr/>
            </a:pPr>
            <a:endParaRPr lang="en-US" sz="4000">
              <a:latin typeface="Arial" charset="0"/>
            </a:endParaRPr>
          </a:p>
          <a:p>
            <a:pPr marL="457200" indent="-457200">
              <a:defRPr/>
            </a:pPr>
            <a:r>
              <a:rPr lang="es-PE" sz="4000" b="1">
                <a:latin typeface="Arial" charset="0"/>
              </a:rPr>
              <a:t>3. </a:t>
            </a:r>
            <a:r>
              <a:rPr lang="pt-BR" sz="3600" b="1">
                <a:latin typeface="Arial" charset="0"/>
              </a:rPr>
              <a:t>Impede a recepção das</a:t>
            </a:r>
          </a:p>
          <a:p>
            <a:pPr marL="457200" indent="-457200">
              <a:defRPr/>
            </a:pPr>
            <a:r>
              <a:rPr lang="pt-BR" sz="3600" b="1">
                <a:latin typeface="Arial" charset="0"/>
              </a:rPr>
              <a:t>    bênçãos de Deus.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4" grpId="0" autoUpdateAnimBg="0"/>
      <p:bldP spid="2048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7E3B6C3B-D9BA-47F1-AA09-FB686F33F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609600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s-PE" sz="4000">
                <a:latin typeface="Arial" charset="0"/>
              </a:rPr>
              <a:t>4</a:t>
            </a:r>
            <a:r>
              <a:rPr lang="es-PE" sz="4000" b="1">
                <a:latin typeface="Arial" charset="0"/>
              </a:rPr>
              <a:t>. </a:t>
            </a:r>
            <a:r>
              <a:rPr lang="pt-BR" sz="4000" b="1">
                <a:latin typeface="Arial" charset="0"/>
              </a:rPr>
              <a:t>Debilita a espiritualidade</a:t>
            </a:r>
            <a:r>
              <a:rPr lang="en-US" sz="4000" b="1">
                <a:latin typeface="Arial" charset="0"/>
              </a:rPr>
              <a:t>.</a:t>
            </a:r>
            <a:endParaRPr lang="es-PE" sz="4000" b="1">
              <a:latin typeface="Arial" charset="0"/>
            </a:endParaRP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83B57548-0A0E-4628-A440-350ED3F65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657350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s-PE" sz="4000">
                <a:latin typeface="Arial" charset="0"/>
              </a:rPr>
              <a:t>5. </a:t>
            </a:r>
            <a:r>
              <a:rPr lang="en-US" sz="4000" b="1">
                <a:latin typeface="Arial" charset="0"/>
              </a:rPr>
              <a:t>Causa inimizade e pobreza.</a:t>
            </a:r>
            <a:r>
              <a:rPr lang="es-PE" sz="4000" b="1">
                <a:latin typeface="Arial" charset="0"/>
              </a:rPr>
              <a:t> 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73B77B42-6ADD-4DE5-92E1-E3CA0093B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2670175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s-PE" sz="4000">
                <a:latin typeface="Arial" charset="0"/>
              </a:rPr>
              <a:t>6. </a:t>
            </a:r>
            <a:r>
              <a:rPr lang="pt-BR" sz="4000" b="1">
                <a:latin typeface="Arial" charset="0"/>
              </a:rPr>
              <a:t>Provoca o desagrado divino</a:t>
            </a:r>
            <a:r>
              <a:rPr lang="es-PE" sz="4000" b="1">
                <a:latin typeface="Arial" charset="0"/>
              </a:rPr>
              <a:t>.</a:t>
            </a: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391F31E3-A597-4CE8-A234-C511F47F0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657600"/>
            <a:ext cx="5486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s-PE" sz="4000">
                <a:latin typeface="Arial" charset="0"/>
              </a:rPr>
              <a:t>7. </a:t>
            </a:r>
            <a:r>
              <a:rPr lang="pt-BR" sz="4000" b="1">
                <a:latin typeface="Arial" charset="0"/>
              </a:rPr>
              <a:t>Elimina a simpatia,   	a ternura e o     	amor.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autoUpdateAnimBg="0"/>
      <p:bldP spid="21508" grpId="0" autoUpdateAnimBg="0"/>
      <p:bldP spid="2150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>
            <a:extLst>
              <a:ext uri="{FF2B5EF4-FFF2-40B4-BE49-F238E27FC236}">
                <a16:creationId xmlns:a16="http://schemas.microsoft.com/office/drawing/2014/main" id="{10A3E331-42F9-464B-8CBF-2356DBB85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355725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s-PE" sz="4000">
                <a:latin typeface="Arial" charset="0"/>
              </a:rPr>
              <a:t>8. </a:t>
            </a:r>
            <a:r>
              <a:rPr lang="es-PE" sz="4000" b="1">
                <a:latin typeface="Arial" charset="0"/>
              </a:rPr>
              <a:t>Corrompe </a:t>
            </a:r>
            <a:r>
              <a:rPr lang="en-US" sz="4000" b="1">
                <a:latin typeface="Arial" charset="0"/>
              </a:rPr>
              <a:t>as pessoas</a:t>
            </a:r>
            <a:r>
              <a:rPr lang="es-PE" sz="4000" b="1">
                <a:latin typeface="Arial" charset="0"/>
              </a:rPr>
              <a:t>.</a:t>
            </a: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98C4766D-59C0-461D-876D-81507816D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794125"/>
            <a:ext cx="5486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s-PE" sz="4000">
                <a:latin typeface="Arial" charset="0"/>
              </a:rPr>
              <a:t>9. </a:t>
            </a:r>
            <a:r>
              <a:rPr lang="es-PE" sz="4000" b="1">
                <a:latin typeface="Arial" charset="0"/>
              </a:rPr>
              <a:t>Separa </a:t>
            </a:r>
            <a:r>
              <a:rPr lang="en-US" sz="4000" b="1">
                <a:latin typeface="Arial" charset="0"/>
              </a:rPr>
              <a:t>o homem 	de Deus</a:t>
            </a:r>
            <a:r>
              <a:rPr lang="es-PE" sz="4000" b="1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utoUpdateAnimBg="0"/>
      <p:bldP spid="2253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6613008A-4C7E-427E-A3AE-215B0A1BC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022350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s-PE" sz="4000">
                <a:latin typeface="Arial" charset="0"/>
              </a:rPr>
              <a:t>10. </a:t>
            </a:r>
            <a:r>
              <a:rPr lang="en-US" sz="4000" b="1">
                <a:latin typeface="Arial" charset="0"/>
              </a:rPr>
              <a:t>Causa cegueira à igreja.</a:t>
            </a:r>
            <a:endParaRPr lang="es-PE" sz="4000" b="1">
              <a:latin typeface="Arial" charset="0"/>
            </a:endParaRP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CF18DB35-5159-435C-9210-63E40B986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108325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s-PE" sz="4000">
                <a:latin typeface="Arial" charset="0"/>
              </a:rPr>
              <a:t>11. </a:t>
            </a:r>
            <a:r>
              <a:rPr lang="es-PE" sz="4000" b="1">
                <a:latin typeface="Arial" charset="0"/>
              </a:rPr>
              <a:t>Mancha </a:t>
            </a:r>
            <a:r>
              <a:rPr lang="en-US" sz="4000" b="1">
                <a:latin typeface="Arial" charset="0"/>
              </a:rPr>
              <a:t>nosso caráter.</a:t>
            </a:r>
            <a:endParaRPr lang="es-PE" sz="4000" b="1"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9DC4BB0-7006-462C-B340-204509143A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261FB60-5566-4C27-BFFA-0F2E47124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pt-BR" altLang="pt-BR" b="1">
                <a:latin typeface="Arial Rounded MT Bold" panose="020F0704030504030204" pitchFamily="34" charset="0"/>
              </a:rPr>
              <a:t>“Nenhum daqueles cujo caráter estiver maculado com a nódoa imunda do egoísmo, </a:t>
            </a:r>
            <a:r>
              <a:rPr lang="pt-BR" altLang="pt-BR" b="1">
                <a:solidFill>
                  <a:srgbClr val="CC0000"/>
                </a:solidFill>
                <a:latin typeface="Arial Rounded MT Bold" panose="020F0704030504030204" pitchFamily="34" charset="0"/>
              </a:rPr>
              <a:t>poderá entrar no céu.</a:t>
            </a:r>
            <a:r>
              <a:rPr lang="pt-BR" altLang="pt-BR" b="1">
                <a:latin typeface="Arial Rounded MT Bold" panose="020F0704030504030204" pitchFamily="34" charset="0"/>
              </a:rPr>
              <a:t> Portanto, Deus nos prova aqui, concedendo-nos posses temporais, para que o uso que disso fizermos possa revelar se nos poderão ser confiadas as riquezas eternas</a:t>
            </a:r>
            <a:r>
              <a:rPr lang="pt-BR" altLang="pt-BR">
                <a:latin typeface="Arial Rounded MT Bold" panose="020F0704030504030204" pitchFamily="34" charset="0"/>
              </a:rPr>
              <a:t>.”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>
                <a:solidFill>
                  <a:schemeClr val="tx2"/>
                </a:solidFill>
              </a:rPr>
              <a:t>                                                           AE, 22</a:t>
            </a:r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98AE12C6-C3C3-4C8D-BFB8-E2B7CF577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09600"/>
            <a:ext cx="76962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000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>
                <a:latin typeface="Tahoma" pitchFamily="34" charset="0"/>
              </a:rPr>
              <a:t>O</a:t>
            </a:r>
            <a:endParaRPr lang="es-PE" sz="6600" b="1">
              <a:latin typeface="Tahoma" pitchFamily="34" charset="0"/>
            </a:endParaRPr>
          </a:p>
          <a:p>
            <a:pPr algn="ctr">
              <a:defRPr/>
            </a:pPr>
            <a:r>
              <a:rPr lang="en-US" sz="6600" b="1">
                <a:latin typeface="Tahoma" pitchFamily="34" charset="0"/>
              </a:rPr>
              <a:t>REMÉDIO</a:t>
            </a:r>
            <a:r>
              <a:rPr lang="es-PE" sz="6600" b="1">
                <a:latin typeface="Tahoma" pitchFamily="34" charset="0"/>
              </a:rPr>
              <a:t> CONTRA</a:t>
            </a:r>
          </a:p>
          <a:p>
            <a:pPr algn="ctr">
              <a:defRPr/>
            </a:pPr>
            <a:r>
              <a:rPr lang="en-US" sz="6600" b="1">
                <a:latin typeface="Tahoma" pitchFamily="34" charset="0"/>
              </a:rPr>
              <a:t>O</a:t>
            </a:r>
            <a:r>
              <a:rPr lang="es-PE" sz="6600" b="1">
                <a:latin typeface="Tahoma" pitchFamily="34" charset="0"/>
              </a:rPr>
              <a:t> EGOÍSMO</a:t>
            </a:r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">
            <a:extLst>
              <a:ext uri="{FF2B5EF4-FFF2-40B4-BE49-F238E27FC236}">
                <a16:creationId xmlns:a16="http://schemas.microsoft.com/office/drawing/2014/main" id="{68490436-98B1-4482-8F5A-2E20ADD73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>
            <a:extLst>
              <a:ext uri="{FF2B5EF4-FFF2-40B4-BE49-F238E27FC236}">
                <a16:creationId xmlns:a16="http://schemas.microsoft.com/office/drawing/2014/main" id="{BD92FD67-1BEB-4826-9547-620A1EA6D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838200"/>
            <a:ext cx="45021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pt-BR" sz="7200" b="1" i="1">
                <a:latin typeface="Arial" panose="020B0604020202020204" pitchFamily="34" charset="0"/>
              </a:rPr>
              <a:t>É </a:t>
            </a:r>
            <a:r>
              <a:rPr lang="es-PE" altLang="pt-BR" sz="7200" b="1" i="1">
                <a:latin typeface="Arial" panose="020B0604020202020204" pitchFamily="34" charset="0"/>
              </a:rPr>
              <a:t>CRISTO</a:t>
            </a:r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7ECD933-15E5-4B1C-99DE-1CD2D101C1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4000" b="1">
                <a:solidFill>
                  <a:srgbClr val="FF0000"/>
                </a:solidFill>
                <a:latin typeface="Arial" panose="020B0604020202020204" pitchFamily="34" charset="0"/>
              </a:rPr>
              <a:t>CRISTO TRIUNFOU SOBRE A  OBRA MESTRE DO DIABO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C46A6750-C875-4044-B0C6-3C8075DEA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62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PE" altLang="pt-BR" sz="4000" b="1">
                <a:latin typeface="Arial" panose="020B0604020202020204" pitchFamily="34" charset="0"/>
              </a:rPr>
              <a:t>“…Para isto se manifestou o Filho de Deus, para destruir as obras do diabo.”  </a:t>
            </a:r>
            <a:r>
              <a:rPr lang="es-PE" altLang="pt-BR" b="1">
                <a:solidFill>
                  <a:srgbClr val="FF0000"/>
                </a:solidFill>
                <a:latin typeface="Arial" panose="020B0604020202020204" pitchFamily="34" charset="0"/>
              </a:rPr>
              <a:t>I João 3:8 </a:t>
            </a:r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334CF912-33D3-42A6-8C61-51CE2D53C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3400"/>
            <a:ext cx="8153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Arial" charset="0"/>
              </a:rPr>
              <a:t>O ESPIRÍTO </a:t>
            </a:r>
            <a:r>
              <a:rPr lang="es-PE" sz="4000" b="1">
                <a:solidFill>
                  <a:srgbClr val="FF0000"/>
                </a:solidFill>
                <a:latin typeface="Arial" charset="0"/>
              </a:rPr>
              <a:t>SANTO</a:t>
            </a:r>
            <a:r>
              <a:rPr lang="en-US" sz="4000" b="1">
                <a:solidFill>
                  <a:srgbClr val="FF0000"/>
                </a:solidFill>
                <a:latin typeface="Arial" charset="0"/>
              </a:rPr>
              <a:t> EXPULSA O EGOÍSMO DE NOSSA VIDA</a:t>
            </a:r>
            <a:endParaRPr lang="es-PE" sz="4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E6C2B658-F409-4F9B-93BF-779268FB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87630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s-PE" sz="4000" b="1">
                <a:latin typeface="Arial" charset="0"/>
              </a:rPr>
              <a:t>“</a:t>
            </a:r>
            <a:r>
              <a:rPr lang="pt-BR" sz="4000" b="1">
                <a:latin typeface="Arial" charset="0"/>
              </a:rPr>
              <a:t>O Espírito Santo, trabalhando no coração e no caráter do homem, expulsará toda a tendência para cobiça, para o procedimento enganoso</a:t>
            </a:r>
            <a:r>
              <a:rPr lang="en-US" sz="4000" b="1">
                <a:latin typeface="Arial" charset="0"/>
              </a:rPr>
              <a:t>…</a:t>
            </a:r>
            <a:r>
              <a:rPr lang="es-PE" sz="4000" b="1">
                <a:latin typeface="Arial" charset="0"/>
              </a:rPr>
              <a:t>”.</a:t>
            </a:r>
          </a:p>
          <a:p>
            <a:pPr algn="r">
              <a:defRPr/>
            </a:pPr>
            <a:r>
              <a:rPr lang="en-US" sz="4000" b="1">
                <a:solidFill>
                  <a:srgbClr val="FF0000"/>
                </a:solidFill>
                <a:latin typeface="Arial" charset="0"/>
              </a:rPr>
              <a:t>CSM</a:t>
            </a:r>
            <a:r>
              <a:rPr lang="es-PE" sz="4000" b="1">
                <a:solidFill>
                  <a:srgbClr val="FF0000"/>
                </a:solidFill>
                <a:latin typeface="Arial" charset="0"/>
              </a:rPr>
              <a:t>, p. 313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28C96701-4ACE-44EB-8ED8-B200913C6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b="1">
                <a:latin typeface="Tahoma" pitchFamily="34" charset="0"/>
              </a:rPr>
              <a:t>1.  Negue-se a Si Mesmo</a:t>
            </a:r>
            <a:r>
              <a:rPr lang="pt-BR"/>
              <a:t> 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37B41A0-5CA6-416F-A114-3F1A5ACA6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>
                <a:latin typeface="Tahoma" panose="020B0604030504040204" pitchFamily="34" charset="0"/>
              </a:rPr>
              <a:t>Renuncie ao seus próprios planos pessoais</a:t>
            </a:r>
          </a:p>
          <a:p>
            <a:pPr eaLnBrk="1" hangingPunct="1"/>
            <a:r>
              <a:rPr lang="pt-BR" altLang="pt-BR">
                <a:latin typeface="Tahoma" panose="020B0604030504040204" pitchFamily="34" charset="0"/>
              </a:rPr>
              <a:t>Renuncie ao seus próprios desejos</a:t>
            </a:r>
          </a:p>
          <a:p>
            <a:pPr eaLnBrk="1" hangingPunct="1"/>
            <a:r>
              <a:rPr lang="pt-BR" altLang="pt-BR">
                <a:latin typeface="Tahoma" panose="020B0604030504040204" pitchFamily="34" charset="0"/>
              </a:rPr>
              <a:t>Submeta a sua vontade a Deus</a:t>
            </a:r>
          </a:p>
          <a:p>
            <a:pPr eaLnBrk="1" hangingPunct="1">
              <a:buFontTx/>
              <a:buNone/>
            </a:pPr>
            <a:r>
              <a:rPr lang="pt-BR" altLang="pt-BR">
                <a:latin typeface="Tahoma" panose="020B0604030504040204" pitchFamily="34" charset="0"/>
              </a:rPr>
              <a:t>				“Meu Pai, se possível, passe</a:t>
            </a:r>
          </a:p>
          <a:p>
            <a:pPr eaLnBrk="1" hangingPunct="1">
              <a:buFontTx/>
              <a:buNone/>
            </a:pPr>
            <a:r>
              <a:rPr lang="pt-BR" altLang="pt-BR">
                <a:latin typeface="Tahoma" panose="020B0604030504040204" pitchFamily="34" charset="0"/>
              </a:rPr>
              <a:t>				de mim este cálice. Todavia, 			não seja como eu quero, 			mas como tu queres’’. </a:t>
            </a:r>
          </a:p>
          <a:p>
            <a:pPr eaLnBrk="1" hangingPunct="1">
              <a:buFontTx/>
              <a:buNone/>
            </a:pPr>
            <a:r>
              <a:rPr lang="pt-BR" altLang="pt-BR">
                <a:latin typeface="Tahoma" panose="020B0604030504040204" pitchFamily="34" charset="0"/>
              </a:rPr>
              <a:t>				Mt. 26:39    </a:t>
            </a:r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">
            <a:extLst>
              <a:ext uri="{FF2B5EF4-FFF2-40B4-BE49-F238E27FC236}">
                <a16:creationId xmlns:a16="http://schemas.microsoft.com/office/drawing/2014/main" id="{3449C177-34A7-4C0B-8287-318A8C7E6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>
            <a:extLst>
              <a:ext uri="{FF2B5EF4-FFF2-40B4-BE49-F238E27FC236}">
                <a16:creationId xmlns:a16="http://schemas.microsoft.com/office/drawing/2014/main" id="{D7ECD70B-327D-4B2F-8321-539A77ABC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0"/>
            <a:ext cx="8153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4400" b="1">
                <a:solidFill>
                  <a:srgbClr val="FF0000"/>
                </a:solidFill>
                <a:latin typeface="Arial" charset="0"/>
              </a:rPr>
              <a:t>A PALAVRA DE DEUS TIRA O EGOÍSMO DE NÓS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EB799062-2E27-40AD-9608-C04C35BAB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543050"/>
            <a:ext cx="8610600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PE" sz="4000" b="1">
                <a:latin typeface="Arial" charset="0"/>
              </a:rPr>
              <a:t>“Quando a luz divina de Cristo e Sua  Palavra resplandece</a:t>
            </a:r>
            <a:r>
              <a:rPr lang="en-US" sz="4000" b="1">
                <a:latin typeface="Arial" charset="0"/>
              </a:rPr>
              <a:t>m</a:t>
            </a:r>
            <a:r>
              <a:rPr lang="es-PE" sz="4000" b="1">
                <a:latin typeface="Arial" charset="0"/>
              </a:rPr>
              <a:t> no coração com </a:t>
            </a:r>
            <a:endParaRPr lang="en-US" sz="4000" b="1">
              <a:latin typeface="Arial" charset="0"/>
            </a:endParaRPr>
          </a:p>
          <a:p>
            <a:pPr>
              <a:defRPr/>
            </a:pPr>
            <a:r>
              <a:rPr lang="es-PE" sz="4000" b="1">
                <a:latin typeface="Arial" charset="0"/>
              </a:rPr>
              <a:t>clareza e</a:t>
            </a:r>
            <a:r>
              <a:rPr lang="en-US" sz="4000" b="1">
                <a:latin typeface="Arial" charset="0"/>
              </a:rPr>
              <a:t> </a:t>
            </a:r>
            <a:r>
              <a:rPr lang="es-PE" sz="4000" b="1">
                <a:latin typeface="Arial" charset="0"/>
              </a:rPr>
              <a:t>poder,</a:t>
            </a:r>
          </a:p>
          <a:p>
            <a:pPr>
              <a:defRPr/>
            </a:pPr>
            <a:r>
              <a:rPr lang="es-PE" sz="4000" b="1" u="sng">
                <a:latin typeface="Arial" charset="0"/>
              </a:rPr>
              <a:t>o egoísmo</a:t>
            </a:r>
          </a:p>
          <a:p>
            <a:pPr>
              <a:defRPr/>
            </a:pPr>
            <a:r>
              <a:rPr lang="es-PE" sz="4000" b="1" u="sng">
                <a:latin typeface="Arial" charset="0"/>
              </a:rPr>
              <a:t>habitual perde</a:t>
            </a:r>
            <a:endParaRPr lang="en-US" sz="4000" b="1" u="sng">
              <a:latin typeface="Arial" charset="0"/>
            </a:endParaRPr>
          </a:p>
          <a:p>
            <a:pPr>
              <a:defRPr/>
            </a:pPr>
            <a:r>
              <a:rPr lang="es-PE" sz="4000" b="1" u="sng">
                <a:latin typeface="Arial" charset="0"/>
              </a:rPr>
              <a:t>seu</a:t>
            </a:r>
            <a:r>
              <a:rPr lang="en-US" sz="4000" b="1" u="sng">
                <a:latin typeface="Arial" charset="0"/>
              </a:rPr>
              <a:t> </a:t>
            </a:r>
            <a:r>
              <a:rPr lang="es-PE" sz="4000" b="1" u="sng">
                <a:latin typeface="Arial" charset="0"/>
              </a:rPr>
              <a:t>lugar na </a:t>
            </a:r>
            <a:endParaRPr lang="en-US" sz="4000" b="1" u="sng">
              <a:latin typeface="Arial" charset="0"/>
            </a:endParaRPr>
          </a:p>
          <a:p>
            <a:pPr>
              <a:defRPr/>
            </a:pPr>
            <a:r>
              <a:rPr lang="es-PE" sz="4000" b="1" u="sng">
                <a:latin typeface="Arial" charset="0"/>
              </a:rPr>
              <a:t>vida</a:t>
            </a:r>
            <a:r>
              <a:rPr lang="es-PE" sz="4000" b="1">
                <a:latin typeface="Arial" charset="0"/>
              </a:rPr>
              <a:t>”.</a:t>
            </a:r>
            <a:r>
              <a:rPr lang="en-US" sz="4000" b="1">
                <a:latin typeface="Arial" charset="0"/>
              </a:rPr>
              <a:t> </a:t>
            </a:r>
            <a:r>
              <a:rPr lang="es-PE" sz="2800" b="1">
                <a:solidFill>
                  <a:schemeClr val="accent2"/>
                </a:solidFill>
                <a:latin typeface="Arial" charset="0"/>
              </a:rPr>
              <a:t>JT, T</a:t>
            </a:r>
            <a:r>
              <a:rPr lang="en-US" sz="2800" b="1">
                <a:solidFill>
                  <a:schemeClr val="accent2"/>
                </a:solidFill>
                <a:latin typeface="Arial" charset="0"/>
              </a:rPr>
              <a:t>,</a:t>
            </a:r>
            <a:r>
              <a:rPr lang="es-PE" sz="2800" b="1">
                <a:solidFill>
                  <a:schemeClr val="accent2"/>
                </a:solidFill>
                <a:latin typeface="Arial" charset="0"/>
              </a:rPr>
              <a:t> I,p. 41</a:t>
            </a:r>
          </a:p>
          <a:p>
            <a:pPr>
              <a:defRPr/>
            </a:pPr>
            <a:endParaRPr lang="es-PE" sz="2800" b="1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0350C190-6894-4946-8A1B-1A1C04902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b="1">
                <a:latin typeface="Tahoma" pitchFamily="34" charset="0"/>
              </a:rPr>
              <a:t>2.</a:t>
            </a:r>
            <a:r>
              <a:rPr lang="pt-BR"/>
              <a:t>  </a:t>
            </a:r>
            <a:r>
              <a:rPr lang="pt-BR" b="1">
                <a:latin typeface="Tahoma" pitchFamily="34" charset="0"/>
              </a:rPr>
              <a:t>“Tome sua cruz”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457CD180-F248-41AA-AFF0-F59453813B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ln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>
                <a:latin typeface="Tahoma" pitchFamily="34" charset="0"/>
              </a:rPr>
              <a:t>Aceitar todas as responsabilidades, riscos que implica ter a fé de Jesus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>
                <a:latin typeface="Tahoma" pitchFamily="34" charset="0"/>
              </a:rPr>
              <a:t>A entrega total da vida cria um compromisso de amor.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t-BR">
                <a:latin typeface="Tahoma" pitchFamily="34" charset="0"/>
              </a:rPr>
              <a:t>				“Se não há cruz, não há 				coroa. A fim de ter uma fé 			vigorosa, devemos passar  				por diversas provas.”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t-BR">
                <a:latin typeface="Tahoma" pitchFamily="34" charset="0"/>
              </a:rPr>
              <a:t>				(Pr. Shubert). </a:t>
            </a: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03BAA581-786A-47B6-8E01-44B958037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ln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b="1">
                <a:latin typeface="Tahoma" pitchFamily="34" charset="0"/>
              </a:rPr>
              <a:t>3. “Cada dia”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D907EC88-61FC-4363-9D13-A5EF50086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ln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t-BR" b="1">
                <a:latin typeface="Tahoma" pitchFamily="34" charset="0"/>
              </a:rPr>
              <a:t>Consagração diária</a:t>
            </a:r>
          </a:p>
          <a:p>
            <a:pPr algn="ctr" eaLnBrk="1" hangingPunct="1">
              <a:defRPr/>
            </a:pPr>
            <a:r>
              <a:rPr lang="pt-BR" b="1">
                <a:latin typeface="Tahoma" pitchFamily="34" charset="0"/>
              </a:rPr>
              <a:t>Dedicação diária</a:t>
            </a:r>
          </a:p>
          <a:p>
            <a:pPr algn="ctr" eaLnBrk="1" hangingPunct="1">
              <a:defRPr/>
            </a:pPr>
            <a:r>
              <a:rPr lang="pt-BR" b="1">
                <a:latin typeface="Tahoma" pitchFamily="34" charset="0"/>
              </a:rPr>
              <a:t>Renovação da fé cada dia</a:t>
            </a:r>
          </a:p>
          <a:p>
            <a:pPr algn="ctr" eaLnBrk="1" hangingPunct="1">
              <a:defRPr/>
            </a:pPr>
            <a:r>
              <a:rPr lang="pt-BR" b="1">
                <a:latin typeface="Tahoma" pitchFamily="34" charset="0"/>
              </a:rPr>
              <a:t>Abnegação diária</a:t>
            </a: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3C770AA2-E064-4347-BA65-0DAB8600C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b="1">
                <a:latin typeface="Tahoma" pitchFamily="34" charset="0"/>
              </a:rPr>
              <a:t>4. Segue-me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C2B0F064-BC17-4050-B24F-8A020D6C65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ln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>
                <a:latin typeface="Tahoma" pitchFamily="34" charset="0"/>
              </a:rPr>
              <a:t>Andar com Cristo cada dia</a:t>
            </a:r>
          </a:p>
          <a:p>
            <a:pPr eaLnBrk="1" hangingPunct="1">
              <a:defRPr/>
            </a:pPr>
            <a:r>
              <a:rPr lang="pt-BR">
                <a:latin typeface="Tahoma" pitchFamily="34" charset="0"/>
              </a:rPr>
              <a:t>Buscá-Lo cada manhã</a:t>
            </a:r>
          </a:p>
          <a:p>
            <a:pPr eaLnBrk="1" hangingPunct="1">
              <a:defRPr/>
            </a:pPr>
            <a:r>
              <a:rPr lang="pt-BR">
                <a:latin typeface="Tahoma" pitchFamily="34" charset="0"/>
              </a:rPr>
              <a:t>Deixar tudo</a:t>
            </a:r>
          </a:p>
          <a:p>
            <a:pPr eaLnBrk="1" hangingPunct="1">
              <a:defRPr/>
            </a:pPr>
            <a:r>
              <a:rPr lang="pt-BR">
                <a:latin typeface="Tahoma" pitchFamily="34" charset="0"/>
              </a:rPr>
              <a:t>Ter comunhão constante através do culto diário. </a:t>
            </a:r>
          </a:p>
          <a:p>
            <a:pPr eaLnBrk="1" hangingPunct="1">
              <a:buFontTx/>
              <a:buNone/>
              <a:defRPr/>
            </a:pPr>
            <a:r>
              <a:rPr lang="pt-BR">
                <a:latin typeface="Tahoma" pitchFamily="34" charset="0"/>
              </a:rPr>
              <a:t>                     -  Permanecer, perseverar.		</a:t>
            </a: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56994548-545C-4943-BC19-233C0D6B57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686800" cy="4906962"/>
          </a:xfrm>
          <a:ln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sz="7200" b="1">
                <a:latin typeface="Tahoma" pitchFamily="34" charset="0"/>
              </a:rPr>
              <a:t>O </a:t>
            </a:r>
            <a:br>
              <a:rPr lang="pt-BR" sz="7200" b="1">
                <a:latin typeface="Tahoma" pitchFamily="34" charset="0"/>
              </a:rPr>
            </a:br>
            <a:r>
              <a:rPr lang="pt-BR" sz="7200" b="1">
                <a:latin typeface="Tahoma" pitchFamily="34" charset="0"/>
              </a:rPr>
              <a:t>QUE É</a:t>
            </a:r>
            <a:br>
              <a:rPr lang="pt-BR" sz="7200" b="1">
                <a:latin typeface="Tahoma" pitchFamily="34" charset="0"/>
              </a:rPr>
            </a:br>
            <a:r>
              <a:rPr lang="pt-BR" sz="7200" b="1">
                <a:latin typeface="Tahoma" pitchFamily="34" charset="0"/>
              </a:rPr>
              <a:t> O </a:t>
            </a:r>
            <a:br>
              <a:rPr lang="pt-BR" sz="7200" b="1">
                <a:latin typeface="Tahoma" pitchFamily="34" charset="0"/>
              </a:rPr>
            </a:br>
            <a:r>
              <a:rPr lang="pt-BR" sz="7200" b="1">
                <a:latin typeface="Tahoma" pitchFamily="34" charset="0"/>
              </a:rPr>
              <a:t>EGOÍSMO?</a:t>
            </a: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>
            <a:extLst>
              <a:ext uri="{FF2B5EF4-FFF2-40B4-BE49-F238E27FC236}">
                <a16:creationId xmlns:a16="http://schemas.microsoft.com/office/drawing/2014/main" id="{0527272D-0B76-4D50-984B-5B227F763B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04800"/>
            <a:ext cx="8229600" cy="6553200"/>
          </a:xfrm>
          <a:ln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  <a:defRPr/>
            </a:pPr>
            <a:r>
              <a:rPr lang="pt-BR" b="1">
                <a:latin typeface="Tahoma" pitchFamily="34" charset="0"/>
              </a:rPr>
              <a:t>		1.	É</a:t>
            </a:r>
            <a:r>
              <a:rPr lang="pt-BR" sz="3600" b="1">
                <a:latin typeface="Tahoma" pitchFamily="34" charset="0"/>
              </a:rPr>
              <a:t> o uso insensato e néscio 		da vida.</a:t>
            </a:r>
          </a:p>
          <a:p>
            <a:pPr eaLnBrk="1" hangingPunct="1">
              <a:buFontTx/>
              <a:buNone/>
              <a:defRPr/>
            </a:pPr>
            <a:r>
              <a:rPr lang="pt-BR" sz="3600" b="1">
                <a:latin typeface="Tahoma" pitchFamily="34" charset="0"/>
              </a:rPr>
              <a:t>		2.	É a luta constante para 			que o eu prevaleça</a:t>
            </a:r>
          </a:p>
          <a:p>
            <a:pPr eaLnBrk="1" hangingPunct="1">
              <a:buFontTx/>
              <a:buNone/>
              <a:defRPr/>
            </a:pPr>
            <a:r>
              <a:rPr lang="pt-BR" sz="3600" b="1">
                <a:latin typeface="Tahoma" pitchFamily="34" charset="0"/>
              </a:rPr>
              <a:t>				3.	É o serviço próprio</a:t>
            </a:r>
          </a:p>
          <a:p>
            <a:pPr eaLnBrk="1" hangingPunct="1">
              <a:buFontTx/>
              <a:buNone/>
              <a:defRPr/>
            </a:pPr>
            <a:r>
              <a:rPr lang="pt-BR" sz="3600" b="1">
                <a:latin typeface="Tahoma" pitchFamily="34" charset="0"/>
              </a:rPr>
              <a:t>				4.	É afastar o eu do </a:t>
            </a:r>
          </a:p>
          <a:p>
            <a:pPr eaLnBrk="1" hangingPunct="1">
              <a:buFontTx/>
              <a:buNone/>
              <a:defRPr/>
            </a:pPr>
            <a:r>
              <a:rPr lang="pt-BR" sz="3600" b="1">
                <a:latin typeface="Tahoma" pitchFamily="34" charset="0"/>
              </a:rPr>
              <a:t>					controle de Deus</a:t>
            </a:r>
          </a:p>
          <a:p>
            <a:pPr eaLnBrk="1" hangingPunct="1">
              <a:buFontTx/>
              <a:buNone/>
              <a:defRPr/>
            </a:pPr>
            <a:r>
              <a:rPr lang="pt-BR" sz="3600" b="1">
                <a:latin typeface="Tahoma" pitchFamily="34" charset="0"/>
              </a:rPr>
              <a:t>				5.	É o excessivo amor 				a si mesmo </a:t>
            </a:r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8ABBA199-C41F-4B17-81FE-C6B2F23F1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"/>
            <a:ext cx="899160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 marL="457200" indent="-457200">
              <a:defRPr/>
            </a:pPr>
            <a:endParaRPr lang="pt-BR" sz="3600" b="1">
              <a:latin typeface="Arial" charset="0"/>
            </a:endParaRPr>
          </a:p>
          <a:p>
            <a:pPr marL="457200" indent="-457200">
              <a:defRPr/>
            </a:pPr>
            <a:r>
              <a:rPr lang="pt-BR" sz="3600" b="1">
                <a:latin typeface="Arial" charset="0"/>
              </a:rPr>
              <a:t>	6.	   É a paixão mais forte que 	   		   	   existe no ser humano.</a:t>
            </a:r>
          </a:p>
          <a:p>
            <a:pPr marL="457200" indent="-457200">
              <a:defRPr/>
            </a:pPr>
            <a:endParaRPr lang="pt-BR" sz="3600" b="1">
              <a:latin typeface="Arial" charset="0"/>
            </a:endParaRPr>
          </a:p>
          <a:p>
            <a:pPr marL="457200" indent="-457200">
              <a:defRPr/>
            </a:pPr>
            <a:r>
              <a:rPr lang="pt-BR" sz="3600" b="1">
                <a:latin typeface="Arial" charset="0"/>
              </a:rPr>
              <a:t>			     7.   É o mesmo espírito de 			            Satanás.</a:t>
            </a:r>
          </a:p>
          <a:p>
            <a:pPr marL="457200" indent="-457200">
              <a:defRPr/>
            </a:pPr>
            <a:r>
              <a:rPr lang="pt-BR" sz="3600" b="1">
                <a:latin typeface="Arial" charset="0"/>
              </a:rPr>
              <a:t>			     8.  É o câncer da alma.</a:t>
            </a:r>
          </a:p>
          <a:p>
            <a:pPr marL="457200" indent="-457200">
              <a:defRPr/>
            </a:pPr>
            <a:endParaRPr lang="pt-BR" sz="3600" b="1">
              <a:latin typeface="Arial" charset="0"/>
            </a:endParaRPr>
          </a:p>
          <a:p>
            <a:pPr marL="457200" indent="-457200">
              <a:defRPr/>
            </a:pPr>
            <a:r>
              <a:rPr lang="pt-BR" sz="3600" b="1">
                <a:latin typeface="Arial" charset="0"/>
              </a:rPr>
              <a:t>			     9.   É a raiz de todos os 				             pecados.</a:t>
            </a:r>
          </a:p>
          <a:p>
            <a:pPr marL="457200" indent="-457200">
              <a:defRPr/>
            </a:pPr>
            <a:endParaRPr lang="pt-BR" sz="3200" b="1"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1110</Words>
  <Application>Microsoft Office PowerPoint</Application>
  <PresentationFormat>Apresentação na tela (4:3)</PresentationFormat>
  <Paragraphs>151</Paragraphs>
  <Slides>30</Slides>
  <Notes>28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Tahoma</vt:lpstr>
      <vt:lpstr>Arial Rounded MT Bold</vt:lpstr>
      <vt:lpstr>Times New Roman</vt:lpstr>
      <vt:lpstr>Arial</vt:lpstr>
      <vt:lpstr>Estrutura padrão</vt:lpstr>
      <vt:lpstr>Apresentação do PowerPoint</vt:lpstr>
      <vt:lpstr>Apresentação do PowerPoint</vt:lpstr>
      <vt:lpstr>1.  Negue-se a Si Mesmo </vt:lpstr>
      <vt:lpstr>2.  “Tome sua cruz”</vt:lpstr>
      <vt:lpstr>3. “Cada dia”</vt:lpstr>
      <vt:lpstr>4. Segue-me</vt:lpstr>
      <vt:lpstr>O  QUE É  O  EGOÍSMO?</vt:lpstr>
      <vt:lpstr>Apresentação do PowerPoint</vt:lpstr>
      <vt:lpstr>Apresentação do PowerPoint</vt:lpstr>
      <vt:lpstr>Apresentação do PowerPoint</vt:lpstr>
      <vt:lpstr>O EGOÍSMO NA IGREJA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CRISTO TRIUNFOU SOBRE A  OBRA MESTRE DO DIABO</vt:lpstr>
      <vt:lpstr>Apresentação do PowerPoint</vt:lpstr>
      <vt:lpstr>Apresentação do PowerPoint</vt:lpstr>
    </vt:vector>
  </TitlesOfParts>
  <Company>IASREAS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MORDOMIA CRISTÃ</dc:subject>
  <dc:creator>Pr. MARCELO AUGUSTO DE CARVALHO; IASREAS</dc:creator>
  <cp:keywords>www.4tons.com.br</cp:keywords>
  <dc:description>COMÉRCIO PROIBIDO. USO PESSOAL</dc:description>
  <cp:lastModifiedBy>UCB - Marcelo Augusto de Carvalho</cp:lastModifiedBy>
  <cp:revision>189</cp:revision>
  <dcterms:created xsi:type="dcterms:W3CDTF">2002-04-17T12:05:34Z</dcterms:created>
  <dcterms:modified xsi:type="dcterms:W3CDTF">2020-12-17T12:49:39Z</dcterms:modified>
</cp:coreProperties>
</file>