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6"/>
  </p:notesMasterIdLst>
  <p:sldIdLst>
    <p:sldId id="284" r:id="rId2"/>
    <p:sldId id="269" r:id="rId3"/>
    <p:sldId id="257" r:id="rId4"/>
    <p:sldId id="262" r:id="rId5"/>
    <p:sldId id="263" r:id="rId6"/>
    <p:sldId id="264" r:id="rId7"/>
    <p:sldId id="265" r:id="rId8"/>
    <p:sldId id="270" r:id="rId9"/>
    <p:sldId id="274" r:id="rId10"/>
    <p:sldId id="277" r:id="rId11"/>
    <p:sldId id="276" r:id="rId12"/>
    <p:sldId id="283" r:id="rId13"/>
    <p:sldId id="282" r:id="rId14"/>
    <p:sldId id="268" r:id="rId15"/>
  </p:sldIdLst>
  <p:sldSz cx="9144000" cy="6858000" type="screen4x3"/>
  <p:notesSz cx="6858000" cy="9144000"/>
  <p:embeddedFontLst>
    <p:embeddedFont>
      <p:font typeface="Arial Black" panose="020B0A04020102020204" pitchFamily="34" charset="0"/>
      <p:regular r:id="rId17"/>
      <p:bold r:id="rId18"/>
      <p:italic r:id="rId19"/>
    </p:embeddedFont>
    <p:embeddedFont>
      <p:font typeface="Berlin Sans FB Demi" panose="020E0802020502020306" pitchFamily="34" charset="0"/>
      <p:bold r:id="rId20"/>
    </p:embeddedFont>
    <p:embeddedFont>
      <p:font typeface="Impact" panose="020B0806030902050204" pitchFamily="34" charset="0"/>
      <p:regular r:id="rId21"/>
    </p:embeddedFont>
  </p:embeddedFontLst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5A1B5DF-E837-44A7-B0B5-693EE91FA5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E63A013-F2A7-4514-B65B-F29C564F721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C794155F-B155-4052-BF7A-97AF0065015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4B248565-4938-4542-8ED5-EB7898C7B48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DC6A39F4-7E5D-4F34-AE4A-CB23AA607C9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3F40C2F3-9A2B-44D1-B930-DDAF7FDB4B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AB9E06A-4119-4AD2-8B7C-C047AB2B668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DC2D838A-AF2F-4555-8785-2613345AA4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A971FA1-4632-411B-8F38-C695483DE6BC}" type="slidenum">
              <a:rPr lang="pt-BR" altLang="pt-BR"/>
              <a:pPr eaLnBrk="1" hangingPunct="1"/>
              <a:t>2</a:t>
            </a:fld>
            <a:endParaRPr lang="pt-BR" altLang="pt-BR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8DC14B46-A779-427D-9CB1-5859EA70A93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14425" y="652463"/>
            <a:ext cx="4630738" cy="3473450"/>
          </a:xfrm>
          <a:ln w="12700"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0DD39DF-3EDC-4E85-984A-9F3A3FBEF9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41259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defTabSz="762000" eaLnBrk="1" hangingPunct="1"/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6C559B9-7214-467A-ADB5-C4A88C9404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9E5670-7BA4-4BEC-805A-E1C4D3A0650E}" type="slidenum">
              <a:rPr lang="pt-BR" altLang="pt-BR"/>
              <a:pPr eaLnBrk="1" hangingPunct="1"/>
              <a:t>8</a:t>
            </a:fld>
            <a:endParaRPr lang="pt-BR" altLang="pt-BR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3B9676E-0A99-4BE8-B45A-D171AE7F674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9168304-0B3C-407D-9FD1-F0C0086E72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8A871F-F577-4A5F-8052-15964CF944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0E3508-08B4-4465-932F-4C750DCAC2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FFD7A9-0965-4951-9DAD-C28E967210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BA8046-BF47-48FB-9FC4-213EDA0DABF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7039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47DBF3-38E1-4244-B467-91B0EB3411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C71AF6-A7C6-4D26-9E8E-FEF4422C05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0D038F-B14A-4817-916E-7892051FA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DF39E9-CBD6-4C37-9527-C88B42DBD9F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7126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4C45E5-2C1C-4280-9A58-1CCC19C3CD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F4A075-43A1-411A-9460-3DB3208697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4DED70-F2CF-4675-BB3F-FAF3107F6B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96690-88D5-46E1-82D8-AB8EBDC6CF5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96896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5E3A79-DE18-4944-B0A8-CEAFB4A840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A4168F-5D11-49A0-B111-A8D76BAB8C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388C3A-0405-48F1-BF00-156637D703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C5FE0-2CAB-4980-B963-86F2535CAB8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22270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F50C1F6-E8D9-43C8-8744-471DB2F272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77356BE-58EC-4425-BCDA-F02F25CC56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5676A92-6941-4BA1-AC36-61CC4D1415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30580C-A204-4A92-AE90-BFB09AE6C96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3939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FEADE3-2896-4BCC-9513-12F2D11051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2CA049-A9E3-4378-B93B-68C4E482A1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EF22B7-40AE-4DFE-9A60-851653A14D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A21C1C-8CD6-4E4F-94ED-E8187C1EFB4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9171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B696AC-9BAD-4385-845E-2298C5E70B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AAA999-FB02-41C4-81BF-3B62B6EAEB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E17E4F-6B1B-465D-8281-2C45437EE7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22C1C5-0206-4313-95D7-CA261176457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4671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D9B0A5-577D-4A4A-AA88-59A4C81845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F2B390-E603-4DB8-8979-C7DD3CA7CD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39094B-1174-4BB9-8106-3E0839A586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5ECD32-9BDB-422F-B7C3-B8D7DEA94B5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0017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36AA5D4-2399-455E-BFD0-D18BFEF39D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3A84025-82AA-47D8-9113-32B95B3001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6304F60-4930-4804-8F5F-2A1F4DE4D8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85E671-E1BD-4875-8A5E-03C7B9D3D9A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526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6" descr="A quem deus.. cópia.jpg">
            <a:extLst>
              <a:ext uri="{FF2B5EF4-FFF2-40B4-BE49-F238E27FC236}">
                <a16:creationId xmlns:a16="http://schemas.microsoft.com/office/drawing/2014/main" id="{E0723D73-A513-476E-87BB-38B35C7A02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4">
            <a:extLst>
              <a:ext uri="{FF2B5EF4-FFF2-40B4-BE49-F238E27FC236}">
                <a16:creationId xmlns:a16="http://schemas.microsoft.com/office/drawing/2014/main" id="{1FB64986-9BC8-4E6A-ACD9-3BD931C76E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EEF7CFE-9DD5-4F73-8451-B38E8CDC65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6FC6639-C776-4B1D-B4A7-2FE633F7B6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5D2BC-2172-42F6-B695-03774FD57CE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4142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A quem deus.. cópia.jpg">
            <a:extLst>
              <a:ext uri="{FF2B5EF4-FFF2-40B4-BE49-F238E27FC236}">
                <a16:creationId xmlns:a16="http://schemas.microsoft.com/office/drawing/2014/main" id="{4611DE81-CAC7-4BD3-8334-4B9B644DDB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7463"/>
            <a:ext cx="9144000" cy="68929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4">
            <a:extLst>
              <a:ext uri="{FF2B5EF4-FFF2-40B4-BE49-F238E27FC236}">
                <a16:creationId xmlns:a16="http://schemas.microsoft.com/office/drawing/2014/main" id="{FE8C18A1-554B-4699-B462-71FFE62A52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FD74-FFC3-4E7B-8415-7C57A25006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AA62C30-8A5F-47B3-BD9C-8987A676A9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9BD36-3218-4E67-97CA-4B1D125DD78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55853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4B5737-C4F2-4917-8915-344DEDEF2F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83FB50-0ABE-4FEA-8248-49FB175A9D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ADDB7B-8C1F-4C1A-87BB-DFAC6C175C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517F6D-90CF-425A-8E80-A643E2F4DDC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8946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6D8C628-1418-49E0-8267-6CE7F95F47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DDE8E59-9BBC-4B22-9A47-1A80585B93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607FA63-5263-4B93-8618-4888E825F2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E484C6-74A1-4AFC-9CAB-6E57CFFE43A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2560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17AB906-A80C-42E0-8CA3-D3E0B28B52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49421BA-EDC2-4C11-9BA3-94EB878CE2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41ECC8B-5CF8-44F0-8A42-595756A3E4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913A04-B582-4BCE-B75B-E62981727E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40CACE-87D0-4CC5-9424-AACA3CD410E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E2585F0-4E35-48B9-AC2D-E46A55A382B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705" r:id="rId6"/>
    <p:sldLayoutId id="2147483706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Nem Tudo o que Parece é Assim">
            <a:extLst>
              <a:ext uri="{FF2B5EF4-FFF2-40B4-BE49-F238E27FC236}">
                <a16:creationId xmlns:a16="http://schemas.microsoft.com/office/drawing/2014/main" id="{546F5578-5802-44A6-A6E2-A0E8B1367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071563"/>
            <a:ext cx="7429500" cy="578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WordArt 5">
            <a:extLst>
              <a:ext uri="{FF2B5EF4-FFF2-40B4-BE49-F238E27FC236}">
                <a16:creationId xmlns:a16="http://schemas.microsoft.com/office/drawing/2014/main" id="{978C711C-A12A-4D7D-A7EF-95CEC665FBB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1285875"/>
            <a:ext cx="6357937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8000">
                  <a:solidFill>
                    <a:srgbClr val="1F1FAD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effectLst>
                  <a:outerShdw dist="23000" dir="7020039" algn="tl" rotWithShape="0">
                    <a:srgbClr val="000000">
                      <a:alpha val="50000"/>
                    </a:srgbClr>
                  </a:outerShdw>
                </a:effectLst>
                <a:latin typeface="Berlin Sans FB Demi" panose="020E0802020502020306" pitchFamily="34" charset="0"/>
              </a:rPr>
              <a:t>E ASSIM CAMINHA A HUMANIDADE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582E9AA4-D511-4B73-83B5-A277FF7A18F5}"/>
              </a:ext>
            </a:extLst>
          </p:cNvPr>
          <p:cNvSpPr/>
          <p:nvPr/>
        </p:nvSpPr>
        <p:spPr>
          <a:xfrm>
            <a:off x="1285875" y="6215063"/>
            <a:ext cx="6643688" cy="461962"/>
          </a:xfrm>
          <a:prstGeom prst="rect">
            <a:avLst/>
          </a:prstGeom>
          <a:solidFill>
            <a:schemeClr val="bg1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 err="1">
                <a:latin typeface="Arial" charset="0"/>
              </a:rPr>
              <a:t>Alguns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fazem</a:t>
            </a:r>
            <a:r>
              <a:rPr lang="en-US" sz="2400" b="1" dirty="0">
                <a:latin typeface="Arial" charset="0"/>
              </a:rPr>
              <a:t> de </a:t>
            </a:r>
            <a:r>
              <a:rPr lang="en-US" sz="2400" b="1" dirty="0" err="1">
                <a:latin typeface="Arial" charset="0"/>
              </a:rPr>
              <a:t>conta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que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são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Honestos</a:t>
            </a:r>
            <a:r>
              <a:rPr lang="en-US" sz="2400" b="1" dirty="0">
                <a:latin typeface="Arial" charset="0"/>
              </a:rPr>
              <a:t> </a:t>
            </a:r>
            <a:endParaRPr lang="pt-BR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>
            <a:extLst>
              <a:ext uri="{FF2B5EF4-FFF2-40B4-BE49-F238E27FC236}">
                <a16:creationId xmlns:a16="http://schemas.microsoft.com/office/drawing/2014/main" id="{710EEC29-A842-4C0E-988A-3E5FDA79B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24" y="1357298"/>
            <a:ext cx="7358114" cy="4708981"/>
          </a:xfrm>
          <a:prstGeom prst="rect">
            <a:avLst/>
          </a:prstGeom>
          <a:solidFill>
            <a:schemeClr val="accent1">
              <a:alpha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  <a:latin typeface="Arial" charset="0"/>
              </a:rPr>
              <a:t>A ARCA:</a:t>
            </a:r>
            <a:r>
              <a:rPr lang="en-US" sz="3600" b="1" dirty="0">
                <a:solidFill>
                  <a:srgbClr val="C00000"/>
                </a:solidFill>
                <a:latin typeface="Arial" charset="0"/>
              </a:rPr>
              <a:t> </a:t>
            </a:r>
          </a:p>
          <a:p>
            <a:pPr>
              <a:defRPr/>
            </a:pPr>
            <a:r>
              <a:rPr lang="en-US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33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1</a:t>
            </a:r>
            <a:r>
              <a:rPr lang="en-US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-</a:t>
            </a:r>
            <a:r>
              <a:rPr lang="en-US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PLANEJADA POR DEUS  </a:t>
            </a:r>
          </a:p>
          <a:p>
            <a:pPr>
              <a:defRPr/>
            </a:pPr>
            <a:r>
              <a:rPr lang="en-US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EXODO 25:10-16;HEB. 9:4.</a:t>
            </a:r>
            <a:endParaRPr lang="en-US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2</a:t>
            </a:r>
            <a:r>
              <a:rPr lang="en-US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-</a:t>
            </a:r>
            <a:r>
              <a:rPr lang="en-US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NÃO DEVERIA SER TOCADA  </a:t>
            </a:r>
          </a:p>
          <a:p>
            <a:pPr>
              <a:defRPr/>
            </a:pPr>
            <a:r>
              <a:rPr lang="en-US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NUM. 4:15,20.</a:t>
            </a:r>
          </a:p>
          <a:p>
            <a:pPr>
              <a:defRPr/>
            </a:pPr>
            <a:r>
              <a:rPr lang="en-US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</a:rPr>
              <a:t>3-</a:t>
            </a:r>
            <a:r>
              <a:rPr lang="en-US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</a:rPr>
              <a:t>CONSEQUÊNCIAS DA DESOBEDIÊNCIA – MORTE</a:t>
            </a:r>
          </a:p>
          <a:p>
            <a:pPr>
              <a:defRPr/>
            </a:pPr>
            <a:r>
              <a:rPr lang="en-US" sz="2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</a:rPr>
              <a:t>I SAM.5:1-11              </a:t>
            </a:r>
            <a:endParaRPr lang="pt-BR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5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3C8C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>
            <a:extLst>
              <a:ext uri="{FF2B5EF4-FFF2-40B4-BE49-F238E27FC236}">
                <a16:creationId xmlns:a16="http://schemas.microsoft.com/office/drawing/2014/main" id="{9DC80846-AC6A-4FF0-83A0-8212115B1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62" y="1500174"/>
            <a:ext cx="7286676" cy="4585871"/>
          </a:xfrm>
          <a:prstGeom prst="rect">
            <a:avLst/>
          </a:prstGeom>
          <a:solidFill>
            <a:schemeClr val="accent1">
              <a:lumMod val="90000"/>
              <a:alpha val="6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3 FALHAS DE UZÁ: </a:t>
            </a:r>
          </a:p>
          <a:p>
            <a:pPr>
              <a:defRPr/>
            </a:pP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1-</a:t>
            </a:r>
            <a:r>
              <a:rPr lang="en-US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 NÃO ACEITOU O PLANO DE DEUS;</a:t>
            </a:r>
          </a:p>
          <a:p>
            <a:pPr>
              <a:defRPr/>
            </a:pPr>
            <a:r>
              <a:rPr lang="en-US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2-</a:t>
            </a:r>
            <a:r>
              <a:rPr lang="en-US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 TINHA OUTROS PLANOS;</a:t>
            </a:r>
          </a:p>
          <a:p>
            <a:pPr>
              <a:defRPr/>
            </a:pPr>
            <a:r>
              <a:rPr lang="en-US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3-</a:t>
            </a:r>
            <a:r>
              <a:rPr lang="en-US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 IRREVERÊNCIA PARA COM AS COISAS SAGRADAS. </a:t>
            </a:r>
            <a:r>
              <a:rPr lang="en-US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II SAM.6,7</a:t>
            </a:r>
            <a:endParaRPr lang="en-US" sz="2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" charset="0"/>
            </a:endParaRPr>
          </a:p>
          <a:p>
            <a:pPr>
              <a:defRPr/>
            </a:pPr>
            <a:endParaRPr lang="pt-BR" sz="2800" b="1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5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9E562F5D-8D16-4666-A796-7112D2757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786" y="1142984"/>
            <a:ext cx="7572428" cy="5016758"/>
          </a:xfrm>
          <a:prstGeom prst="rect">
            <a:avLst/>
          </a:prstGeom>
          <a:solidFill>
            <a:schemeClr val="accent1">
              <a:lumMod val="90000"/>
              <a:alpha val="68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ONTEM E HOJE DEUS PEDE FIDELIDADE:</a:t>
            </a:r>
            <a:endParaRPr lang="en-US" sz="4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4000" b="1" dirty="0">
                <a:solidFill>
                  <a:srgbClr val="FF3300"/>
                </a:solidFill>
                <a:latin typeface="Arial" charset="0"/>
              </a:rPr>
              <a:t>   </a:t>
            </a:r>
            <a:r>
              <a:rPr lang="en-US" sz="3200" b="1" dirty="0">
                <a:solidFill>
                  <a:srgbClr val="FF3300"/>
                </a:solidFill>
                <a:latin typeface="Arial" charset="0"/>
              </a:rPr>
              <a:t>-  </a:t>
            </a:r>
            <a:r>
              <a:rPr lang="en-US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NO   TEMPO</a:t>
            </a:r>
            <a:endParaRPr lang="en-US" sz="3200" b="1" dirty="0">
              <a:solidFill>
                <a:srgbClr val="FF3300"/>
              </a:solidFill>
              <a:latin typeface="Arial" charset="0"/>
            </a:endParaRPr>
          </a:p>
          <a:p>
            <a:pPr>
              <a:defRPr/>
            </a:pPr>
            <a:r>
              <a:rPr lang="en-US" sz="3200" b="1" dirty="0">
                <a:solidFill>
                  <a:srgbClr val="FF3300"/>
                </a:solidFill>
                <a:latin typeface="Arial" charset="0"/>
              </a:rPr>
              <a:t>    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-  NO   TEMPLO</a:t>
            </a:r>
            <a:endParaRPr lang="en-US" sz="3200" b="1" dirty="0">
              <a:solidFill>
                <a:srgbClr val="FF3300"/>
              </a:solidFill>
              <a:latin typeface="Arial" charset="0"/>
            </a:endParaRPr>
          </a:p>
          <a:p>
            <a:pPr>
              <a:defRPr/>
            </a:pPr>
            <a:r>
              <a:rPr lang="en-US" sz="3200" b="1" dirty="0">
                <a:solidFill>
                  <a:srgbClr val="FF3300"/>
                </a:solidFill>
                <a:latin typeface="Arial" charset="0"/>
              </a:rPr>
              <a:t>    </a:t>
            </a:r>
            <a:r>
              <a:rPr lang="en-US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-  NOS TALENTOS</a:t>
            </a:r>
            <a:endParaRPr lang="en-US" sz="3200" b="1" dirty="0">
              <a:solidFill>
                <a:srgbClr val="FF3300"/>
              </a:solidFill>
              <a:latin typeface="Arial" charset="0"/>
            </a:endParaRPr>
          </a:p>
          <a:p>
            <a:pPr>
              <a:defRPr/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    -  NOS TESOUROS</a:t>
            </a:r>
          </a:p>
          <a:p>
            <a:pPr>
              <a:defRPr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Efésios 2:10 -</a:t>
            </a:r>
            <a:r>
              <a:rPr lang="pt-BR" sz="2800" b="1" i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Pois somos feitura </a:t>
            </a:r>
            <a:r>
              <a:rPr lang="pt-BR" sz="2800" b="1" i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dEle</a:t>
            </a:r>
            <a:r>
              <a:rPr lang="pt-BR" sz="2800" b="1" i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, criados em Cristo Jesus para boas obras, as quais Deus de antemão preparou para que andássemos nelas.</a:t>
            </a:r>
            <a:endParaRPr lang="en-US" sz="6000" b="1" i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defRPr/>
            </a:pPr>
            <a:endParaRPr lang="pt-BR" sz="44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bldLvl="5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8F660A7-3A19-40D8-85D5-E84A5917BA8B}"/>
              </a:ext>
            </a:extLst>
          </p:cNvPr>
          <p:cNvSpPr txBox="1"/>
          <p:nvPr/>
        </p:nvSpPr>
        <p:spPr>
          <a:xfrm>
            <a:off x="928662" y="1571612"/>
            <a:ext cx="7143800" cy="3354765"/>
          </a:xfrm>
          <a:prstGeom prst="rect">
            <a:avLst/>
          </a:prstGeom>
          <a:solidFill>
            <a:schemeClr val="accent1">
              <a:lumMod val="90000"/>
              <a:alpha val="63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FF3300"/>
                </a:solidFill>
                <a:latin typeface="Arial" charset="0"/>
              </a:rPr>
              <a:t>OBEDE: </a:t>
            </a:r>
            <a:r>
              <a:rPr lang="en-US" sz="2400" b="1" dirty="0">
                <a:solidFill>
                  <a:srgbClr val="FF3300"/>
                </a:solidFill>
                <a:latin typeface="Arial" charset="0"/>
              </a:rPr>
              <a:t>EXEMPLO DE  MORDOMO FIEL-</a:t>
            </a:r>
            <a:r>
              <a:rPr lang="en-US" sz="2000" b="1" dirty="0">
                <a:solidFill>
                  <a:srgbClr val="FF3300"/>
                </a:solidFill>
                <a:latin typeface="Arial" charset="0"/>
              </a:rPr>
              <a:t> </a:t>
            </a:r>
          </a:p>
          <a:p>
            <a:pPr>
              <a:defRPr/>
            </a:pPr>
            <a:r>
              <a:rPr lang="en-US" b="1" dirty="0">
                <a:solidFill>
                  <a:srgbClr val="FF3300"/>
                </a:solidFill>
                <a:latin typeface="Arial" charset="0"/>
              </a:rPr>
              <a:t>II SAM.  6:10,11</a:t>
            </a:r>
          </a:p>
          <a:p>
            <a:pPr>
              <a:defRPr/>
            </a:pPr>
            <a:r>
              <a:rPr lang="en-US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“</a:t>
            </a:r>
            <a:r>
              <a:rPr lang="en-US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Ficou</a:t>
            </a:r>
            <a:r>
              <a:rPr lang="en-US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 a </a:t>
            </a:r>
            <a:r>
              <a:rPr lang="en-US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arca</a:t>
            </a:r>
            <a:r>
              <a:rPr lang="en-US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 do </a:t>
            </a:r>
            <a:r>
              <a:rPr lang="en-US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Senhor</a:t>
            </a:r>
            <a:r>
              <a:rPr lang="en-US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em</a:t>
            </a:r>
            <a:r>
              <a:rPr lang="en-US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 casa de </a:t>
            </a:r>
            <a:r>
              <a:rPr lang="en-US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Obede</a:t>
            </a:r>
            <a:r>
              <a:rPr lang="en-US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 e o </a:t>
            </a:r>
            <a:r>
              <a:rPr lang="en-US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Senhor</a:t>
            </a:r>
            <a:r>
              <a:rPr lang="en-US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 o </a:t>
            </a:r>
            <a:r>
              <a:rPr lang="en-US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abençoou</a:t>
            </a:r>
            <a:r>
              <a:rPr lang="en-US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 e a </a:t>
            </a:r>
            <a:r>
              <a:rPr lang="en-US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toda</a:t>
            </a:r>
            <a:r>
              <a:rPr lang="en-US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 a </a:t>
            </a:r>
            <a:r>
              <a:rPr lang="en-US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sua</a:t>
            </a:r>
            <a:r>
              <a:rPr lang="en-US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 casa”.</a:t>
            </a:r>
          </a:p>
          <a:p>
            <a:pPr>
              <a:defRPr/>
            </a:pPr>
            <a:r>
              <a:rPr lang="en-US" sz="2800" b="1" dirty="0">
                <a:solidFill>
                  <a:srgbClr val="FF3300"/>
                </a:solidFill>
                <a:latin typeface="Arial" charset="0"/>
              </a:rPr>
              <a:t>-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Recebeu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as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bençãos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de Deus</a:t>
            </a:r>
            <a:endParaRPr lang="en-US" sz="2800" b="1" dirty="0">
              <a:solidFill>
                <a:srgbClr val="FF3300"/>
              </a:solidFill>
              <a:latin typeface="Arial" charset="0"/>
            </a:endParaRPr>
          </a:p>
          <a:p>
            <a:pPr>
              <a:defRPr/>
            </a:pPr>
            <a:r>
              <a:rPr lang="en-US" sz="2800" b="1" dirty="0">
                <a:solidFill>
                  <a:srgbClr val="FF3300"/>
                </a:solidFill>
                <a:latin typeface="Arial" charset="0"/>
              </a:rPr>
              <a:t>-</a:t>
            </a:r>
            <a:r>
              <a:rPr lang="en-US" sz="2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Sua</a:t>
            </a:r>
            <a:r>
              <a:rPr lang="en-US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 </a:t>
            </a:r>
            <a:r>
              <a:rPr lang="en-US" sz="2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família</a:t>
            </a:r>
            <a:r>
              <a:rPr lang="en-US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 </a:t>
            </a:r>
            <a:r>
              <a:rPr lang="en-US" sz="2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tambem</a:t>
            </a:r>
            <a:r>
              <a:rPr lang="en-US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 </a:t>
            </a:r>
            <a:r>
              <a:rPr lang="en-US" sz="2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foi</a:t>
            </a:r>
            <a:r>
              <a:rPr lang="en-US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 </a:t>
            </a:r>
            <a:r>
              <a:rPr lang="en-US" sz="2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abençoada</a:t>
            </a:r>
            <a:r>
              <a:rPr lang="en-US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.</a:t>
            </a:r>
            <a:endParaRPr lang="en-US" sz="2800" b="1" dirty="0">
              <a:solidFill>
                <a:srgbClr val="FF3300"/>
              </a:solidFill>
              <a:latin typeface="Arial" charset="0"/>
            </a:endParaRPr>
          </a:p>
          <a:p>
            <a:pPr>
              <a:defRPr/>
            </a:pPr>
            <a:endParaRPr lang="pt-BR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apa manual_DCE">
            <a:extLst>
              <a:ext uri="{FF2B5EF4-FFF2-40B4-BE49-F238E27FC236}">
                <a16:creationId xmlns:a16="http://schemas.microsoft.com/office/drawing/2014/main" id="{8E9E7F74-FD71-4DEF-A414-EC05B6016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000125"/>
            <a:ext cx="7429500" cy="5857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WordArt 6">
            <a:extLst>
              <a:ext uri="{FF2B5EF4-FFF2-40B4-BE49-F238E27FC236}">
                <a16:creationId xmlns:a16="http://schemas.microsoft.com/office/drawing/2014/main" id="{DBC8CE2F-2CF6-4422-91E4-3157B31869D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71538" y="3643314"/>
            <a:ext cx="7000924" cy="2447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pt-BR" sz="3600" b="1" kern="1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mpact"/>
              </a:rPr>
              <a:t>DEUS CONTINUA </a:t>
            </a:r>
          </a:p>
          <a:p>
            <a:pPr algn="ctr">
              <a:defRPr/>
            </a:pPr>
            <a:r>
              <a:rPr lang="pt-BR" sz="3600" b="1" kern="1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mpact"/>
              </a:rPr>
              <a:t>PROCURANDO FIÉIS </a:t>
            </a:r>
          </a:p>
          <a:p>
            <a:pPr algn="ctr">
              <a:defRPr/>
            </a:pPr>
            <a:r>
              <a:rPr lang="pt-BR" sz="3600" b="1" kern="1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mpact"/>
              </a:rPr>
              <a:t>PARA HABITAREM COM </a:t>
            </a:r>
          </a:p>
          <a:p>
            <a:pPr algn="ctr">
              <a:defRPr/>
            </a:pPr>
            <a:r>
              <a:rPr lang="pt-BR" sz="3600" b="1" kern="1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mpact"/>
              </a:rPr>
              <a:t>ELE NA NOVA TERRA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1">
            <a:extLst>
              <a:ext uri="{FF2B5EF4-FFF2-40B4-BE49-F238E27FC236}">
                <a16:creationId xmlns:a16="http://schemas.microsoft.com/office/drawing/2014/main" id="{DD8E1047-5811-4F41-B2A0-4553417F1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25" y="2071688"/>
            <a:ext cx="7000875" cy="3540125"/>
          </a:xfrm>
          <a:prstGeom prst="rect">
            <a:avLst/>
          </a:prstGeom>
          <a:solidFill>
            <a:schemeClr val="accent1">
              <a:alpha val="62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4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“</a:t>
            </a:r>
            <a:r>
              <a:rPr lang="pt-BR" sz="40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Os meus olhos procurarão os fiéis da terra</a:t>
            </a:r>
            <a:r>
              <a:rPr lang="pt-BR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, para que habitem comigo; o que anda em reto caminho, esse me servirá.”</a:t>
            </a:r>
          </a:p>
          <a:p>
            <a:pPr algn="ctr">
              <a:defRPr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Salmos 101: 6</a:t>
            </a:r>
            <a:endParaRPr lang="pt-BR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89B8BBFA-5CA0-4DB0-89CE-7E9EA5F44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786" y="2143115"/>
            <a:ext cx="7358114" cy="4247317"/>
          </a:xfrm>
          <a:prstGeom prst="rect">
            <a:avLst/>
          </a:prstGeom>
          <a:solidFill>
            <a:srgbClr val="0070C0">
              <a:alpha val="46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defRPr/>
            </a:pPr>
            <a:r>
              <a:rPr lang="pt-BR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</a:rPr>
              <a:t>É aquele que aceita o senhorio de Jesus Cristo, trabalha em sociedade com Deus e atua como Seu agente na administração dos Seus negócios na terra.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</a:rPr>
              <a:t>MORDOMO DOS BENS </a:t>
            </a:r>
            <a:r>
              <a:rPr lang="en-US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</a:rPr>
              <a:t>DE DEUS</a:t>
            </a:r>
            <a:endParaRPr lang="pt-BR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075" name="WordArt 3">
            <a:extLst>
              <a:ext uri="{FF2B5EF4-FFF2-40B4-BE49-F238E27FC236}">
                <a16:creationId xmlns:a16="http://schemas.microsoft.com/office/drawing/2014/main" id="{8909C15F-685E-4919-A861-9C36B4C68BF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00188" y="1214438"/>
            <a:ext cx="5857875" cy="847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4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Arial Black" panose="020B0A04020102020204" pitchFamily="34" charset="0"/>
              </a:rPr>
              <a:t> QUEM É FIEL?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5D0CC7A-E89E-471C-8349-5FD55A3D7C2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28688" y="2714625"/>
            <a:ext cx="7215187" cy="2941638"/>
          </a:xfrm>
          <a:solidFill>
            <a:schemeClr val="accent1">
              <a:alpha val="69000"/>
            </a:schemeClr>
          </a:solidFill>
        </p:spPr>
        <p:txBody>
          <a:bodyPr/>
          <a:lstStyle/>
          <a:p>
            <a:pPr marL="609600" indent="-609600" algn="ctr" eaLnBrk="1" hangingPunct="1">
              <a:buFontTx/>
              <a:buNone/>
              <a:defRPr/>
            </a:pPr>
            <a:r>
              <a:rPr lang="pt-BR" sz="7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1-</a:t>
            </a:r>
            <a:r>
              <a:rPr lang="pt-BR" sz="4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Indo à presença de Deus nas primeiras horas de cada dia;</a:t>
            </a:r>
          </a:p>
        </p:txBody>
      </p:sp>
      <p:sp>
        <p:nvSpPr>
          <p:cNvPr id="8195" name="WordArt 3">
            <a:extLst>
              <a:ext uri="{FF2B5EF4-FFF2-40B4-BE49-F238E27FC236}">
                <a16:creationId xmlns:a16="http://schemas.microsoft.com/office/drawing/2014/main" id="{585BF5B9-9211-4673-9F3F-F3D4602D055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85938" y="1285875"/>
            <a:ext cx="6000750" cy="1206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Arial Black" panose="020B0A04020102020204" pitchFamily="34" charset="0"/>
              </a:rPr>
              <a:t>Como tornar-se um </a:t>
            </a:r>
          </a:p>
          <a:p>
            <a:pPr algn="ctr"/>
            <a:r>
              <a:rPr lang="pt-BR" sz="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Arial Black" panose="020B0A04020102020204" pitchFamily="34" charset="0"/>
              </a:rPr>
              <a:t> MORDOMO FIEL?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8CB4085-86D8-4207-8234-B96CCA5F621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28688" y="2714625"/>
            <a:ext cx="7072312" cy="3521075"/>
          </a:xfrm>
          <a:solidFill>
            <a:schemeClr val="accent1">
              <a:alpha val="69000"/>
            </a:schemeClr>
          </a:solidFill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pt-BR" sz="54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2-</a:t>
            </a:r>
            <a:r>
              <a:rPr lang="pt-BR" sz="5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 princípio do senhorio de Cristo deve permear cada área da minha vida e da minha igreja: crescimento diário na santidade pessoal, motivação para ministrar e testemunhar por meio do corpo, bens, dons e sábia administração do tempo;</a:t>
            </a:r>
          </a:p>
          <a:p>
            <a:pPr marL="609600" indent="-609600" algn="ctr" eaLnBrk="1" hangingPunct="1">
              <a:lnSpc>
                <a:spcPct val="90000"/>
              </a:lnSpc>
              <a:defRPr/>
            </a:pP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 algn="ctr" eaLnBrk="1" hangingPunct="1">
              <a:lnSpc>
                <a:spcPct val="9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WordArt 3">
            <a:extLst>
              <a:ext uri="{FF2B5EF4-FFF2-40B4-BE49-F238E27FC236}">
                <a16:creationId xmlns:a16="http://schemas.microsoft.com/office/drawing/2014/main" id="{B95F1952-C690-4EF5-B417-DBBF8C9DC6C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71625" y="1143000"/>
            <a:ext cx="6000750" cy="1420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Arial Black" panose="020B0A04020102020204" pitchFamily="34" charset="0"/>
              </a:rPr>
              <a:t>Como tornar-se um </a:t>
            </a:r>
          </a:p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Arial Black" panose="020B0A04020102020204" pitchFamily="34" charset="0"/>
              </a:rPr>
              <a:t> MORDOMO FIEL?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10AEF87-973B-4747-8A7A-E907AA1E1CA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14375" y="2928938"/>
            <a:ext cx="7358063" cy="2947987"/>
          </a:xfrm>
          <a:solidFill>
            <a:schemeClr val="accent1">
              <a:alpha val="69000"/>
            </a:schemeClr>
          </a:solidFill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pt-BR" sz="4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3-</a:t>
            </a:r>
            <a:r>
              <a:rPr lang="pt-B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Viver diariamente em sociedade com Deus, o que moldará as prioridades e o enfoque da vida;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pt-B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pt-BR" sz="3600" b="1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WordArt 3">
            <a:extLst>
              <a:ext uri="{FF2B5EF4-FFF2-40B4-BE49-F238E27FC236}">
                <a16:creationId xmlns:a16="http://schemas.microsoft.com/office/drawing/2014/main" id="{2B976DE3-5400-45E8-B2E5-6EBAE47F6F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00188" y="1214438"/>
            <a:ext cx="6215062" cy="1492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Arial Black" panose="020B0A04020102020204" pitchFamily="34" charset="0"/>
              </a:rPr>
              <a:t>Como tornar-se um </a:t>
            </a:r>
          </a:p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Arial Black" panose="020B0A04020102020204" pitchFamily="34" charset="0"/>
              </a:rPr>
              <a:t> MORDOMO FIEL?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4482A34-168A-4E37-892F-2FB548B56FB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57250" y="2643188"/>
            <a:ext cx="7286625" cy="3008312"/>
          </a:xfrm>
          <a:solidFill>
            <a:schemeClr val="accent1">
              <a:alpha val="68000"/>
            </a:schemeClr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pt-BR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Desenvolver diariamente o processo da maturidade espiritual, de forma que, visualize como mais importante a eternidade com Cristo, e não as coisas comuns desta vida;</a:t>
            </a:r>
          </a:p>
          <a:p>
            <a:pPr algn="ctr" eaLnBrk="1" hangingPunct="1">
              <a:lnSpc>
                <a:spcPct val="9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WordArt 3">
            <a:extLst>
              <a:ext uri="{FF2B5EF4-FFF2-40B4-BE49-F238E27FC236}">
                <a16:creationId xmlns:a16="http://schemas.microsoft.com/office/drawing/2014/main" id="{E7D4B045-4492-4BC0-A432-B621DBE232D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71625" y="1214438"/>
            <a:ext cx="6357938" cy="1349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Arial Black" panose="020B0A04020102020204" pitchFamily="34" charset="0"/>
              </a:rPr>
              <a:t>Como tornar-se um </a:t>
            </a:r>
          </a:p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Arial Black" panose="020B0A04020102020204" pitchFamily="34" charset="0"/>
              </a:rPr>
              <a:t> MORDOMO FIEL?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AutoShape 3">
            <a:extLst>
              <a:ext uri="{FF2B5EF4-FFF2-40B4-BE49-F238E27FC236}">
                <a16:creationId xmlns:a16="http://schemas.microsoft.com/office/drawing/2014/main" id="{C3410142-3DFE-4FBB-8374-7E1DEAAA4D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228600"/>
            <a:ext cx="41910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sz="4400">
              <a:latin typeface="Arial Black" panose="020B0A04020102020204" pitchFamily="34" charset="0"/>
            </a:endParaRPr>
          </a:p>
        </p:txBody>
      </p:sp>
      <p:sp>
        <p:nvSpPr>
          <p:cNvPr id="9220" name="WordArt 8">
            <a:extLst>
              <a:ext uri="{FF2B5EF4-FFF2-40B4-BE49-F238E27FC236}">
                <a16:creationId xmlns:a16="http://schemas.microsoft.com/office/drawing/2014/main" id="{9E080B92-3252-4AB2-9F4A-16AB9A85740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4438" y="1428750"/>
            <a:ext cx="6500812" cy="4857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POR QUE SOU MORDOMO?</a:t>
            </a:r>
          </a:p>
        </p:txBody>
      </p:sp>
      <p:sp>
        <p:nvSpPr>
          <p:cNvPr id="19465" name="Rectangle 9">
            <a:extLst>
              <a:ext uri="{FF2B5EF4-FFF2-40B4-BE49-F238E27FC236}">
                <a16:creationId xmlns:a16="http://schemas.microsoft.com/office/drawing/2014/main" id="{A27DC814-4105-46D1-A8CE-D94F40A80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3" y="2071688"/>
            <a:ext cx="7358062" cy="4462462"/>
          </a:xfrm>
          <a:prstGeom prst="rect">
            <a:avLst/>
          </a:prstGeom>
          <a:solidFill>
            <a:schemeClr val="accent1">
              <a:alpha val="59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</a:t>
            </a:r>
            <a:r>
              <a:rPr lang="pt-BR" sz="3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“Ao Senhor pertence a Terra e tudo o que nela se contém, o mundo e os que nele habitam.” </a:t>
            </a:r>
            <a:r>
              <a:rPr lang="pt-BR" sz="28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Salmo 24: 1</a:t>
            </a:r>
            <a:endParaRPr lang="pt-BR" sz="3200" b="1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pt-BR" sz="32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pt-BR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</a:t>
            </a:r>
            <a:r>
              <a:rPr lang="pt-BR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“Meus são todos os animais do bosque... O mundo é Meu e tudo quanto nele se contém.” </a:t>
            </a:r>
            <a:r>
              <a:rPr lang="pt-BR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Salmo 50:10-12</a:t>
            </a:r>
          </a:p>
          <a:p>
            <a:pPr algn="ctr">
              <a:spcBef>
                <a:spcPct val="50000"/>
              </a:spcBef>
              <a:defRPr/>
            </a:pPr>
            <a:endParaRPr lang="pt-BR" sz="40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  <p:bldP spid="19465" grpId="0" build="p" bldLvl="5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>
            <a:extLst>
              <a:ext uri="{FF2B5EF4-FFF2-40B4-BE49-F238E27FC236}">
                <a16:creationId xmlns:a16="http://schemas.microsoft.com/office/drawing/2014/main" id="{ECD8FE9E-2FF5-4A11-8410-60011C456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24" y="1142984"/>
            <a:ext cx="7358114" cy="5201424"/>
          </a:xfrm>
          <a:prstGeom prst="rect">
            <a:avLst/>
          </a:prstGeom>
          <a:solidFill>
            <a:schemeClr val="accent1">
              <a:alpha val="83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DEUS PROCURA  FIÉIS MORDOMOS</a:t>
            </a:r>
          </a:p>
          <a:p>
            <a:pPr algn="ctr">
              <a:defRPr/>
            </a:pPr>
            <a:endParaRPr lang="en-US" sz="2400" b="1" dirty="0">
              <a:solidFill>
                <a:srgbClr val="FF3300"/>
              </a:solidFill>
              <a:latin typeface="Arial" charset="0"/>
            </a:endParaRPr>
          </a:p>
          <a:p>
            <a:pPr>
              <a:defRPr/>
            </a:pPr>
            <a:r>
              <a:rPr lang="en-US" sz="2800" b="1" dirty="0">
                <a:solidFill>
                  <a:srgbClr val="FF3300"/>
                </a:solidFill>
                <a:latin typeface="Arial" charset="0"/>
              </a:rPr>
              <a:t>  </a:t>
            </a:r>
            <a:r>
              <a:rPr lang="en-US" sz="2800" b="1" dirty="0">
                <a:latin typeface="Arial" charset="0"/>
              </a:rPr>
              <a:t>MARCO ARCHER </a:t>
            </a:r>
            <a:r>
              <a:rPr lang="en-US" sz="2800" b="1" dirty="0">
                <a:solidFill>
                  <a:srgbClr val="FF3300"/>
                </a:solidFill>
                <a:latin typeface="Arial" charset="0"/>
              </a:rPr>
              <a:t>- </a:t>
            </a:r>
            <a:r>
              <a:rPr lang="en-US" sz="2800" b="1" dirty="0" err="1">
                <a:solidFill>
                  <a:srgbClr val="FF3300"/>
                </a:solidFill>
                <a:latin typeface="Arial" charset="0"/>
              </a:rPr>
              <a:t>Esportista</a:t>
            </a:r>
            <a:r>
              <a:rPr lang="en-US" sz="2800" b="1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 charset="0"/>
              </a:rPr>
              <a:t>Asa</a:t>
            </a:r>
            <a:r>
              <a:rPr lang="en-US" sz="2800" b="1" dirty="0">
                <a:solidFill>
                  <a:srgbClr val="FF3300"/>
                </a:solidFill>
                <a:latin typeface="Arial" charset="0"/>
              </a:rPr>
              <a:t> Delta                            </a:t>
            </a:r>
          </a:p>
          <a:p>
            <a:pPr>
              <a:defRPr/>
            </a:pPr>
            <a:r>
              <a:rPr lang="en-US" sz="2800" b="1" dirty="0">
                <a:solidFill>
                  <a:srgbClr val="FF3300"/>
                </a:solidFill>
                <a:latin typeface="Arial" charset="0"/>
              </a:rPr>
              <a:t>  </a:t>
            </a:r>
            <a:r>
              <a:rPr lang="en-US" sz="2800" b="1" dirty="0">
                <a:solidFill>
                  <a:schemeClr val="tx2"/>
                </a:solidFill>
                <a:latin typeface="Arial" charset="0"/>
              </a:rPr>
              <a:t>UZÁ – </a:t>
            </a:r>
            <a:r>
              <a:rPr lang="en-US" sz="2400" b="1" dirty="0">
                <a:solidFill>
                  <a:srgbClr val="FF3300"/>
                </a:solidFill>
                <a:latin typeface="Arial" charset="0"/>
              </a:rPr>
              <a:t>II SAMUEL 6:6,7 </a:t>
            </a:r>
            <a:endParaRPr lang="en-US" sz="2800" b="1" dirty="0">
              <a:solidFill>
                <a:srgbClr val="FF3300"/>
              </a:solidFill>
              <a:latin typeface="Arial" charset="0"/>
            </a:endParaRPr>
          </a:p>
          <a:p>
            <a:pPr>
              <a:defRPr/>
            </a:pPr>
            <a:r>
              <a:rPr lang="en-US" sz="2800" b="1" i="1" dirty="0">
                <a:solidFill>
                  <a:srgbClr val="FF3300"/>
                </a:solidFill>
                <a:latin typeface="Arial" charset="0"/>
              </a:rPr>
              <a:t>“…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Estendeu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Uzá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 a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mão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 à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arca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 de Deus e a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segurou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,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porque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os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 bois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tropeçaram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.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Então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 a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ira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 do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Senhor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 se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acendeu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 contra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Uzá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, e Deus o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feriu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por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esta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3200" b="1" i="1" dirty="0">
                <a:latin typeface="Arial" charset="0"/>
              </a:rPr>
              <a:t>IRREVERÊNCIA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, e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morreu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  <a:latin typeface="Arial" charset="0"/>
              </a:rPr>
              <a:t>ali</a:t>
            </a:r>
            <a:r>
              <a:rPr lang="en-US" sz="3200" b="1" i="1" dirty="0">
                <a:solidFill>
                  <a:srgbClr val="FF3300"/>
                </a:solidFill>
                <a:latin typeface="Arial" charset="0"/>
              </a:rPr>
              <a:t>…”</a:t>
            </a:r>
          </a:p>
          <a:p>
            <a:pPr>
              <a:defRPr/>
            </a:pPr>
            <a:endParaRPr lang="pt-BR" sz="3200" b="1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uild="p" bldLvl="5" animBg="1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 rotWithShape="1">
          <a:gsLst>
            <a:gs pos="0">
              <a:schemeClr val="accent1">
                <a:alpha val="63000"/>
              </a:schemeClr>
            </a:gs>
            <a:gs pos="50000">
              <a:schemeClr val="accent1">
                <a:gamma/>
                <a:shade val="46275"/>
                <a:invGamma/>
              </a:schemeClr>
            </a:gs>
            <a:gs pos="100000">
              <a:schemeClr val="accent1">
                <a:alpha val="63000"/>
              </a:schemeClr>
            </a:gs>
          </a:gsLst>
          <a:lin ang="5400000" scaled="1"/>
        </a:gradFill>
        <a:ln w="9525">
          <a:noFill/>
          <a:miter lim="800000"/>
          <a:headEnd/>
          <a:tailEnd/>
        </a:ln>
        <a:effectLst/>
      </a:spPr>
      <a:bodyPr>
        <a:spAutoFit/>
      </a:bodyPr>
      <a:lstStyle>
        <a:defPPr>
          <a:defRPr sz="3600" b="1" dirty="0">
            <a:solidFill>
              <a:srgbClr val="FFFF00"/>
            </a:solidFill>
          </a:defRPr>
        </a:defPPr>
      </a:lstStyle>
    </a:sp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497</Words>
  <Application>Microsoft Office PowerPoint</Application>
  <PresentationFormat>Apresentação na tela (4:3)</PresentationFormat>
  <Paragraphs>58</Paragraphs>
  <Slides>14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Impact</vt:lpstr>
      <vt:lpstr>Berlin Sans FB Demi</vt:lpstr>
      <vt:lpstr>Arial</vt:lpstr>
      <vt:lpstr>Arial Black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IAEASNB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MORDOMIA CRISTÃ</dc:subject>
  <dc:creator>Pr. MARCELO AUGUSTO DE CARVALHO; eliezer.junior</dc:creator>
  <cp:keywords>www.4tons.com.br</cp:keywords>
  <dc:description>COMÉRCIO PROIBIDO. USO PESSOAL</dc:description>
  <cp:lastModifiedBy>UCB - Marcelo Augusto de Carvalho</cp:lastModifiedBy>
  <cp:revision>25</cp:revision>
  <dcterms:created xsi:type="dcterms:W3CDTF">2006-11-11T04:31:59Z</dcterms:created>
  <dcterms:modified xsi:type="dcterms:W3CDTF">2020-12-17T12:49:50Z</dcterms:modified>
</cp:coreProperties>
</file>