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embeddedFontLst>
    <p:embeddedFont>
      <p:font typeface="Algerian" panose="04020705040A02060702" pitchFamily="82" charset="0"/>
      <p:regular r:id="rId9"/>
    </p:embeddedFont>
    <p:embeddedFont>
      <p:font typeface="American Classic" panose="02020603050405020304" pitchFamily="18" charset="0"/>
      <p:bold r:id="rId10"/>
    </p:embeddedFont>
    <p:embeddedFont>
      <p:font typeface="Bookman Old Style" panose="02050604050505020204" pitchFamily="18" charset="0"/>
      <p:regular r:id="rId11"/>
      <p:bold r:id="rId12"/>
      <p:italic r:id="rId13"/>
      <p:boldItalic r:id="rId14"/>
    </p:embeddedFont>
    <p:embeddedFont>
      <p:font typeface="Impact" panose="020B0806030902050204" pitchFamily="34" charset="0"/>
      <p:regular r:id="rId15"/>
    </p:embeddedFont>
  </p:embeddedFontLst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67" d="100"/>
          <a:sy n="67" d="100"/>
        </p:scale>
        <p:origin x="165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8BC058-C942-4943-A1C2-E9F6E93232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3E27B0-8149-47D6-8104-CF80189173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AEE37D-B05E-434F-8EC6-BD3392D2E7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F28F0E-80A8-4EAD-8C45-99B49CDDF5E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7921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5E4E32-2FF4-41F5-8C38-7012530188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C3B2AC-EE5F-4CB5-86F2-79611A8ACB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1764EC-74E4-4499-96E7-6BAF04DE87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2B981D-4BAD-451E-AD42-6B480FE431F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110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AD60D4-1033-4373-9771-311B800003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D5B0B4-0421-4644-94A1-1B3A6F4260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876F95-FEF2-4959-93CA-180295E7FA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A4ED9D-BAA8-4737-9199-FD24D7F234B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83393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C056D2-3F38-4D11-94A9-7BFC93C8F3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9F50B6-4E98-40F0-94E5-D35CBC5D53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CCA69B-1790-4427-85E6-D1C865B6FB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479553-C493-4DD9-8630-A691B60798C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139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1D66E0-4319-4F38-9227-2778658F49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B60E2E-CA3C-4E9C-AB5C-EB82A46C73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173C8C-A499-456D-8DF3-4F34386A94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6B65E-4959-4E61-96E3-6BB6529335B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36895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02B4B7-1658-4299-B638-A2354DE327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22A486-D2AF-4487-B67D-205E418CD0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E05DB5-36D3-4618-A848-55DE28CA00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744A83-B025-4EEA-B96D-BA3F04868AA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93964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0F6856-4678-4448-8336-96C08D322D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26F5004-1851-449B-8663-9512C387F1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AE2D0D6-9806-49D3-AF2B-38FA391905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522F8-A334-4C9C-9367-C4A3681E2F3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69854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51FC5D4-45B2-4379-9C9C-E13108D851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8ADE966-2BAA-4D01-82BF-815AF534FE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C5B12AC-7CAD-42DC-AC70-C3EE0AB60E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F81CB-0738-4C4A-B20D-7EFC9562E6F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0079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2AC9EE9-9C95-46CB-B221-CC998BB611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6F3A06D-BBFD-4766-B868-782264E4C7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A60DE4A-11E1-46C5-8E9A-42CD5CD2E9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A2442B-B845-4E50-9321-BE0A3066294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9939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97B7AF-325B-4F39-A094-90AEFD87AC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9944DD-56BE-44C7-BBB0-13833CD056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EDEF7C-4033-4BCC-B630-FDE86E8D69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AD120E-C198-4497-B025-EF527B2C72E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0395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3F5301-2A73-43AF-8924-3BC9B54195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8BDC97-0ABD-4033-B0AC-3D692123C8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C0FC71-49DB-492B-AFF7-92290059CB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97CCC6-C373-4AF1-924E-CE642B22517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25297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2F"/>
            </a:gs>
            <a:gs pos="100000">
              <a:srgbClr val="0033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181B2D9-B5F7-4B9B-A40B-E6EEB9C6E4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65BBFB1-D30F-485C-A1BC-E7421DDDCF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841F7F-F0AE-48D2-99F1-E35F5BEC781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52F7401-7435-4429-9EBF-6FBA75AD97C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2E47541-87A6-4CE2-8F05-5F792FFE7A5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AC115DD-F9F6-474A-B85E-AFF1E1285116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My Documents\Figuras\fig. crianças\GRUPO CRIANÇAS.jpg">
            <a:extLst>
              <a:ext uri="{FF2B5EF4-FFF2-40B4-BE49-F238E27FC236}">
                <a16:creationId xmlns:a16="http://schemas.microsoft.com/office/drawing/2014/main" id="{F79BBDB4-B984-4919-9F7C-923B7B365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1" r="18932"/>
          <a:stretch>
            <a:fillRect/>
          </a:stretch>
        </p:blipFill>
        <p:spPr bwMode="auto">
          <a:xfrm>
            <a:off x="0" y="0"/>
            <a:ext cx="7620000" cy="581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WordArt 4" descr="Mármore branco">
            <a:extLst>
              <a:ext uri="{FF2B5EF4-FFF2-40B4-BE49-F238E27FC236}">
                <a16:creationId xmlns:a16="http://schemas.microsoft.com/office/drawing/2014/main" id="{75961393-EAB2-4795-9C08-4437F3C49BD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5643563" y="2519362"/>
            <a:ext cx="5486400" cy="7524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pt-BR" sz="3600" b="1" kern="10">
                <a:ln w="12700">
                  <a:solidFill>
                    <a:schemeClr val="hlink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/>
                  </a:outerShdw>
                </a:effectLst>
                <a:cs typeface="Times New Roman" panose="02020603050405020304" pitchFamily="18" charset="0"/>
              </a:rPr>
              <a:t>CRIANÇAS</a:t>
            </a:r>
          </a:p>
        </p:txBody>
      </p:sp>
      <p:sp>
        <p:nvSpPr>
          <p:cNvPr id="2053" name="WordArt 5" descr="Mármore branco">
            <a:extLst>
              <a:ext uri="{FF2B5EF4-FFF2-40B4-BE49-F238E27FC236}">
                <a16:creationId xmlns:a16="http://schemas.microsoft.com/office/drawing/2014/main" id="{AF512AF2-1856-4D85-AECF-0DE4CCD10D2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16594">
            <a:off x="76200" y="5873750"/>
            <a:ext cx="8991600" cy="831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Bottom">
              <a:avLst>
                <a:gd name="adj" fmla="val 100000"/>
              </a:avLst>
            </a:prstTxWarp>
          </a:bodyPr>
          <a:lstStyle/>
          <a:p>
            <a:pPr algn="ctr"/>
            <a:r>
              <a:rPr lang="pt-BR" sz="3600" kern="10"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808080"/>
                  </a:outerShdw>
                </a:effectLst>
                <a:latin typeface="Impact" panose="020B0806030902050204" pitchFamily="34" charset="0"/>
              </a:rPr>
              <a:t>A IMPORTÂNCIA E USO DO DINHEIRO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 descr="Mármore branco">
            <a:extLst>
              <a:ext uri="{FF2B5EF4-FFF2-40B4-BE49-F238E27FC236}">
                <a16:creationId xmlns:a16="http://schemas.microsoft.com/office/drawing/2014/main" id="{B04B1733-71A0-4661-850F-843C8FD9B7E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" y="228600"/>
            <a:ext cx="8763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pt-BR" sz="3600" b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cs typeface="Times New Roman" panose="02020603050405020304" pitchFamily="18" charset="0"/>
              </a:rPr>
              <a:t>O MELHOR LEGADO DOS PAIS AOS FILHOS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8247370B-650B-4748-8940-7E293E432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8200"/>
            <a:ext cx="548640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“O MELHOR LEGADO QUE OS PAIS PODEM DEIXAR AOS FILHOS, </a:t>
            </a:r>
            <a:r>
              <a:rPr lang="pt-BR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É O CONHECIMENTO DO TRABALHO ÚTIL, E O EXEMPLO DE UMA VIDA CARACTERIZADA PELA DESINTERESSADA BENEFICIÊNCIA</a:t>
            </a: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POR UMA VIDA ASSIM MOSTRAM ELES O VERDADEIRO </a:t>
            </a:r>
            <a:r>
              <a:rPr lang="pt-BR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VALOR DO DINHEIRO</a:t>
            </a: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QUE SÓ DEVE SER APRECIADO PELO BEM QUE PODE REALIZAR NO </a:t>
            </a:r>
            <a:r>
              <a:rPr lang="pt-BR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SUPRIR AS PRÓPRIAS NECESSIDADES, E AS DOS OUTROS, E NO PROMOVER O AVANÇAMENTO DA CAUSA DE DEUS</a:t>
            </a: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”. L.A. 390.</a:t>
            </a:r>
          </a:p>
        </p:txBody>
      </p:sp>
      <p:pic>
        <p:nvPicPr>
          <p:cNvPr id="3076" name="Picture 4" descr="C:\My Documents\Figuras\pais e filhos\familia 5.jpg">
            <a:extLst>
              <a:ext uri="{FF2B5EF4-FFF2-40B4-BE49-F238E27FC236}">
                <a16:creationId xmlns:a16="http://schemas.microsoft.com/office/drawing/2014/main" id="{0DFC0953-2B8E-4355-8E66-4C726351B1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8" t="2397"/>
          <a:stretch>
            <a:fillRect/>
          </a:stretch>
        </p:blipFill>
        <p:spPr bwMode="auto">
          <a:xfrm>
            <a:off x="5927725" y="1204913"/>
            <a:ext cx="3063875" cy="550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>
            <a:extLst>
              <a:ext uri="{FF2B5EF4-FFF2-40B4-BE49-F238E27FC236}">
                <a16:creationId xmlns:a16="http://schemas.microsoft.com/office/drawing/2014/main" id="{4E990C29-182C-495B-BBF6-7426FDF5E40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2400" y="76200"/>
            <a:ext cx="8915400" cy="5810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merican Classic" panose="02020603050405020304" pitchFamily="18" charset="0"/>
              </a:rPr>
              <a:t>COMO ENSINAR O USO CORRETO DO DINHEIRO</a:t>
            </a:r>
          </a:p>
        </p:txBody>
      </p:sp>
      <p:pic>
        <p:nvPicPr>
          <p:cNvPr id="4099" name="Picture 3" descr="C:\My Documents\Figuras\pais e filhos\familia na sala.jpg">
            <a:extLst>
              <a:ext uri="{FF2B5EF4-FFF2-40B4-BE49-F238E27FC236}">
                <a16:creationId xmlns:a16="http://schemas.microsoft.com/office/drawing/2014/main" id="{289C17FA-BE67-4F75-A3FD-CD2B04274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38" y="914400"/>
            <a:ext cx="7383462" cy="405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>
            <a:extLst>
              <a:ext uri="{FF2B5EF4-FFF2-40B4-BE49-F238E27FC236}">
                <a16:creationId xmlns:a16="http://schemas.microsoft.com/office/drawing/2014/main" id="{CA1DAF9E-F1DB-459B-B8D5-E6E2C8C97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257800"/>
            <a:ext cx="8686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“QUE SE ENSINE CADA JOVEM E CRIANÇA </a:t>
            </a:r>
            <a:r>
              <a:rPr lang="pt-BR" sz="20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NÃO SIMPLESMENTE A RESOLVER PROBLEMAS IMAGINÁRIOS, MAS FAZER COM PRECISÃO AS CONTAS DE SEUS PRÓPRIOS GANHOS E GASTOS</a:t>
            </a:r>
            <a:r>
              <a:rPr lang="pt-B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QUE APRENDA O DEVIDO USO DO DINHEIRO, USANDO-O”. O.C. 136.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>
            <a:extLst>
              <a:ext uri="{FF2B5EF4-FFF2-40B4-BE49-F238E27FC236}">
                <a16:creationId xmlns:a16="http://schemas.microsoft.com/office/drawing/2014/main" id="{A3619BB6-CA09-4C5F-A935-6FFAE5F757A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2400" y="76200"/>
            <a:ext cx="8867775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mericana BT"/>
              </a:rPr>
              <a:t>ELIMINAR HÁBITOS EXTRAVAGANTES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36C963DB-A98F-4A90-91DB-C0309BB5B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55925"/>
            <a:ext cx="87630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“ENSINAI A VOSSOS FILHOS QUE DEUS TEM REIVINDICAÇÕES SOBRE TODAS AS SUAS POSSES E QUE NADA JAMAIS AS PODERÁ CANCELAR. TUDO QUE TÊM LHES PERTENCE APENAS EM CONFIANÇA, PARA PROVAR SE SERÃO OBEDIENTES. O DINHEIRO É UM TESOURO NECESSÁRIO; </a:t>
            </a:r>
            <a:r>
              <a:rPr lang="pt-BR" sz="20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NÃO SEJA ELE DISSIPADO COM OS QUE DELE NÃO NECESSITAM. ALGUÉM NECESSITA DE VOSSAS DÁDIVAS VOLUNTÁRIAS. . .SE TIVERDES HÁBITOS EXTRAVAGANTES, EXTIRPAI-OS DA VIDA O MAIS BREVE POSSÍVEL. A MENOS QUE O FAÇAIS, ESTAREIS FALIDOS PARA A ETERNIDADE</a:t>
            </a:r>
            <a:r>
              <a:rPr lang="pt-B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E OS HÁBITOS DE ECONOMIA, TRABALHO E SOBRIEDADE SÃO, MESMO NESTE MUNDO, MELHOR PORÇÃO PARA VÓS E VOSSOS FILHOS QUE UM RICO DOTE”. O.C. 134.</a:t>
            </a:r>
          </a:p>
        </p:txBody>
      </p:sp>
      <p:pic>
        <p:nvPicPr>
          <p:cNvPr id="5124" name="Picture 4" descr="C:\My Documents\Figuras\pais e filhos\fhs. 29.jpg">
            <a:extLst>
              <a:ext uri="{FF2B5EF4-FFF2-40B4-BE49-F238E27FC236}">
                <a16:creationId xmlns:a16="http://schemas.microsoft.com/office/drawing/2014/main" id="{A184ADE2-03A4-4BBB-A0CD-A959896D8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5288" y="762000"/>
            <a:ext cx="3236912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WordArt 3">
            <a:extLst>
              <a:ext uri="{FF2B5EF4-FFF2-40B4-BE49-F238E27FC236}">
                <a16:creationId xmlns:a16="http://schemas.microsoft.com/office/drawing/2014/main" id="{FE6B1616-0B80-4045-84A0-354391CBC78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4800" y="152400"/>
            <a:ext cx="8534400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 spc="720"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lgerian" panose="04020705040A02060702" pitchFamily="82" charset="0"/>
              </a:rPr>
              <a:t>ENSINAR ECONOMIA AOS FILHOS</a:t>
            </a:r>
          </a:p>
        </p:txBody>
      </p:sp>
      <p:pic>
        <p:nvPicPr>
          <p:cNvPr id="2" name="Picture 4" descr="C:\My Documents\Figuras\pais e filhos\filho ensina o pai.jpg">
            <a:extLst>
              <a:ext uri="{FF2B5EF4-FFF2-40B4-BE49-F238E27FC236}">
                <a16:creationId xmlns:a16="http://schemas.microsoft.com/office/drawing/2014/main" id="{427C3A3F-E5C0-4D95-9F95-8C6DE563A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/>
          <a:stretch>
            <a:fillRect/>
          </a:stretch>
        </p:blipFill>
        <p:spPr bwMode="auto">
          <a:xfrm>
            <a:off x="228600" y="1295400"/>
            <a:ext cx="36195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5">
            <a:extLst>
              <a:ext uri="{FF2B5EF4-FFF2-40B4-BE49-F238E27FC236}">
                <a16:creationId xmlns:a16="http://schemas.microsoft.com/office/drawing/2014/main" id="{07378369-0D24-44A2-8E51-008EB28C1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955800"/>
            <a:ext cx="49530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“. . .DEVEM OS PAIS DAR AOS FILHOS </a:t>
            </a:r>
            <a:r>
              <a:rPr lang="pt-BR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LIÇÕES DE ECONOMIA</a:t>
            </a: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PARA QUE OS MEMBROS MAIS NOVOS DO REBANHO POSSAM </a:t>
            </a:r>
            <a:r>
              <a:rPr lang="pt-BR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APRENDER A PARTILHAR DA RESPONSABILIDADE DE SUSTENTAR A CAUSA DE DEUS NESTE TEMPO</a:t>
            </a: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”. O.C. 134.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>
            <a:extLst>
              <a:ext uri="{FF2B5EF4-FFF2-40B4-BE49-F238E27FC236}">
                <a16:creationId xmlns:a16="http://schemas.microsoft.com/office/drawing/2014/main" id="{B3EC8E35-F739-4336-BC29-34A1B54FC37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2400" y="152400"/>
            <a:ext cx="8839200" cy="5524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Bookman Old Style" panose="02050604050505020204" pitchFamily="18" charset="0"/>
              </a:rPr>
              <a:t>A HONESTIDADE DEVE SER PRATICADA E ENSIDADA</a:t>
            </a:r>
          </a:p>
        </p:txBody>
      </p:sp>
      <p:pic>
        <p:nvPicPr>
          <p:cNvPr id="7171" name="Picture 3" descr="C:\My Documents\Figuras\fig. crianças\cçs 2.jpg">
            <a:extLst>
              <a:ext uri="{FF2B5EF4-FFF2-40B4-BE49-F238E27FC236}">
                <a16:creationId xmlns:a16="http://schemas.microsoft.com/office/drawing/2014/main" id="{CF968126-4C40-4136-8D8A-1E3FD0E12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21"/>
          <a:stretch>
            <a:fillRect/>
          </a:stretch>
        </p:blipFill>
        <p:spPr bwMode="auto">
          <a:xfrm>
            <a:off x="2514600" y="1143000"/>
            <a:ext cx="4492625" cy="287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 Box 4">
            <a:extLst>
              <a:ext uri="{FF2B5EF4-FFF2-40B4-BE49-F238E27FC236}">
                <a16:creationId xmlns:a16="http://schemas.microsoft.com/office/drawing/2014/main" id="{F4596F7F-E067-4B8D-9592-A8C7C6DF9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67200"/>
            <a:ext cx="8229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“É ESSENCIAL QUE A </a:t>
            </a:r>
            <a:r>
              <a:rPr lang="pt-BR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HONESTIDADE SEJA PRATICADA EM TODOS OS DETALHES DA VIDA DA MÃE</a:t>
            </a: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E É IMPORTANTE QUE NO ENSINO DOS FILHOS SE ENSINE ÀS MENINAS, BEM COMO AOS MENINOS, </a:t>
            </a:r>
            <a:r>
              <a:rPr lang="pt-BR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NUNCA PREVARICAR OU ENGANAR NO MÍNIMO QUE SEJA</a:t>
            </a: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”. O.C. 152.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>
            <a:extLst>
              <a:ext uri="{FF2B5EF4-FFF2-40B4-BE49-F238E27FC236}">
                <a16:creationId xmlns:a16="http://schemas.microsoft.com/office/drawing/2014/main" id="{2DC9F2DB-1909-4D97-9712-223F67F167F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" y="76200"/>
            <a:ext cx="86868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>
              <a:defRPr/>
            </a:pPr>
            <a:r>
              <a:rPr lang="pt-BR" sz="3600" b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chemeClr val="hlink"/>
                    </a:gs>
                    <a:gs pos="50000">
                      <a:schemeClr val="bg1"/>
                    </a:gs>
                    <a:gs pos="100000">
                      <a:schemeClr val="hlink"/>
                    </a:gs>
                  </a:gsLst>
                  <a:lin ang="2700000" scaled="1"/>
                </a:gradFill>
                <a:latin typeface="Times New Roman"/>
                <a:cs typeface="Times New Roman"/>
              </a:rPr>
              <a:t>                           </a:t>
            </a:r>
          </a:p>
          <a:p>
            <a:pPr algn="ctr">
              <a:defRPr/>
            </a:pPr>
            <a:r>
              <a:rPr lang="pt-BR" sz="3600" b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chemeClr val="hlink"/>
                    </a:gs>
                    <a:gs pos="50000">
                      <a:schemeClr val="bg1"/>
                    </a:gs>
                    <a:gs pos="100000">
                      <a:schemeClr val="hlink"/>
                    </a:gs>
                  </a:gsLst>
                  <a:lin ang="2700000" scaled="1"/>
                </a:gradFill>
                <a:latin typeface="Times New Roman"/>
                <a:cs typeface="Times New Roman"/>
              </a:rPr>
              <a:t>                 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6C32E3F0-BBF3-4FED-9CD4-D10F1A896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219200"/>
            <a:ext cx="655320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“O SENHOR NÃO SOMENTE RECLAMA O DÍZIMO COMO SEU, MAS DIZ-NOS COMO DEVE-O SER RESERVADO PARA SI. DIZ ELE: `HONRA O SENHOR COM TUA FAZENDA, E COM AS PRIMÍCIAS DE TODA A TUA RENDA`. </a:t>
            </a:r>
            <a:r>
              <a:rPr lang="pt-BR" sz="20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ISTO NÃO NOS ENSINA QUE DEVEMOS GASTAR CONOSCO MESMO OS NOSSOS HAVERES, E LEVAR O RESTANTE AO SENHOR, MUITO EMBORA SEJA ESTE UM DÍZIMO HONESTO. SEJA A PORÇÃO DO SENHOR SEPARADA PRIMEIRO</a:t>
            </a:r>
            <a:r>
              <a:rPr lang="pt-B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AS INDICAÇÕES DADAS PELO ESPÍIRTO SANTO POR INTERMÉDIO DO APÓSTOLO PAULO SOBRE AS OFERTAS APRESENTA UM PRINCÍPIO QUE SE APLICA TAMBÉM AO DÍZIMO. `</a:t>
            </a:r>
            <a:r>
              <a:rPr lang="pt-BR" sz="20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 PRIMEIRO DIA DA SEMANA CADA UM DE VÓS PONHA DE PARTE O QUE PUDER AJUNTAR, CONFORME A SUA PROSPERIDADE’</a:t>
            </a:r>
            <a:r>
              <a:rPr lang="pt-B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PAIS  E FILHOS ESTÃO AQUI INCLUÍDOS”. L.A. 389.</a:t>
            </a:r>
          </a:p>
        </p:txBody>
      </p:sp>
      <p:pic>
        <p:nvPicPr>
          <p:cNvPr id="8196" name="Picture 4" descr="C:\My Documents\Figuras\pais e filhos\familia culto2.jpg">
            <a:extLst>
              <a:ext uri="{FF2B5EF4-FFF2-40B4-BE49-F238E27FC236}">
                <a16:creationId xmlns:a16="http://schemas.microsoft.com/office/drawing/2014/main" id="{12F7A26E-DC73-47B8-9304-DC9A028B3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813" y="3962400"/>
            <a:ext cx="2516187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512</Words>
  <Application>Microsoft Office PowerPoint</Application>
  <PresentationFormat>Apresentação na tela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5" baseType="lpstr">
      <vt:lpstr>Algerian</vt:lpstr>
      <vt:lpstr>Times New Roman</vt:lpstr>
      <vt:lpstr>Americana BT</vt:lpstr>
      <vt:lpstr>Impact</vt:lpstr>
      <vt:lpstr>American Classic</vt:lpstr>
      <vt:lpstr>Bookman Old Style</vt:lpstr>
      <vt:lpstr>Arial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União Sul Brasileira da IASD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>MORDOMIA CRISTÃ</dc:subject>
  <dc:creator>Pr. MARCELO AUGUSTO DE CARVALHO; USB</dc:creator>
  <cp:keywords>www.4tons.com.br</cp:keywords>
  <dc:description>COMÉRCIO PROIBIDO. USO PESSOAL</dc:description>
  <cp:lastModifiedBy>UCB - Marcelo Augusto de Carvalho</cp:lastModifiedBy>
  <cp:revision>9</cp:revision>
  <dcterms:created xsi:type="dcterms:W3CDTF">2002-04-03T14:26:56Z</dcterms:created>
  <dcterms:modified xsi:type="dcterms:W3CDTF">2020-12-17T12:51:16Z</dcterms:modified>
</cp:coreProperties>
</file>