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25"/>
    </p:embeddedFont>
    <p:embeddedFont>
      <p:font typeface="American Classic" panose="02020603050405020304" pitchFamily="18" charset="0"/>
      <p:bold r:id="rId26"/>
    </p:embeddedFont>
    <p:embeddedFont>
      <p:font typeface="Arial Black" panose="020B0A04020102020204" pitchFamily="34" charset="0"/>
      <p:regular r:id="rId27"/>
      <p:bold r:id="rId28"/>
      <p:italic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708CF51-3965-4A11-BA64-EAF072BD160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3" descr="D:\FRONTPAGE THEMES\ARTSY\ARTBANNA.PNG">
              <a:extLst>
                <a:ext uri="{FF2B5EF4-FFF2-40B4-BE49-F238E27FC236}">
                  <a16:creationId xmlns:a16="http://schemas.microsoft.com/office/drawing/2014/main" id="{39497BA4-ADC5-4B80-B548-A5E6AA34DC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P:\!Themes\Artsy\Arthsepa.gif">
              <a:extLst>
                <a:ext uri="{FF2B5EF4-FFF2-40B4-BE49-F238E27FC236}">
                  <a16:creationId xmlns:a16="http://schemas.microsoft.com/office/drawing/2014/main" id="{B1AD9FFF-294C-4F0F-93CD-ECC374684A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618B371-CD64-4C81-8FD9-811C9CD25D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F354F53-71E5-4931-9733-E393E6F83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EE29B99-A164-4C72-BF8F-FA6D1247A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7874A8-C4C5-4146-B2DF-002BAA73BC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45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31">
            <a:extLst>
              <a:ext uri="{FF2B5EF4-FFF2-40B4-BE49-F238E27FC236}">
                <a16:creationId xmlns:a16="http://schemas.microsoft.com/office/drawing/2014/main" id="{B6F347B3-EDAF-4468-B89A-E9AB8BB98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0DD5D00F-D88A-4B20-A0A5-D6428E4D8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76E781CD-F601-48D0-8734-92DE150A8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ADC7-A144-4B2F-8A4D-BA4AC34E90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48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31">
            <a:extLst>
              <a:ext uri="{FF2B5EF4-FFF2-40B4-BE49-F238E27FC236}">
                <a16:creationId xmlns:a16="http://schemas.microsoft.com/office/drawing/2014/main" id="{2C32885E-1B37-4573-8F9E-2B32795D2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A0101C64-F2CB-474A-84E6-FEA41C840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197DA2FF-4844-4F2F-9712-01F6CA2DD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A1342-1C31-4B32-96D1-E13EA8F3CD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44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031">
            <a:extLst>
              <a:ext uri="{FF2B5EF4-FFF2-40B4-BE49-F238E27FC236}">
                <a16:creationId xmlns:a16="http://schemas.microsoft.com/office/drawing/2014/main" id="{AE655F77-0B08-4CDD-9AEE-3A516B808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C5C2DD-4451-43C0-8918-D52846B9B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625ABFAE-1522-4AE2-9A63-446091C61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9414-4AD4-4540-83DC-075BF149FF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349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1031">
            <a:extLst>
              <a:ext uri="{FF2B5EF4-FFF2-40B4-BE49-F238E27FC236}">
                <a16:creationId xmlns:a16="http://schemas.microsoft.com/office/drawing/2014/main" id="{8FA03703-9B6A-4DF8-B76F-3A3C79FFC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F086C561-D8C5-4959-AD01-6AFBC1A33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66AFDB32-9F9F-4AE1-80F7-06330476F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DA91-6D0F-4EED-8C74-78EDF60FEC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115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364629E4-73EB-406B-8D75-9436D0FE1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>
            <a:extLst>
              <a:ext uri="{FF2B5EF4-FFF2-40B4-BE49-F238E27FC236}">
                <a16:creationId xmlns:a16="http://schemas.microsoft.com/office/drawing/2014/main" id="{95FB289D-4BBF-4A9C-BE80-D777406FD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>
            <a:extLst>
              <a:ext uri="{FF2B5EF4-FFF2-40B4-BE49-F238E27FC236}">
                <a16:creationId xmlns:a16="http://schemas.microsoft.com/office/drawing/2014/main" id="{0166C9D8-6643-44C4-9348-81391ADAF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22578-585B-49CD-86FC-870A0DD14F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900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87AA8991-F97C-4066-9DBF-A89E12B60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9131A2A6-D400-407D-B6AD-9E1CFF90D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33">
            <a:extLst>
              <a:ext uri="{FF2B5EF4-FFF2-40B4-BE49-F238E27FC236}">
                <a16:creationId xmlns:a16="http://schemas.microsoft.com/office/drawing/2014/main" id="{806C7B3A-9A13-476F-AC1D-DFD0DAF70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6B997-81AA-4A2A-B50A-310C621ED8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85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1031">
            <a:extLst>
              <a:ext uri="{FF2B5EF4-FFF2-40B4-BE49-F238E27FC236}">
                <a16:creationId xmlns:a16="http://schemas.microsoft.com/office/drawing/2014/main" id="{9A03ED66-2200-43C3-9B99-A8214B9F7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96C213FD-F8C1-4CC5-9092-96E1A585D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33">
            <a:extLst>
              <a:ext uri="{FF2B5EF4-FFF2-40B4-BE49-F238E27FC236}">
                <a16:creationId xmlns:a16="http://schemas.microsoft.com/office/drawing/2014/main" id="{FE006FBC-89CB-41DE-AD9A-499283762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ED485-D38A-4981-8C93-AB265510A6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1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>
            <a:extLst>
              <a:ext uri="{FF2B5EF4-FFF2-40B4-BE49-F238E27FC236}">
                <a16:creationId xmlns:a16="http://schemas.microsoft.com/office/drawing/2014/main" id="{7599C492-8FE2-45E8-B220-E17C2F335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837BCF3E-D5C2-42BD-A7D1-73AACF05C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33">
            <a:extLst>
              <a:ext uri="{FF2B5EF4-FFF2-40B4-BE49-F238E27FC236}">
                <a16:creationId xmlns:a16="http://schemas.microsoft.com/office/drawing/2014/main" id="{083BF0DA-A3D9-41FE-85D7-8E2BD4DE6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F7EEF-FDB5-4BC8-BDFA-EA2D288528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577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2CFBFC29-4DBA-4819-9E46-EC7D110D9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>
            <a:extLst>
              <a:ext uri="{FF2B5EF4-FFF2-40B4-BE49-F238E27FC236}">
                <a16:creationId xmlns:a16="http://schemas.microsoft.com/office/drawing/2014/main" id="{8ECDF519-EA08-4FC0-855C-A9596DF38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>
            <a:extLst>
              <a:ext uri="{FF2B5EF4-FFF2-40B4-BE49-F238E27FC236}">
                <a16:creationId xmlns:a16="http://schemas.microsoft.com/office/drawing/2014/main" id="{BE881534-CFCC-4ACC-B5D7-2924C5EB9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6345F-B352-42BA-BEF4-AFA827D678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72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753CF830-1C87-41FE-804B-91927F5AD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32">
            <a:extLst>
              <a:ext uri="{FF2B5EF4-FFF2-40B4-BE49-F238E27FC236}">
                <a16:creationId xmlns:a16="http://schemas.microsoft.com/office/drawing/2014/main" id="{0D3DFB4B-F158-4DA8-A613-D3FD8C4DC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33">
            <a:extLst>
              <a:ext uri="{FF2B5EF4-FFF2-40B4-BE49-F238E27FC236}">
                <a16:creationId xmlns:a16="http://schemas.microsoft.com/office/drawing/2014/main" id="{C2D7F600-0762-4713-9B62-819A43839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61E7A-56B4-4B61-854E-A979FF33F3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398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8D89A314-D694-4848-9328-D428CC757D2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027" descr="D:\FRONTPAGE THEMES\ARTSY\ARTHSEPA.PNG">
              <a:extLst>
                <a:ext uri="{FF2B5EF4-FFF2-40B4-BE49-F238E27FC236}">
                  <a16:creationId xmlns:a16="http://schemas.microsoft.com/office/drawing/2014/main" id="{79FD48F2-C762-45FB-A862-316ADF2E0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028" descr="P:\!Themes\Artsy\Arthsepa.gif">
              <a:extLst>
                <a:ext uri="{FF2B5EF4-FFF2-40B4-BE49-F238E27FC236}">
                  <a16:creationId xmlns:a16="http://schemas.microsoft.com/office/drawing/2014/main" id="{E7C21602-3EBC-4938-8C36-47C488D69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029">
            <a:extLst>
              <a:ext uri="{FF2B5EF4-FFF2-40B4-BE49-F238E27FC236}">
                <a16:creationId xmlns:a16="http://schemas.microsoft.com/office/drawing/2014/main" id="{705636DE-5F85-4BF6-AF74-2DC2DE713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1030">
            <a:extLst>
              <a:ext uri="{FF2B5EF4-FFF2-40B4-BE49-F238E27FC236}">
                <a16:creationId xmlns:a16="http://schemas.microsoft.com/office/drawing/2014/main" id="{5BFC3280-AD0B-4A6D-96DE-0901BCEF1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9" name="Rectangle 1031">
            <a:extLst>
              <a:ext uri="{FF2B5EF4-FFF2-40B4-BE49-F238E27FC236}">
                <a16:creationId xmlns:a16="http://schemas.microsoft.com/office/drawing/2014/main" id="{557E9308-A3C2-4C0E-838B-5670C04463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80" name="Rectangle 1032">
            <a:extLst>
              <a:ext uri="{FF2B5EF4-FFF2-40B4-BE49-F238E27FC236}">
                <a16:creationId xmlns:a16="http://schemas.microsoft.com/office/drawing/2014/main" id="{FDE75FA7-61F4-4DC0-ACFC-94F19D8D2F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81" name="Rectangle 1033">
            <a:extLst>
              <a:ext uri="{FF2B5EF4-FFF2-40B4-BE49-F238E27FC236}">
                <a16:creationId xmlns:a16="http://schemas.microsoft.com/office/drawing/2014/main" id="{12EEA09A-115C-4DA4-B0B4-A5A51265E5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C9F148F-FE0F-43C4-B9F8-1C2C47A4CFC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26">
            <a:extLst>
              <a:ext uri="{FF2B5EF4-FFF2-40B4-BE49-F238E27FC236}">
                <a16:creationId xmlns:a16="http://schemas.microsoft.com/office/drawing/2014/main" id="{BE84C8F8-A2B6-442E-BC26-7578A98C29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755905">
            <a:off x="409575" y="1655763"/>
            <a:ext cx="8882063" cy="3706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19620000" scaled="1"/>
                </a:gradFill>
                <a:effectLst>
                  <a:prstShdw prst="shdw13" dist="53882" dir="13500000">
                    <a:srgbClr val="808080"/>
                  </a:prstShdw>
                </a:effectLst>
                <a:latin typeface="Algerian" panose="04020705040A02060702" pitchFamily="82" charset="0"/>
              </a:rPr>
              <a:t>O QUE É UMA </a:t>
            </a:r>
          </a:p>
          <a:p>
            <a:pPr algn="ctr"/>
            <a:r>
              <a:rPr lang="pt-BR" sz="3600" b="1" kern="10"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19620000" scaled="1"/>
                </a:gradFill>
                <a:effectLst>
                  <a:prstShdw prst="shdw13" dist="53882" dir="13500000">
                    <a:srgbClr val="808080"/>
                  </a:prstShdw>
                </a:effectLst>
                <a:latin typeface="Algerian" panose="04020705040A02060702" pitchFamily="82" charset="0"/>
              </a:rPr>
              <a:t>MESADA?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Figuras\fig. crianças\GRUPO CRIANÇAS.jpg">
            <a:extLst>
              <a:ext uri="{FF2B5EF4-FFF2-40B4-BE49-F238E27FC236}">
                <a16:creationId xmlns:a16="http://schemas.microsoft.com/office/drawing/2014/main" id="{C20E9E0B-D972-464B-B44C-D1C2DE48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r="18932"/>
          <a:stretch>
            <a:fillRect/>
          </a:stretch>
        </p:blipFill>
        <p:spPr bwMode="auto">
          <a:xfrm>
            <a:off x="0" y="0"/>
            <a:ext cx="76200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 descr="Mármore branco">
            <a:extLst>
              <a:ext uri="{FF2B5EF4-FFF2-40B4-BE49-F238E27FC236}">
                <a16:creationId xmlns:a16="http://schemas.microsoft.com/office/drawing/2014/main" id="{E3B684DB-6903-4902-80B5-6383E54ECE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5643563" y="2519362"/>
            <a:ext cx="5486400" cy="7524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/>
                  </a:outerShdw>
                </a:effectLst>
                <a:cs typeface="Times New Roman" panose="02020603050405020304" pitchFamily="18" charset="0"/>
              </a:rPr>
              <a:t>CRIANÇAS</a:t>
            </a:r>
          </a:p>
        </p:txBody>
      </p:sp>
      <p:sp>
        <p:nvSpPr>
          <p:cNvPr id="12292" name="WordArt 4" descr="Mármore branco">
            <a:extLst>
              <a:ext uri="{FF2B5EF4-FFF2-40B4-BE49-F238E27FC236}">
                <a16:creationId xmlns:a16="http://schemas.microsoft.com/office/drawing/2014/main" id="{3F48FA17-44B8-456A-A217-33A8A63EF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6594">
            <a:off x="76200" y="5873750"/>
            <a:ext cx="8991600" cy="831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pt-BR" sz="3600" kern="1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Impact" panose="020B0806030902050204" pitchFamily="34" charset="0"/>
              </a:rPr>
              <a:t>A IMPORTÂNCIA E USO DO DINHEIRO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 descr="Mármore branco">
            <a:extLst>
              <a:ext uri="{FF2B5EF4-FFF2-40B4-BE49-F238E27FC236}">
                <a16:creationId xmlns:a16="http://schemas.microsoft.com/office/drawing/2014/main" id="{E208BF57-9089-4832-9172-788482173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763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pt-BR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O MELHOR LEGADO DOS PAIS AOS FILHOS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39A8E438-AFE4-4FDC-A746-34FD141F2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54864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“O MELHOR LEGADO QUE OS PAIS PODEM DEIXAR AOS FILHOS,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É O CONHECIMENTO DO TRABALHO ÚTIL, E O EXEMPLO DE UMA VIDA CARACTERIZADA PELA DESINTERESSADA BENEFICIÊNCIA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. POR UMA VIDA ASSIM MOSTRAM ELES O VERDADEIRO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VALOR DO DINHEIRO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QUE SÓ DEVE SER APRECIADO PELO BEM QUE PODE REALIZAR NO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SUPRIR AS PRÓPRIAS NECESSIDADES, E AS DOS OUTROS, E NO PROMOVER O AVANÇAMENTO DA CAUSA DE DEUS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” L.A. 390</a:t>
            </a:r>
          </a:p>
        </p:txBody>
      </p:sp>
      <p:pic>
        <p:nvPicPr>
          <p:cNvPr id="13316" name="Picture 4" descr="C:\My Documents\Figuras\pais e filhos\familia 5.jpg">
            <a:extLst>
              <a:ext uri="{FF2B5EF4-FFF2-40B4-BE49-F238E27FC236}">
                <a16:creationId xmlns:a16="http://schemas.microsoft.com/office/drawing/2014/main" id="{9657C71E-C516-4EDA-9B7D-D6B58EB0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2397"/>
          <a:stretch>
            <a:fillRect/>
          </a:stretch>
        </p:blipFill>
        <p:spPr bwMode="auto">
          <a:xfrm>
            <a:off x="5927725" y="1204913"/>
            <a:ext cx="30638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extLst>
              <a:ext uri="{FF2B5EF4-FFF2-40B4-BE49-F238E27FC236}">
                <a16:creationId xmlns:a16="http://schemas.microsoft.com/office/drawing/2014/main" id="{BB113105-42E7-4D8E-BFB0-E47EFBBCCC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9154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merican Classic" panose="02020603050405020304" pitchFamily="18" charset="0"/>
              </a:rPr>
              <a:t>COMO ENSINAR O USO CORRETO DO DINHEIRO</a:t>
            </a:r>
          </a:p>
        </p:txBody>
      </p:sp>
      <p:pic>
        <p:nvPicPr>
          <p:cNvPr id="14339" name="Picture 3" descr="C:\My Documents\Figuras\pais e filhos\familia na sala.jpg">
            <a:extLst>
              <a:ext uri="{FF2B5EF4-FFF2-40B4-BE49-F238E27FC236}">
                <a16:creationId xmlns:a16="http://schemas.microsoft.com/office/drawing/2014/main" id="{E970A3FA-0999-4EC7-AD89-1695393C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914400"/>
            <a:ext cx="738346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6D0E610C-578A-45CE-B984-14CFDC5F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“QUE SE ENSINE CADA JOVEM E CRIANÇA 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NÃO SIMPLESMENTE A RESOLVER PROBLEMAS IMAGINÁRIOS, MAS FAZER COM PRECISÃO AS CONTAS DE SEUS PRÓPRIOS GANHOS E GASTOS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QUE APRENDA O DEVIDO USO DO DINHEIRO, USANDO-O” O.C. 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EBB98E03-AA83-40DE-B41F-CD2838C1D0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8677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mericana BT"/>
              </a:rPr>
              <a:t>ELIMINAR HÁBITOS EXTRAVAGANTES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67DCD542-7A78-4DE7-9E19-AA5D63CEC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55925"/>
            <a:ext cx="876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“ENSINAI A VOSSOS FILHOS QUE DEUS TEM REIVINDICAÇÕES SOBRE TODAS AS SUAS POSSES E QUE NADA JAMAIS AS PODERÁ CANCELAR. TUDO QUE TÊM 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LHES PERTENCE APENAS EM CONFIANÇA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PARA PROVAR SE SERÃO OBEDIENTES. O DINHEIRO É UM TESOURO NECESSÁRIO; 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NÃO SEJA ELE DISSIPADO COM OS QUE DELE NÃO NECESSITAM. ALGUÉM NECESSITA DE VOSSAS DÁDIVAS VOLUNTÁRIAS. . .SE TIVERDES HÁBITOS EXTRAVAGANTES, EXTIRPAI-OS DA VIDA O MAIS BREVE POSSÍVEL. A MENOS QUE O FAÇAIS, ESTAREIS FALIDOS PARA A ETERNIDADE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E OS HÁBITOS DE ECONOMIA, TRABALHO E SOBRIEDADE SÃO, MESMO NESTE MUNDO, MELHOR PORÇÃO PARA VÓS E VOSSOS FILHOS QUE UM RICO DOTE” O.C. 134</a:t>
            </a:r>
          </a:p>
        </p:txBody>
      </p:sp>
      <p:pic>
        <p:nvPicPr>
          <p:cNvPr id="15364" name="Picture 4" descr="C:\My Documents\Figuras\pais e filhos\fhs. 29.jpg">
            <a:extLst>
              <a:ext uri="{FF2B5EF4-FFF2-40B4-BE49-F238E27FC236}">
                <a16:creationId xmlns:a16="http://schemas.microsoft.com/office/drawing/2014/main" id="{78F8AB90-A997-4FC3-99B1-18D1564F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762000"/>
            <a:ext cx="32369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0330B153-150E-40C6-974B-227A3A2176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720">
                <a:effectLst>
                  <a:outerShdw dist="45791" dir="3378596" algn="ctr" rotWithShape="0">
                    <a:srgbClr val="4D4D4D"/>
                  </a:outerShdw>
                </a:effectLst>
                <a:latin typeface="Algerian" panose="04020705040A02060702" pitchFamily="82" charset="0"/>
              </a:rPr>
              <a:t>ENSINAR ECONOMIA AOS FILHOS</a:t>
            </a:r>
          </a:p>
        </p:txBody>
      </p:sp>
      <p:pic>
        <p:nvPicPr>
          <p:cNvPr id="16387" name="Picture 3" descr="C:\My Documents\Figuras\pais e filhos\filho ensina o pai.jpg">
            <a:extLst>
              <a:ext uri="{FF2B5EF4-FFF2-40B4-BE49-F238E27FC236}">
                <a16:creationId xmlns:a16="http://schemas.microsoft.com/office/drawing/2014/main" id="{F67FFD77-1452-4641-B139-2194D616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/>
          <a:stretch>
            <a:fillRect/>
          </a:stretch>
        </p:blipFill>
        <p:spPr bwMode="auto">
          <a:xfrm>
            <a:off x="228600" y="1295400"/>
            <a:ext cx="3619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054B95D6-98A2-433C-BCE5-77CDE767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955800"/>
            <a:ext cx="4953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“. . .DEVEM OS PAIS DAR AOS FILHOS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LIÇÕES DE ECONOMIA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PARA QUE OS MEMBROS MAIS NOVOS DO REBANHO POSSAM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APRENDER A PARTILHAR DA RESPONSABILIDADE DE SUSTENTAR A CAUSA DE DEUS NESTE TEMPO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O.C. 134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3042309D-44F9-4290-BC9F-C729D87F5E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552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Bookman Old Style" panose="02050604050505020204" pitchFamily="18" charset="0"/>
              </a:rPr>
              <a:t>A HONESTIDADE DEVE SER PRATICADA E ENSIDADA</a:t>
            </a:r>
          </a:p>
        </p:txBody>
      </p:sp>
      <p:pic>
        <p:nvPicPr>
          <p:cNvPr id="17411" name="Picture 3" descr="C:\My Documents\Figuras\fig. crianças\cçs 2.jpg">
            <a:extLst>
              <a:ext uri="{FF2B5EF4-FFF2-40B4-BE49-F238E27FC236}">
                <a16:creationId xmlns:a16="http://schemas.microsoft.com/office/drawing/2014/main" id="{025A0E14-686B-4BB1-A94F-C910644E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/>
          <a:stretch>
            <a:fillRect/>
          </a:stretch>
        </p:blipFill>
        <p:spPr bwMode="auto">
          <a:xfrm>
            <a:off x="2514600" y="1143000"/>
            <a:ext cx="44926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CACDC258-62FE-4143-AEF6-CAF8E954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70375"/>
            <a:ext cx="8229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“É ESSENCIAL QUE A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HONESTIDADE SEJA PRATICADA EM TODOS OS DETALHES DA VIDA DA MÃE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E É IMPORTANTE QUE NO ENSINO DOS FILHOS SE ENSINE ÀS MENINAS, BEM COMO AOS MENINOS,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 NUNCA PREVARICAR OU ENGANAR NO MÍNIMO QUE SEJA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” O.C. 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extLst>
              <a:ext uri="{FF2B5EF4-FFF2-40B4-BE49-F238E27FC236}">
                <a16:creationId xmlns:a16="http://schemas.microsoft.com/office/drawing/2014/main" id="{A95EB554-8630-4B46-9645-A588222E37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686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pt-B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chemeClr val="tx2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                          </a:t>
            </a:r>
          </a:p>
          <a:p>
            <a:pPr algn="ctr">
              <a:defRPr/>
            </a:pPr>
            <a:r>
              <a:rPr lang="pt-B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50000">
                      <a:schemeClr val="tx2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                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B0CAFC20-5D5E-42CB-912A-2765DBE8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6553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“O SENHOR NÃO SOMENTE RECLAMA O DÍZIMO COMO SEU, MAS DIZ-NOS COMO DEVE-O SER RESERVADO PARA SI. DIZ ELE: `HONRA O SENHOR COM TUA FAZENDA, E COM AS PRIMÍCIAS DE TODA A TUA RENDA`. 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ISTO NÃO NOS ENSINA QUE DEVEMOS GASTAR CONOSCO MESMO OS NOSSOS HAVERES, E LEVAR O RESTANTE AO SENHOR, MUITO EMBORA SEJA ESTE UM DÍZIMO HONESTO. SEJA A PORÇÃO DO SENHOR SEPARADA PRIMEIRO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AS INDICAÇÕES DADAS PELO ESPÍIRTO SANTO POR INTERMÉDIO DO APÓSTOLO PAULO SOBRE AS OFERTAS, APRESENTA UM PRINCÍPIO QUE SE APLICA TAMBÉM AO DÍZIMO. `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NO PRIMEIRO DIA DA SEMANA CADA UM DE VÓS PONHA DE PARTE O QUE PUDER AJUNTAR, CONFORME A SUA PROSPERIDADE’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 PAIS  E FILHOS ESTÃO AQUI INCLUÍDOS” L.A. 389</a:t>
            </a:r>
          </a:p>
        </p:txBody>
      </p:sp>
      <p:pic>
        <p:nvPicPr>
          <p:cNvPr id="18436" name="Picture 4" descr="C:\My Documents\Figuras\pais e filhos\familia culto2.jpg">
            <a:extLst>
              <a:ext uri="{FF2B5EF4-FFF2-40B4-BE49-F238E27FC236}">
                <a16:creationId xmlns:a16="http://schemas.microsoft.com/office/drawing/2014/main" id="{8CB55E4D-F99F-4A0D-9388-83484318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962400"/>
            <a:ext cx="25161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My Documents\Figuras\pais e filhos\familia no parque.jpg">
            <a:extLst>
              <a:ext uri="{FF2B5EF4-FFF2-40B4-BE49-F238E27FC236}">
                <a16:creationId xmlns:a16="http://schemas.microsoft.com/office/drawing/2014/main" id="{5257DA66-D5E8-4F81-9011-1F2C370B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838200"/>
            <a:ext cx="359568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>
            <a:extLst>
              <a:ext uri="{FF2B5EF4-FFF2-40B4-BE49-F238E27FC236}">
                <a16:creationId xmlns:a16="http://schemas.microsoft.com/office/drawing/2014/main" id="{3548E618-EE91-41A6-96CE-23AE893C0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4876800" cy="3886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Times New Roman" panose="02020603050405020304" pitchFamily="18" charset="0"/>
              </a:rPr>
              <a:t>COMO ENSINAR</a:t>
            </a:r>
          </a:p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Times New Roman" panose="02020603050405020304" pitchFamily="18" charset="0"/>
              </a:rPr>
              <a:t> OS FILHOS</a:t>
            </a:r>
          </a:p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Times New Roman" panose="02020603050405020304" pitchFamily="18" charset="0"/>
              </a:rPr>
              <a:t>A DEVOLVEREM</a:t>
            </a:r>
          </a:p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Times New Roman" panose="02020603050405020304" pitchFamily="18" charset="0"/>
              </a:rPr>
              <a:t> A DEUS SEUS </a:t>
            </a:r>
          </a:p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cs typeface="Times New Roman" panose="02020603050405020304" pitchFamily="18" charset="0"/>
              </a:rPr>
              <a:t>DÍZIMOS E OFERTAS?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 descr="Vertical estreita">
            <a:extLst>
              <a:ext uri="{FF2B5EF4-FFF2-40B4-BE49-F238E27FC236}">
                <a16:creationId xmlns:a16="http://schemas.microsoft.com/office/drawing/2014/main" id="{A90F81F3-9393-4D13-92A4-CF227FA0F3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76200" y="76200"/>
            <a:ext cx="9144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315"/>
              </a:avLst>
            </a:prstTxWarp>
          </a:bodyPr>
          <a:lstStyle/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BlippoBlaD"/>
              </a:rPr>
              <a:t>NO LAR</a:t>
            </a:r>
          </a:p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BlippoBlaD"/>
              </a:rPr>
              <a:t> EDUCANDO NOSSOS FILHOS NA FIDELIDADE</a:t>
            </a:r>
          </a:p>
          <a:p>
            <a:pPr algn="ctr"/>
            <a:r>
              <a:rPr lang="pt-BR" sz="3600" b="1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BlippoBlaD"/>
              </a:rPr>
              <a:t>06 - 10 ANOS</a:t>
            </a:r>
          </a:p>
        </p:txBody>
      </p:sp>
      <p:pic>
        <p:nvPicPr>
          <p:cNvPr id="20483" name="Picture 3" descr="C:\My Documents\Figuras\pais e filhos\mae explicando.jpg">
            <a:extLst>
              <a:ext uri="{FF2B5EF4-FFF2-40B4-BE49-F238E27FC236}">
                <a16:creationId xmlns:a16="http://schemas.microsoft.com/office/drawing/2014/main" id="{61F92A98-5FE7-4F38-8E71-E4378C76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133600"/>
            <a:ext cx="3340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34390A21-5F34-4FAD-81D5-F4F7F6BD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5181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 PAI, A MÃE OU TUTOR DECIDE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DAR UMA QUANTIA EM DINEHIRO, SEMANAL, OU MENSALMENTE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AOS FILHOS COMO MESADA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 PAI OU A MÃE,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COM O DINHEIRO EM MÃOS ENSINA COMO SEPARAR OS DÍZIMOS E OFERTAS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E POSTERIORMENTE A CRIANÇA DEVERÁ FAZE-LO SOZINHA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pt-B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y Documents\Figuras\pais e filhos\familia 16.jpg">
            <a:extLst>
              <a:ext uri="{FF2B5EF4-FFF2-40B4-BE49-F238E27FC236}">
                <a16:creationId xmlns:a16="http://schemas.microsoft.com/office/drawing/2014/main" id="{E9CFBF48-92D1-475F-B7CF-CBAE9676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038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A81FA0CC-5774-444B-B2A0-ADF2CD14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8534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pt-B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OS PAIS DEVEM PREPARAR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DOIS COFRES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: UM PARA O DÍZIMO E OUTRO PARA AS OFERTAS, E ANTES DE AS CRIANÇAS DEPOSITAREM SEUS DÍZIMOS E SUAS OFERTAS, EXPLICAR-LHES QUE O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DÍZIMO É UMA DEVOLUÇÃO A DEUS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QUE ESTE DINHEIRO SERÁ USADO PARA O SUSTENTO DOS PREGADORES DE SUA PALAVRA.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 AS OFERTAS SÃO UMA EXPRESSÃO DE GRATIDÃO A DEUS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QUE SERÃO USADAS NAS DESPESAS DA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Vertical estreita">
            <a:extLst>
              <a:ext uri="{FF2B5EF4-FFF2-40B4-BE49-F238E27FC236}">
                <a16:creationId xmlns:a16="http://schemas.microsoft.com/office/drawing/2014/main" id="{7FD3025A-0EE6-4D43-9597-CC3C8FBF4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304800"/>
            <a:ext cx="881062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QUANDO COMEÇAR COM AS MESADAS?</a:t>
            </a:r>
          </a:p>
        </p:txBody>
      </p:sp>
      <p:pic>
        <p:nvPicPr>
          <p:cNvPr id="5123" name="Picture 3" descr="menino executivo">
            <a:extLst>
              <a:ext uri="{FF2B5EF4-FFF2-40B4-BE49-F238E27FC236}">
                <a16:creationId xmlns:a16="http://schemas.microsoft.com/office/drawing/2014/main" id="{B4380B55-5F81-437D-8AC2-BED9483F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>
            <a:fillRect/>
          </a:stretch>
        </p:blipFill>
        <p:spPr bwMode="auto">
          <a:xfrm>
            <a:off x="444500" y="2233613"/>
            <a:ext cx="306070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8A326752-CC87-4CE8-8806-BD5C96AB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05000"/>
            <a:ext cx="5181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 PLANO PODE SER INICIADO EM QUALQUER TEMPO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APÓS A IDADE DE 6 OU 7 ANOS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. MAS EXISTEM CASOS ESPECIAIS ONDE OS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FILHOS DE MENOR IDADE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FORAM DE ALGUMA FORMA ENSINADOS PELOS PAIS, E ELES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ESTÃO PRONTOS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PARA PARTILHAR NO MOMENTO EM QUE SE RECOLHEM OS DÍZIMOS E AS OFERTAS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y Documents\Figuras\pais e filhos\familia na sala.jpg">
            <a:extLst>
              <a:ext uri="{FF2B5EF4-FFF2-40B4-BE49-F238E27FC236}">
                <a16:creationId xmlns:a16="http://schemas.microsoft.com/office/drawing/2014/main" id="{2B4EBA4D-F637-48A1-94F1-F7756306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52400"/>
            <a:ext cx="407193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430E9080-98C5-4D18-930F-968E079D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686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pt-B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OS PAIS DEVERÃO ENSINAR AOS FILHOS ESTA DECLARAÇÃO DE RECONHECIMENTO E FIDELIDADE: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“ESTOU AGRADECIDO A JESUS PELO QUE ELE ME DÁ ATRAVÉS DOS MEUS PAIS. RECONHEÇO QUE TUDO PERTENCE AO MEU CRIADOR JESUS, E QUE ELE É DONO DE TUDO. POR ISSO, HOJE LHE DEVOLVO OS DÍZIMOS E DOU OFERTAS DE GRATIDÃO PELA SALVAÇÃO EM JESUS CRISTO”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y Documents\Figuras\pais e filhos\pai e filhas culto.jpg">
            <a:extLst>
              <a:ext uri="{FF2B5EF4-FFF2-40B4-BE49-F238E27FC236}">
                <a16:creationId xmlns:a16="http://schemas.microsoft.com/office/drawing/2014/main" id="{4C69199C-8768-46B6-80BB-5EB8890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057400"/>
            <a:ext cx="3524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695EE887-DB50-437C-B2EA-FFF842CD7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72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pt-BR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FINALMENTE, DE JOELHOS, O PAI CONVIDA A CRIANÇA QUE ORE PEDINDO A DEUS QUE ACEITE SEUS DÍZIMOS E OFERTAS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 descr="Vertical estreita">
            <a:extLst>
              <a:ext uri="{FF2B5EF4-FFF2-40B4-BE49-F238E27FC236}">
                <a16:creationId xmlns:a16="http://schemas.microsoft.com/office/drawing/2014/main" id="{DD1CA036-036E-42ED-8821-46BB26E8B7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60363"/>
            <a:ext cx="7924800" cy="10874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NA IGREJA DEVE HAVER </a:t>
            </a:r>
          </a:p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UMA LITURGIA ESPECIAL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68D499FA-67BC-4B58-80E7-51D597F8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8458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PODE-SE SEPARAR UM SÁBADO DE CADA MÊS OU TRIMESTRE, PARA FAZER UMA LITURGIA ESPECIAL PARA AS CRIANÇAS ANTES QUE SE RECOLHAM OS DÍZIMOS E OFERTAS DOS ADULTOS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PODE EXISTIR UM 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HINO ESPECIAL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E SE CONVERTER EM HINO OFICIAL O MESMO DEVE SER CANTADO PELOS ADULTOS E CRIANÇAS, NO MOMENTO DE RECOLHER DÍZIMOS E OFERTAS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OS DIÁCONOS E DIACONISAS CRIANÇAS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SERÃO PREPARADAS COM UMA ROUPA ESPECIAL, PARA SAIR DA PLATAFORMA COM REVERÊNCIA, </a:t>
            </a:r>
            <a:r>
              <a:rPr lang="pt-BR" sz="2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TENDO SALVAS ESPECIAIS</a:t>
            </a: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, PARA RECOLHEREM OS DÍZIMOS E AS OFERTAS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 descr="Vertical estreita">
            <a:extLst>
              <a:ext uri="{FF2B5EF4-FFF2-40B4-BE49-F238E27FC236}">
                <a16:creationId xmlns:a16="http://schemas.microsoft.com/office/drawing/2014/main" id="{EE83A7A2-7E25-4207-A777-4B42130C85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6172200" cy="13128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CONTINUAÇÃO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43E01393-D9DF-47FA-8411-E96A83B6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534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OU</a:t>
            </a: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CADA CRIANÇA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IRÁ À FRENTE ENTREGAR, PESSOALMENTE, SEUS DÍZIMOS E OFERTAS</a:t>
            </a:r>
          </a:p>
          <a:p>
            <a:pPr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UMA CRIANÇA PODE FAZER A ORAÇÃO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PELOS DÍZIMOS E OFERTAS</a:t>
            </a:r>
          </a:p>
          <a:p>
            <a:pPr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6. A SEGUIR ESTAS CRIANÇAS DESIGNADAS COMO DIÁCONOS E DIACONISAS, ENTREGARÃO OS DÍZIMOS E OFERTAS PARA O TESOUREIRO DA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Figuras\FINAN027.WMF">
            <a:extLst>
              <a:ext uri="{FF2B5EF4-FFF2-40B4-BE49-F238E27FC236}">
                <a16:creationId xmlns:a16="http://schemas.microsoft.com/office/drawing/2014/main" id="{C89172F0-DE92-4307-8143-6C1D5DEA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4718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extLst>
              <a:ext uri="{FF2B5EF4-FFF2-40B4-BE49-F238E27FC236}">
                <a16:creationId xmlns:a16="http://schemas.microsoft.com/office/drawing/2014/main" id="{5E1F3F1E-ACE0-4011-AF37-1E649F6C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883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É O VALOR EM DINHEIRO QUE UM PAI OU UMA MÃE DECIDE DAR AO SEU FILHO OU FILHA, PARA QUE ELES SEJAM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ENSINADOS A VALORIZAR E ADMINISTRAR O DINHEIRO COMO DEUS QUER</a:t>
            </a:r>
          </a:p>
          <a:p>
            <a:pPr algn="ctr">
              <a:spcBef>
                <a:spcPct val="50000"/>
              </a:spcBef>
              <a:defRPr/>
            </a:pPr>
            <a:endParaRPr lang="pt-BR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QUE OS DÍZIMOS E AS OFERTAS SEJAM PRIMEIRO,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ANTES DE QUALQUER OUTRA DESPESA PESSOAL. TAMBÉM AJUDA A PREPARAR OS FILHOS PARA A IDADE ADULTA. ALÉM DE TUDO, UNE 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id="{09352EDE-237D-4576-84AB-B4F796EA4C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0"/>
            <a:ext cx="90678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A MESADA NÃO DEVE SER CONSIDERADA </a:t>
            </a:r>
          </a:p>
          <a:p>
            <a:pPr algn="ctr"/>
            <a:r>
              <a:rPr lang="pt-B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COMO RECOMPENSA OU PUNIÇÃO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0DE0A4D-B33C-49D4-9BF4-4766DDD7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A MESADA NÃO DEVE SER USADA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COMO RECOMPENSA OU PUNIÇÃO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A PRÁTICA MAIS COMUM É UTILIZAR A MESADA COMO UMA CHANTAGEM COM VISTAS A BOAS NOTAS, OU ESTIMULAR O FILHO A TER UM MELHOR COMPORTAMENTO, OU TAMBÉM PARA A REALIZAÇÃO DE TAREFAS. ESTE TIPO DE RECOMPENSA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CORROMPE A CRIANÇA OU O JOVEM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, E LHE DÁ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UM FALSO SENTIDO DE VALORES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. QUANDO A MESADA É SUSPENSA COMO UMA PUNIÇÃO, O QUE SE ESTÁ DIZENDO AO FILHO É: ‘SE VOCÊ SE COMPORTAR, NÓS LHE PAGAREMOS’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y Documents\Figuras\fig. crianças\cçs 11.jpg">
            <a:extLst>
              <a:ext uri="{FF2B5EF4-FFF2-40B4-BE49-F238E27FC236}">
                <a16:creationId xmlns:a16="http://schemas.microsoft.com/office/drawing/2014/main" id="{202A4D46-99FA-4258-B89B-E80B4D07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"/>
          <a:stretch>
            <a:fillRect/>
          </a:stretch>
        </p:blipFill>
        <p:spPr bwMode="auto">
          <a:xfrm>
            <a:off x="4791075" y="228600"/>
            <a:ext cx="4148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F46B7B81-57B5-48DF-A081-0DF90944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3962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QUANDO UMA MESADA É CONCEDIDA COMO RECOMPENSA OU CASTIGO, PERDE-SE O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VALOR EDUCATIVO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. EVITE EDUCAR OS FILHOS ATRAVÉS DE PRESENTES E INDULGÊNCIAS. NÃO ESTIPULE RECOMPENSA PARA CADA COISA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Documents\Figuras\pais e filhos\fhs 4.jpg">
            <a:extLst>
              <a:ext uri="{FF2B5EF4-FFF2-40B4-BE49-F238E27FC236}">
                <a16:creationId xmlns:a16="http://schemas.microsoft.com/office/drawing/2014/main" id="{B0FDC885-216B-4300-9461-85396687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984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My Documents\Figuras\pais e filhos\fhs.22.jpg">
            <a:extLst>
              <a:ext uri="{FF2B5EF4-FFF2-40B4-BE49-F238E27FC236}">
                <a16:creationId xmlns:a16="http://schemas.microsoft.com/office/drawing/2014/main" id="{0B60EA1C-333A-48D5-9F01-EFC08B4A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4863"/>
            <a:ext cx="2971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2FBE66DD-6F17-49AF-9C0D-2728C637B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25700"/>
            <a:ext cx="8763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“. . . NÃO DEVEM SER CARREGADOS, </a:t>
            </a:r>
            <a:r>
              <a:rPr lang="pt-BR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SUPRINDO-LHES DINHEIRO COMO SE HOUVESSE INEXAURÍVEL ABASTECIMENTO</a:t>
            </a: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DE ONDE PUDESSEM TIRAR PARA SATISFAÇÃO DE TODA SUPOSTA NECESSIDADE”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 L. A. 386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extLst>
              <a:ext uri="{FF2B5EF4-FFF2-40B4-BE49-F238E27FC236}">
                <a16:creationId xmlns:a16="http://schemas.microsoft.com/office/drawing/2014/main" id="{62D6FAB4-EDF8-4059-AED5-E44DDEAABC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834438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Algerian" panose="04020705040A02060702" pitchFamily="82" charset="0"/>
              </a:rPr>
              <a:t>DIRETRIZES PARA O SISTEMA DE MESADAS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72EC5BA-44CD-40AC-9CCD-C3D16B01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8763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 SISTEMA ADOTADO DE MESADA DEVE SER EXPLICADO À CRIANÇA DESDE SUA INFÂNCIA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ELA DEVE SER RAZOÁVEL, SENDO AUMENTADA NA PROPORÇÃO EM QUE A CRIANÇA VAI FICANDO MAIS VELHA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OS PAIS DEVEM ESTAR DE ACORDO COM ANTECEDÊNCIA E ENSINAR OS FILHOS O QUE DEVEM SEPARAR PRIMEIRO – OS DÍZIMOS E AS OFERTAS – E QUE OUTRAS DESPESAS A MESADA COBRIRÁ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DEVE SER PAGA SEMANALMENTE AOS FILHOS MENORES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:a16="http://schemas.microsoft.com/office/drawing/2014/main" id="{D6E6317A-F8E9-476F-87A3-9A7F5FED94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90500"/>
            <a:ext cx="6400800" cy="1409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BankGothic Lt BT"/>
              </a:rPr>
              <a:t>CONTINUAÇÃO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836817D-76ED-4979-BDC0-6E422EA1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8763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5.   UMA VEZ ESTABELECIDA À MESADA, NÃO DEVE SER     DADO MAIS DINHEIRO, PELO FATO DA CRIANÇA JÁ TER GASTO TUDO AQUILO QUE RECEBEU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DEVE SER PERMITIDO À CRIANÇA TOMAR SUAS PRÓPRIAS DECISÕES QUANTO AO GASTAR. MAIS TARDE, OS PAIS PODERÃO AVALIAR COM A CRIANÇA AS DECISÕES TOMADAS POR ELA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6"/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NENHUMA REMUNERAÇÃO DEVE SER DADA A CRIANÇA POR REALIZAR TAREFAS QUE LHE FORAM DESIGNADAS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endParaRPr lang="pt-B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AA818797-47E8-4D31-B3E2-D18487668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5638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72"/>
              </a:avLst>
            </a:prstTxWarp>
          </a:bodyPr>
          <a:lstStyle/>
          <a:p>
            <a:pPr algn="ctr"/>
            <a:r>
              <a:rPr lang="pt-BR" sz="3600" b="1" kern="1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BankGothic Lt BT"/>
              </a:rPr>
              <a:t>CONTINUAÇÃO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416C1A14-7D34-4BF1-AB08-1DD3EF12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38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8.   O PAI PODE REMUNERAR O FILHO SÓ QUANDO TIVEREM TRABALHOS EXTRAS PARA FAZER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9.   O FILHO MAIS VELHO PODERÁ SER ENCORAJADO A FAZER TRABALHOS EXTRAS PARA AUMENTAR AS SUAS ENTRADAS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10. ANUALMENTE DEVE SER FEITO UM ESTUDO DOS VALORES DAS MESADAS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Artes">
  <a:themeElements>
    <a:clrScheme name="Art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apresentação\Artes.pot</Template>
  <TotalTime>155</TotalTime>
  <Words>1379</Words>
  <Application>Microsoft Office PowerPoint</Application>
  <PresentationFormat>Apresentação na tela (4:3)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5" baseType="lpstr">
      <vt:lpstr>Algerian</vt:lpstr>
      <vt:lpstr>Times New Roman</vt:lpstr>
      <vt:lpstr>Americana BT</vt:lpstr>
      <vt:lpstr>Impact</vt:lpstr>
      <vt:lpstr>BlippoBlaD</vt:lpstr>
      <vt:lpstr>American Classic</vt:lpstr>
      <vt:lpstr>Bookman Old Style</vt:lpstr>
      <vt:lpstr>Wingdings</vt:lpstr>
      <vt:lpstr>Arial Black</vt:lpstr>
      <vt:lpstr>Arial</vt:lpstr>
      <vt:lpstr>BankGothic Lt BT</vt:lpstr>
      <vt:lpstr>Artes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União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MORDOMIA CRISTÃ</dc:subject>
  <dc:creator>Pr. MARCELO AUGUSTO DE CARVALHO; USB</dc:creator>
  <cp:keywords>www.4tons.com.br</cp:keywords>
  <dc:description>COMÉRCIO PROIBIDO. USO PESSOAL</dc:description>
  <cp:lastModifiedBy>UCB - Marcelo Augusto de Carvalho</cp:lastModifiedBy>
  <cp:revision>20</cp:revision>
  <dcterms:created xsi:type="dcterms:W3CDTF">2002-04-03T17:41:09Z</dcterms:created>
  <dcterms:modified xsi:type="dcterms:W3CDTF">2020-12-17T12:51:39Z</dcterms:modified>
</cp:coreProperties>
</file>