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301" r:id="rId2"/>
    <p:sldId id="302" r:id="rId3"/>
    <p:sldId id="282" r:id="rId4"/>
    <p:sldId id="283" r:id="rId5"/>
    <p:sldId id="303" r:id="rId6"/>
    <p:sldId id="284" r:id="rId7"/>
    <p:sldId id="304" r:id="rId8"/>
    <p:sldId id="305" r:id="rId9"/>
    <p:sldId id="286" r:id="rId10"/>
    <p:sldId id="285" r:id="rId11"/>
    <p:sldId id="298" r:id="rId12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13"/>
      <p:bold r:id="rId14"/>
      <p:italic r:id="rId15"/>
    </p:embeddedFont>
  </p:embeddedFontLst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rgbClr val="0000FF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FF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FF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FF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FF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0000FF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0000FF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0000FF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0000FF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CC0000"/>
    <a:srgbClr val="990000"/>
    <a:srgbClr val="660033"/>
    <a:srgbClr val="336600"/>
    <a:srgbClr val="00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30783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235812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13896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15564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74335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50098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352210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4175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000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81746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69044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mestre 3 cópia">
            <a:extLst>
              <a:ext uri="{FF2B5EF4-FFF2-40B4-BE49-F238E27FC236}">
                <a16:creationId xmlns:a16="http://schemas.microsoft.com/office/drawing/2014/main" id="{D633E06D-43D5-4353-9A23-090AB9029F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AAA06B5-7688-4BAF-9D10-27006FFBF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95375" y="12779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altLang="pt-BR" b="1">
                <a:solidFill>
                  <a:srgbClr val="0000FF"/>
                </a:solidFill>
              </a:rPr>
              <a:t>O CRISTÃO E AS DÍVIDAS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DA18F28-C4E3-48CB-8A74-C7B1804FBE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50913" y="2574925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Tx/>
              <a:buNone/>
            </a:pPr>
            <a:r>
              <a:rPr lang="pt-BR" altLang="pt-BR" sz="4000" b="1">
                <a:solidFill>
                  <a:srgbClr val="CC0000"/>
                </a:solidFill>
              </a:rPr>
              <a:t>   “A ninguém fiqueis devendo coisa alguma, exceto o amor com que vos ameis uns aos outros...”  </a:t>
            </a:r>
            <a:r>
              <a:rPr lang="pt-BR" altLang="pt-BR" b="1">
                <a:solidFill>
                  <a:srgbClr val="003300"/>
                </a:solidFill>
              </a:rPr>
              <a:t>Rom. 13: 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1D72AA37-FE76-4B81-A32A-8AD42CEC82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981075"/>
            <a:ext cx="7345362" cy="4824413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pt-BR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Conselhos do Céu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pt-BR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“Decidi nunca incorrer em outro débito. Negai-vos mil e uma coisas antes de entrar em outra dívida.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pt-BR" sz="24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Essa tem sido a maldição de vossa vida. Evitai-a como evitaríeis a varíola.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pt-BR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Fazei com Deus, o solene concerto de, com a Sua bênção, pagar vossas dívidas e a ninguém dever coisa alguma, ainda que tenhais de viver a pão e água.”</a:t>
            </a:r>
            <a:r>
              <a:rPr lang="pt-BR" sz="1600" b="1">
                <a:effectLst>
                  <a:outerShdw blurRad="38100" dist="38100" dir="2700000" algn="tl">
                    <a:srgbClr val="C0C0C0"/>
                  </a:outerShdw>
                </a:effectLst>
              </a:rPr>
              <a:t>AE - 257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lang="pt-BR" sz="1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>
            <a:extLst>
              <a:ext uri="{FF2B5EF4-FFF2-40B4-BE49-F238E27FC236}">
                <a16:creationId xmlns:a16="http://schemas.microsoft.com/office/drawing/2014/main" id="{228D4389-4FAD-4EC9-9E3A-5A908130E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773238"/>
            <a:ext cx="7273925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“Reconcilia-te, pois, com Ele e tem paz, e assim te sobrevirá o bem.”</a:t>
            </a:r>
          </a:p>
          <a:p>
            <a:pPr algn="ctr">
              <a:defRPr/>
            </a:pPr>
            <a:endParaRPr lang="pt-BR" sz="32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pt-BR" sz="3200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defRPr/>
            </a:pPr>
            <a:endParaRPr lang="pt-BR" sz="32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defRPr/>
            </a:pPr>
            <a:r>
              <a:rPr lang="pt-BR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“Deleitar-te-ás, pois, no Todo-Poderoso e levantarás o rosto para Deus.”</a:t>
            </a:r>
            <a:r>
              <a:rPr lang="pt-BR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</a:t>
            </a:r>
            <a:r>
              <a:rPr lang="pt-BR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Jó 22: 21,26</a:t>
            </a:r>
          </a:p>
        </p:txBody>
      </p:sp>
      <p:sp>
        <p:nvSpPr>
          <p:cNvPr id="45062" name="WordArt 6">
            <a:extLst>
              <a:ext uri="{FF2B5EF4-FFF2-40B4-BE49-F238E27FC236}">
                <a16:creationId xmlns:a16="http://schemas.microsoft.com/office/drawing/2014/main" id="{0C2A95B6-75E9-4D64-A317-A09F356CD12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132138" y="981075"/>
            <a:ext cx="408622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DDEBCF"/>
                    </a:gs>
                    <a:gs pos="25000">
                      <a:srgbClr val="9CB86E"/>
                    </a:gs>
                    <a:gs pos="50000">
                      <a:srgbClr val="156B13"/>
                    </a:gs>
                    <a:gs pos="75000">
                      <a:srgbClr val="9CB86E"/>
                    </a:gs>
                    <a:gs pos="100000">
                      <a:srgbClr val="DDEBCF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O Apelo do Senhor</a:t>
            </a:r>
          </a:p>
        </p:txBody>
      </p:sp>
      <p:sp>
        <p:nvSpPr>
          <p:cNvPr id="45065" name="WordArt 9">
            <a:extLst>
              <a:ext uri="{FF2B5EF4-FFF2-40B4-BE49-F238E27FC236}">
                <a16:creationId xmlns:a16="http://schemas.microsoft.com/office/drawing/2014/main" id="{E070AA59-1DA2-4027-B115-8B656440E64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779838" y="3141663"/>
            <a:ext cx="288607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DDEBCF"/>
                    </a:gs>
                    <a:gs pos="25000">
                      <a:srgbClr val="9CB86E"/>
                    </a:gs>
                    <a:gs pos="50000">
                      <a:srgbClr val="156B13"/>
                    </a:gs>
                    <a:gs pos="75000">
                      <a:srgbClr val="9CB86E"/>
                    </a:gs>
                    <a:gs pos="100000">
                      <a:srgbClr val="DDEBCF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O resultado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5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5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31702B-2B13-4988-A4AF-6DC521A990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047750" y="1916113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altLang="pt-BR" sz="4800" b="1">
                <a:solidFill>
                  <a:srgbClr val="0000FF"/>
                </a:solidFill>
              </a:rPr>
              <a:t>O Cristão e as Dívidas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C1FA515-AAF7-456B-B749-5C214148E6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843088" y="3284538"/>
            <a:ext cx="6400800" cy="175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pt-BR" altLang="pt-BR" b="1">
                <a:solidFill>
                  <a:srgbClr val="CC0000"/>
                </a:solidFill>
              </a:rPr>
              <a:t>       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b="1">
                <a:solidFill>
                  <a:srgbClr val="CC0000"/>
                </a:solidFill>
              </a:rPr>
              <a:t>“Saber gastar é tão importante quanto saber ganhar.”</a:t>
            </a:r>
          </a:p>
          <a:p>
            <a:pPr eaLnBrk="1" hangingPunct="1">
              <a:lnSpc>
                <a:spcPct val="80000"/>
              </a:lnSpc>
            </a:pPr>
            <a:r>
              <a:rPr lang="pt-BR" altLang="pt-BR" sz="1800"/>
              <a:t>           </a:t>
            </a:r>
            <a:r>
              <a:rPr lang="pt-BR" altLang="pt-BR" sz="1200"/>
              <a:t>       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1B74F854-9358-40B2-B146-FDDFB599BE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773238"/>
            <a:ext cx="7200900" cy="482441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36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Lição de Economia</a:t>
            </a:r>
          </a:p>
          <a:p>
            <a:pPr algn="just" eaLnBrk="1" hangingPunct="1">
              <a:buFontTx/>
              <a:buNone/>
              <a:defRPr/>
            </a:pP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</a:rPr>
              <a:t>    “Jesus operou um milagre e alimentou a cinco mil, ensinando então uma lição de economia: “</a:t>
            </a:r>
            <a:r>
              <a:rPr lang="pt-BR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Recolhei os pedaços que sobejaram, para que nada se perca.” </a:t>
            </a:r>
            <a:r>
              <a:rPr lang="pt-BR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AE - 250</a:t>
            </a:r>
          </a:p>
          <a:p>
            <a:pPr algn="ctr" eaLnBrk="1" hangingPunct="1">
              <a:defRPr/>
            </a:pPr>
            <a:endParaRPr lang="pt-BR" sz="1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>
            <a:extLst>
              <a:ext uri="{FF2B5EF4-FFF2-40B4-BE49-F238E27FC236}">
                <a16:creationId xmlns:a16="http://schemas.microsoft.com/office/drawing/2014/main" id="{9C1FFFBE-78C4-494B-BAEA-D0BF8F2CC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836613"/>
            <a:ext cx="7200900" cy="49688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pt-BR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Conselhos do Céu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pt-BR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“...O Mundo tem direito de esperar estrita integridade dos que professam ser cristãos.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pt-BR" sz="28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Pela indiferença de um homem quanto a pagar suas justas dívidas, todo o nosso povo está em risco de ser considerado indigno de confiança.</a:t>
            </a:r>
            <a:r>
              <a:rPr lang="pt-BR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Privai-vos da comida e do sono de preferência a ser culpado de reter de outros aquilo que lhes é devido.”</a:t>
            </a:r>
            <a:r>
              <a:rPr lang="pt-BR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pt-BR" sz="1800" b="1">
                <a:effectLst>
                  <a:outerShdw blurRad="38100" dist="38100" dir="2700000" algn="tl">
                    <a:srgbClr val="C0C0C0"/>
                  </a:outerShdw>
                </a:effectLst>
              </a:rPr>
              <a:t>AE – 253,254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lang="pt-BR" sz="1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F907D89-6CA3-4AB6-BCDE-487E33B77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22350" y="765175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altLang="pt-BR" sz="3600" b="1">
                <a:solidFill>
                  <a:srgbClr val="CC0000"/>
                </a:solidFill>
              </a:rPr>
              <a:t>Cuidado Com os Juros, Cheque Especial e Cartões de Crédito!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AFE1C3D-A943-4BE5-86B6-FD9AE2C7B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82713" y="16002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pt-BR" altLang="pt-BR" sz="2400" b="1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400" b="1">
                <a:solidFill>
                  <a:srgbClr val="0000FF"/>
                </a:solidFill>
              </a:rPr>
              <a:t>         Exemplo: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400" b="1">
                <a:solidFill>
                  <a:srgbClr val="0000FF"/>
                </a:solidFill>
              </a:rPr>
              <a:t>         Durante 9 anos você esqueceu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400" b="1">
                <a:solidFill>
                  <a:srgbClr val="0000FF"/>
                </a:solidFill>
              </a:rPr>
              <a:t>         R$ 100,00 na caderneta de poupança.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400" b="1">
                <a:solidFill>
                  <a:srgbClr val="0000FF"/>
                </a:solidFill>
              </a:rPr>
              <a:t>         E neste mesmo período esqueceu que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400" b="1">
                <a:solidFill>
                  <a:srgbClr val="0000FF"/>
                </a:solidFill>
              </a:rPr>
              <a:t>         estava devendo R$ 100,00 no cheque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400" b="1">
                <a:solidFill>
                  <a:srgbClr val="0000FF"/>
                </a:solidFill>
              </a:rPr>
              <a:t>         especial.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400" b="1">
                <a:solidFill>
                  <a:srgbClr val="0000FF"/>
                </a:solidFill>
              </a:rPr>
              <a:t>         Ao final dos nove anos teria na poupança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400" b="1">
                <a:solidFill>
                  <a:srgbClr val="0000FF"/>
                </a:solidFill>
              </a:rPr>
              <a:t>         R$ 292,89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400" b="1">
                <a:solidFill>
                  <a:srgbClr val="0000FF"/>
                </a:solidFill>
              </a:rPr>
              <a:t>         Estaria devendo no cheque especial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altLang="pt-BR" sz="2400" b="1">
                <a:solidFill>
                  <a:srgbClr val="0000FF"/>
                </a:solidFill>
              </a:rPr>
              <a:t>         R$ 359.225,16</a:t>
            </a:r>
            <a:r>
              <a:rPr lang="pt-BR" altLang="pt-BR" sz="2000"/>
              <a:t>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82E04A4B-9E15-4C3E-A34F-39E96143A5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63713" y="908050"/>
            <a:ext cx="6923087" cy="649288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36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Conselhos do Céu</a:t>
            </a:r>
          </a:p>
          <a:p>
            <a:pPr eaLnBrk="1" hangingPunct="1">
              <a:defRPr/>
            </a:pPr>
            <a:endParaRPr lang="pt-BR" sz="3600" b="1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7FEDEE1D-957C-4A7C-B897-8656EF066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628775"/>
            <a:ext cx="7272337" cy="402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“...Não vos deveis permitir ficar embaraçado financeiramente, </a:t>
            </a:r>
            <a:r>
              <a:rPr 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pois o fato de estardes com dívidas enfraquece a vossa fé e vos leva ao desânimo, e até mesmo nela pensar vos deixa quase desatinado.</a:t>
            </a:r>
            <a:r>
              <a:rPr 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  <a:p>
            <a:pPr algn="just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Deveis reduzir vossas despesas e esforçar-vos por vencer essa deficiência de vosso caráter.” </a:t>
            </a:r>
            <a:r>
              <a:rPr lang="pt-BR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AE – 254,255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596BCC8-8968-4456-8B07-61DF0BD84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3023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altLang="pt-BR" b="1">
                <a:solidFill>
                  <a:srgbClr val="CC0000"/>
                </a:solidFill>
              </a:rPr>
              <a:t>As Dívidas e o Sono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CC44282E-C3BB-49C9-8A2F-1807F7F20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pt-BR" altLang="pt-BR" sz="2800">
                <a:solidFill>
                  <a:srgbClr val="0000FF"/>
                </a:solidFill>
              </a:rPr>
              <a:t>    </a:t>
            </a:r>
            <a:r>
              <a:rPr lang="pt-BR" altLang="pt-BR" sz="2800" b="1">
                <a:solidFill>
                  <a:srgbClr val="0000FF"/>
                </a:solidFill>
              </a:rPr>
              <a:t>Segundo uma pesquisa realizada pelo laboratório Wyeth no ano 2000, mais da metade da população brasileira sofre de insônia.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00FF"/>
                </a:solidFill>
              </a:rPr>
              <a:t>      O estudo listou as principais causas da insônia: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AutoNum type="arabicPeriod"/>
            </a:pPr>
            <a:r>
              <a:rPr lang="pt-BR" altLang="pt-BR" sz="4000" b="1">
                <a:solidFill>
                  <a:srgbClr val="CC0000"/>
                </a:solidFill>
              </a:rPr>
              <a:t>Dívidas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00FF"/>
                </a:solidFill>
              </a:rPr>
              <a:t>2. Desemprego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r>
              <a:rPr lang="pt-BR" altLang="pt-BR" sz="2800" b="1">
                <a:solidFill>
                  <a:srgbClr val="0000FF"/>
                </a:solidFill>
              </a:rPr>
              <a:t>3. Preocupação com o trabalho</a:t>
            </a:r>
          </a:p>
          <a:p>
            <a:pPr marL="609600" indent="-609600" algn="r" eaLnBrk="1" hangingPunct="1">
              <a:lnSpc>
                <a:spcPct val="90000"/>
              </a:lnSpc>
              <a:buFontTx/>
              <a:buNone/>
            </a:pPr>
            <a:r>
              <a:rPr lang="pt-BR" altLang="pt-BR" sz="2400" b="1" i="1"/>
              <a:t>A Energia do Dinheiro, 201</a:t>
            </a:r>
          </a:p>
          <a:p>
            <a:pPr marL="609600" indent="-609600" algn="ctr" eaLnBrk="1" hangingPunct="1">
              <a:lnSpc>
                <a:spcPct val="90000"/>
              </a:lnSpc>
              <a:buFontTx/>
              <a:buNone/>
            </a:pPr>
            <a:endParaRPr lang="pt-BR" altLang="pt-BR"/>
          </a:p>
          <a:p>
            <a:pPr marL="609600" indent="-609600" algn="ctr" eaLnBrk="1" hangingPunct="1">
              <a:lnSpc>
                <a:spcPct val="90000"/>
              </a:lnSpc>
              <a:buFontTx/>
              <a:buAutoNum type="arabicPeriod"/>
            </a:pPr>
            <a:endParaRPr lang="pt-BR" alt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D281271-32B5-43E7-8BC1-88C1F87E3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773113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BR" altLang="pt-BR" b="1">
                <a:solidFill>
                  <a:srgbClr val="CC0000"/>
                </a:solidFill>
              </a:rPr>
              <a:t>As Dívidas e o Sono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339EA20-B51C-4BB8-92DA-A9A6EFEBD7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79475" y="160020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</a:pPr>
            <a:r>
              <a:rPr lang="pt-BR" altLang="pt-BR" b="1">
                <a:solidFill>
                  <a:srgbClr val="0000FF"/>
                </a:solidFill>
              </a:rPr>
              <a:t>  Um outro estudo procurou saber as              principais causas do endividamento:</a:t>
            </a:r>
          </a:p>
          <a:p>
            <a:pPr algn="ctr" eaLnBrk="1" hangingPunct="1">
              <a:buFontTx/>
              <a:buChar char="-"/>
            </a:pPr>
            <a:r>
              <a:rPr lang="pt-BR" altLang="pt-BR" b="1">
                <a:solidFill>
                  <a:srgbClr val="CC0000"/>
                </a:solidFill>
              </a:rPr>
              <a:t>Salário muito baixo </a:t>
            </a:r>
          </a:p>
          <a:p>
            <a:pPr algn="ctr" eaLnBrk="1" hangingPunct="1">
              <a:buFontTx/>
              <a:buChar char="-"/>
            </a:pPr>
            <a:r>
              <a:rPr lang="pt-BR" altLang="pt-BR" b="1">
                <a:solidFill>
                  <a:srgbClr val="CC0000"/>
                </a:solidFill>
              </a:rPr>
              <a:t>O patrão ou a empresa paga pouco</a:t>
            </a:r>
          </a:p>
          <a:p>
            <a:pPr algn="ctr" eaLnBrk="1" hangingPunct="1">
              <a:buFontTx/>
              <a:buChar char="-"/>
            </a:pPr>
            <a:r>
              <a:rPr lang="pt-BR" altLang="pt-BR" b="1">
                <a:solidFill>
                  <a:srgbClr val="CC0000"/>
                </a:solidFill>
              </a:rPr>
              <a:t>O governo e as taxas de juros</a:t>
            </a:r>
          </a:p>
          <a:p>
            <a:pPr algn="ctr" eaLnBrk="1" hangingPunct="1">
              <a:buFontTx/>
              <a:buChar char="-"/>
            </a:pPr>
            <a:r>
              <a:rPr lang="pt-BR" altLang="pt-BR" b="1">
                <a:solidFill>
                  <a:srgbClr val="CC0000"/>
                </a:solidFill>
              </a:rPr>
              <a:t>A família gasta demais</a:t>
            </a:r>
          </a:p>
          <a:p>
            <a:pPr algn="ctr" eaLnBrk="1" hangingPunct="1">
              <a:buFontTx/>
              <a:buChar char="-"/>
            </a:pPr>
            <a:r>
              <a:rPr lang="pt-BR" altLang="pt-BR" b="1">
                <a:solidFill>
                  <a:srgbClr val="CC0000"/>
                </a:solidFill>
              </a:rPr>
              <a:t>Doenças na família</a:t>
            </a:r>
            <a:r>
              <a:rPr lang="pt-BR" altLang="pt-BR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F21FF2AE-EF36-461C-A9C2-76A30FB4E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195388"/>
            <a:ext cx="7416800" cy="4897437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None/>
              <a:defRPr/>
            </a:pPr>
            <a:r>
              <a:rPr lang="pt-BR" sz="40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Uma Questão de Honestidade</a:t>
            </a:r>
          </a:p>
          <a:p>
            <a:pPr algn="just" eaLnBrk="1" hangingPunct="1">
              <a:buFontTx/>
              <a:buNone/>
              <a:defRPr/>
            </a:pPr>
            <a:r>
              <a:rPr lang="pt-BR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“Os que reconhecem que dependem de Deus, sentirão dever de ser honestos para com os seus semelhantes, e sobretudo para com Deus, de quem todas as bênçãos da vida advêm.”</a:t>
            </a:r>
          </a:p>
          <a:p>
            <a:pPr algn="just" eaLnBrk="1" hangingPunct="1">
              <a:buFontTx/>
              <a:buNone/>
              <a:defRPr/>
            </a:pPr>
            <a:r>
              <a:rPr lang="pt-BR" b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</a:t>
            </a:r>
            <a:r>
              <a:rPr lang="pt-BR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RH, 17/Dez/1889,  Chuvas de Bênçãos, 18</a:t>
            </a:r>
          </a:p>
          <a:p>
            <a:pPr algn="ctr" eaLnBrk="1" hangingPunct="1">
              <a:defRPr/>
            </a:pPr>
            <a:endParaRPr lang="pt-BR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8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547</Words>
  <Application>Microsoft Office PowerPoint</Application>
  <PresentationFormat>Apresentação na tela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Wingdings</vt:lpstr>
      <vt:lpstr>Arial</vt:lpstr>
      <vt:lpstr>Arial Black</vt:lpstr>
      <vt:lpstr>Design padrão</vt:lpstr>
      <vt:lpstr>O CRISTÃO E AS DÍVIDAS</vt:lpstr>
      <vt:lpstr>O Cristão e as Dívidas</vt:lpstr>
      <vt:lpstr>Apresentação do PowerPoint</vt:lpstr>
      <vt:lpstr>Apresentação do PowerPoint</vt:lpstr>
      <vt:lpstr>Cuidado Com os Juros, Cheque Especial e Cartões de Crédito!</vt:lpstr>
      <vt:lpstr>Apresentação do PowerPoint</vt:lpstr>
      <vt:lpstr>As Dívidas e o Sono</vt:lpstr>
      <vt:lpstr>As Dívidas e o Sono</vt:lpstr>
      <vt:lpstr>Apresentação do PowerPoint</vt:lpstr>
      <vt:lpstr>Apresentação do PowerPoint</vt:lpstr>
      <vt:lpstr>Apresentação do PowerPoint</vt:lpstr>
    </vt:vector>
  </TitlesOfParts>
  <Company>UNeB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MORDOMIA CRISTÃ</dc:subject>
  <dc:creator>Pr. MARCELO AUGUSTO DE CARVALHO; UNeB</dc:creator>
  <cp:keywords>www.4tons.com.br</cp:keywords>
  <dc:description>COMÉRCIO PROIBIDO. USO PESSOAL</dc:description>
  <cp:lastModifiedBy>UCB - Marcelo Augusto de Carvalho</cp:lastModifiedBy>
  <cp:revision>64</cp:revision>
  <dcterms:created xsi:type="dcterms:W3CDTF">2006-03-07T13:59:15Z</dcterms:created>
  <dcterms:modified xsi:type="dcterms:W3CDTF">2020-12-17T12:52:13Z</dcterms:modified>
</cp:coreProperties>
</file>