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61" r:id="rId1"/>
  </p:sldMasterIdLst>
  <p:notesMasterIdLst>
    <p:notesMasterId r:id="rId18"/>
  </p:notesMasterIdLst>
  <p:sldIdLst>
    <p:sldId id="263" r:id="rId2"/>
    <p:sldId id="271" r:id="rId3"/>
    <p:sldId id="272" r:id="rId4"/>
    <p:sldId id="258" r:id="rId5"/>
    <p:sldId id="259" r:id="rId6"/>
    <p:sldId id="260" r:id="rId7"/>
    <p:sldId id="273" r:id="rId8"/>
    <p:sldId id="262" r:id="rId9"/>
    <p:sldId id="274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embeddedFontLst>
    <p:embeddedFont>
      <p:font typeface="Consolas" panose="020B0609020204030204" pitchFamily="49" charset="0"/>
      <p:regular r:id="rId19"/>
      <p:bold r:id="rId20"/>
      <p:italic r:id="rId21"/>
      <p:boldItalic r:id="rId22"/>
    </p:embeddedFont>
    <p:embeddedFont>
      <p:font typeface="Corbel" panose="020B0503020204020204" pitchFamily="34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  <p:embeddedFont>
      <p:font typeface="Times" panose="02020603050405020304" pitchFamily="18" charset="0"/>
      <p:regular r:id="rId29"/>
      <p:bold r:id="rId30"/>
      <p:italic r:id="rId31"/>
      <p:boldItalic r:id="rId32"/>
    </p:embeddedFont>
    <p:embeddedFont>
      <p:font typeface="Wingdings 2" panose="05020102010507070707" pitchFamily="18" charset="2"/>
      <p:regular r:id="rId33"/>
    </p:embeddedFont>
    <p:embeddedFont>
      <p:font typeface="Wingdings 3" panose="05040102010807070707" pitchFamily="18" charset="2"/>
      <p:regular r:id="rId34"/>
    </p:embeddedFont>
  </p:embeddedFontLst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81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2D5A987-27F3-41D5-927D-70147036887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4280BF7-6587-4FD7-B392-0CE3A231485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3CA097DF-1948-40C3-8A71-BE09B2E8E1B1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61FB3757-0DE0-4038-ABC4-411E8E10A8C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01B1E262-BFD2-4C57-9C47-5FEE696BE11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F1DA752B-F437-4651-9B10-E5B9496C4D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anose="02020603050405020304" pitchFamily="18" charset="0"/>
              </a:defRPr>
            </a:lvl1pPr>
          </a:lstStyle>
          <a:p>
            <a:fld id="{66DC8A32-0262-4B0E-8FC3-7FD02954723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784350"/>
            <a:ext cx="77724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>
            <a:extLst>
              <a:ext uri="{FF2B5EF4-FFF2-40B4-BE49-F238E27FC236}">
                <a16:creationId xmlns:a16="http://schemas.microsoft.com/office/drawing/2014/main" id="{C48A96AC-AD1F-4DFD-B7C7-F28EF03F53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DD9A0AAD-E0A6-43AB-82E7-01B195A20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>
            <a:extLst>
              <a:ext uri="{FF2B5EF4-FFF2-40B4-BE49-F238E27FC236}">
                <a16:creationId xmlns:a16="http://schemas.microsoft.com/office/drawing/2014/main" id="{BF6F45AF-BB24-4210-AD75-60C75F3AE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742BF1D-ABA1-4D33-AA1F-074B7A76B4A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3483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  <a:prstGeom prst="rect">
            <a:avLst/>
          </a:prstGeom>
        </p:spPr>
        <p:txBody>
          <a:bodyPr vert="eaVert" anchor="ctr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>
            <a:extLst>
              <a:ext uri="{FF2B5EF4-FFF2-40B4-BE49-F238E27FC236}">
                <a16:creationId xmlns:a16="http://schemas.microsoft.com/office/drawing/2014/main" id="{9FC7D9AD-5027-4918-873A-E89BC3DD36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B9E9C4DC-E2AB-4769-9C95-4FC4CE264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>
            <a:extLst>
              <a:ext uri="{FF2B5EF4-FFF2-40B4-BE49-F238E27FC236}">
                <a16:creationId xmlns:a16="http://schemas.microsoft.com/office/drawing/2014/main" id="{BF567933-72D3-41FF-B101-F58CE3C66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3CCE22A-B079-4D70-9C06-80CBA887F58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20757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 2">
            <a:extLst>
              <a:ext uri="{FF2B5EF4-FFF2-40B4-BE49-F238E27FC236}">
                <a16:creationId xmlns:a16="http://schemas.microsoft.com/office/drawing/2014/main" id="{EC0CD3C7-C926-4805-A38E-F2856F18A31B}"/>
              </a:ext>
            </a:extLst>
          </p:cNvPr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rma livre 3">
            <a:extLst>
              <a:ext uri="{FF2B5EF4-FFF2-40B4-BE49-F238E27FC236}">
                <a16:creationId xmlns:a16="http://schemas.microsoft.com/office/drawing/2014/main" id="{C8D760D6-DBB2-4C87-93A6-F153988A9234}"/>
              </a:ext>
            </a:extLst>
          </p:cNvPr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rma livre 4">
            <a:extLst>
              <a:ext uri="{FF2B5EF4-FFF2-40B4-BE49-F238E27FC236}">
                <a16:creationId xmlns:a16="http://schemas.microsoft.com/office/drawing/2014/main" id="{C5EBD30C-8E80-4608-BE5C-383C8C077C1E}"/>
              </a:ext>
            </a:extLst>
          </p:cNvPr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orma livre 5">
            <a:extLst>
              <a:ext uri="{FF2B5EF4-FFF2-40B4-BE49-F238E27FC236}">
                <a16:creationId xmlns:a16="http://schemas.microsoft.com/office/drawing/2014/main" id="{DF924C95-305B-4064-A948-B78269A1C6B8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rma livre 6">
            <a:extLst>
              <a:ext uri="{FF2B5EF4-FFF2-40B4-BE49-F238E27FC236}">
                <a16:creationId xmlns:a16="http://schemas.microsoft.com/office/drawing/2014/main" id="{BEF325CF-BBFA-4BA7-A91A-59EB91757F24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orma livre 7">
            <a:extLst>
              <a:ext uri="{FF2B5EF4-FFF2-40B4-BE49-F238E27FC236}">
                <a16:creationId xmlns:a16="http://schemas.microsoft.com/office/drawing/2014/main" id="{7F8ACEAC-12A8-43EC-B30F-4138C45F8E38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rma livre 8">
            <a:extLst>
              <a:ext uri="{FF2B5EF4-FFF2-40B4-BE49-F238E27FC236}">
                <a16:creationId xmlns:a16="http://schemas.microsoft.com/office/drawing/2014/main" id="{C010C92D-4984-46F0-96F2-67E074123DAC}"/>
              </a:ext>
            </a:extLst>
          </p:cNvPr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rma livre 9">
            <a:extLst>
              <a:ext uri="{FF2B5EF4-FFF2-40B4-BE49-F238E27FC236}">
                <a16:creationId xmlns:a16="http://schemas.microsoft.com/office/drawing/2014/main" id="{1FC2EA3B-E581-49D7-9D83-8328E32E3291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orma livre 10">
            <a:extLst>
              <a:ext uri="{FF2B5EF4-FFF2-40B4-BE49-F238E27FC236}">
                <a16:creationId xmlns:a16="http://schemas.microsoft.com/office/drawing/2014/main" id="{EB3B96DD-286D-4E3A-9D56-9240E7EC8D31}"/>
              </a:ext>
            </a:extLst>
          </p:cNvPr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orma livre 11">
            <a:extLst>
              <a:ext uri="{FF2B5EF4-FFF2-40B4-BE49-F238E27FC236}">
                <a16:creationId xmlns:a16="http://schemas.microsoft.com/office/drawing/2014/main" id="{C18CC267-4CEC-407D-BC99-F55930243B51}"/>
              </a:ext>
            </a:extLst>
          </p:cNvPr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orma livre 12">
            <a:extLst>
              <a:ext uri="{FF2B5EF4-FFF2-40B4-BE49-F238E27FC236}">
                <a16:creationId xmlns:a16="http://schemas.microsoft.com/office/drawing/2014/main" id="{433266F0-20CD-4897-BA51-8234B250F8ED}"/>
              </a:ext>
            </a:extLst>
          </p:cNvPr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orma livre 13">
            <a:extLst>
              <a:ext uri="{FF2B5EF4-FFF2-40B4-BE49-F238E27FC236}">
                <a16:creationId xmlns:a16="http://schemas.microsoft.com/office/drawing/2014/main" id="{6C093653-CE5D-4A12-86A7-F1CE78F922BD}"/>
              </a:ext>
            </a:extLst>
          </p:cNvPr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orma livre 14">
            <a:extLst>
              <a:ext uri="{FF2B5EF4-FFF2-40B4-BE49-F238E27FC236}">
                <a16:creationId xmlns:a16="http://schemas.microsoft.com/office/drawing/2014/main" id="{B192BB6E-A4C5-4F29-A985-BFA6D73F3C90}"/>
              </a:ext>
            </a:extLst>
          </p:cNvPr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rma livre 15">
            <a:extLst>
              <a:ext uri="{FF2B5EF4-FFF2-40B4-BE49-F238E27FC236}">
                <a16:creationId xmlns:a16="http://schemas.microsoft.com/office/drawing/2014/main" id="{7B98122C-BF85-49D9-A281-2E07369CED2E}"/>
              </a:ext>
            </a:extLst>
          </p:cNvPr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orma livre 16">
            <a:extLst>
              <a:ext uri="{FF2B5EF4-FFF2-40B4-BE49-F238E27FC236}">
                <a16:creationId xmlns:a16="http://schemas.microsoft.com/office/drawing/2014/main" id="{55C39C65-64BD-454B-A452-CD88E5F75523}"/>
              </a:ext>
            </a:extLst>
          </p:cNvPr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B5810E2E-B47F-49CD-9E4D-E62869FC17D4}"/>
              </a:ext>
            </a:extLst>
          </p:cNvPr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4D302FD4-7B4D-4BC9-BA44-3B18B971B32A}"/>
              </a:ext>
            </a:extLst>
          </p:cNvPr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32F92C43-FC8D-435D-B092-F855003A112B}"/>
              </a:ext>
            </a:extLst>
          </p:cNvPr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DA23B81A-8066-4497-A8A2-5C3E3423F787}"/>
              </a:ext>
            </a:extLst>
          </p:cNvPr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1C6129A4-8D74-4163-98BF-2F70C03C012D}"/>
              </a:ext>
            </a:extLst>
          </p:cNvPr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E9AA75E-34B3-4B87-BE81-B23D474FBA04}"/>
              </a:ext>
            </a:extLst>
          </p:cNvPr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  <a:prstGeom prst="rect">
            <a:avLst/>
          </a:prstGeo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  <a:prstGeom prst="rect">
            <a:avLst/>
          </a:prstGeo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25" name="Espaço Reservado para Data 3">
            <a:extLst>
              <a:ext uri="{FF2B5EF4-FFF2-40B4-BE49-F238E27FC236}">
                <a16:creationId xmlns:a16="http://schemas.microsoft.com/office/drawing/2014/main" id="{4165129B-238E-453E-B181-ABE489F3A5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26" name="Espaço Reservado para Rodapé 4">
            <a:extLst>
              <a:ext uri="{FF2B5EF4-FFF2-40B4-BE49-F238E27FC236}">
                <a16:creationId xmlns:a16="http://schemas.microsoft.com/office/drawing/2014/main" id="{11E89B83-D081-462E-9AC2-D19B483DE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27" name="Espaço Reservado para Número de Slide 5">
            <a:extLst>
              <a:ext uri="{FF2B5EF4-FFF2-40B4-BE49-F238E27FC236}">
                <a16:creationId xmlns:a16="http://schemas.microsoft.com/office/drawing/2014/main" id="{3BF24528-CF91-45FB-87F5-47EA140B4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3D76282-F054-4B36-B30F-9BF7C695F76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93003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6FE2462-6362-410C-8F84-5D5678A986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176E66D-0502-4892-AF50-FC4288779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9CB5E01-2E69-4A64-8EED-C3826DDD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D1AE80D-D12C-4244-9B69-8A8EC14409C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9007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8FB05990-7191-4FAB-9855-55C8B34B3748}"/>
              </a:ext>
            </a:extLst>
          </p:cNvPr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D596C00-5925-4E1D-A502-0F420F1AA5B4}"/>
              </a:ext>
            </a:extLst>
          </p:cNvPr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BD8E598-BF82-427C-8B44-1882C242C03B}"/>
              </a:ext>
            </a:extLst>
          </p:cNvPr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3A01F07-3EA2-46DD-84F6-AACB351DE667}"/>
              </a:ext>
            </a:extLst>
          </p:cNvPr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41094ED-B8E7-4A7D-8AB2-619FA5D1281C}"/>
              </a:ext>
            </a:extLst>
          </p:cNvPr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7347EE2-9BC8-4D8E-B193-D23B600C269F}"/>
              </a:ext>
            </a:extLst>
          </p:cNvPr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C1BFCA3C-4093-4C42-838D-E9CEB7A94855}"/>
              </a:ext>
            </a:extLst>
          </p:cNvPr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0A50D4B4-FB98-4560-9A0C-504971280549}"/>
              </a:ext>
            </a:extLst>
          </p:cNvPr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C867F0CA-02F9-4533-B786-0703E205FFEF}"/>
              </a:ext>
            </a:extLst>
          </p:cNvPr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F979D19-4EB4-4DCD-BC49-9CAE16531E32}"/>
              </a:ext>
            </a:extLst>
          </p:cNvPr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extLst/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  <a:prstGeom prst="rect">
            <a:avLst/>
          </a:prstGeo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  <a:prstGeom prst="rect">
            <a:avLst/>
          </a:prstGeo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7" name="Espaço Reservado para Data 6">
            <a:extLst>
              <a:ext uri="{FF2B5EF4-FFF2-40B4-BE49-F238E27FC236}">
                <a16:creationId xmlns:a16="http://schemas.microsoft.com/office/drawing/2014/main" id="{DD06BF47-CAD9-4452-BF52-7E68ACC2A3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Rodapé 7">
            <a:extLst>
              <a:ext uri="{FF2B5EF4-FFF2-40B4-BE49-F238E27FC236}">
                <a16:creationId xmlns:a16="http://schemas.microsoft.com/office/drawing/2014/main" id="{8A7987AE-B8F2-4482-90C5-26B567EBC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Número de Slide 8">
            <a:extLst>
              <a:ext uri="{FF2B5EF4-FFF2-40B4-BE49-F238E27FC236}">
                <a16:creationId xmlns:a16="http://schemas.microsoft.com/office/drawing/2014/main" id="{5D7A9589-8958-418A-92B7-37A8AA0C4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30C978F-4789-465D-8B90-9EFD362DA55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7433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Data 13">
            <a:extLst>
              <a:ext uri="{FF2B5EF4-FFF2-40B4-BE49-F238E27FC236}">
                <a16:creationId xmlns:a16="http://schemas.microsoft.com/office/drawing/2014/main" id="{4543D45C-1CFD-4925-9792-AEE931ED34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2">
            <a:extLst>
              <a:ext uri="{FF2B5EF4-FFF2-40B4-BE49-F238E27FC236}">
                <a16:creationId xmlns:a16="http://schemas.microsoft.com/office/drawing/2014/main" id="{163F00E8-3B8C-4C22-89CB-66C73A305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22">
            <a:extLst>
              <a:ext uri="{FF2B5EF4-FFF2-40B4-BE49-F238E27FC236}">
                <a16:creationId xmlns:a16="http://schemas.microsoft.com/office/drawing/2014/main" id="{004923A1-57FC-4844-9B87-646DB3749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5B7F42E-8CA0-4A6C-A9B8-68F3071E1D7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8466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F26BC3E-8214-4D7F-8A30-5989FACDA2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841A45A-0AA2-4011-9D57-06FCD144D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95F98C1-2182-4E28-B1B4-454D2E864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5BB02C2-32D6-4DCC-95C9-64836904F6A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81569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  <a:prstGeom prst="rect">
            <a:avLst/>
          </a:prstGeo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13">
            <a:extLst>
              <a:ext uri="{FF2B5EF4-FFF2-40B4-BE49-F238E27FC236}">
                <a16:creationId xmlns:a16="http://schemas.microsoft.com/office/drawing/2014/main" id="{8510D67D-62AE-4869-8CA2-96B0164F4E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2D0502B6-9F0D-4772-AD45-6467A5132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>
            <a:extLst>
              <a:ext uri="{FF2B5EF4-FFF2-40B4-BE49-F238E27FC236}">
                <a16:creationId xmlns:a16="http://schemas.microsoft.com/office/drawing/2014/main" id="{E4FE459E-5D3E-49A4-9684-233FAF873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3583A04-6CA5-4919-8514-B45D48D84AD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4541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99FD93D5-AAD7-44BB-B86F-81F52848748B}"/>
              </a:ext>
            </a:extLst>
          </p:cNvPr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CA098FA8-582A-4A10-9D98-5F192BE152B3}"/>
              </a:ext>
            </a:extLst>
          </p:cNvPr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upo 19">
            <a:extLst>
              <a:ext uri="{FF2B5EF4-FFF2-40B4-BE49-F238E27FC236}">
                <a16:creationId xmlns:a16="http://schemas.microsoft.com/office/drawing/2014/main" id="{F6B33D93-CB1B-456C-A0B9-926930DEB4E4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82FCF69C-216D-48E9-B611-B0D3AC5C49EC}"/>
                </a:ext>
              </a:extLst>
            </p:cNvPr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3FF872C5-6AE1-428A-851F-CCB117CED519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id="{B69F6FF2-6ADD-4D84-8818-58DE8FA3BEB2}"/>
                </a:ext>
              </a:extLst>
            </p:cNvPr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o 25">
            <a:extLst>
              <a:ext uri="{FF2B5EF4-FFF2-40B4-BE49-F238E27FC236}">
                <a16:creationId xmlns:a16="http://schemas.microsoft.com/office/drawing/2014/main" id="{8B9D0BBF-E022-49AF-B331-3217329A6D1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5BA94941-024F-4485-8F37-5467BDFA6389}"/>
                </a:ext>
              </a:extLst>
            </p:cNvPr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72FE37CA-AB6C-48AC-BA39-DD5361AD2F7D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DF6AEE66-996B-4A17-9BD5-DCD5B2F0CF73}"/>
                </a:ext>
              </a:extLst>
            </p:cNvPr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o 29">
            <a:extLst>
              <a:ext uri="{FF2B5EF4-FFF2-40B4-BE49-F238E27FC236}">
                <a16:creationId xmlns:a16="http://schemas.microsoft.com/office/drawing/2014/main" id="{1311FB28-A8DA-4D1E-A168-BD0046D3932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3DA919A5-C34E-43F3-B3EA-B3A55C9AC268}"/>
                </a:ext>
              </a:extLst>
            </p:cNvPr>
            <p:cNvCxnSpPr/>
            <p:nvPr/>
          </p:nvCxnSpPr>
          <p:spPr>
            <a:xfrm rot="16200000">
              <a:off x="6663592" y="12964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44F5FA7A-B327-4761-B27D-2F803DE435BA}"/>
                </a:ext>
              </a:extLst>
            </p:cNvPr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5742C28E-C9DF-4EB3-9B11-A7B9ED7A8462}"/>
                </a:ext>
              </a:extLst>
            </p:cNvPr>
            <p:cNvCxnSpPr/>
            <p:nvPr/>
          </p:nvCxnSpPr>
          <p:spPr>
            <a:xfrm rot="5400000" flipH="1">
              <a:off x="6744512" y="1295466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  <a:prstGeom prst="rect">
            <a:avLst/>
          </a:prstGeo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t-BR" noProof="0"/>
              <a:t>Clique no ícone para adicionar uma imagem</a:t>
            </a:r>
            <a:endParaRPr lang="en-US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  <a:prstGeom prst="rect">
            <a:avLst/>
          </a:prstGeo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9" name="Espaço Reservado para Data 4">
            <a:extLst>
              <a:ext uri="{FF2B5EF4-FFF2-40B4-BE49-F238E27FC236}">
                <a16:creationId xmlns:a16="http://schemas.microsoft.com/office/drawing/2014/main" id="{8C6C36A7-2DF2-4BBD-9B4C-3D8BFD342C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Rodapé 5">
            <a:extLst>
              <a:ext uri="{FF2B5EF4-FFF2-40B4-BE49-F238E27FC236}">
                <a16:creationId xmlns:a16="http://schemas.microsoft.com/office/drawing/2014/main" id="{4C5FEB96-1647-43FD-8887-BD325B8A9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21" name="Espaço Reservado para Número de Slide 6">
            <a:extLst>
              <a:ext uri="{FF2B5EF4-FFF2-40B4-BE49-F238E27FC236}">
                <a16:creationId xmlns:a16="http://schemas.microsoft.com/office/drawing/2014/main" id="{E4ED2B43-7406-4957-B88D-AB1144D9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C3E0EA6-62C5-4CFE-B27C-2365FEA1A5E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4303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1784350"/>
            <a:ext cx="7772400" cy="4572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>
            <a:extLst>
              <a:ext uri="{FF2B5EF4-FFF2-40B4-BE49-F238E27FC236}">
                <a16:creationId xmlns:a16="http://schemas.microsoft.com/office/drawing/2014/main" id="{867A384F-4AAB-4E31-91E8-FD4D2607AA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ADDB2BD7-7F95-4AA5-B023-9392794C0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>
            <a:extLst>
              <a:ext uri="{FF2B5EF4-FFF2-40B4-BE49-F238E27FC236}">
                <a16:creationId xmlns:a16="http://schemas.microsoft.com/office/drawing/2014/main" id="{2EEF5711-1C35-4A40-AB33-8066FA945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95AABA6-7C43-461C-88E0-33FFA4E3D5C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044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17" descr="Tirania dividas.jpg">
            <a:extLst>
              <a:ext uri="{FF2B5EF4-FFF2-40B4-BE49-F238E27FC236}">
                <a16:creationId xmlns:a16="http://schemas.microsoft.com/office/drawing/2014/main" id="{360BE544-DC8F-4C54-8FE6-9124612736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anose="05040102010807070707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057BE57-2639-4A28-B5C7-503CE902DE8A}"/>
              </a:ext>
            </a:extLst>
          </p:cNvPr>
          <p:cNvSpPr txBox="1"/>
          <p:nvPr/>
        </p:nvSpPr>
        <p:spPr>
          <a:xfrm>
            <a:off x="3571868" y="2143116"/>
            <a:ext cx="535785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A Tirania da Dívida</a:t>
            </a:r>
            <a:br>
              <a:rPr lang="pt-B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</a:br>
            <a:endParaRPr lang="pt-BR" sz="44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1F34477-FD3A-499B-B25A-918DB2E6CE83}"/>
              </a:ext>
            </a:extLst>
          </p:cNvPr>
          <p:cNvSpPr txBox="1"/>
          <p:nvPr/>
        </p:nvSpPr>
        <p:spPr>
          <a:xfrm>
            <a:off x="3714744" y="3000372"/>
            <a:ext cx="5000660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000" b="1" dirty="0">
                <a:ln/>
                <a:solidFill>
                  <a:schemeClr val="accent3"/>
                </a:solidFill>
                <a:latin typeface="Arial" charset="0"/>
              </a:rPr>
              <a:t>Vivendo Dentro das Receitas</a:t>
            </a:r>
            <a:endParaRPr lang="pt-BR" sz="4000" b="1" dirty="0">
              <a:ln/>
              <a:solidFill>
                <a:schemeClr val="accent3"/>
              </a:solidFill>
            </a:endParaRPr>
          </a:p>
          <a:p>
            <a:pPr>
              <a:defRPr/>
            </a:pPr>
            <a:endParaRPr lang="pt-BR" sz="2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>
            <a:extLst>
              <a:ext uri="{FF2B5EF4-FFF2-40B4-BE49-F238E27FC236}">
                <a16:creationId xmlns:a16="http://schemas.microsoft.com/office/drawing/2014/main" id="{73421493-5BC2-42F3-BBC4-286DC43F0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78" y="1142984"/>
            <a:ext cx="578647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>
                <a:ln/>
                <a:solidFill>
                  <a:schemeClr val="accent3"/>
                </a:solidFill>
              </a:rPr>
              <a:t>Quando chega o final  do mês, todo o salário está completamente comprometido com as dívidas feitas. 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3200" b="1" dirty="0">
                <a:ln/>
                <a:solidFill>
                  <a:schemeClr val="accent3"/>
                </a:solidFill>
              </a:rPr>
              <a:t>Ou seja, você não percebeu, mas, está pegando o dinheiro que lhe foi emprestado para pagar suas compras.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>
            <a:extLst>
              <a:ext uri="{FF2B5EF4-FFF2-40B4-BE49-F238E27FC236}">
                <a16:creationId xmlns:a16="http://schemas.microsoft.com/office/drawing/2014/main" id="{6D2AADF6-7342-416C-AC5C-A7A225412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40" y="1000108"/>
            <a:ext cx="60007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 conseqüência disto é a desmoralização:</a:t>
            </a:r>
          </a:p>
        </p:txBody>
      </p:sp>
      <p:sp>
        <p:nvSpPr>
          <p:cNvPr id="17411" name="Text Box 5">
            <a:extLst>
              <a:ext uri="{FF2B5EF4-FFF2-40B4-BE49-F238E27FC236}">
                <a16:creationId xmlns:a16="http://schemas.microsoft.com/office/drawing/2014/main" id="{193C989C-7717-4100-8E6E-D3E8B5714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2286000"/>
            <a:ext cx="5786437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 b="1"/>
              <a:t>“A prática de tomar dinheiro emprestado para atender a uma premente necessidade, e não tomar nenhuma providência para saldar a dívida, embora comum, é desmoralizadora. 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2400" b="1"/>
              <a:t>O Senhor quer que todos os que crêem na verdade se convertam dessas práticas de engano próprio.” </a:t>
            </a:r>
            <a:r>
              <a:rPr lang="pt-BR" altLang="pt-BR" sz="1600" b="1"/>
              <a:t>Administração Eficaz, pág. 255.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>
            <a:extLst>
              <a:ext uri="{FF2B5EF4-FFF2-40B4-BE49-F238E27FC236}">
                <a16:creationId xmlns:a16="http://schemas.microsoft.com/office/drawing/2014/main" id="{9AA7A38C-AC8F-491C-8021-FB310B1C3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488" y="1000108"/>
            <a:ext cx="62865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Citações de Ellen G. White</a:t>
            </a:r>
          </a:p>
        </p:txBody>
      </p:sp>
      <p:sp>
        <p:nvSpPr>
          <p:cNvPr id="18435" name="Text Box 5">
            <a:extLst>
              <a:ext uri="{FF2B5EF4-FFF2-40B4-BE49-F238E27FC236}">
                <a16:creationId xmlns:a16="http://schemas.microsoft.com/office/drawing/2014/main" id="{477DEF6D-9051-4B71-B232-D94EBCABD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1571625"/>
            <a:ext cx="6072187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 b="1"/>
              <a:t>“Alguns são conscienciosos quanto a não dever coisa alguma a ninguém, e pensam que Deus nada pode exigir deles enquanto todas as suas dívidas não estiverem pagas. Aí é que eles se enganam. 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400" b="1"/>
              <a:t>Deixam de dar a Deus o que Lhe pertence. Devem todos levar ao  Senhor uma oferta agradável. Os que têm dívidas devem retirar a quantia que devem do que possuem, e dar uma parte proporcional do restante.”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600" b="1"/>
              <a:t>Administração Eficaz, pág. 258.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>
            <a:extLst>
              <a:ext uri="{FF2B5EF4-FFF2-40B4-BE49-F238E27FC236}">
                <a16:creationId xmlns:a16="http://schemas.microsoft.com/office/drawing/2014/main" id="{2A1CA07A-EFD3-41C3-AECC-04B815BD8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16" y="1285860"/>
            <a:ext cx="564360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  <a:defRPr/>
            </a:pPr>
            <a:r>
              <a:rPr lang="pt-BR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“...Liberalmente têm-se dado presentes aos filhos, parentes e amigos, enquanto que as dádivas feitas àquilo que o Senhor honra, têm sido diminuídas e limitadas tanto no valor como na freqüência.”</a:t>
            </a:r>
          </a:p>
          <a:p>
            <a:pPr algn="ctr">
              <a:spcBef>
                <a:spcPts val="0"/>
              </a:spcBef>
              <a:defRPr/>
            </a:pPr>
            <a:r>
              <a:rPr lang="pt-BR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Administração Eficaz, pág. 260</a:t>
            </a:r>
            <a:r>
              <a:rPr lang="pt-BR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>
            <a:extLst>
              <a:ext uri="{FF2B5EF4-FFF2-40B4-BE49-F238E27FC236}">
                <a16:creationId xmlns:a16="http://schemas.microsoft.com/office/drawing/2014/main" id="{F4262BEA-6274-4B43-9ED9-EAF0D91A1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1500188"/>
            <a:ext cx="585787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 b="1"/>
              <a:t>“...Quando o povo escolhido por Deus embeleza suas próprias casas, e emprega o dinheiro de Deus em... várias coisas, para a satisfação do eu, sabendo que esses mesmos meios assim usados deveriam ser empregados para conservar a casa de Deus nas melhores condições, a fim, de que, nenhum fundo seja tirado do tesouro para custear as despesas, não pode ser abençoado.”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b="1"/>
              <a:t>Administração Eficaz, pág. 261.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>
            <a:extLst>
              <a:ext uri="{FF2B5EF4-FFF2-40B4-BE49-F238E27FC236}">
                <a16:creationId xmlns:a16="http://schemas.microsoft.com/office/drawing/2014/main" id="{25893838-35A2-449A-8149-C238ED883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78" y="1285860"/>
            <a:ext cx="571500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“...Quando puserdes o Senhor em primeiro lugar; e reconhecerdes que a casa do Senhor é desonrada pela dívida, Deus vos abençoará.” </a:t>
            </a:r>
            <a:r>
              <a:rPr lang="pt-BR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Administração Eficaz, pág. 262.</a:t>
            </a:r>
          </a:p>
        </p:txBody>
      </p:sp>
      <p:sp>
        <p:nvSpPr>
          <p:cNvPr id="21507" name="Text Box 5">
            <a:extLst>
              <a:ext uri="{FF2B5EF4-FFF2-40B4-BE49-F238E27FC236}">
                <a16:creationId xmlns:a16="http://schemas.microsoft.com/office/drawing/2014/main" id="{E4C632CB-9B08-4129-A7EB-46987F28B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78" y="3571876"/>
            <a:ext cx="567691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 dirty="0">
                <a:ln/>
                <a:solidFill>
                  <a:schemeClr val="accent3"/>
                </a:solidFill>
              </a:rPr>
              <a:t>“...e por preceito e pelo exemplo, devem os pais ensinar aos filhos a ciência de fazer com que a quantia dure o máximo possível. Muitas famílias são pobres porque gastam o dinheiro logo que o recebem.” </a:t>
            </a:r>
            <a:r>
              <a:rPr lang="pt-BR" sz="1600" b="1" dirty="0">
                <a:ln/>
                <a:solidFill>
                  <a:schemeClr val="accent3"/>
                </a:solidFill>
              </a:rPr>
              <a:t>Administração Eficaz, pág. 269.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>
            <a:extLst>
              <a:ext uri="{FF2B5EF4-FFF2-40B4-BE49-F238E27FC236}">
                <a16:creationId xmlns:a16="http://schemas.microsoft.com/office/drawing/2014/main" id="{2B83B5BC-60B4-4C21-8A08-F79E87ECC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1844675"/>
            <a:ext cx="4751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22532" name="Text Box 7">
            <a:extLst>
              <a:ext uri="{FF2B5EF4-FFF2-40B4-BE49-F238E27FC236}">
                <a16:creationId xmlns:a16="http://schemas.microsoft.com/office/drawing/2014/main" id="{B73A5581-C5BF-41F4-B3BB-BC6A1A3C3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16" y="1571612"/>
            <a:ext cx="5572164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plano de Deus para seus filhos é desenvolver neles um caráter que prepare para o céu. 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inimigo de Deus  fará tudo quanto puder para dificultar o desenvolvimento do nosso caráter.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30DD9F1-A83E-455E-807B-1A0434A52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1214438"/>
            <a:ext cx="5643562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pt-BR" altLang="pt-BR" sz="2400" b="1"/>
              <a:t>Dentro do cristianismo existem muitos temas delicados. </a:t>
            </a:r>
            <a:r>
              <a:rPr lang="pt-BR" altLang="pt-BR" sz="2400" b="1">
                <a:solidFill>
                  <a:srgbClr val="FFC000"/>
                </a:solidFill>
              </a:rPr>
              <a:t>Um deles é a dívida. </a:t>
            </a:r>
          </a:p>
          <a:p>
            <a:pPr algn="ctr" eaLnBrk="1" hangingPunct="1"/>
            <a:r>
              <a:rPr lang="pt-BR" altLang="pt-BR" sz="2400" b="1"/>
              <a:t>Algumas pessoas com facilidade entram nela, e depois tem dificuldade para se livrar deste pesadelo. </a:t>
            </a:r>
          </a:p>
          <a:p>
            <a:pPr algn="ctr" eaLnBrk="1" hangingPunct="1"/>
            <a:r>
              <a:rPr lang="pt-BR" altLang="pt-BR" sz="2400" b="1"/>
              <a:t>É um pesadelo sim, porque quando se entra, justifica-se com a seguinte expressão: </a:t>
            </a:r>
            <a:r>
              <a:rPr lang="pt-BR" altLang="pt-BR" sz="2400" b="1">
                <a:solidFill>
                  <a:srgbClr val="FFC000"/>
                </a:solidFill>
              </a:rPr>
              <a:t>“Quero realizar um sonho antigo...” </a:t>
            </a:r>
            <a:r>
              <a:rPr lang="pt-BR" altLang="pt-BR" sz="2400" b="1"/>
              <a:t>Depois descobre-se que o que era sonho tornou-se um pesadelo. </a:t>
            </a:r>
          </a:p>
          <a:p>
            <a:pPr algn="ctr" eaLnBrk="1" hangingPunct="1"/>
            <a:endParaRPr lang="pt-BR" altLang="pt-BR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6A3AB23-61CB-4875-984A-CE56CAE6AF5F}"/>
              </a:ext>
            </a:extLst>
          </p:cNvPr>
          <p:cNvSpPr txBox="1"/>
          <p:nvPr/>
        </p:nvSpPr>
        <p:spPr>
          <a:xfrm>
            <a:off x="3286116" y="1357298"/>
            <a:ext cx="5572164" cy="181588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POR QUE AS PESSOAS </a:t>
            </a:r>
            <a:r>
              <a:rPr lang="pt-B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ENTRAM</a:t>
            </a:r>
            <a:r>
              <a:rPr lang="pt-B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EM DÍVIDAS?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63DBCD1-F032-4B2F-9E95-CA4FA8201A54}"/>
              </a:ext>
            </a:extLst>
          </p:cNvPr>
          <p:cNvSpPr txBox="1"/>
          <p:nvPr/>
        </p:nvSpPr>
        <p:spPr>
          <a:xfrm>
            <a:off x="3857620" y="3714752"/>
            <a:ext cx="4572032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3600" b="1" dirty="0">
                <a:ln/>
                <a:solidFill>
                  <a:schemeClr val="accent3"/>
                </a:solidFill>
              </a:rPr>
              <a:t>Devido a ansiedade em adquirir coisas</a:t>
            </a:r>
          </a:p>
          <a:p>
            <a:pPr>
              <a:defRPr/>
            </a:pPr>
            <a:endParaRPr lang="pt-BR" sz="24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10">
            <a:extLst>
              <a:ext uri="{FF2B5EF4-FFF2-40B4-BE49-F238E27FC236}">
                <a16:creationId xmlns:a16="http://schemas.microsoft.com/office/drawing/2014/main" id="{442D66A5-922C-4C90-8D6D-6BACE9FB6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40" y="1500174"/>
            <a:ext cx="600076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pt-BR" sz="2800" b="1" dirty="0"/>
              <a:t>A providência divina jamais deixará desamparados aqueles que colocam a prioridade espiritual antes das “outras coisas”.  </a:t>
            </a:r>
          </a:p>
          <a:p>
            <a:pPr algn="ctr">
              <a:spcBef>
                <a:spcPts val="0"/>
              </a:spcBef>
              <a:defRPr/>
            </a:pPr>
            <a:r>
              <a:rPr lang="pt-BR" sz="2800" b="1" dirty="0"/>
              <a:t>A promessa nos diz: </a:t>
            </a:r>
            <a:r>
              <a:rPr lang="pt-BR" sz="28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“E o meu Deus, segundo a Sua riqueza em glória, há de suprir, em Cristo Jesus, cada uma das vossas necessidades...”</a:t>
            </a:r>
            <a:r>
              <a:rPr lang="pt-BR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– </a:t>
            </a:r>
            <a:r>
              <a:rPr lang="pt-BR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Filipenses 4:19.</a:t>
            </a:r>
            <a:endParaRPr lang="pt-BR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9">
            <a:extLst>
              <a:ext uri="{FF2B5EF4-FFF2-40B4-BE49-F238E27FC236}">
                <a16:creationId xmlns:a16="http://schemas.microsoft.com/office/drawing/2014/main" id="{53F3A8A0-22A8-4ACB-A01C-759CCB1B3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21" y="1643050"/>
            <a:ext cx="5786479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000" b="1" dirty="0">
                <a:ln/>
                <a:solidFill>
                  <a:schemeClr val="accent3"/>
                </a:solidFill>
              </a:rPr>
              <a:t>“...Não vos deveis permitir ficar embaraçados financeiramente, pois o fato de estardes com dívidas enfraquece a vossa fé e vos leva ao desânimo, e até mesmo pensar nela vos deixa quase desatinado.”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b="1" dirty="0">
                <a:ln/>
                <a:solidFill>
                  <a:schemeClr val="accent3"/>
                </a:solidFill>
              </a:rPr>
              <a:t>Administração Eficaz, pág. 254.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9">
            <a:extLst>
              <a:ext uri="{FF2B5EF4-FFF2-40B4-BE49-F238E27FC236}">
                <a16:creationId xmlns:a16="http://schemas.microsoft.com/office/drawing/2014/main" id="{12C5A8BF-3E02-459F-855A-58CF145F4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16" y="1142984"/>
            <a:ext cx="560547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600" b="1" dirty="0">
                <a:ln/>
                <a:solidFill>
                  <a:schemeClr val="accent3"/>
                </a:solidFill>
              </a:rPr>
              <a:t>Falta de Planejamento Para Gastar</a:t>
            </a:r>
          </a:p>
        </p:txBody>
      </p:sp>
      <p:sp>
        <p:nvSpPr>
          <p:cNvPr id="13315" name="Text Box 12">
            <a:extLst>
              <a:ext uri="{FF2B5EF4-FFF2-40B4-BE49-F238E27FC236}">
                <a16:creationId xmlns:a16="http://schemas.microsoft.com/office/drawing/2014/main" id="{D245067E-154F-4D15-95F1-29B895448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2500313"/>
            <a:ext cx="5857875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800" b="1"/>
              <a:t>O planejamento financeiro se torna uma bênção e necessidade para o cristão. 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2800" b="1"/>
              <a:t>É tão comum quanto verdadeira a ilustração da caixa d’água. Se sai maior quantidade de água do que entra, logo  ficará vazia.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F9C01CF-27D1-481E-8911-72AF47DDBF55}"/>
              </a:ext>
            </a:extLst>
          </p:cNvPr>
          <p:cNvSpPr txBox="1"/>
          <p:nvPr/>
        </p:nvSpPr>
        <p:spPr>
          <a:xfrm>
            <a:off x="3286125" y="1714500"/>
            <a:ext cx="5857875" cy="477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200" b="1" dirty="0"/>
              <a:t>Um planejamento simples e funcional apresenta três colunas: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pt-BR" sz="3200" b="1" dirty="0">
                <a:solidFill>
                  <a:srgbClr val="FF0000"/>
                </a:solidFill>
              </a:rPr>
              <a:t>1. </a:t>
            </a:r>
            <a:r>
              <a:rPr lang="pt-BR" sz="3200" b="1" dirty="0"/>
              <a:t>Entradas (ganhos).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pt-BR" sz="3200" b="1" dirty="0">
                <a:solidFill>
                  <a:srgbClr val="00B0F0"/>
                </a:solidFill>
              </a:rPr>
              <a:t>2. </a:t>
            </a:r>
            <a:r>
              <a:rPr lang="pt-BR" sz="3200" b="1" dirty="0"/>
              <a:t>Saídas (despesas).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pt-BR" sz="3200" b="1" dirty="0">
                <a:solidFill>
                  <a:srgbClr val="FFFF00"/>
                </a:solidFill>
              </a:rPr>
              <a:t>3. </a:t>
            </a:r>
            <a:r>
              <a:rPr lang="pt-BR" sz="3200" b="1" dirty="0"/>
              <a:t>Saldo (sobras).</a:t>
            </a:r>
          </a:p>
          <a:p>
            <a:pPr>
              <a:defRPr/>
            </a:pPr>
            <a:endParaRPr lang="pt-BR" sz="3200" b="1" dirty="0"/>
          </a:p>
          <a:p>
            <a:pPr>
              <a:defRPr/>
            </a:pP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9">
            <a:extLst>
              <a:ext uri="{FF2B5EF4-FFF2-40B4-BE49-F238E27FC236}">
                <a16:creationId xmlns:a16="http://schemas.microsoft.com/office/drawing/2014/main" id="{086EDE6D-ABE7-4ED4-B77E-32F482AD7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1285875"/>
            <a:ext cx="57150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800" b="1"/>
              <a:t>“Devemos estar sempre em guarda, e não nos permitir gastar dinheiro com o que não é necessário, simplesmente por ostentação. 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2800" b="1"/>
              <a:t>Não nos devemos permitir condescender com gostos que nos levam a seguir os costumes do mundo, e roubar o tesouro do Senhor.”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b="1"/>
              <a:t>Administração Eficaz, pág. 246.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DDD899E-AADB-420C-81DD-898B13E50D16}"/>
              </a:ext>
            </a:extLst>
          </p:cNvPr>
          <p:cNvSpPr txBox="1"/>
          <p:nvPr/>
        </p:nvSpPr>
        <p:spPr>
          <a:xfrm>
            <a:off x="3500398" y="1071546"/>
            <a:ext cx="5643602" cy="86177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pt-BR" sz="3200" b="1" dirty="0">
                <a:ln/>
                <a:solidFill>
                  <a:schemeClr val="accent3"/>
                </a:solidFill>
              </a:rPr>
              <a:t>Gastar Antes de Ganhar</a:t>
            </a:r>
          </a:p>
          <a:p>
            <a:pPr>
              <a:defRPr/>
            </a:pPr>
            <a:endParaRPr lang="pt-BR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B68289B-3E22-4F14-9CF1-F2FC17521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1785938"/>
            <a:ext cx="5786437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pt-BR" altLang="pt-BR" sz="2400" b="1"/>
              <a:t>O consumismo é um comportamento gerado pelos  meios de comunicação. </a:t>
            </a:r>
          </a:p>
          <a:p>
            <a:pPr algn="ctr" eaLnBrk="1" hangingPunct="1"/>
            <a:r>
              <a:rPr lang="pt-BR" altLang="pt-BR" sz="2400" b="1"/>
              <a:t>Propagandas são elaboradas estrategicamente com objetivo definido: criar na mente das pessoas a necessidade imaginária e convencer os consumidores a comprarem os produtos que as indústrias produzem. </a:t>
            </a:r>
          </a:p>
          <a:p>
            <a:pPr algn="ctr" eaLnBrk="1" hangingPunct="1"/>
            <a:r>
              <a:rPr lang="pt-BR" altLang="pt-BR" sz="2400" b="1"/>
              <a:t>Isto envolve alimentos, calçados, roupas, brinquedos, artigos infantis, guloseimas, etc.</a:t>
            </a:r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ô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ô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ô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579</TotalTime>
  <Words>797</Words>
  <Application>Microsoft Office PowerPoint</Application>
  <PresentationFormat>Apresentação na tela (4:3)</PresentationFormat>
  <Paragraphs>42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5" baseType="lpstr">
      <vt:lpstr>Tahoma</vt:lpstr>
      <vt:lpstr>Wingdings</vt:lpstr>
      <vt:lpstr>Times</vt:lpstr>
      <vt:lpstr>Arial</vt:lpstr>
      <vt:lpstr>Wingdings 2</vt:lpstr>
      <vt:lpstr>Wingdings 3</vt:lpstr>
      <vt:lpstr>Corbel</vt:lpstr>
      <vt:lpstr>Consolas</vt:lpstr>
      <vt:lpstr>Metrô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Missao Mato Grossense IASD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MORDOMIA CRISTÃ</dc:subject>
  <dc:creator>Pr. MARCELO AUGUSTO DE CARVALHO; Mauro Cardoso</dc:creator>
  <cp:keywords>www.4tons.com.br</cp:keywords>
  <dc:description>COMÉRCIO PROIBIDO. USO PESSOAL</dc:description>
  <cp:lastModifiedBy>UCB - Marcelo Augusto de Carvalho</cp:lastModifiedBy>
  <cp:revision>33</cp:revision>
  <dcterms:created xsi:type="dcterms:W3CDTF">1970-01-05T03:19:13Z</dcterms:created>
  <dcterms:modified xsi:type="dcterms:W3CDTF">2020-12-17T12:52:30Z</dcterms:modified>
</cp:coreProperties>
</file>