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77" r:id="rId9"/>
    <p:sldId id="262" r:id="rId10"/>
    <p:sldId id="263" r:id="rId11"/>
    <p:sldId id="264" r:id="rId12"/>
    <p:sldId id="278" r:id="rId13"/>
    <p:sldId id="279" r:id="rId14"/>
    <p:sldId id="265" r:id="rId15"/>
    <p:sldId id="266" r:id="rId16"/>
    <p:sldId id="280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5" r:id="rId25"/>
  </p:sldIdLst>
  <p:sldSz cx="9144000" cy="6858000" type="screen4x3"/>
  <p:notesSz cx="6858000" cy="9144000"/>
  <p:embeddedFontLst>
    <p:embeddedFont>
      <p:font typeface="Georgia" panose="02040502050405020303" pitchFamily="18" charset="0"/>
      <p:regular r:id="rId26"/>
      <p:bold r:id="rId27"/>
      <p:italic r:id="rId28"/>
      <p:boldItalic r:id="rId29"/>
    </p:embeddedFont>
  </p:embeddedFontLst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0A0090-832A-4A3B-941F-E7694B05F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958326-B981-4300-9F66-2DD5A11B50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35F663-050E-458C-AD0E-92BF30520A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CDDDD-5EE6-40E4-A071-5A73E8A0853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5296510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D88DF5-F6F3-455B-AEFC-7C7470F97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09263-3C65-4AB9-86BA-FF2D8C18D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B6B896-9CF6-4105-801E-9A341E8882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0578D-70A4-47A1-816F-4B6E0878AB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5655892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518BFA-8870-487E-8886-9B6CB5A3D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4B9E9-A1CD-4D6D-A4EC-436298EE72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73606C-7817-4AFA-A0C5-F3C16B2EF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6430D-0CE9-490C-B0DF-E04CD618754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0042665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33EB0A-10DA-42C7-B633-A845CE609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F6F290-5DE9-4514-B414-BCF1391BE3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DDA7F5-7356-49EA-B0CD-0B78136831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F92CE1-0E82-4A80-AD41-D733940930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8145015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687DC8-7733-4190-B80E-9BC71311DC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1D8D6A-7BE9-4761-A72A-AD7083F7E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04CAD8-5087-46BF-B579-3E4D3A306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AF621-9B25-4801-8D71-1F7732CBAB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1138512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BCF40C-CBA4-455F-9C5D-EAD64C11D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FA7015-2B33-43DF-A1A7-17698CFAFA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945945-F0AA-4221-836B-5AE0E2B96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65DB1-B9C5-49BF-BB18-968EED5A989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9352251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B73671-2E92-40C3-981E-489C9A51E9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73C77B0-4394-4B7F-B4D7-A5C9A1F011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FF9570-EB39-48E5-AB16-A7637B517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F1E66-2A8A-459D-A710-5E7D6A6D004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4953002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2F2E0FC-8D09-4A3B-9614-1C8480635F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9B360A9-B730-4792-9012-5C685C233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4B52BD-D864-47CE-8758-9D7B3AF7D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3A962-3AFA-4862-BEBD-4640600DDDF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9252689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82C8C58-5430-4745-8ECE-561C776052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1964C7-5A92-494F-93DD-7ED02A872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0E8ED73-17D0-4ADD-AD5C-584896BA68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E9FD8-3051-409A-8D83-0DFE582BA02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0947450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27E6B8-514B-434F-9CDC-CBDFB4468F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FBAC5E-CB10-4E8B-AA18-144CD14A13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B61E6B-2A9A-4CEA-ACF7-879859BE0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8D607-0999-48B9-B2A9-86CC60C009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0697309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166BB4-88FD-4348-9D0A-81D15FB798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056982-37AD-48FC-8A01-85ADEC911D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72AFA9-8C1F-4292-9FCE-F5DAB6735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9CEBA-0C27-4F81-A9A9-C57582DA5D8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023403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D0A311-23B4-4FF8-B255-D27C732B4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2F94E4-F089-4EDB-BD2F-CD7269814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2D39A6A-2EE9-4D02-9F8C-ADA1827BFF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B4B072F-851D-4F67-97EF-5E66933538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E0BA42-E1BC-423B-9346-9DA26BE62F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8E1A2E-E251-4C8B-BD64-70984DD69E8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m pastor (10)">
            <a:extLst>
              <a:ext uri="{FF2B5EF4-FFF2-40B4-BE49-F238E27FC236}">
                <a16:creationId xmlns:a16="http://schemas.microsoft.com/office/drawing/2014/main" id="{652E6A54-4CFC-42A7-BA8B-EE975031D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3">
            <a:extLst>
              <a:ext uri="{FF2B5EF4-FFF2-40B4-BE49-F238E27FC236}">
                <a16:creationId xmlns:a16="http://schemas.microsoft.com/office/drawing/2014/main" id="{7112909F-7A78-4432-940E-21DE8F8ED8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85618">
            <a:off x="611188" y="1031875"/>
            <a:ext cx="5400675" cy="39100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99028"/>
              </a:avLst>
            </a:prstTxWarp>
          </a:bodyPr>
          <a:lstStyle/>
          <a:p>
            <a:pPr algn="ctr"/>
            <a:r>
              <a:rPr lang="pt-BR" sz="44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3" dist="28398" dir="14606097">
                    <a:srgbClr val="868686">
                      <a:alpha val="50000"/>
                    </a:srgbClr>
                  </a:prstShdw>
                </a:effectLst>
                <a:latin typeface="Georgia" panose="02040502050405020303" pitchFamily="18" charset="0"/>
              </a:rPr>
              <a:t>A OFERTA</a:t>
            </a:r>
          </a:p>
          <a:p>
            <a:pPr algn="ctr"/>
            <a:r>
              <a:rPr lang="pt-BR" sz="44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3" dist="28398" dir="14606097">
                    <a:srgbClr val="868686">
                      <a:alpha val="50000"/>
                    </a:srgbClr>
                  </a:prstShdw>
                </a:effectLst>
                <a:latin typeface="Georgia" panose="02040502050405020303" pitchFamily="18" charset="0"/>
              </a:rPr>
              <a:t>QUE DEUS</a:t>
            </a:r>
          </a:p>
          <a:p>
            <a:pPr algn="ctr"/>
            <a:r>
              <a:rPr lang="pt-BR" sz="44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prstShdw prst="shdw13" dist="28398" dir="14606097">
                    <a:srgbClr val="868686">
                      <a:alpha val="50000"/>
                    </a:srgbClr>
                  </a:prstShdw>
                </a:effectLst>
                <a:latin typeface="Georgia" panose="02040502050405020303" pitchFamily="18" charset="0"/>
              </a:rPr>
              <a:t>APROVA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om pastor (10)">
            <a:extLst>
              <a:ext uri="{FF2B5EF4-FFF2-40B4-BE49-F238E27FC236}">
                <a16:creationId xmlns:a16="http://schemas.microsoft.com/office/drawing/2014/main" id="{6F3BE5AF-E590-4C8D-8697-0957FB695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>
            <a:extLst>
              <a:ext uri="{FF2B5EF4-FFF2-40B4-BE49-F238E27FC236}">
                <a16:creationId xmlns:a16="http://schemas.microsoft.com/office/drawing/2014/main" id="{D0E4DA9A-34DD-4CD8-81B4-E78639C60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3375"/>
            <a:ext cx="5113338" cy="4392613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E51F7244-7406-4E9E-B4B8-8184A069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150"/>
            <a:ext cx="51847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BR" sz="4000">
                <a:solidFill>
                  <a:schemeClr val="bg1"/>
                </a:solidFill>
                <a:latin typeface="Arial" charset="0"/>
              </a:rPr>
              <a:t> O plano de Deus é que demos, não de acordo com o apelo feito, mas, de acordo com as bênçãos recebidas.</a:t>
            </a: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om pastor (10)">
            <a:extLst>
              <a:ext uri="{FF2B5EF4-FFF2-40B4-BE49-F238E27FC236}">
                <a16:creationId xmlns:a16="http://schemas.microsoft.com/office/drawing/2014/main" id="{A0729B42-E377-4176-9C37-D565B5711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4">
            <a:extLst>
              <a:ext uri="{FF2B5EF4-FFF2-40B4-BE49-F238E27FC236}">
                <a16:creationId xmlns:a16="http://schemas.microsoft.com/office/drawing/2014/main" id="{7199925E-2823-488E-B453-A8FB78815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0350"/>
            <a:ext cx="6265863" cy="5329238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89153ED-31D5-483D-8390-E4880CDD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404813"/>
            <a:ext cx="63373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000">
                <a:solidFill>
                  <a:schemeClr val="bg1"/>
                </a:solidFill>
                <a:latin typeface="Arial" charset="0"/>
              </a:rPr>
              <a:t>“O Senhor requer que se dêem dádivas em tempos determinados, sendo arranjado isto de maneira que o </a:t>
            </a:r>
            <a:r>
              <a:rPr 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dar se torne um hábito</a:t>
            </a:r>
            <a:r>
              <a:rPr lang="pt-BR" sz="4000">
                <a:solidFill>
                  <a:schemeClr val="bg1"/>
                </a:solidFill>
                <a:latin typeface="Arial" charset="0"/>
              </a:rPr>
              <a:t>, e sinta-se que a caridade é um dever cristão.” 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om pastor (10)">
            <a:extLst>
              <a:ext uri="{FF2B5EF4-FFF2-40B4-BE49-F238E27FC236}">
                <a16:creationId xmlns:a16="http://schemas.microsoft.com/office/drawing/2014/main" id="{3CBAC4DF-A440-4F23-8990-58D9D2751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4">
            <a:extLst>
              <a:ext uri="{FF2B5EF4-FFF2-40B4-BE49-F238E27FC236}">
                <a16:creationId xmlns:a16="http://schemas.microsoft.com/office/drawing/2014/main" id="{7737E965-0B32-452E-9B4A-2794D67DF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981075"/>
            <a:ext cx="6553200" cy="1871663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934C755F-F998-4A04-BBE8-6683EF10E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81075"/>
            <a:ext cx="64087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  <a:defRPr/>
            </a:pPr>
            <a:r>
              <a:rPr lang="pt-BR" sz="4000">
                <a:solidFill>
                  <a:schemeClr val="bg1"/>
                </a:solidFill>
                <a:latin typeface="Arial" charset="0"/>
              </a:rPr>
              <a:t> O dar deve tornar-se um: </a:t>
            </a:r>
            <a:r>
              <a:rPr lang="pt-BR" sz="5400" b="1" u="sng">
                <a:solidFill>
                  <a:schemeClr val="bg1"/>
                </a:solidFill>
                <a:latin typeface="Arial" charset="0"/>
              </a:rPr>
              <a:t>hábito</a:t>
            </a:r>
            <a:r>
              <a:rPr lang="pt-BR" sz="4000" b="1" u="sng">
                <a:solidFill>
                  <a:schemeClr val="bg1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om pastor (10)">
            <a:extLst>
              <a:ext uri="{FF2B5EF4-FFF2-40B4-BE49-F238E27FC236}">
                <a16:creationId xmlns:a16="http://schemas.microsoft.com/office/drawing/2014/main" id="{CE4832C0-9855-4664-8043-6DC502DC7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4">
            <a:extLst>
              <a:ext uri="{FF2B5EF4-FFF2-40B4-BE49-F238E27FC236}">
                <a16:creationId xmlns:a16="http://schemas.microsoft.com/office/drawing/2014/main" id="{97FA336E-196E-4CB2-A8D2-356CDD49F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76250"/>
            <a:ext cx="8207375" cy="6192838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D5B49960-0EFC-48EA-B7E5-3A305C661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49275"/>
            <a:ext cx="7920038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000">
                <a:solidFill>
                  <a:schemeClr val="bg1"/>
                </a:solidFill>
                <a:latin typeface="Arial" charset="0"/>
              </a:rPr>
              <a:t>“O coração aberto por uma dádiva, não deve ter tempo de tornar-se egoísta, frio e fechar-se antes que a seguinte seja feita. A corrente deve estar continuamente fluindo, mantendo assim aberto o canal por atos de beneficência”.     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sz="4000">
                <a:solidFill>
                  <a:schemeClr val="bg1"/>
                </a:solidFill>
                <a:latin typeface="Arial" charset="0"/>
              </a:rPr>
              <a:t>I TS, 373.</a:t>
            </a: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om pastor (10)">
            <a:extLst>
              <a:ext uri="{FF2B5EF4-FFF2-40B4-BE49-F238E27FC236}">
                <a16:creationId xmlns:a16="http://schemas.microsoft.com/office/drawing/2014/main" id="{D01FFD56-00EB-40C9-8E25-AE906397E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WordArt 3">
            <a:extLst>
              <a:ext uri="{FF2B5EF4-FFF2-40B4-BE49-F238E27FC236}">
                <a16:creationId xmlns:a16="http://schemas.microsoft.com/office/drawing/2014/main" id="{C1170EF0-C277-475C-A263-9A63B91E86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280400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II - Quanto Dava o Povo de Israel?</a:t>
            </a: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9F9C92A0-58DA-4529-B73E-B1701E382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84313"/>
            <a:ext cx="6911975" cy="3960812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78C96E64-51E8-4799-9DFB-BC298549F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1138"/>
            <a:ext cx="6985000" cy="374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pt-BR" sz="3200">
                <a:solidFill>
                  <a:schemeClr val="bg1"/>
                </a:solidFill>
                <a:latin typeface="Arial" charset="0"/>
              </a:rPr>
              <a:t>1. </a:t>
            </a:r>
            <a:r>
              <a:rPr lang="pt-BR" sz="32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Um Segundo Dízimo</a:t>
            </a:r>
            <a:r>
              <a:rPr lang="pt-BR" sz="3200">
                <a:solidFill>
                  <a:schemeClr val="bg1"/>
                </a:solidFill>
                <a:latin typeface="Arial" charset="0"/>
              </a:rPr>
              <a:t> – 10%.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pt-BR" sz="3200">
                <a:solidFill>
                  <a:schemeClr val="bg1"/>
                </a:solidFill>
                <a:latin typeface="Arial" charset="0"/>
              </a:rPr>
              <a:t>   “A fim de promover a reunião do povo para o serviço religioso, bem como para se fazerem provisões aos pobres, exigia-se um segundo dízimo de todo o lucro”.               PP, 565.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om pastor (10)">
            <a:extLst>
              <a:ext uri="{FF2B5EF4-FFF2-40B4-BE49-F238E27FC236}">
                <a16:creationId xmlns:a16="http://schemas.microsoft.com/office/drawing/2014/main" id="{B4BAA172-D4DE-45FB-8B2B-ACADDF107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4">
            <a:extLst>
              <a:ext uri="{FF2B5EF4-FFF2-40B4-BE49-F238E27FC236}">
                <a16:creationId xmlns:a16="http://schemas.microsoft.com/office/drawing/2014/main" id="{7F905F9F-BA77-438C-B651-CACAE0BA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76250"/>
            <a:ext cx="7129463" cy="5976938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7A908319-B850-4DF3-9F63-3D6A9E249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08000"/>
            <a:ext cx="69850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 b="1">
                <a:solidFill>
                  <a:schemeClr val="bg1"/>
                </a:solidFill>
                <a:latin typeface="Arial" charset="0"/>
              </a:rPr>
              <a:t>Segundo Patriarcas e Profetas 565, esta provisão para os pobre não era o dízimo.</a:t>
            </a:r>
          </a:p>
          <a:p>
            <a:pPr algn="ctr">
              <a:spcBef>
                <a:spcPct val="50000"/>
              </a:spcBef>
              <a:defRPr/>
            </a:pPr>
            <a:endParaRPr lang="pt-BR" sz="3600" b="1">
              <a:solidFill>
                <a:schemeClr val="bg1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pt-BR" sz="3600" b="1">
                <a:solidFill>
                  <a:schemeClr val="bg1"/>
                </a:solidFill>
                <a:latin typeface="Arial" charset="0"/>
              </a:rPr>
              <a:t>“Com relação ao </a:t>
            </a:r>
            <a:r>
              <a:rPr lang="pt-BR" sz="3600" b="1" u="sng">
                <a:solidFill>
                  <a:schemeClr val="bg1"/>
                </a:solidFill>
                <a:latin typeface="Arial" charset="0"/>
              </a:rPr>
              <a:t>primeiro dízimo</a:t>
            </a:r>
            <a:r>
              <a:rPr lang="pt-BR" sz="3600" b="1">
                <a:solidFill>
                  <a:schemeClr val="bg1"/>
                </a:solidFill>
                <a:latin typeface="Arial" charset="0"/>
              </a:rPr>
              <a:t>, declarou o Senhor: </a:t>
            </a:r>
            <a:r>
              <a:rPr lang="pt-BR" sz="3600" b="1" i="1">
                <a:solidFill>
                  <a:schemeClr val="bg1"/>
                </a:solidFill>
                <a:latin typeface="Arial" charset="0"/>
              </a:rPr>
              <a:t>Aos filhos de Levi tenho dado todos os dízimos em Israel </a:t>
            </a:r>
            <a:r>
              <a:rPr lang="pt-BR" sz="3600" b="1">
                <a:solidFill>
                  <a:schemeClr val="bg1"/>
                </a:solidFill>
                <a:latin typeface="Arial" charset="0"/>
              </a:rPr>
              <a:t>” Números 18:21.</a:t>
            </a:r>
            <a:r>
              <a:rPr lang="pt-BR" sz="360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om pastor (10)">
            <a:extLst>
              <a:ext uri="{FF2B5EF4-FFF2-40B4-BE49-F238E27FC236}">
                <a16:creationId xmlns:a16="http://schemas.microsoft.com/office/drawing/2014/main" id="{84629BE5-0615-436D-A8EE-DD4DC934E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">
            <a:extLst>
              <a:ext uri="{FF2B5EF4-FFF2-40B4-BE49-F238E27FC236}">
                <a16:creationId xmlns:a16="http://schemas.microsoft.com/office/drawing/2014/main" id="{8D889511-FF98-4EF0-AA89-8F66675E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04813"/>
            <a:ext cx="7272337" cy="5545137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46D3F801-ECDA-4A0D-AAE0-22FD782DA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49275"/>
            <a:ext cx="69850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 b="1">
                <a:solidFill>
                  <a:schemeClr val="bg1"/>
                </a:solidFill>
                <a:latin typeface="Arial" charset="0"/>
              </a:rPr>
              <a:t>Mas em relação ao </a:t>
            </a:r>
            <a:r>
              <a:rPr lang="pt-BR" sz="3600" b="1" u="sng">
                <a:solidFill>
                  <a:schemeClr val="bg1"/>
                </a:solidFill>
                <a:latin typeface="Arial" charset="0"/>
              </a:rPr>
              <a:t>segundo</a:t>
            </a:r>
            <a:r>
              <a:rPr lang="pt-BR" sz="3600" b="1">
                <a:solidFill>
                  <a:schemeClr val="bg1"/>
                </a:solidFill>
                <a:latin typeface="Arial" charset="0"/>
              </a:rPr>
              <a:t> Ele ordenou: ‘</a:t>
            </a:r>
            <a:r>
              <a:rPr lang="pt-BR" sz="3600" b="1" i="1">
                <a:solidFill>
                  <a:schemeClr val="bg1"/>
                </a:solidFill>
                <a:latin typeface="Arial" charset="0"/>
              </a:rPr>
              <a:t>Perante o Senhor teu Deus, no lugar que escolher para ali fazer habitar o Seu nome, comereis os dízimos...para que aprendas a temer ao Senhor teu Deus todos os dias</a:t>
            </a:r>
            <a:r>
              <a:rPr lang="pt-BR" sz="3600" b="1">
                <a:solidFill>
                  <a:schemeClr val="bg1"/>
                </a:solidFill>
                <a:latin typeface="Arial" charset="0"/>
              </a:rPr>
              <a:t>’ Deuteronômio 14:23 e 29”.</a:t>
            </a: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om pastor (10)">
            <a:extLst>
              <a:ext uri="{FF2B5EF4-FFF2-40B4-BE49-F238E27FC236}">
                <a16:creationId xmlns:a16="http://schemas.microsoft.com/office/drawing/2014/main" id="{6002691B-7959-494B-9EC0-F25C8B7C9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4">
            <a:extLst>
              <a:ext uri="{FF2B5EF4-FFF2-40B4-BE49-F238E27FC236}">
                <a16:creationId xmlns:a16="http://schemas.microsoft.com/office/drawing/2014/main" id="{9A3A9BD7-E261-4FAD-B70E-A0FA2CCFA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4813"/>
            <a:ext cx="8640762" cy="6119812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D47B98A1-9B16-4F3E-A59C-29FE5D7AA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04813"/>
            <a:ext cx="8569325" cy="59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 b="1">
                <a:solidFill>
                  <a:schemeClr val="bg1"/>
                </a:solidFill>
                <a:latin typeface="Arial" charset="0"/>
              </a:rPr>
              <a:t>2. Um Quarto de Suas Rendas – 25%</a:t>
            </a:r>
          </a:p>
          <a:p>
            <a:pPr>
              <a:spcBef>
                <a:spcPct val="50000"/>
              </a:spcBef>
              <a:defRPr/>
            </a:pPr>
            <a:r>
              <a:rPr lang="pt-BR" sz="3200">
                <a:solidFill>
                  <a:schemeClr val="bg1"/>
                </a:solidFill>
                <a:latin typeface="Arial" charset="0"/>
              </a:rPr>
              <a:t>“As contribuições exigidas dos hebreus para fins religiosos e caritativos, montavam a uma quarta parte completa de suas rendas. </a:t>
            </a:r>
          </a:p>
          <a:p>
            <a:pPr>
              <a:spcBef>
                <a:spcPct val="50000"/>
              </a:spcBef>
              <a:defRPr/>
            </a:pPr>
            <a:r>
              <a:rPr lang="pt-BR" sz="3600" b="1" u="sng">
                <a:solidFill>
                  <a:schemeClr val="bg1"/>
                </a:solidFill>
                <a:latin typeface="Arial" charset="0"/>
              </a:rPr>
              <a:t>Uma taxa tão pesada sobre os recursos do povo poder-se-ia esperar que os reduzisse a pobreza; mas, ao contrário, a fiel observância desses estatutos era uma das condições de sua prosperidade...”</a:t>
            </a:r>
            <a:r>
              <a:rPr lang="pt-BR" sz="3600" b="1">
                <a:solidFill>
                  <a:schemeClr val="bg1"/>
                </a:solidFill>
                <a:latin typeface="Arial" charset="0"/>
              </a:rPr>
              <a:t> PP 560.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om pastor (10)">
            <a:extLst>
              <a:ext uri="{FF2B5EF4-FFF2-40B4-BE49-F238E27FC236}">
                <a16:creationId xmlns:a16="http://schemas.microsoft.com/office/drawing/2014/main" id="{F53F4F3F-B15A-4F43-ABDF-1A0A8A2DF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4">
            <a:extLst>
              <a:ext uri="{FF2B5EF4-FFF2-40B4-BE49-F238E27FC236}">
                <a16:creationId xmlns:a16="http://schemas.microsoft.com/office/drawing/2014/main" id="{3096B820-64A8-4CD5-B388-BBFA11A25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6250"/>
            <a:ext cx="8785225" cy="5689600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7A0E667-235A-453B-AE6B-A717FB713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641350"/>
            <a:ext cx="8748713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3. </a:t>
            </a:r>
            <a:r>
              <a:rPr lang="pt-BR" sz="36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Um terço de Suas rendas</a:t>
            </a:r>
            <a:r>
              <a:rPr lang="pt-BR" sz="3600">
                <a:solidFill>
                  <a:schemeClr val="bg1"/>
                </a:solidFill>
                <a:latin typeface="Arial" charset="0"/>
              </a:rPr>
              <a:t> – 33%</a:t>
            </a:r>
          </a:p>
          <a:p>
            <a:pPr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“Deus exigia do seu antigo povo três reuniões anuais.” </a:t>
            </a:r>
          </a:p>
          <a:p>
            <a:pPr>
              <a:spcBef>
                <a:spcPct val="50000"/>
              </a:spcBef>
              <a:defRPr/>
            </a:pPr>
            <a:r>
              <a:rPr lang="pt-BR" sz="2000">
                <a:solidFill>
                  <a:schemeClr val="bg1"/>
                </a:solidFill>
                <a:latin typeface="Arial" charset="0"/>
              </a:rPr>
              <a:t>Deuteronômio 16;16, 17. </a:t>
            </a:r>
          </a:p>
          <a:p>
            <a:pPr>
              <a:spcBef>
                <a:spcPct val="50000"/>
              </a:spcBef>
              <a:defRPr/>
            </a:pPr>
            <a:endParaRPr lang="pt-BR" sz="200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“Nada menos que um terço de suas rendas eram consagradas a fins sagrados e religiosos”</a:t>
            </a:r>
          </a:p>
          <a:p>
            <a:pPr>
              <a:spcBef>
                <a:spcPct val="50000"/>
              </a:spcBef>
              <a:defRPr/>
            </a:pPr>
            <a:r>
              <a:rPr lang="pt-BR" sz="2000">
                <a:solidFill>
                  <a:schemeClr val="bg1"/>
                </a:solidFill>
                <a:latin typeface="Arial" charset="0"/>
              </a:rPr>
              <a:t>III Testemonies 337.</a:t>
            </a: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m pastor (10)">
            <a:extLst>
              <a:ext uri="{FF2B5EF4-FFF2-40B4-BE49-F238E27FC236}">
                <a16:creationId xmlns:a16="http://schemas.microsoft.com/office/drawing/2014/main" id="{3CCC4A99-2982-4349-AB22-4C36B9753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4">
            <a:extLst>
              <a:ext uri="{FF2B5EF4-FFF2-40B4-BE49-F238E27FC236}">
                <a16:creationId xmlns:a16="http://schemas.microsoft.com/office/drawing/2014/main" id="{C1FB4B36-6FA5-49C4-99CD-8876748BE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9275"/>
            <a:ext cx="7127875" cy="4392613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C03F4539-473C-4F91-8F0B-32A5623CC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92150"/>
            <a:ext cx="6840537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Além do dízimo, o povo de Israel dava 10%, 15%, até 33% de todas as suas rendas. Além dessas ofertas, regulares, sistemáticas, o povo agradecia a Deus com mais algumas dádivas, a Bíblia assim nos fala: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om pastor (10)">
            <a:extLst>
              <a:ext uri="{FF2B5EF4-FFF2-40B4-BE49-F238E27FC236}">
                <a16:creationId xmlns:a16="http://schemas.microsoft.com/office/drawing/2014/main" id="{E4093DB2-243D-4E27-99D3-0B6E2D7FF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5">
            <a:extLst>
              <a:ext uri="{FF2B5EF4-FFF2-40B4-BE49-F238E27FC236}">
                <a16:creationId xmlns:a16="http://schemas.microsoft.com/office/drawing/2014/main" id="{0E3A01E5-EF2A-4805-A46B-B0DED6EEC56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5903913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Nossos Métodos</a:t>
            </a:r>
          </a:p>
        </p:txBody>
      </p:sp>
      <p:sp>
        <p:nvSpPr>
          <p:cNvPr id="3076" name="Rectangle 7">
            <a:extLst>
              <a:ext uri="{FF2B5EF4-FFF2-40B4-BE49-F238E27FC236}">
                <a16:creationId xmlns:a16="http://schemas.microsoft.com/office/drawing/2014/main" id="{FECBCD62-1A58-452E-9A55-1A73E1A8C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773238"/>
            <a:ext cx="6624638" cy="4392612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1B3B328D-9EAA-4CF9-8C06-4D7E3F2FC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3238"/>
            <a:ext cx="67691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Damos por impulso.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Por simpatia ao projeto ou às pessoas.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Muitas vezes damos para as coisas. Quando a “coisa” acaba, paramos de dar.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pt-BR" sz="36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bom pastor (10)">
            <a:extLst>
              <a:ext uri="{FF2B5EF4-FFF2-40B4-BE49-F238E27FC236}">
                <a16:creationId xmlns:a16="http://schemas.microsoft.com/office/drawing/2014/main" id="{D2977780-1FC5-4E6F-A8A1-5BF69A3DA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4">
            <a:extLst>
              <a:ext uri="{FF2B5EF4-FFF2-40B4-BE49-F238E27FC236}">
                <a16:creationId xmlns:a16="http://schemas.microsoft.com/office/drawing/2014/main" id="{FA438491-046F-41C3-9BC8-31012485E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7848600" cy="6191250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C3B11A40-AD22-4087-BAF5-627B9CCC7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795655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Colheita Esquecida – Deuteronômio 24.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Rebusca dos Frutos – Deuteronômio 24.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Rebusca das Colheitas – Levítico 19.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O Ano de repouso da Terra – Êxodo 23; Levítico 25.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Remissão de Dívidas dos Anos Sabáticos – Deuteronômio 25.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Servos Liberados Durante o Ano Sabático – Deuteronômio 15.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Ofertas de Açào de Graças – Levítivo 22:19.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Ofertas de Paz – Levítico 17.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400">
                <a:solidFill>
                  <a:schemeClr val="bg1"/>
                </a:solidFill>
                <a:latin typeface="Arial" charset="0"/>
              </a:rPr>
              <a:t> Resgate Pela Saúde – Êxodo 30:12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om pastor (10)">
            <a:extLst>
              <a:ext uri="{FF2B5EF4-FFF2-40B4-BE49-F238E27FC236}">
                <a16:creationId xmlns:a16="http://schemas.microsoft.com/office/drawing/2014/main" id="{0A208B37-9735-49D3-BF35-661BCEC21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WordArt 3">
            <a:extLst>
              <a:ext uri="{FF2B5EF4-FFF2-40B4-BE49-F238E27FC236}">
                <a16:creationId xmlns:a16="http://schemas.microsoft.com/office/drawing/2014/main" id="{B524BEE4-707E-4DDB-9131-07A6CE47257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496300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III - Pediria Deus o Mesmo de Nós Hoje?</a:t>
            </a: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438B0581-8F62-4DDD-B70C-E264EE8A5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6696075" cy="5543550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0FF14AE5-8F01-45FE-A955-AB36FBE34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44588"/>
            <a:ext cx="6337300" cy="545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200">
                <a:solidFill>
                  <a:schemeClr val="bg1"/>
                </a:solidFill>
                <a:latin typeface="Arial" charset="0"/>
              </a:rPr>
              <a:t>“...Agora Deus requer, não menores, mas maiores dádivas que em qualquer outro período da história do mundo. O princípio estabelecido por Cristo é que as dádivas e ofertas sejam proporcionais à luz e às bênçãos fluídas. Ele disse: </a:t>
            </a:r>
            <a:r>
              <a:rPr lang="pt-BR" sz="3200" i="1">
                <a:solidFill>
                  <a:schemeClr val="bg1"/>
                </a:solidFill>
                <a:latin typeface="Arial" charset="0"/>
              </a:rPr>
              <a:t>A qualquer que muito for dado, muito se lhe pedirá</a:t>
            </a:r>
            <a:r>
              <a:rPr lang="pt-BR" sz="3200">
                <a:solidFill>
                  <a:schemeClr val="bg1"/>
                </a:solidFill>
                <a:latin typeface="Arial" charset="0"/>
              </a:rPr>
              <a:t>.” Lucas 12:48.                                      I TS 371.</a:t>
            </a:r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bom pastor (10)">
            <a:extLst>
              <a:ext uri="{FF2B5EF4-FFF2-40B4-BE49-F238E27FC236}">
                <a16:creationId xmlns:a16="http://schemas.microsoft.com/office/drawing/2014/main" id="{E2B9233A-F7B9-4512-9D58-B858DAF5C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WordArt 3">
            <a:extLst>
              <a:ext uri="{FF2B5EF4-FFF2-40B4-BE49-F238E27FC236}">
                <a16:creationId xmlns:a16="http://schemas.microsoft.com/office/drawing/2014/main" id="{1D68201F-F94B-42C8-98B4-97D8CBE1E9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0825" y="333375"/>
            <a:ext cx="8785225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IV - Como Encaramos a Oferta Dada a Deus?</a:t>
            </a:r>
          </a:p>
        </p:txBody>
      </p:sp>
      <p:sp>
        <p:nvSpPr>
          <p:cNvPr id="23556" name="Rectangle 5">
            <a:extLst>
              <a:ext uri="{FF2B5EF4-FFF2-40B4-BE49-F238E27FC236}">
                <a16:creationId xmlns:a16="http://schemas.microsoft.com/office/drawing/2014/main" id="{657142DD-2CA0-42E2-AB1C-16A13FD36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12875"/>
            <a:ext cx="7777163" cy="4895850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66CB0FCB-0526-41C7-90B9-2D69C99E3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84313"/>
            <a:ext cx="8208963" cy="457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 Como um favor prestado à igreja?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 Para apaziguar a ira de Deus?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 Para acalmar a consciência?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 Para mantermos nossa alta reputação?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 Para exigirmos algo em troca?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 Ou  como uma maneira de expressarmos a Deus a nossa gratidão e participarmos de Seu plano na pregação do evangelho?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bom pastor (10)">
            <a:extLst>
              <a:ext uri="{FF2B5EF4-FFF2-40B4-BE49-F238E27FC236}">
                <a16:creationId xmlns:a16="http://schemas.microsoft.com/office/drawing/2014/main" id="{BDF89C7C-F543-4598-9A00-D44F9B591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WordArt 3">
            <a:extLst>
              <a:ext uri="{FF2B5EF4-FFF2-40B4-BE49-F238E27FC236}">
                <a16:creationId xmlns:a16="http://schemas.microsoft.com/office/drawing/2014/main" id="{1F2E1C77-7553-490A-A99D-D82F868B47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8163" y="188913"/>
            <a:ext cx="7850187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 - A Oferta Que Deus Espera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53B43CC8-80A1-45B4-81A2-641381DBB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8050"/>
            <a:ext cx="7921625" cy="564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1. A oferta que Deus espera é a oferta que Ele pede.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2. Ele não aceita a oferta que Ele não pediu. Exemplo- Caim.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3. A oferta que Ele espera é voluntária – mas dentro de sua orientação.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4. A oferta que Ele é aquela dada com alegria e não por necessidade – II Coríntios 9:7.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pt-BR" sz="2800">
                <a:solidFill>
                  <a:schemeClr val="bg1"/>
                </a:solidFill>
                <a:latin typeface="Arial" charset="0"/>
              </a:rPr>
              <a:t>5. A oferta que Ele espera é aquela dada de acordo com as bênçãos e não para buscar o reconhecimento.</a:t>
            </a:r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bom pastor (10)">
            <a:extLst>
              <a:ext uri="{FF2B5EF4-FFF2-40B4-BE49-F238E27FC236}">
                <a16:creationId xmlns:a16="http://schemas.microsoft.com/office/drawing/2014/main" id="{277E3F51-5ADD-4ACB-9CD5-8E26BEFD7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4">
            <a:extLst>
              <a:ext uri="{FF2B5EF4-FFF2-40B4-BE49-F238E27FC236}">
                <a16:creationId xmlns:a16="http://schemas.microsoft.com/office/drawing/2014/main" id="{175F4DB7-F0E0-49F0-A4C2-CD89247EB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0350"/>
            <a:ext cx="7345362" cy="6192838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A3061E01-8A4F-492D-B287-A87BC9443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74168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200">
                <a:solidFill>
                  <a:schemeClr val="bg1"/>
                </a:solidFill>
                <a:latin typeface="Arial" charset="0"/>
              </a:rPr>
              <a:t>“Todos aqueles que são recipientes de Sua graça, que contemplam a cruz do calvário, não porão dúvida quanto a proporção em que devem dar, antes sentirão que a mais rica oferta é pobre demais, completamente desproporcional à grande dádiva do Filho Unigênito do infinito Deus. Pela abnegação, até o mais pobre encontra meios de obter algo para devolver a Deus”                                               CSM 288.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om pastor (10)">
            <a:extLst>
              <a:ext uri="{FF2B5EF4-FFF2-40B4-BE49-F238E27FC236}">
                <a16:creationId xmlns:a16="http://schemas.microsoft.com/office/drawing/2014/main" id="{DC300D1A-5BAA-4ED3-B940-074E1453A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5">
            <a:extLst>
              <a:ext uri="{FF2B5EF4-FFF2-40B4-BE49-F238E27FC236}">
                <a16:creationId xmlns:a16="http://schemas.microsoft.com/office/drawing/2014/main" id="{F11EF527-08F5-46D6-954E-BFB47A392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3375"/>
            <a:ext cx="6408738" cy="4319588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2D9807F2-8734-4EBC-AF41-4CF76F4E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7825"/>
            <a:ext cx="5976938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5400" b="1">
                <a:solidFill>
                  <a:schemeClr val="bg1"/>
                </a:solidFill>
                <a:latin typeface="Arial" charset="0"/>
              </a:rPr>
              <a:t>Seriam estes métodos corretos para darmos nossas dádivas à causa de Deus?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om pastor (10)">
            <a:extLst>
              <a:ext uri="{FF2B5EF4-FFF2-40B4-BE49-F238E27FC236}">
                <a16:creationId xmlns:a16="http://schemas.microsoft.com/office/drawing/2014/main" id="{37333E47-EC9B-4998-8E3F-33690D0FA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3">
            <a:extLst>
              <a:ext uri="{FF2B5EF4-FFF2-40B4-BE49-F238E27FC236}">
                <a16:creationId xmlns:a16="http://schemas.microsoft.com/office/drawing/2014/main" id="{A890320B-4652-4A02-8B84-0B95DE367ED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6408737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2727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I - Deus Tem Um Plano</a:t>
            </a:r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D6125B29-DFA6-43EB-903A-0C043D56D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89138"/>
            <a:ext cx="5903913" cy="4679950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B6DC1BC4-B231-4F69-9409-A9EFF3CF1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995488"/>
            <a:ext cx="6119813" cy="460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pt-BR" sz="4000" b="1" u="sng">
                <a:solidFill>
                  <a:schemeClr val="bg1"/>
                </a:solidFill>
                <a:latin typeface="Arial" charset="0"/>
              </a:rPr>
              <a:t>Planejada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pt-BR" sz="3200">
                <a:solidFill>
                  <a:schemeClr val="bg1"/>
                </a:solidFill>
                <a:latin typeface="Arial" charset="0"/>
              </a:rPr>
              <a:t>I Coríntios 16:2.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pt-BR" sz="3200">
                <a:solidFill>
                  <a:schemeClr val="bg1"/>
                </a:solidFill>
                <a:latin typeface="Arial" charset="0"/>
              </a:rPr>
              <a:t>“No primeiro dia da semana, cada um de vós ponha de parte, em casa, conforme a sua prosperidade, e vá ajuntando, para que não se façam coletas quando eu for”.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om pastor (10)">
            <a:extLst>
              <a:ext uri="{FF2B5EF4-FFF2-40B4-BE49-F238E27FC236}">
                <a16:creationId xmlns:a16="http://schemas.microsoft.com/office/drawing/2014/main" id="{054C9393-8BD9-4987-B2CD-EA87C5AED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4">
            <a:extLst>
              <a:ext uri="{FF2B5EF4-FFF2-40B4-BE49-F238E27FC236}">
                <a16:creationId xmlns:a16="http://schemas.microsoft.com/office/drawing/2014/main" id="{6F6E8C2C-C0D5-4C59-A2F5-383A1D5E2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188913"/>
            <a:ext cx="5294312" cy="6119812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BF789526-E016-4915-89DF-9A1B224C4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31775"/>
            <a:ext cx="5400675" cy="564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4000" b="1">
                <a:solidFill>
                  <a:schemeClr val="bg1"/>
                </a:solidFill>
                <a:latin typeface="Arial" charset="0"/>
              </a:rPr>
              <a:t>2. </a:t>
            </a:r>
            <a:r>
              <a:rPr 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Segundo a Bênção</a:t>
            </a:r>
          </a:p>
          <a:p>
            <a:pPr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 Deuteronômio 16:10.</a:t>
            </a:r>
          </a:p>
          <a:p>
            <a:pPr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“E celebrarás a festa das semanas ao Senhor teu Deus, com ofertas voluntárias da tua mão, segundo o Senhor, teu Deus, te tiver abençoado”.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om pastor (10)">
            <a:extLst>
              <a:ext uri="{FF2B5EF4-FFF2-40B4-BE49-F238E27FC236}">
                <a16:creationId xmlns:a16="http://schemas.microsoft.com/office/drawing/2014/main" id="{830E9FED-85EA-4C2F-BBA4-D8192CB7D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4">
            <a:extLst>
              <a:ext uri="{FF2B5EF4-FFF2-40B4-BE49-F238E27FC236}">
                <a16:creationId xmlns:a16="http://schemas.microsoft.com/office/drawing/2014/main" id="{085B223A-AC14-4213-B1B0-6E6E45068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6624637" cy="6335713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050893CB-ACB0-49EE-B132-CA9BBBA27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377825"/>
            <a:ext cx="6553200" cy="61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4000" b="1">
                <a:solidFill>
                  <a:schemeClr val="bg1"/>
                </a:solidFill>
                <a:latin typeface="Arial" charset="0"/>
              </a:rPr>
              <a:t>3. </a:t>
            </a:r>
            <a:r>
              <a:rPr 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Proporcional</a:t>
            </a:r>
            <a:r>
              <a:rPr lang="pt-BR" sz="3600">
                <a:solidFill>
                  <a:schemeClr val="bg1"/>
                </a:solidFill>
                <a:latin typeface="Arial" charset="0"/>
              </a:rPr>
              <a:t>  </a:t>
            </a:r>
          </a:p>
          <a:p>
            <a:pPr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Deuteronômio 16:16, 17.</a:t>
            </a:r>
          </a:p>
          <a:p>
            <a:pPr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“Três vezes no ano, todo o varão entre ti aparecerá perante o Senhor, teu Deus, no lugar que escolher,...porém não aparecerá de mãos vazias perante o Senhor; cada um oferecerá </a:t>
            </a:r>
            <a:r>
              <a:rPr lang="pt-BR" sz="3600" b="1" u="sng">
                <a:solidFill>
                  <a:schemeClr val="bg1"/>
                </a:solidFill>
                <a:latin typeface="Arial" charset="0"/>
              </a:rPr>
              <a:t>na proporção</a:t>
            </a:r>
            <a:r>
              <a:rPr lang="pt-BR" sz="3600">
                <a:solidFill>
                  <a:schemeClr val="bg1"/>
                </a:solidFill>
                <a:latin typeface="Arial" charset="0"/>
              </a:rPr>
              <a:t> em que possa dar...”</a:t>
            </a: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om pastor (10)">
            <a:extLst>
              <a:ext uri="{FF2B5EF4-FFF2-40B4-BE49-F238E27FC236}">
                <a16:creationId xmlns:a16="http://schemas.microsoft.com/office/drawing/2014/main" id="{3B8EB360-4BA6-495C-BEDF-778A7A1D9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4">
            <a:extLst>
              <a:ext uri="{FF2B5EF4-FFF2-40B4-BE49-F238E27FC236}">
                <a16:creationId xmlns:a16="http://schemas.microsoft.com/office/drawing/2014/main" id="{50CED85B-262B-4DCA-9959-D044305A1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5976937" cy="5689600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D87FAD49-D35F-4B23-904D-753B5DA12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625475"/>
            <a:ext cx="590391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“Essa questão de dar não é deixada ao impulso. Deus nos deu instruções a esse respeito. Especificou os dízimos e as ofertas como sendo a medida de nossa obrigação. E Ele deseja que </a:t>
            </a:r>
            <a:r>
              <a:rPr lang="pt-BR" sz="36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demos regular e sistematicamente</a:t>
            </a:r>
            <a:r>
              <a:rPr lang="pt-BR" sz="3600">
                <a:solidFill>
                  <a:schemeClr val="bg1"/>
                </a:solidFill>
                <a:latin typeface="Arial" charset="0"/>
              </a:rPr>
              <a:t>...</a:t>
            </a: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om pastor (10)">
            <a:extLst>
              <a:ext uri="{FF2B5EF4-FFF2-40B4-BE49-F238E27FC236}">
                <a16:creationId xmlns:a16="http://schemas.microsoft.com/office/drawing/2014/main" id="{DB1CD254-47C3-4C63-A92B-AF863FA20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4">
            <a:extLst>
              <a:ext uri="{FF2B5EF4-FFF2-40B4-BE49-F238E27FC236}">
                <a16:creationId xmlns:a16="http://schemas.microsoft.com/office/drawing/2014/main" id="{2CE4167F-5227-4CB9-85AD-8D303878B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47688"/>
            <a:ext cx="7056438" cy="5905500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9F0662B4-B219-4A8D-A514-446B6FA9B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652463"/>
            <a:ext cx="7127875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3600">
                <a:solidFill>
                  <a:schemeClr val="bg1"/>
                </a:solidFill>
                <a:latin typeface="Arial" charset="0"/>
              </a:rPr>
              <a:t>Examine cada qual suas rendas com regularidade, pois são todas uma bênção de Deus, e ponha de parte o dízimo com um fundo separado, para ser sagrado do Senhor....</a:t>
            </a:r>
            <a:r>
              <a:rPr lang="pt-BR" sz="3600" b="1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Depois de ser o dízimo posto à parte, sejam as dádivas e ofertas proporcionais ‘segundo a sua prosperidade</a:t>
            </a:r>
            <a:r>
              <a:rPr lang="pt-BR" sz="3600">
                <a:solidFill>
                  <a:schemeClr val="bg1"/>
                </a:solidFill>
                <a:latin typeface="Arial" charset="0"/>
              </a:rPr>
              <a:t>’”    CSM 80,81.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om pastor (10)">
            <a:extLst>
              <a:ext uri="{FF2B5EF4-FFF2-40B4-BE49-F238E27FC236}">
                <a16:creationId xmlns:a16="http://schemas.microsoft.com/office/drawing/2014/main" id="{46B4DD78-4197-4F85-B33D-F299C179B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4">
            <a:extLst>
              <a:ext uri="{FF2B5EF4-FFF2-40B4-BE49-F238E27FC236}">
                <a16:creationId xmlns:a16="http://schemas.microsoft.com/office/drawing/2014/main" id="{140935E1-4790-464A-BD77-20C8B0D67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04813"/>
            <a:ext cx="5832475" cy="6192837"/>
          </a:xfrm>
          <a:prstGeom prst="rect">
            <a:avLst/>
          </a:prstGeom>
          <a:solidFill>
            <a:srgbClr val="800000">
              <a:alpha val="54901"/>
            </a:srgb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  <a:contourClr>
              <a:srgbClr val="800000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5F4C77D-45A1-4EFA-BED0-42D2784CC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950" y="333375"/>
            <a:ext cx="6316663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4400">
                <a:solidFill>
                  <a:schemeClr val="bg1"/>
                </a:solidFill>
              </a:rPr>
              <a:t>“No sistema bíblico de dízimos e ofertas, as quantias pagas por várias pessoas certamente variarão muito, visto serem proporcionais às rendas”                    Idem 73.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1132</Words>
  <Application>Microsoft Office PowerPoint</Application>
  <PresentationFormat>Apresentação na tela (4:3)</PresentationFormat>
  <Paragraphs>68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Times New Roman</vt:lpstr>
      <vt:lpstr>Georgia</vt:lpstr>
      <vt:lpstr>Wingdings</vt:lpstr>
      <vt:lpstr>Arial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MORDOMIA CRISTÃ</dc:subject>
  <dc:creator>Pr. MARCELO AUGUSTO DE CARVALHO; USB</dc:creator>
  <cp:keywords>www.4tons.com.br</cp:keywords>
  <dc:description>COMÉRCIO PROIBIDO. USO PESSOAL</dc:description>
  <cp:lastModifiedBy>UCB - Marcelo Augusto de Carvalho</cp:lastModifiedBy>
  <cp:revision>10</cp:revision>
  <dcterms:created xsi:type="dcterms:W3CDTF">2004-05-05T20:31:10Z</dcterms:created>
  <dcterms:modified xsi:type="dcterms:W3CDTF">2020-12-17T12:53:57Z</dcterms:modified>
</cp:coreProperties>
</file>