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6" r:id="rId10"/>
    <p:sldId id="263" r:id="rId11"/>
    <p:sldId id="267" r:id="rId12"/>
    <p:sldId id="264" r:id="rId13"/>
    <p:sldId id="268" r:id="rId14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800" b="1" i="1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i="1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i="1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i="1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i="1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b="1" i="1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b="1" i="1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b="1" i="1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b="1" i="1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00"/>
    <a:srgbClr val="3366CC"/>
    <a:srgbClr val="000000"/>
    <a:srgbClr val="66FF66"/>
    <a:srgbClr val="33CCFF"/>
    <a:srgbClr val="FFCC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88D8302-159E-489B-84D1-BE7277A487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u="none">
                <a:latin typeface="Times New Roman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E0137F3-D696-489D-944F-934BA2F82F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 u="none">
                <a:latin typeface="Times New Roman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92F167D8-DEC8-4F66-9123-AB8BA48347E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21799A0-E697-4092-9BE4-DF551FA3FD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F2583B1-A294-480B-85E3-0A377C4EAB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u="none">
                <a:latin typeface="Times New Roman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2831C561-749B-4CFF-9453-CACFBFBD9F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 u="none"/>
            </a:lvl1pPr>
          </a:lstStyle>
          <a:p>
            <a:fld id="{9B7EF64A-64CE-4136-A66C-2A23C6B31CC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BB4AFB-C81F-4E5E-A467-F8353C7D1B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BB7C59-D973-4EA0-9353-3DCE98DC6A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BC064E-490B-441E-9918-F74AFEA2A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0A8A7-28D4-4550-A318-7ADE999164D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69147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103854-9664-42EB-B680-A3FAE2197D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79920E-F9B6-453E-9C73-BAF4918F36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E1F173-692D-4682-96A5-39C5DE2F0B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C4714A-18CA-444D-B648-36C498AFC82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8556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07E42D-1F69-445F-9CE4-DE9FF4C0EB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904248-5115-48CE-A9F9-60234F4007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C6BF71-4EFA-40FB-A41C-5AF2D8EC26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07750-30E5-43F9-89E8-FCDBE4D475A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1852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A19ECB-6F6E-4BD4-8229-713D6A10C0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67A04A-FB1D-45F2-9E05-95AA722A3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53DFFE-A8C3-4575-BD48-B5D561302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8B021-FC26-4927-83CC-E44BB6C4FCB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7202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D5129F-E2B7-4F77-A2C8-4B3A0880A7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EBBF7A-0229-40EF-A9AD-408EC7F72E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221DAA-13E4-479A-9BE2-DDF70B70F3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B2E8-5FE1-42B7-87FC-7B4133777FB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7328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73088B-725C-4558-9720-5B549E24CB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B2F833-2702-4979-86D4-F3D38024D4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00C406-C8F8-49A9-A2DF-8DC2E863E7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FAD2D-9DAE-461A-B75C-C263E719DAA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314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2DFA1D7-B991-4FD7-8991-9F8483A2A4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4F797E-7CF4-47E1-A291-3C8E33491D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208D25-C39A-479E-A464-A0F0C883AF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2CAC06-9CD9-43DD-8490-4986F635AC7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1357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6" descr="doações mestre.jpg">
            <a:extLst>
              <a:ext uri="{FF2B5EF4-FFF2-40B4-BE49-F238E27FC236}">
                <a16:creationId xmlns:a16="http://schemas.microsoft.com/office/drawing/2014/main" id="{5318496E-6D09-42B1-95BE-3DCB41C637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779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oações mestre.jpg">
            <a:extLst>
              <a:ext uri="{FF2B5EF4-FFF2-40B4-BE49-F238E27FC236}">
                <a16:creationId xmlns:a16="http://schemas.microsoft.com/office/drawing/2014/main" id="{85955952-8866-4FAA-8F48-325046ABEB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Imagem 2" descr="doações mestre.jpg">
            <a:extLst>
              <a:ext uri="{FF2B5EF4-FFF2-40B4-BE49-F238E27FC236}">
                <a16:creationId xmlns:a16="http://schemas.microsoft.com/office/drawing/2014/main" id="{7FD8871A-0A76-4B7B-B61B-ABF6461512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Espaço Reservado para Data 1">
            <a:extLst>
              <a:ext uri="{FF2B5EF4-FFF2-40B4-BE49-F238E27FC236}">
                <a16:creationId xmlns:a16="http://schemas.microsoft.com/office/drawing/2014/main" id="{6B40DE13-3CB5-460B-9227-7F4101779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>
            <a:extLst>
              <a:ext uri="{FF2B5EF4-FFF2-40B4-BE49-F238E27FC236}">
                <a16:creationId xmlns:a16="http://schemas.microsoft.com/office/drawing/2014/main" id="{CEA73E35-8AC8-41E1-A258-A32368679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>
            <a:extLst>
              <a:ext uri="{FF2B5EF4-FFF2-40B4-BE49-F238E27FC236}">
                <a16:creationId xmlns:a16="http://schemas.microsoft.com/office/drawing/2014/main" id="{CF4804BC-55DB-4036-86DF-1098F899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D0813-30B4-4471-BA6F-9115D0FCD21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5992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6C0AF0-3B8E-4527-8ECE-0B51FEC8EE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7EBC14-7AF6-4CD2-A1D2-9AC9AE00DF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C695A5-B59B-47BC-9C2F-3215BDF776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B6929-881D-457D-9562-37FF53C72DF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1845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F86C3F-E188-4531-BD4C-0937601FEE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16B254-11B1-41CA-A680-9ABA79D9C1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35574A-F588-4F75-A676-736F0A5F69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93599-280C-46BF-ADBC-230333E7CD4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2771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00"/>
            </a:gs>
            <a:gs pos="100000">
              <a:srgbClr val="FF00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80DEDFF-DD6C-4E7C-8403-475B103E9E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5A96377-1AA8-4EED-8715-6B37E820C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51CC5D6-22B8-4B2A-8E64-70ABCDF52B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 u="none">
                <a:latin typeface="Times New Roman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88CF5F8-D5B7-4235-A891-86755C8201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 u="none">
                <a:latin typeface="Times New Roman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935AC1F-D525-47E9-A8BB-AE2905F6CF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u="none"/>
            </a:lvl1pPr>
          </a:lstStyle>
          <a:p>
            <a:fld id="{3A72911A-45E9-4F2D-B23B-FC313D67CDD0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7" r:id="rId6"/>
    <p:sldLayoutId id="2147483698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 shadeToTitle="1">
        <a:gradFill rotWithShape="0">
          <a:gsLst>
            <a:gs pos="0">
              <a:srgbClr val="FFCC00"/>
            </a:gs>
            <a:gs pos="100000">
              <a:srgbClr val="FF33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4" descr="doações 01.jpg">
            <a:extLst>
              <a:ext uri="{FF2B5EF4-FFF2-40B4-BE49-F238E27FC236}">
                <a16:creationId xmlns:a16="http://schemas.microsoft.com/office/drawing/2014/main" id="{E1501698-B171-488D-983D-0DAF5A416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417DE36-FCD5-45B3-99A6-82150555B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042" y="1500174"/>
            <a:ext cx="23622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0" i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E HOJE?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74D7AEF3-2FE8-4E01-B3E5-C52D9DE52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596" y="2143116"/>
            <a:ext cx="571503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“Há nesses últimos dias necessidade ainda mais urgente sobre Israel de Deus do que sobre o antigo Israel. </a:t>
            </a:r>
          </a:p>
          <a:p>
            <a:pPr algn="just">
              <a:defRPr/>
            </a:pP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Há uma grande e importante obra a ser realizada em muito pouco tempo.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GITA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E7259E9-4545-42EC-BCCC-657BDDE20298}"/>
              </a:ext>
            </a:extLst>
          </p:cNvPr>
          <p:cNvSpPr txBox="1"/>
          <p:nvPr/>
        </p:nvSpPr>
        <p:spPr>
          <a:xfrm>
            <a:off x="500034" y="1571612"/>
            <a:ext cx="5857916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“...Nunca foi  desígnio do Senhor que a lei do sistema </a:t>
            </a:r>
            <a:r>
              <a:rPr lang="pt-BR" b="0" u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dizimal</a:t>
            </a: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 deixasse de ser considerada em Seu povo; em lugar disto, porém, pretendia </a:t>
            </a:r>
            <a:r>
              <a:rPr lang="pt-BR" b="0" u="non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que  o espírito </a:t>
            </a: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de sacrifício se ampliasse e tornasse mais profundo para a finalização da obra”. </a:t>
            </a:r>
            <a:r>
              <a:rPr lang="pt-BR" sz="20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Testemunhos Seletos, vol. I, pág. 375: 1, 2.</a:t>
            </a:r>
            <a:endParaRPr lang="pt-BR" b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/>
            </a:endParaRPr>
          </a:p>
          <a:p>
            <a:pPr>
              <a:defRPr/>
            </a:pPr>
            <a:endParaRPr lang="pt-BR" dirty="0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>
            <a:extLst>
              <a:ext uri="{FF2B5EF4-FFF2-40B4-BE49-F238E27FC236}">
                <a16:creationId xmlns:a16="http://schemas.microsoft.com/office/drawing/2014/main" id="{0637F19B-33EA-4A3A-8BEE-035C141CC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500188"/>
            <a:ext cx="7834313" cy="523875"/>
          </a:xfrm>
          <a:prstGeom prst="rect">
            <a:avLst/>
          </a:prstGeom>
          <a:solidFill>
            <a:srgbClr val="3399FF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u="none">
                <a:solidFill>
                  <a:srgbClr val="FF0000"/>
                </a:solidFill>
              </a:rPr>
              <a:t>QUAL DEVE SER O NOSSO GRANDE DESEJO?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EE9643EB-447E-4AC7-96BE-228F0DC50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34" y="1928802"/>
            <a:ext cx="4929222" cy="371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“Quanto mais ansiosos deveria estar, cada fiel mordomo quanto a aumentar a proporção das dádivas a serem colocadas no tesouro do Senhor, do que de diminuir suas ofertas um jota ou um til que seja...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21B3A0B-01C1-449E-9538-6D5CE0CE4D38}"/>
              </a:ext>
            </a:extLst>
          </p:cNvPr>
          <p:cNvSpPr txBox="1"/>
          <p:nvPr/>
        </p:nvSpPr>
        <p:spPr>
          <a:xfrm>
            <a:off x="428596" y="1428736"/>
            <a:ext cx="6215106" cy="427809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“...A quem está ele servindo?Para quem está ele preparando uma oferta? Para aquele de quem depende em cada coisa boa que goza. Então nenhum de vós que esteja recebendo a graça de Cristo dá ocasião aos anjos de se envergonharem de nós, e de Jesus se envergonhar de nos chamar irmãos”. </a:t>
            </a:r>
            <a:r>
              <a:rPr lang="pt-BR" sz="20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Mordomia e Prosperidade, pág. 200:1 e  2.</a:t>
            </a:r>
          </a:p>
          <a:p>
            <a:pPr>
              <a:defRPr/>
            </a:pPr>
            <a:endParaRPr lang="pt-BR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881366FB-837C-46C1-BEF6-702F29D5C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428750"/>
            <a:ext cx="7500938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“A fim de promover a reunião do povo para o serviço religioso, bem como para se fazerem provisões aos pobres, exigia-se um segundo dízimo de todo lucro com relação ao primeiro dízimo, declarou o Senhor: </a:t>
            </a:r>
            <a:r>
              <a:rPr lang="pt-BR" sz="3200" u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‘Aos filhos de Levi tenho dado todos os dízimos em Israel’. </a:t>
            </a:r>
            <a:endParaRPr lang="pt-BR" u="non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algn="just">
              <a:defRPr/>
            </a:pPr>
            <a:r>
              <a:rPr lang="pt-BR" sz="2000" u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Números 18:21.</a:t>
            </a:r>
            <a:r>
              <a:rPr lang="pt-BR" sz="1800" u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017B7976-FE83-4091-99EC-67050AE08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828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 b="0" i="0" u="none"/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602095FA-108D-4BC3-AAE1-4AE9A3F76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596" y="1428736"/>
            <a:ext cx="564360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“Mas em relação ao segundo Ele ordenou: ‘Perante o Senhor teu Deus, no lugar que escolher para ali fazer habitar o Seu nome, comerás os dízimos do teu grão, do teu mosto, e do teu azeite, e os primogênitos das tuas vacas e das tuas ovelhas; para que aprendas a temer ao Senhor teu Deus todos os dias”. </a:t>
            </a:r>
            <a:r>
              <a:rPr lang="pt-BR" sz="2000" b="0" u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Deut</a:t>
            </a:r>
            <a:r>
              <a:rPr lang="pt-BR" sz="20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. 14: 23, 29; 16: 11-14.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aixaDeTexto 1">
            <a:extLst>
              <a:ext uri="{FF2B5EF4-FFF2-40B4-BE49-F238E27FC236}">
                <a16:creationId xmlns:a16="http://schemas.microsoft.com/office/drawing/2014/main" id="{58674A1C-C30A-4858-93EC-9C7805990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36"/>
            <a:ext cx="6715154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“Este dízimo, ou o seu equivalente em dinheiro, deviam por dois anos trazer ao lugar em que estava estabelecido no santuário. Depois de apresentarem uma oferta de agradecimento a Deus, e uma especificada porção ao sacerdote, os </a:t>
            </a:r>
            <a:r>
              <a:rPr lang="pt-BR" b="0" u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ofertantes</a:t>
            </a: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 deviam fazer uso do que restava para uma festa religiosa da qual deviam participar os levitas, os estrangeiros, os órfãos e as viúvas”...</a:t>
            </a:r>
            <a:r>
              <a:rPr lang="pt-BR" sz="24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 </a:t>
            </a:r>
            <a:endParaRPr lang="pt-BR" b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/>
            </a:endParaRPr>
          </a:p>
          <a:p>
            <a:pPr algn="ctr">
              <a:defRPr/>
            </a:pPr>
            <a:endParaRPr lang="pt-BR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E9221884-5FAE-49C5-88B0-99E6BE6A5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58" y="1428736"/>
            <a:ext cx="6429420" cy="4339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“Em cada terceiro ano, entretanto, este segundo dízimo devia ser usado em casa, hospedando os levitas e os pobres, conforme Moisés dissera: ‘Para que comam dentro das tuas portas, se fartam</a:t>
            </a:r>
            <a:r>
              <a:rPr lang="pt-BR" sz="24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’. </a:t>
            </a:r>
            <a:r>
              <a:rPr lang="pt-BR" sz="2400" b="0" u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Deut</a:t>
            </a:r>
            <a:r>
              <a:rPr lang="pt-BR" sz="24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. 26: 12. </a:t>
            </a:r>
            <a:r>
              <a:rPr lang="pt-BR" sz="32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Este dízimo proveria um fundo para fim de caridade e hospitalidade”. </a:t>
            </a:r>
            <a:r>
              <a:rPr lang="pt-BR" sz="20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Patriarcas e Profetas, pág. 565: 1,2.</a:t>
            </a:r>
            <a:endParaRPr lang="pt-BR" sz="1800" b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7B5CF44C-198E-4BDB-A7E8-29916536B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58" y="1571612"/>
            <a:ext cx="642942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“...As contribuições exigidas dos Hebreus para fins religiosos e caritativos montavam a uma ‘quarta parte completa das rendas’. Uma taxa tão pesada sobre os recursos do povo poder-se-ia esperar que os reduzisse a pobreza; mas, ao contrario, a fiel observância destes estatutos era uma das condições de sua prosperidade”. </a:t>
            </a:r>
            <a:r>
              <a:rPr lang="pt-BR" sz="20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Patriarcas e Profetas, 560: 2.</a:t>
            </a:r>
            <a:endParaRPr lang="pt-BR" sz="1800" b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E11F5BA-7AD5-4B76-A2E0-D4BFBA1B6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58" y="1500174"/>
            <a:ext cx="5786478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“Uma conscienciosa minoria devolvia a Deus cerca de um terço de toda a sua renda para benefício dos interesses religiosos e dos pobres. Essas exigências não se limitavam a uma classe particular do povo, tocavam a todos, sendo proporcionais as posses das pessoas”. </a:t>
            </a:r>
            <a:r>
              <a:rPr lang="pt-BR" sz="20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Testemunhos Seletos, vol. I, pág. 546.</a:t>
            </a:r>
            <a:endParaRPr lang="pt-BR" sz="1600" b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EDCFB65-C456-4B70-A8C0-0E9231BF9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58" y="2143116"/>
            <a:ext cx="614366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“Sempre que o povo de Deus, em qualquer período ou lugar do mundo, seguiu, voluntária e alegremente o plano </a:t>
            </a:r>
            <a:r>
              <a:rPr lang="pt-BR" b="0" u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dEle</a:t>
            </a:r>
            <a:r>
              <a:rPr lang="pt-BR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 quanto a beneficência sistemática e as dádivas e ofertas, verificariam sua permanente promessa de que todos os seus labores seriam seguidos de prosperidade proporcional a obediência que dispensavam ao que deles requeria...” 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FB7EAA67-D1D5-4D6C-AFDD-BBDAF21D0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596" y="1571612"/>
            <a:ext cx="80168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i="0" u="none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/>
              </a:rPr>
              <a:t>Deus nunca deixou de abençoar Seu povo.</a:t>
            </a:r>
            <a:endParaRPr lang="pt-BR" i="0" u="none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1242E8A-7ACE-4AD1-AF9A-8DB2DCD1A31E}"/>
              </a:ext>
            </a:extLst>
          </p:cNvPr>
          <p:cNvSpPr txBox="1"/>
          <p:nvPr/>
        </p:nvSpPr>
        <p:spPr>
          <a:xfrm>
            <a:off x="642910" y="1428736"/>
            <a:ext cx="5500726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600" b="0" u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</a:rPr>
              <a:t>“...Quando reconheciam os direitos de Deus, e lhes satisfaziam as reivindicações, honrando-O com seus recursos, seus celeiros enchiam-se de abundância”... </a:t>
            </a:r>
          </a:p>
          <a:p>
            <a:pPr algn="ctr">
              <a:defRPr/>
            </a:pPr>
            <a:endParaRPr lang="pt-BR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699</Words>
  <Application>Microsoft Office PowerPoint</Application>
  <PresentationFormat>Apresentação na tela (4:3)</PresentationFormat>
  <Paragraphs>17</Paragraphs>
  <Slides>13</Slides>
  <Notes>0</Notes>
  <HiddenSlides>1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 </dc:title>
  <dc:subject>MORDOMIA CRISTÃ</dc:subject>
  <dc:creator>Pr. MARCELO AUGUSTO DE CARVALHO; USB</dc:creator>
  <cp:keywords>www.4tons.com.br</cp:keywords>
  <dc:description>COMÉRCIO PROIBIDO. USO PESSOAL</dc:description>
  <cp:lastModifiedBy>UCB - Marcelo Augusto de Carvalho</cp:lastModifiedBy>
  <cp:revision>24</cp:revision>
  <dcterms:created xsi:type="dcterms:W3CDTF">2001-03-10T13:09:05Z</dcterms:created>
  <dcterms:modified xsi:type="dcterms:W3CDTF">2020-12-17T12:54:52Z</dcterms:modified>
</cp:coreProperties>
</file>