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7" r:id="rId1"/>
  </p:sldMasterIdLst>
  <p:sldIdLst>
    <p:sldId id="256" r:id="rId2"/>
    <p:sldId id="294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2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36"/>
      <p:bold r:id="rId37"/>
      <p:italic r:id="rId38"/>
    </p:embeddedFont>
    <p:embeddedFont>
      <p:font typeface="Garamond" panose="02020404030301010803" pitchFamily="18" charset="0"/>
      <p:regular r:id="rId39"/>
      <p:bold r:id="rId40"/>
      <p:italic r:id="rId41"/>
    </p:embeddedFont>
    <p:embeddedFont>
      <p:font typeface="Impact" panose="020B0806030902050204" pitchFamily="34" charset="0"/>
      <p:regular r:id="rId42"/>
    </p:embeddedFont>
  </p:embeddedFontLst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3300"/>
    <a:srgbClr val="FFCC00"/>
    <a:srgbClr val="336600"/>
    <a:srgbClr val="CC9900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3.xml"/><Relationship Id="rId1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C745CF-1F9E-4BD1-BE29-EF1F49A5988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FF1A9CD-7217-4E8F-8DEE-A8FBB3B59C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80387BD-59B5-4B2B-B1A8-18C33F9451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492624F-37EC-41DC-BBAB-618A6043D8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9D77E93-C8A3-4C42-87DC-0724DFF6D6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884E477-C88B-445A-80AA-388A3EF98E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5EC8E67-6AC8-4F00-AC77-0D275DC424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AC5A31F-A3E4-4508-9F2A-C2FC069BCB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D655309-1E1C-4C71-8D6D-BB922281CD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5D708E1-7F3E-48E9-B49F-83E5ABE2FD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EF9CE0C-8F3D-4FFA-ABAC-01B4F857D8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1A8391D-884B-4E3E-8FF6-BA153491BB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DFDEEFA-0525-4129-9DE2-B5159E44D6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7C0712A-BAAE-4121-AC49-3DD832E586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844CFA2-48EF-4CB3-AB7A-82E1AB4BB5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4B112C-DB23-4900-979E-032953F276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296B153-899E-43AE-886E-0B7246B19A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510C8FF-4689-4209-8E5E-E80278B478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A29580A-0B87-4B4C-93AA-19FA0588B0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07E45D8-D086-46DD-81B2-0876B94CF9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100C19F2-088C-4846-B3DD-73BCC0ADBF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B3EF6BA-787B-40E7-8AC1-A79A93736B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5F44CD74-4AD4-43B4-BA0A-CF272A3596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0E0D6727-ED4E-4614-81CF-A5D406D307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BD5AA42C-BC1F-4EDE-8F9C-0CB8480676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F04695F1-DFE3-46C4-922C-5A1D37B57E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42463114-D805-48C5-A390-73390B9A24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6B577A8-284A-4BD0-B5AE-78DD972E38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C0E9C6EE-0D91-4AFC-A73B-11D67367D0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26BBF9CA-5266-40F8-885F-CF449CA8E0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1C8923AB-E368-4CE9-B947-AF7677381B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E0E6840C-0403-443A-BFD0-5739E9ADDF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61232CCD-C276-4C43-909C-769EFC386E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CE24C87C-31BB-46C9-9337-97E5E28FD5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DB7AFF91-CC2E-4F67-A046-E33FBDE795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802114B8-9E90-4E96-9D2D-504A8CD8EF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4ACBF412-8D24-43E9-A975-151FFD1ADE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7CFAE384-1DCE-46A4-8533-7C54BC8190D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6E62F9A3-D5CC-4A64-A095-401B18A88B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B7C9D80E-CE0D-438D-A5A9-F683CE9576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Arial" charset="0"/>
                </a:endParaRPr>
              </a:p>
            </p:txBody>
          </p:sp>
        </p:grpSp>
      </p:grpSp>
      <p:sp>
        <p:nvSpPr>
          <p:cNvPr id="133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33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D3E806C9-0905-4091-BEAF-638D0EF09D2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05421651-92A9-461D-BB81-87DA8C192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62560199-F990-49F1-83F0-4C815D72B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2D943-C763-4C02-9F66-60FEFC5E7D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716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76DCB57E-7C00-4637-87C8-AE37949DE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1CC3149C-A242-4CC0-9BE5-A05C2CB7F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505C4C3B-4A2F-426D-9ACA-BB4F3EFCD9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05585-986D-4E79-B92F-62B6E4E383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523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778E0EF4-7061-4D28-A434-56275FBBD9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13C7D0D7-A725-4178-8EB7-4BC87B8E0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25F27FB2-2530-4288-8399-CB2FECB0F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5B5D5-5EF3-4461-8E61-AF34D19476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337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79FF0F88-7F8E-40E5-BEA5-38F523A89E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51297671-4FCB-43FD-9E4B-053D9029A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053100EF-5353-499B-BEA5-31055941F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AF453-807C-4F48-B4C3-6CDFC197CF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8781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01A2A040-609D-44BB-9C70-BBE38F15F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1D668E04-1870-4322-88AE-0F32FFCFD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DA4AC34E-C2C6-468E-ABEE-3A2F6D309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F8DCB-FB0E-4D3E-953B-77D58CCA57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909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0E2676B1-1D73-4AC0-9FD7-D69FD0044F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12188EB8-75C7-4713-94A0-36B3857B63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CD8ABA44-49AB-4E2C-8285-93D9A04A7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98E33-8074-40D5-8657-B26224941F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834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E438C436-B9B3-48D3-BCB4-0CACD7FD4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3EED269C-1910-425E-A4CE-0547D7DFE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E330D0B2-7242-45FD-AAD6-C917F21B6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0D637-5721-4BE0-A3B4-CBA2EF3F8F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741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C7D2D107-58B9-4424-959F-0689834E04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9BA863C9-BCAF-427E-9C78-887C4A728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CA311D5D-2DB9-4B5E-B5C1-BD0ECD2912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4DC9B-C653-46EE-8AAB-AA0FEF091E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442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44305A81-13B7-444E-A84A-E51C4AE6BA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5FC7FB79-BB35-4B4C-A41F-EB3AAA6CC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5B184737-2F47-40CF-9AB4-7423F79137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A9E7E-89D3-466B-ABAE-DC04267EA8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325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496CD014-1E4D-46C1-8998-1A5441E6C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DEA4228A-7AD8-449C-99DF-A41A8AFCF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14AFC01B-3D2D-4BB9-A024-EA3376E39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7CA0F-1652-4C6E-8C12-66318323CC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251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B6B3AE11-B319-4A08-BF7C-BD31F9236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4BCACB5B-8177-4634-A44A-4DAED490F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5A3CA510-7132-42F6-9E43-83FA43F5C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39038-77F2-465A-A34D-0B8508586F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797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B57EA9FE-5C71-44FE-819A-450E56F1CB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26EE09EE-7F9E-4EE4-87A9-9E8CBCC30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D2D19946-D7FF-48F3-92DA-B3DBF7EC1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4BA85-AB98-47FC-87D7-6E04FD6D0E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916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45B75A20-7E57-48DD-9E3E-F160CDC62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4258065F-D5FC-4FB6-9B15-6F21300D7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C79F9D3A-19DA-4569-9353-8F207348AE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CAC79-530F-4E00-8854-7A6363BD03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449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7B53561-34B4-4096-9935-2476A22AF2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291" name="Freeform 3">
              <a:extLst>
                <a:ext uri="{FF2B5EF4-FFF2-40B4-BE49-F238E27FC236}">
                  <a16:creationId xmlns:a16="http://schemas.microsoft.com/office/drawing/2014/main" id="{9605E83D-E4F5-42D7-AD08-C64A13F967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292" name="Freeform 4">
              <a:extLst>
                <a:ext uri="{FF2B5EF4-FFF2-40B4-BE49-F238E27FC236}">
                  <a16:creationId xmlns:a16="http://schemas.microsoft.com/office/drawing/2014/main" id="{9F3C046A-7737-4A3B-B3F4-EC7489ED5E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293" name="Freeform 5">
              <a:extLst>
                <a:ext uri="{FF2B5EF4-FFF2-40B4-BE49-F238E27FC236}">
                  <a16:creationId xmlns:a16="http://schemas.microsoft.com/office/drawing/2014/main" id="{1036212F-6C33-4B7D-83F7-7F69225C23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294" name="Freeform 6">
              <a:extLst>
                <a:ext uri="{FF2B5EF4-FFF2-40B4-BE49-F238E27FC236}">
                  <a16:creationId xmlns:a16="http://schemas.microsoft.com/office/drawing/2014/main" id="{1DA0450F-4526-4CB8-97C4-6644B752C5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295" name="Freeform 7">
              <a:extLst>
                <a:ext uri="{FF2B5EF4-FFF2-40B4-BE49-F238E27FC236}">
                  <a16:creationId xmlns:a16="http://schemas.microsoft.com/office/drawing/2014/main" id="{2606402A-8561-40D4-B743-872B07ECE5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296" name="Freeform 8">
              <a:extLst>
                <a:ext uri="{FF2B5EF4-FFF2-40B4-BE49-F238E27FC236}">
                  <a16:creationId xmlns:a16="http://schemas.microsoft.com/office/drawing/2014/main" id="{1F25302E-29B3-4F5D-96C2-FAE16D6832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297" name="Freeform 9">
              <a:extLst>
                <a:ext uri="{FF2B5EF4-FFF2-40B4-BE49-F238E27FC236}">
                  <a16:creationId xmlns:a16="http://schemas.microsoft.com/office/drawing/2014/main" id="{CC741AAB-7068-4593-AD1B-650C6FEC55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298" name="Freeform 10">
              <a:extLst>
                <a:ext uri="{FF2B5EF4-FFF2-40B4-BE49-F238E27FC236}">
                  <a16:creationId xmlns:a16="http://schemas.microsoft.com/office/drawing/2014/main" id="{55AC54C2-5F48-451E-95B1-1BB23CBB97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299" name="Freeform 11">
              <a:extLst>
                <a:ext uri="{FF2B5EF4-FFF2-40B4-BE49-F238E27FC236}">
                  <a16:creationId xmlns:a16="http://schemas.microsoft.com/office/drawing/2014/main" id="{0C97A25B-B654-4813-9645-21FF4B5A81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00" name="Freeform 12">
              <a:extLst>
                <a:ext uri="{FF2B5EF4-FFF2-40B4-BE49-F238E27FC236}">
                  <a16:creationId xmlns:a16="http://schemas.microsoft.com/office/drawing/2014/main" id="{494C3780-CCF0-4DED-9EBE-CFCD5D42B7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01" name="Freeform 13">
              <a:extLst>
                <a:ext uri="{FF2B5EF4-FFF2-40B4-BE49-F238E27FC236}">
                  <a16:creationId xmlns:a16="http://schemas.microsoft.com/office/drawing/2014/main" id="{E1042257-FB9F-4F97-85AF-45581BBFC5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02" name="Freeform 14">
              <a:extLst>
                <a:ext uri="{FF2B5EF4-FFF2-40B4-BE49-F238E27FC236}">
                  <a16:creationId xmlns:a16="http://schemas.microsoft.com/office/drawing/2014/main" id="{F502B61C-C08A-4546-B613-1A03D5AB1E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03" name="Freeform 15">
              <a:extLst>
                <a:ext uri="{FF2B5EF4-FFF2-40B4-BE49-F238E27FC236}">
                  <a16:creationId xmlns:a16="http://schemas.microsoft.com/office/drawing/2014/main" id="{A8F24CD3-F0E9-45AF-9FE8-8177DE0B89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04" name="Freeform 16">
              <a:extLst>
                <a:ext uri="{FF2B5EF4-FFF2-40B4-BE49-F238E27FC236}">
                  <a16:creationId xmlns:a16="http://schemas.microsoft.com/office/drawing/2014/main" id="{C35775AB-8019-4C1F-9E29-A837EC2FAA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05" name="Freeform 17">
              <a:extLst>
                <a:ext uri="{FF2B5EF4-FFF2-40B4-BE49-F238E27FC236}">
                  <a16:creationId xmlns:a16="http://schemas.microsoft.com/office/drawing/2014/main" id="{D987FE33-C650-4BBF-A396-8F0797A94F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06" name="Freeform 18">
              <a:extLst>
                <a:ext uri="{FF2B5EF4-FFF2-40B4-BE49-F238E27FC236}">
                  <a16:creationId xmlns:a16="http://schemas.microsoft.com/office/drawing/2014/main" id="{AFA27057-BD08-465C-8B09-9B55BE9382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07" name="Freeform 19">
              <a:extLst>
                <a:ext uri="{FF2B5EF4-FFF2-40B4-BE49-F238E27FC236}">
                  <a16:creationId xmlns:a16="http://schemas.microsoft.com/office/drawing/2014/main" id="{0131407D-3898-4B64-8ABB-984C57AECB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08" name="Freeform 20">
              <a:extLst>
                <a:ext uri="{FF2B5EF4-FFF2-40B4-BE49-F238E27FC236}">
                  <a16:creationId xmlns:a16="http://schemas.microsoft.com/office/drawing/2014/main" id="{C2558F8C-03E9-417D-85A0-84064FE04B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09" name="Freeform 21">
              <a:extLst>
                <a:ext uri="{FF2B5EF4-FFF2-40B4-BE49-F238E27FC236}">
                  <a16:creationId xmlns:a16="http://schemas.microsoft.com/office/drawing/2014/main" id="{088C98B4-7BC1-4E8B-8B64-800CD6427C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10" name="Freeform 22">
              <a:extLst>
                <a:ext uri="{FF2B5EF4-FFF2-40B4-BE49-F238E27FC236}">
                  <a16:creationId xmlns:a16="http://schemas.microsoft.com/office/drawing/2014/main" id="{26C087FD-6E09-4165-ABAE-D7AA49D1C4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11" name="Freeform 23">
              <a:extLst>
                <a:ext uri="{FF2B5EF4-FFF2-40B4-BE49-F238E27FC236}">
                  <a16:creationId xmlns:a16="http://schemas.microsoft.com/office/drawing/2014/main" id="{555F3CEB-B348-4E4D-9D75-A5F749A7E3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12" name="Freeform 24">
              <a:extLst>
                <a:ext uri="{FF2B5EF4-FFF2-40B4-BE49-F238E27FC236}">
                  <a16:creationId xmlns:a16="http://schemas.microsoft.com/office/drawing/2014/main" id="{AC356746-2A3F-459A-9160-7442653917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13" name="Freeform 25">
              <a:extLst>
                <a:ext uri="{FF2B5EF4-FFF2-40B4-BE49-F238E27FC236}">
                  <a16:creationId xmlns:a16="http://schemas.microsoft.com/office/drawing/2014/main" id="{D2F89DFD-8E39-4920-BA77-B0A59D10D7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14" name="Freeform 26">
              <a:extLst>
                <a:ext uri="{FF2B5EF4-FFF2-40B4-BE49-F238E27FC236}">
                  <a16:creationId xmlns:a16="http://schemas.microsoft.com/office/drawing/2014/main" id="{D2F112A4-555F-4A07-B295-F48815DC2E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15" name="Freeform 27">
              <a:extLst>
                <a:ext uri="{FF2B5EF4-FFF2-40B4-BE49-F238E27FC236}">
                  <a16:creationId xmlns:a16="http://schemas.microsoft.com/office/drawing/2014/main" id="{19D5FBFA-DCE1-4C3D-953E-346F158D7A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16" name="Freeform 28">
              <a:extLst>
                <a:ext uri="{FF2B5EF4-FFF2-40B4-BE49-F238E27FC236}">
                  <a16:creationId xmlns:a16="http://schemas.microsoft.com/office/drawing/2014/main" id="{E05FD254-8758-49DE-A12B-04BA1B9BEC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17" name="Freeform 29">
              <a:extLst>
                <a:ext uri="{FF2B5EF4-FFF2-40B4-BE49-F238E27FC236}">
                  <a16:creationId xmlns:a16="http://schemas.microsoft.com/office/drawing/2014/main" id="{EDE11DDE-CB3E-418A-B61E-255DE0B77C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18" name="Freeform 30">
              <a:extLst>
                <a:ext uri="{FF2B5EF4-FFF2-40B4-BE49-F238E27FC236}">
                  <a16:creationId xmlns:a16="http://schemas.microsoft.com/office/drawing/2014/main" id="{39E3F8EB-DDEE-49EB-908A-731415243B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19" name="Freeform 31">
              <a:extLst>
                <a:ext uri="{FF2B5EF4-FFF2-40B4-BE49-F238E27FC236}">
                  <a16:creationId xmlns:a16="http://schemas.microsoft.com/office/drawing/2014/main" id="{42D0867C-C18A-4A0C-9CF9-8A50686BD9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20" name="Freeform 32">
              <a:extLst>
                <a:ext uri="{FF2B5EF4-FFF2-40B4-BE49-F238E27FC236}">
                  <a16:creationId xmlns:a16="http://schemas.microsoft.com/office/drawing/2014/main" id="{DCBEEE7E-B545-491D-BCC9-91C629C6C6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21" name="Freeform 33">
              <a:extLst>
                <a:ext uri="{FF2B5EF4-FFF2-40B4-BE49-F238E27FC236}">
                  <a16:creationId xmlns:a16="http://schemas.microsoft.com/office/drawing/2014/main" id="{0192A4B3-C085-4050-92B0-4652875CD2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22" name="Freeform 34">
              <a:extLst>
                <a:ext uri="{FF2B5EF4-FFF2-40B4-BE49-F238E27FC236}">
                  <a16:creationId xmlns:a16="http://schemas.microsoft.com/office/drawing/2014/main" id="{DD40A734-FD8F-434C-815F-CC9B5F4F7B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23" name="Freeform 35">
              <a:extLst>
                <a:ext uri="{FF2B5EF4-FFF2-40B4-BE49-F238E27FC236}">
                  <a16:creationId xmlns:a16="http://schemas.microsoft.com/office/drawing/2014/main" id="{0692120D-B756-4E61-A491-B76391ED62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24" name="Freeform 36">
              <a:extLst>
                <a:ext uri="{FF2B5EF4-FFF2-40B4-BE49-F238E27FC236}">
                  <a16:creationId xmlns:a16="http://schemas.microsoft.com/office/drawing/2014/main" id="{C0C36C6B-F688-4534-A066-09823C539E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25" name="Freeform 37">
              <a:extLst>
                <a:ext uri="{FF2B5EF4-FFF2-40B4-BE49-F238E27FC236}">
                  <a16:creationId xmlns:a16="http://schemas.microsoft.com/office/drawing/2014/main" id="{F2FACC59-AC32-4BFB-A943-86B67DC85D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326" name="Freeform 38">
              <a:extLst>
                <a:ext uri="{FF2B5EF4-FFF2-40B4-BE49-F238E27FC236}">
                  <a16:creationId xmlns:a16="http://schemas.microsoft.com/office/drawing/2014/main" id="{BDC6C274-81E6-4371-92C2-2A104292EB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grpSp>
          <p:nvGrpSpPr>
            <p:cNvPr id="1068" name="Group 39">
              <a:extLst>
                <a:ext uri="{FF2B5EF4-FFF2-40B4-BE49-F238E27FC236}">
                  <a16:creationId xmlns:a16="http://schemas.microsoft.com/office/drawing/2014/main" id="{5945AEEA-3BDB-48AE-8106-A93612A3339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328" name="Freeform 40">
                <a:extLst>
                  <a:ext uri="{FF2B5EF4-FFF2-40B4-BE49-F238E27FC236}">
                    <a16:creationId xmlns:a16="http://schemas.microsoft.com/office/drawing/2014/main" id="{685FE14A-FB1F-4B49-9155-055B534D83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12329" name="Freeform 41">
                <a:extLst>
                  <a:ext uri="{FF2B5EF4-FFF2-40B4-BE49-F238E27FC236}">
                    <a16:creationId xmlns:a16="http://schemas.microsoft.com/office/drawing/2014/main" id="{E70E0DCE-F21B-4971-ABE9-3918FFD5CA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Arial" charset="0"/>
                </a:endParaRPr>
              </a:p>
            </p:txBody>
          </p:sp>
        </p:grpSp>
      </p:grpSp>
      <p:sp>
        <p:nvSpPr>
          <p:cNvPr id="12330" name="Rectangle 42">
            <a:extLst>
              <a:ext uri="{FF2B5EF4-FFF2-40B4-BE49-F238E27FC236}">
                <a16:creationId xmlns:a16="http://schemas.microsoft.com/office/drawing/2014/main" id="{6F998975-9EF6-4E0D-AB5F-C878588C8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2331" name="Rectangle 43">
            <a:extLst>
              <a:ext uri="{FF2B5EF4-FFF2-40B4-BE49-F238E27FC236}">
                <a16:creationId xmlns:a16="http://schemas.microsoft.com/office/drawing/2014/main" id="{DD66B2CB-504B-4DB7-81C9-613941F01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332" name="Rectangle 44">
            <a:extLst>
              <a:ext uri="{FF2B5EF4-FFF2-40B4-BE49-F238E27FC236}">
                <a16:creationId xmlns:a16="http://schemas.microsoft.com/office/drawing/2014/main" id="{8FED3ED1-A9F0-4E31-B003-12E4CCE9D4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333" name="Rectangle 45">
            <a:extLst>
              <a:ext uri="{FF2B5EF4-FFF2-40B4-BE49-F238E27FC236}">
                <a16:creationId xmlns:a16="http://schemas.microsoft.com/office/drawing/2014/main" id="{113EE58B-29F0-4A7F-BD12-2A6BC2FF92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334" name="Rectangle 46">
            <a:extLst>
              <a:ext uri="{FF2B5EF4-FFF2-40B4-BE49-F238E27FC236}">
                <a16:creationId xmlns:a16="http://schemas.microsoft.com/office/drawing/2014/main" id="{F518DCFB-A62A-43FD-ABCA-D6487D6E92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09075DD-54BE-4FF3-BC3B-6E470DFC698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>
            <a:extLst>
              <a:ext uri="{FF2B5EF4-FFF2-40B4-BE49-F238E27FC236}">
                <a16:creationId xmlns:a16="http://schemas.microsoft.com/office/drawing/2014/main" id="{0B2F811B-282E-4204-813D-BBCE77FC4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7692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pt-PT" altLang="pt-BR"/>
          </a:p>
        </p:txBody>
      </p:sp>
      <p:pic>
        <p:nvPicPr>
          <p:cNvPr id="3075" name="Picture 10" descr="widow's mite">
            <a:extLst>
              <a:ext uri="{FF2B5EF4-FFF2-40B4-BE49-F238E27FC236}">
                <a16:creationId xmlns:a16="http://schemas.microsoft.com/office/drawing/2014/main" id="{9733A706-713E-4E15-8571-F538FEB1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227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8">
            <a:extLst>
              <a:ext uri="{FF2B5EF4-FFF2-40B4-BE49-F238E27FC236}">
                <a16:creationId xmlns:a16="http://schemas.microsoft.com/office/drawing/2014/main" id="{A3842F54-1884-42F9-8857-CDE89F620A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1628775"/>
            <a:ext cx="7777162" cy="2803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COMPREENDENDO O </a:t>
            </a:r>
          </a:p>
          <a:p>
            <a:r>
              <a:rPr lang="pt-BR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PRINCÍPIO</a:t>
            </a:r>
          </a:p>
          <a:p>
            <a:r>
              <a:rPr lang="pt-BR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DO OFERTAR</a:t>
            </a:r>
          </a:p>
        </p:txBody>
      </p:sp>
      <p:sp>
        <p:nvSpPr>
          <p:cNvPr id="3077" name="Text Box 9">
            <a:extLst>
              <a:ext uri="{FF2B5EF4-FFF2-40B4-BE49-F238E27FC236}">
                <a16:creationId xmlns:a16="http://schemas.microsoft.com/office/drawing/2014/main" id="{5F11739E-0D8F-484B-AA5B-FE3D4A03F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589588"/>
            <a:ext cx="72358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2400" b="1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 sz="2800" b="1">
                <a:solidFill>
                  <a:schemeClr val="tx2"/>
                </a:solidFill>
              </a:rPr>
              <a:t>Mordomia Cristã - UNeB</a:t>
            </a:r>
          </a:p>
          <a:p>
            <a:pPr eaLnBrk="1" hangingPunct="1">
              <a:spcBef>
                <a:spcPct val="50000"/>
              </a:spcBef>
            </a:pPr>
            <a:endParaRPr lang="pt-BR" altLang="pt-BR" sz="28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89493FA4-7A3F-4BC0-B286-328B64860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30925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 i="1" u="sng">
                <a:solidFill>
                  <a:srgbClr val="FFCC00"/>
                </a:solidFill>
              </a:rPr>
              <a:t>10%</a:t>
            </a:r>
            <a:r>
              <a:rPr lang="pt-BR" sz="4000" b="1"/>
              <a:t> - Projetos Missionários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4000" b="1"/>
              <a:t>   Rádio Mundial, Flagelados, Temperança, Sacrifício, Sociedade Bíblica do Brasil e projeto Associação/Missão.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BC5D5DE6-BF0E-4E28-BA59-C0038C980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00438"/>
            <a:ext cx="8424862" cy="155416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altLang="pt-BR" sz="3200" b="1">
                <a:solidFill>
                  <a:srgbClr val="000000"/>
                </a:solidFill>
              </a:rPr>
              <a:t>10% - Projetos de Desenvolvimento da Associação/Missão (Igrejas/Terrenos em lugares Novos)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97BC2CE3-D3AF-4C7A-ADC9-6458CF15A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0663"/>
            <a:ext cx="88931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altLang="pt-BR" sz="4800" b="1" i="1" u="sng">
                <a:solidFill>
                  <a:srgbClr val="FFCC00"/>
                </a:solidFill>
              </a:rPr>
              <a:t>20%</a:t>
            </a:r>
            <a:r>
              <a:rPr lang="pt-BR" altLang="pt-BR" sz="3600" b="1"/>
              <a:t> - Fundo Mundial das Missões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5"/>
      <p:bldP spid="20484" grpId="0" animBg="1"/>
      <p:bldP spid="204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E59D514-2002-4AC1-BC92-207A388C9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2646362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/>
              <a:t>Dessa maneira são atendidas as necessidades básicas da Igreja local e mundial.</a:t>
            </a:r>
          </a:p>
        </p:txBody>
      </p:sp>
      <p:pic>
        <p:nvPicPr>
          <p:cNvPr id="13315" name="Picture 7" descr="Igreja mv">
            <a:extLst>
              <a:ext uri="{FF2B5EF4-FFF2-40B4-BE49-F238E27FC236}">
                <a16:creationId xmlns:a16="http://schemas.microsoft.com/office/drawing/2014/main" id="{3A4BBE28-B6C6-4602-8021-52592753D6A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3213100"/>
            <a:ext cx="3254375" cy="364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8">
            <a:extLst>
              <a:ext uri="{FF2B5EF4-FFF2-40B4-BE49-F238E27FC236}">
                <a16:creationId xmlns:a16="http://schemas.microsoft.com/office/drawing/2014/main" id="{117B71BE-09BC-4AAA-AFC2-D063C4957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589588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>
                <a:solidFill>
                  <a:srgbClr val="000000"/>
                </a:solidFill>
                <a:latin typeface="Garamond" panose="02020404030301010803" pitchFamily="18" charset="0"/>
              </a:rPr>
              <a:t>Adventista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33686EEF-54BD-4873-AD5D-2E489CDE3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130925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/>
              <a:t>“É trabalhando para prover as necessidades dos outros, que pomos nossa alma em contato com a Fonte de todo o poder...É Seu (de Deus) desígnio que, em todo lar, em toda igreja, e em todos os centros da obra, se manifeste um espírito de liberalidade no enviar auxílio aos campos estrangeiros...” </a:t>
            </a:r>
            <a:r>
              <a:rPr lang="pt-BR" sz="2800" b="1" i="1"/>
              <a:t>OE, 465 E 466.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AB4F2CA-347C-451B-995C-25C831837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6580187"/>
          </a:xfrm>
        </p:spPr>
        <p:txBody>
          <a:bodyPr/>
          <a:lstStyle/>
          <a:p>
            <a:pPr eaLnBrk="1" hangingPunct="1">
              <a:defRPr/>
            </a:pPr>
            <a:r>
              <a:rPr lang="pt-BR" b="1"/>
              <a:t>O dinheiro de Deus deve ser usado não apenas em nossa vizinhança imediata, mas nos países e ilhas longínquas.</a:t>
            </a:r>
            <a:br>
              <a:rPr lang="pt-BR" b="1"/>
            </a:br>
            <a:r>
              <a:rPr lang="pt-BR" b="1"/>
              <a:t>Se o povo de Deus não se unir nesta obra, Deus seguramente retirará o poder que não é devidamente utilizado”. </a:t>
            </a:r>
            <a:r>
              <a:rPr lang="pt-BR" sz="2800" b="1" i="1"/>
              <a:t>T 215.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9FAD2BF-704D-4830-BA8C-0EFAB2BEE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6000" b="1">
                <a:solidFill>
                  <a:srgbClr val="FFCC00"/>
                </a:solidFill>
              </a:rPr>
              <a:t>A oferta deve ser: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259316E-DE3E-4F18-82B9-6F9421706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0053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4000" b="1" i="1">
                <a:solidFill>
                  <a:srgbClr val="FFCC00"/>
                </a:solidFill>
              </a:rPr>
              <a:t>1 – Individual e voluntária:</a:t>
            </a:r>
            <a:r>
              <a:rPr lang="pt-BR" b="1"/>
              <a:t> “Cada um oferecerá...” Deut. 16:17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b="1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4000" b="1" i="1">
                <a:solidFill>
                  <a:srgbClr val="FFCC00"/>
                </a:solidFill>
              </a:rPr>
              <a:t>2 – Regular e Planejada:</a:t>
            </a:r>
            <a:r>
              <a:rPr lang="pt-BR" b="1"/>
              <a:t> “No primeiro dia da semana cada um de vós ponha de parte, em casa...” I Cor. 16:2. “...e prepareis de antemão a vossa dádiva já anunciada”. II Cor. 9:5.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50463466-F523-40E8-8AEC-25D9E3903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130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4000" b="1" i="1">
                <a:solidFill>
                  <a:srgbClr val="FFCC00"/>
                </a:solidFill>
              </a:rPr>
              <a:t>3 – Proporcional:</a:t>
            </a:r>
            <a:r>
              <a:rPr lang="pt-BR" sz="3600" b="1"/>
              <a:t> </a:t>
            </a:r>
            <a:r>
              <a:rPr lang="pt-BR" b="1"/>
              <a:t>“Cada um oferecerá na proporção...” Deut. 16:17. “...conforme a sua prosperidade...” I Cor. 16:2.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4000" b="1" i="1">
                <a:solidFill>
                  <a:srgbClr val="FFCC00"/>
                </a:solidFill>
              </a:rPr>
              <a:t>4 – Como ato de Adoração e Gratidão:</a:t>
            </a:r>
            <a:r>
              <a:rPr lang="pt-BR" b="1"/>
              <a:t> “Tributai ao Senhor a glória devida ao Seu nome; trazei oferendas, e entrai nos seus átrios”. Sal. 96:8. “...ninguém comparecerá perante o Senhor de mãos vazias”. Deut. 16:16.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B-132">
            <a:extLst>
              <a:ext uri="{FF2B5EF4-FFF2-40B4-BE49-F238E27FC236}">
                <a16:creationId xmlns:a16="http://schemas.microsoft.com/office/drawing/2014/main" id="{D854B722-03B0-4905-A4BD-D01517F22C4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Text Box 6">
            <a:extLst>
              <a:ext uri="{FF2B5EF4-FFF2-40B4-BE49-F238E27FC236}">
                <a16:creationId xmlns:a16="http://schemas.microsoft.com/office/drawing/2014/main" id="{8805053E-2BC3-4700-B3F1-1E5160CA2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b="1"/>
              <a:t>“Cristo entregou tudo por nós; e os que aceitam a Cristo estarão prontos para sacrificar tudo pela causa de seu Redentor...Se amarmos a Jesus, gostaremos de para Ele viver, de apresentar-Lhe nossa oferta de gratidão, de trabalhar para Ele”. </a:t>
            </a:r>
            <a:r>
              <a:rPr lang="pt-BR" altLang="pt-BR" sz="2800" b="1" i="1"/>
              <a:t>CSM. 197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7D1EBC78-D8FB-4CAA-AEC5-6C4D622AC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30925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/>
              <a:t>“A melhor maneira de dar expressão a nosso amor por nosso Redentor é dando ofertas para levar almas ao conhecimento da verdade.</a:t>
            </a:r>
          </a:p>
          <a:p>
            <a:pPr eaLnBrk="1" hangingPunct="1">
              <a:defRPr/>
            </a:pPr>
            <a:r>
              <a:rPr lang="pt-BR" sz="4000" b="1"/>
              <a:t>O plano da redenção foi inteiramente voluntário da parte de nosso Redentor, e é o propósito de Cristo que toda nossa doação seja voluntária”. </a:t>
            </a:r>
            <a:r>
              <a:rPr lang="pt-BR" sz="2800" b="1" i="1"/>
              <a:t>P. 413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WordArt 4">
            <a:extLst>
              <a:ext uri="{FF2B5EF4-FFF2-40B4-BE49-F238E27FC236}">
                <a16:creationId xmlns:a16="http://schemas.microsoft.com/office/drawing/2014/main" id="{98DF35E1-CF5B-403D-96A5-9F202C1E6E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836613"/>
            <a:ext cx="6911975" cy="4679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A Oferta de </a:t>
            </a:r>
          </a:p>
          <a:p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Amor e Gratidão</a:t>
            </a:r>
          </a:p>
          <a:p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possui as seguintes</a:t>
            </a:r>
          </a:p>
          <a:p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características: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7C79AD3-B07E-480A-97CD-B028E16B7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800" b="1">
                <a:solidFill>
                  <a:srgbClr val="FFCC00"/>
                </a:solidFill>
              </a:rPr>
              <a:t>1 – Boa vontade.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F54A616-F216-44E8-8BC9-CC56E6143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420938"/>
            <a:ext cx="9144000" cy="3709987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b="1"/>
              <a:t>“Porque, se há boa vontade conforme o que o homem tem, e não segundo o que ele não tem”. II Cor. 8:12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87D0012-D7FF-45AB-9AF8-4668659F0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rgbClr val="FFCC00"/>
                </a:solidFill>
              </a:rPr>
              <a:t>Oferta e Missão:</a:t>
            </a:r>
          </a:p>
        </p:txBody>
      </p:sp>
      <p:pic>
        <p:nvPicPr>
          <p:cNvPr id="4099" name="Picture 4" descr="imgrel008">
            <a:extLst>
              <a:ext uri="{FF2B5EF4-FFF2-40B4-BE49-F238E27FC236}">
                <a16:creationId xmlns:a16="http://schemas.microsoft.com/office/drawing/2014/main" id="{BA1BB645-BBC6-4F2A-8A02-9E549B83222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570288"/>
            <a:ext cx="5184775" cy="328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Text Box 6">
            <a:extLst>
              <a:ext uri="{FF2B5EF4-FFF2-40B4-BE49-F238E27FC236}">
                <a16:creationId xmlns:a16="http://schemas.microsoft.com/office/drawing/2014/main" id="{B7FBF1F2-A45A-49E5-B678-91A3779A2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835183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/>
              <a:t>Ide por todo o mundo e pregai o evangelho a toda criatura. </a:t>
            </a:r>
            <a:r>
              <a:rPr lang="pt-BR" altLang="pt-BR" sz="2800" b="1" i="1"/>
              <a:t>Marcos 16:15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FC0FE3B-962F-4C3B-BB43-B8F8153E5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800" b="1">
                <a:solidFill>
                  <a:srgbClr val="FFCC00"/>
                </a:solidFill>
              </a:rPr>
              <a:t>2 – Generosa.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60BE427-2C4F-49F2-8953-0E7C39C97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eaLnBrk="1" hangingPunct="1">
              <a:defRPr/>
            </a:pPr>
            <a:endParaRPr lang="pt-BR" sz="4400" b="1"/>
          </a:p>
          <a:p>
            <a:pPr algn="ctr" eaLnBrk="1" hangingPunct="1">
              <a:defRPr/>
            </a:pPr>
            <a:r>
              <a:rPr lang="pt-BR" sz="4400" b="1"/>
              <a:t>...evitando assim que alguém nos acuse em face desta generosa dádiva administrada por nós”. </a:t>
            </a:r>
            <a:r>
              <a:rPr lang="pt-BR" sz="2800" b="1" i="1"/>
              <a:t>II Cor. 8:20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9E785D8-7DE1-4BDE-80B5-62FB0B1AD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800" b="1">
                <a:solidFill>
                  <a:srgbClr val="FFCC00"/>
                </a:solidFill>
              </a:rPr>
              <a:t>3 – Com alegria.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9496996-873A-4125-962F-961C4077D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4400" b="1"/>
              <a:t>“...por que no meio de muita prova de tribulação, manifestaram abundância de alegria, e a profunda pobreza deles, superabundou em grande riqueza de sua generosidade”. </a:t>
            </a:r>
            <a:r>
              <a:rPr lang="pt-BR" sz="2800" b="1" i="1"/>
              <a:t>II Cor. 8:2.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8AC2E86-F091-4AF0-9285-8A5D17A0A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800" b="1">
                <a:solidFill>
                  <a:srgbClr val="FFCC00"/>
                </a:solidFill>
              </a:rPr>
              <a:t>4 – Prontidão.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AAD4D79-1778-48E4-B106-773C25E59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400" b="1"/>
              <a:t>“...contemplai agora a obra começada, para que, assim como revelastes prontidão no querer, assim a levais a termo, segundo as vossas posses”. </a:t>
            </a:r>
            <a:r>
              <a:rPr lang="pt-BR" sz="2800" b="1" i="1"/>
              <a:t>II Cor. 8:11.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3329C29-3F96-4D1E-9F93-AF6263DAC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800" b="1">
                <a:solidFill>
                  <a:srgbClr val="FFCC00"/>
                </a:solidFill>
              </a:rPr>
              <a:t>5 – Voluntária.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C22C6BA-753E-4A8A-8093-9C381FCA1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45307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800" b="1"/>
              <a:t>“Porque deles, testemunhou, na medida de suas posses e mesmo acima delas, se mostraram voluntárias”. </a:t>
            </a:r>
            <a:r>
              <a:rPr lang="pt-BR" sz="2800" b="1" i="1"/>
              <a:t>II Cor. 8:3.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AF6369D-F0B4-4594-8958-1A79F89F4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solidFill>
                  <a:srgbClr val="FFCC00"/>
                </a:solidFill>
              </a:rPr>
              <a:t>6 – Sem tristeza, sem avareza, nem por obrigação.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1A6FFAB-9B5B-4774-8321-BC5BF7FAE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76475"/>
            <a:ext cx="9144000" cy="40989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400" b="1"/>
              <a:t>“Cada um contribua segundo tiver proposto no coração, não por tristeza ou por necessidade, porque Deus ama a quem dá com alegria”. II Cor. 9:7.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C9638D0-3847-46CD-B0BC-D4B2FA8A1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800" b="1">
                <a:solidFill>
                  <a:srgbClr val="FFCC00"/>
                </a:solidFill>
              </a:rPr>
              <a:t>7 – Liberal.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7CBD10E-C554-442B-B89B-A7D3EE663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400" b="1"/>
              <a:t>“Visto como, provas desta ministração glorificam a Deus pela obediência de vossa confissão quanto ao evangelho de Cristo, e pela liberalidade com que contribuis para eles e para todos”. </a:t>
            </a:r>
            <a:r>
              <a:rPr lang="pt-BR" sz="2800" b="1" i="1"/>
              <a:t>II Cor. 9:13.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D8DFF7D-423B-4956-B758-F559E87E3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solidFill>
                  <a:srgbClr val="FFCC00"/>
                </a:solidFill>
              </a:rPr>
              <a:t>8 – Gratidão.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7B4667F-C4B7-4561-83E4-F57EAB198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/>
              <a:t>“...enriquecendo-vos em tudo para toda a generosidade, a qual faz que por nosso intermédio sejam tributados graças a Deus. </a:t>
            </a:r>
          </a:p>
          <a:p>
            <a:pPr eaLnBrk="1" hangingPunct="1">
              <a:defRPr/>
            </a:pPr>
            <a:r>
              <a:rPr lang="pt-BR" sz="4000" b="1"/>
              <a:t>“Por que o serviço desta assistência não só supre a necessidade dos santos, mas também redunde em muitas graças a Deus”. </a:t>
            </a:r>
            <a:r>
              <a:rPr lang="pt-BR" sz="2800" b="1" i="1"/>
              <a:t>II Cor. 9:11,12.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A5177ED-72AF-431C-B3F1-41CCFB351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800" b="1">
                <a:solidFill>
                  <a:srgbClr val="FFCC00"/>
                </a:solidFill>
              </a:rPr>
              <a:t>9 – Regularidade.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BF2132C-5428-49DE-BA4C-4889C1E8D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400" b="1"/>
              <a:t>“No primeiro dia da semana, cada um de vós ponha de parte, em casa conforme a sua prosperidade, e vá juntando, para que se não façam coletivas quando eu for”. </a:t>
            </a:r>
            <a:r>
              <a:rPr lang="pt-BR" sz="2800" b="1" i="1"/>
              <a:t>I Cor. 6:12.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2B89997-8069-456F-9A06-C887CB8BD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800" b="1">
                <a:solidFill>
                  <a:srgbClr val="FFCC00"/>
                </a:solidFill>
              </a:rPr>
              <a:t>10 – Proporcional.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81965E1-1C47-4C66-865F-86EEDCC2D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9144000" cy="45307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400" b="1"/>
              <a:t>“...cada um oferecerá na proporção em que possa dar, segundo a benção que o Senhor seu Deus lhe houver concedido”. </a:t>
            </a:r>
            <a:r>
              <a:rPr lang="pt-BR" sz="2800" b="1"/>
              <a:t>Deut. 16:1.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animais_002">
            <a:extLst>
              <a:ext uri="{FF2B5EF4-FFF2-40B4-BE49-F238E27FC236}">
                <a16:creationId xmlns:a16="http://schemas.microsoft.com/office/drawing/2014/main" id="{752AF291-80B2-4017-A334-624DA7D6E75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400"/>
            <a:ext cx="9144000" cy="683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WordArt 6">
            <a:extLst>
              <a:ext uri="{FF2B5EF4-FFF2-40B4-BE49-F238E27FC236}">
                <a16:creationId xmlns:a16="http://schemas.microsoft.com/office/drawing/2014/main" id="{BC61909A-D3F8-418D-B1BD-8A24B8DBE4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92500" y="404813"/>
            <a:ext cx="3419475" cy="4370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Que é</a:t>
            </a:r>
          </a:p>
          <a:p>
            <a:r>
              <a:rPr lang="pt-BR" sz="3600" kern="10"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oferta</a:t>
            </a:r>
          </a:p>
          <a:p>
            <a:r>
              <a:rPr lang="pt-BR" sz="3600" kern="10"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aceitável</a:t>
            </a:r>
          </a:p>
          <a:p>
            <a:r>
              <a:rPr lang="pt-BR" sz="3600" kern="10"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ao</a:t>
            </a:r>
          </a:p>
          <a:p>
            <a:r>
              <a:rPr lang="pt-BR" sz="3600" kern="10"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Senhor?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igreja 2">
            <a:extLst>
              <a:ext uri="{FF2B5EF4-FFF2-40B4-BE49-F238E27FC236}">
                <a16:creationId xmlns:a16="http://schemas.microsoft.com/office/drawing/2014/main" id="{7291C55D-896D-4C3A-8B6C-54550B510A0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0"/>
            <a:ext cx="4386262" cy="3290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Text Box 8">
            <a:extLst>
              <a:ext uri="{FF2B5EF4-FFF2-40B4-BE49-F238E27FC236}">
                <a16:creationId xmlns:a16="http://schemas.microsoft.com/office/drawing/2014/main" id="{F962A61E-C755-4E99-AF06-829D21F57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84538"/>
            <a:ext cx="91440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altLang="pt-BR" sz="3600" b="1"/>
              <a:t>Como membro desta igreja mundial eu preciso ter a visão </a:t>
            </a:r>
            <a:r>
              <a:rPr lang="pt-BR" altLang="pt-BR" sz="4800" b="1" i="1">
                <a:solidFill>
                  <a:srgbClr val="FFCC00"/>
                </a:solidFill>
              </a:rPr>
              <a:t>local</a:t>
            </a:r>
            <a:r>
              <a:rPr lang="pt-BR" altLang="pt-BR" sz="3600" b="1">
                <a:solidFill>
                  <a:srgbClr val="FFCC00"/>
                </a:solidFill>
              </a:rPr>
              <a:t>,</a:t>
            </a:r>
            <a:r>
              <a:rPr lang="pt-BR" altLang="pt-BR" sz="3600" b="1"/>
              <a:t> a minha igreja deve ser um lindo farol no meu bairro ou na minha cidade.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0A1D48AD-7740-41C2-892B-6FB0E20A4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4800" b="1">
                <a:solidFill>
                  <a:srgbClr val="FFCC00"/>
                </a:solidFill>
              </a:rPr>
              <a:t>1º -</a:t>
            </a:r>
            <a:r>
              <a:rPr lang="pt-BR" sz="4000" b="1"/>
              <a:t> Oferta aceitável é aquela que é uma expressão de nossa auto-entrega a Deus.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4800" b="1">
                <a:solidFill>
                  <a:srgbClr val="FFCC00"/>
                </a:solidFill>
              </a:rPr>
              <a:t>2º -</a:t>
            </a:r>
            <a:r>
              <a:rPr lang="pt-BR" sz="4000" b="1"/>
              <a:t> Oferta aceitável é um testemunho do fato de que Deus é o primeiro na vida do crente.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4800" b="1">
                <a:solidFill>
                  <a:srgbClr val="FFCC00"/>
                </a:solidFill>
              </a:rPr>
              <a:t>3º -</a:t>
            </a:r>
            <a:r>
              <a:rPr lang="pt-BR" sz="4000" b="1"/>
              <a:t> Oferta aceitável é uma demonstração de fé no cuidado providencial de Deus por nós.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>
            <a:extLst>
              <a:ext uri="{FF2B5EF4-FFF2-40B4-BE49-F238E27FC236}">
                <a16:creationId xmlns:a16="http://schemas.microsoft.com/office/drawing/2014/main" id="{FA3FAE33-C413-490D-A610-4CD28D835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9144000" cy="64531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4800" b="1">
                <a:solidFill>
                  <a:srgbClr val="FFCC00"/>
                </a:solidFill>
              </a:rPr>
              <a:t>4º -</a:t>
            </a:r>
            <a:r>
              <a:rPr lang="pt-BR" sz="4000" b="1"/>
              <a:t> Oferta aceitável é a concretização de gratidão, ações de graças, alegria e amor.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4800" b="1">
                <a:solidFill>
                  <a:srgbClr val="FFCC00"/>
                </a:solidFill>
              </a:rPr>
              <a:t>5º -</a:t>
            </a:r>
            <a:r>
              <a:rPr lang="pt-BR" sz="4000" b="1"/>
              <a:t> A oferta aceitável é voluntária.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4800" b="1">
                <a:solidFill>
                  <a:srgbClr val="FFCC00"/>
                </a:solidFill>
              </a:rPr>
              <a:t>6º -</a:t>
            </a:r>
            <a:r>
              <a:rPr lang="pt-BR" sz="4000" b="1"/>
              <a:t> A oferta aceitável reflete nosso compromisso com a mensagem e missão da igreja.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837DF710-8792-44A1-A3F2-F9B684970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2228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4800" b="1">
                <a:solidFill>
                  <a:srgbClr val="FFCC00"/>
                </a:solidFill>
              </a:rPr>
              <a:t>7º -</a:t>
            </a:r>
            <a:r>
              <a:rPr lang="pt-BR" sz="4000" b="1"/>
              <a:t> Oferta aceitável é aquela que vem de um coração em paz com Deus e com os outros.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4800" b="1">
                <a:solidFill>
                  <a:srgbClr val="FFCC00"/>
                </a:solidFill>
              </a:rPr>
              <a:t>8º -</a:t>
            </a:r>
            <a:r>
              <a:rPr lang="pt-BR" sz="4000" b="1"/>
              <a:t> Finalmente oferta aceitável, apesar de espontânea, é ao mesmo tempo sistemática.</a:t>
            </a:r>
          </a:p>
          <a:p>
            <a:pPr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9" name="WordArt 11">
            <a:extLst>
              <a:ext uri="{FF2B5EF4-FFF2-40B4-BE49-F238E27FC236}">
                <a16:creationId xmlns:a16="http://schemas.microsoft.com/office/drawing/2014/main" id="{8FC8A4A0-F4E1-4D11-9A09-9172B0C6CB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1413" y="0"/>
            <a:ext cx="5040312" cy="2349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</a:p>
          <a:p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PENSAR!</a:t>
            </a:r>
          </a:p>
        </p:txBody>
      </p:sp>
      <p:pic>
        <p:nvPicPr>
          <p:cNvPr id="35843" name="Picture 12" descr="Homem ocl">
            <a:extLst>
              <a:ext uri="{FF2B5EF4-FFF2-40B4-BE49-F238E27FC236}">
                <a16:creationId xmlns:a16="http://schemas.microsoft.com/office/drawing/2014/main" id="{52AE02E4-D1B7-4C33-BDD3-351555B091B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492375"/>
            <a:ext cx="3311525" cy="436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644A4528-FB60-4973-85F9-C11BD4182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6867" name="Picture 4" descr="Coração vermelho">
            <a:extLst>
              <a:ext uri="{FF2B5EF4-FFF2-40B4-BE49-F238E27FC236}">
                <a16:creationId xmlns:a16="http://schemas.microsoft.com/office/drawing/2014/main" id="{4D8929C0-5D39-4415-B424-20F5F5F6A8E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0"/>
            <a:ext cx="78486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Text Box 7">
            <a:extLst>
              <a:ext uri="{FF2B5EF4-FFF2-40B4-BE49-F238E27FC236}">
                <a16:creationId xmlns:a16="http://schemas.microsoft.com/office/drawing/2014/main" id="{07381F30-B201-45E3-8781-5256797EF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052513"/>
            <a:ext cx="467995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400" b="1"/>
              <a:t>“Porque, onde está o teu tesouro, aí estará também o teu coração”. </a:t>
            </a:r>
            <a:r>
              <a:rPr lang="pt-BR" altLang="pt-BR" sz="2800" b="1"/>
              <a:t>Mateus 6:21.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B3AF6318-12E3-41B8-BB14-A186D2A04F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644900"/>
          </a:xfrm>
        </p:spPr>
        <p:txBody>
          <a:bodyPr/>
          <a:lstStyle/>
          <a:p>
            <a:pPr eaLnBrk="1" hangingPunct="1"/>
            <a:r>
              <a:rPr lang="pt-BR" altLang="pt-BR" sz="4800" b="1">
                <a:effectLst/>
              </a:rPr>
              <a:t>Mas também necessito ter uma visão </a:t>
            </a:r>
            <a:r>
              <a:rPr lang="pt-BR" altLang="pt-BR" sz="5400" b="1">
                <a:solidFill>
                  <a:srgbClr val="FFCC00"/>
                </a:solidFill>
                <a:effectLst/>
              </a:rPr>
              <a:t>“</a:t>
            </a:r>
            <a:r>
              <a:rPr lang="pt-BR" altLang="pt-BR" sz="5400" b="1" i="1">
                <a:solidFill>
                  <a:srgbClr val="FFCC00"/>
                </a:solidFill>
                <a:effectLst/>
              </a:rPr>
              <a:t>macro</a:t>
            </a:r>
            <a:r>
              <a:rPr lang="pt-BR" altLang="pt-BR" sz="5400" b="1">
                <a:solidFill>
                  <a:srgbClr val="FFCC00"/>
                </a:solidFill>
                <a:effectLst/>
              </a:rPr>
              <a:t>”</a:t>
            </a:r>
            <a:r>
              <a:rPr lang="pt-BR" altLang="pt-BR" sz="4800" b="1">
                <a:effectLst/>
              </a:rPr>
              <a:t> – a minha igreja alcançando pessoas em todo o mundo.</a:t>
            </a:r>
          </a:p>
        </p:txBody>
      </p:sp>
      <p:pic>
        <p:nvPicPr>
          <p:cNvPr id="6147" name="Picture 7" descr="sb021">
            <a:extLst>
              <a:ext uri="{FF2B5EF4-FFF2-40B4-BE49-F238E27FC236}">
                <a16:creationId xmlns:a16="http://schemas.microsoft.com/office/drawing/2014/main" id="{EDC378AA-5B93-4331-973C-FABD4DAE1EC5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049588"/>
            <a:ext cx="5724525" cy="3808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EE522A58-7E41-4B95-934F-502CF9D57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endParaRPr lang="pt-BR" sz="3600" b="1"/>
          </a:p>
          <a:p>
            <a:pPr eaLnBrk="1" hangingPunct="1">
              <a:defRPr/>
            </a:pPr>
            <a:r>
              <a:rPr lang="pt-BR" sz="3600" b="1"/>
              <a:t>Hoje, como igreja, precisamos entender que pesa sobre os nossos ombros a grande responsabilidade de pregar o evangelho e concluir essa obra na terra, pois dos 228 países no mundo reconhecidos pela ONU, registramos a presença da igreja em 203 deles.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8043A1DC-A56A-469D-8604-DA110C473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130925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/>
              <a:t> A população no mundo gira em torno de 6,3 bilhões de habitantes, enquanto os adventistas giram em torno dos 13 milhões de membros.</a:t>
            </a:r>
          </a:p>
          <a:p>
            <a:pPr eaLnBrk="1" hangingPunct="1">
              <a:defRPr/>
            </a:pPr>
            <a:r>
              <a:rPr lang="pt-BR" sz="3600" b="1"/>
              <a:t>O grande desafio da igreja é a “janela 10-40”, com 3,2 bilhões da população do mundo, onde a religião mulçumana predomina, e a presença da igreja adventista é pequena.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omem y,">
            <a:extLst>
              <a:ext uri="{FF2B5EF4-FFF2-40B4-BE49-F238E27FC236}">
                <a16:creationId xmlns:a16="http://schemas.microsoft.com/office/drawing/2014/main" id="{72640D48-A989-4388-9B93-FB0FDDF8FD4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3352800"/>
            <a:ext cx="40259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WordArt 6">
            <a:extLst>
              <a:ext uri="{FF2B5EF4-FFF2-40B4-BE49-F238E27FC236}">
                <a16:creationId xmlns:a16="http://schemas.microsoft.com/office/drawing/2014/main" id="{393DB7F6-3411-4E8F-9916-4E14594B88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8175" y="0"/>
            <a:ext cx="5616575" cy="321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Você sabe para</a:t>
            </a:r>
          </a:p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onde vai</a:t>
            </a:r>
          </a:p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sua oferta?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9C022234-555D-498E-B3D5-1B0B88573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30925"/>
          </a:xfrm>
        </p:spPr>
        <p:txBody>
          <a:bodyPr/>
          <a:lstStyle/>
          <a:p>
            <a:pPr algn="ctr" eaLnBrk="1" hangingPunct="1">
              <a:defRPr/>
            </a:pPr>
            <a:endParaRPr lang="pt-BR" sz="3600" b="1"/>
          </a:p>
          <a:p>
            <a:pPr eaLnBrk="1" hangingPunct="1">
              <a:defRPr/>
            </a:pPr>
            <a:r>
              <a:rPr lang="pt-BR" sz="4000" b="1"/>
              <a:t>Todas as ofertas que você dedica a Deus no Culto, na Escola Sabatina, ou através de pactos, Oferta de Aniversário, Gratidão, Oferta de Inversão e Votos, têm a seguinte distribuição: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0467B8CA-D98C-442B-8CC0-D6C02198E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9144000" cy="4125912"/>
          </a:xfrm>
        </p:spPr>
        <p:txBody>
          <a:bodyPr/>
          <a:lstStyle/>
          <a:p>
            <a:pPr eaLnBrk="1" hangingPunct="1">
              <a:defRPr/>
            </a:pPr>
            <a:r>
              <a:rPr lang="pt-BR" sz="4400" b="1" i="1" u="sng">
                <a:solidFill>
                  <a:srgbClr val="FFCC00"/>
                </a:solidFill>
              </a:rPr>
              <a:t>60%</a:t>
            </a:r>
            <a:r>
              <a:rPr lang="pt-BR" sz="4000" b="1"/>
              <a:t> - </a:t>
            </a:r>
            <a:r>
              <a:rPr lang="pt-BR" sz="3600" b="1"/>
              <a:t>Igreja local (Despesas Administrativas, Zeladoria, Limpeza, Ornamentação e Secretaria, Diaconato, Tesouraria, Desbravadores/aventureiros, Jovens Adventistas, Assistência Social, Saúde e Temperança, Mordomia Cristã, Ministérios da Família, Ministérios Mulher, Musica, Comunicação, Som e Imagem, Imprevistos e outros).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theme/theme1.xml><?xml version="1.0" encoding="utf-8"?>
<a:theme xmlns:a="http://schemas.openxmlformats.org/drawingml/2006/main" name="Feixe">
  <a:themeElements>
    <a:clrScheme name="Feix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Feix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eix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307</TotalTime>
  <Words>1251</Words>
  <Application>Microsoft Office PowerPoint</Application>
  <PresentationFormat>Apresentação na tela (4:3)</PresentationFormat>
  <Paragraphs>78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Garamond</vt:lpstr>
      <vt:lpstr>Times New Roman</vt:lpstr>
      <vt:lpstr>Impact</vt:lpstr>
      <vt:lpstr>Wingdings</vt:lpstr>
      <vt:lpstr>Arial</vt:lpstr>
      <vt:lpstr>Arial Black</vt:lpstr>
      <vt:lpstr>Feixe</vt:lpstr>
      <vt:lpstr>Apresentação do PowerPoint</vt:lpstr>
      <vt:lpstr>Oferta e Missão: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Dessa maneira são atendidas as necessidades básicas da Igreja local e mundial.</vt:lpstr>
      <vt:lpstr>Apresentação do PowerPoint</vt:lpstr>
      <vt:lpstr>O dinheiro de Deus deve ser usado não apenas em nossa vizinhança imediata, mas nos países e ilhas longínquas. Se o povo de Deus não se unir nesta obra, Deus seguramente retirará o poder que não é devidamente utilizado”. T 215.</vt:lpstr>
      <vt:lpstr>A oferta deve ser:</vt:lpstr>
      <vt:lpstr>Apresentação do PowerPoint</vt:lpstr>
      <vt:lpstr>Apresentação do PowerPoint</vt:lpstr>
      <vt:lpstr>Apresentação do PowerPoint</vt:lpstr>
      <vt:lpstr>Apresentação do PowerPoint</vt:lpstr>
      <vt:lpstr>1 – Boa vontade.</vt:lpstr>
      <vt:lpstr>2 – Generosa.</vt:lpstr>
      <vt:lpstr>3 – Com alegria.</vt:lpstr>
      <vt:lpstr>4 – Prontidão.</vt:lpstr>
      <vt:lpstr>5 – Voluntária.</vt:lpstr>
      <vt:lpstr>6 – Sem tristeza, sem avareza, nem por obrigação.</vt:lpstr>
      <vt:lpstr>7 – Liberal.</vt:lpstr>
      <vt:lpstr>8 – Gratidão.</vt:lpstr>
      <vt:lpstr>9 – Regularidade.</vt:lpstr>
      <vt:lpstr>10 – Proporcional.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MORDOMIA CRISTÃ</dc:subject>
  <dc:creator>Pr. MARCELO AUGUSTO DE CARVALHO; Maria Elena</dc:creator>
  <cp:keywords>www.4tons.com.br</cp:keywords>
  <dc:description>COMÉRCIO PROIBIDO. USO PESSOAL</dc:description>
  <cp:lastModifiedBy>UCB - Marcelo Augusto de Carvalho</cp:lastModifiedBy>
  <cp:revision>67</cp:revision>
  <dcterms:created xsi:type="dcterms:W3CDTF">2004-03-08T17:39:04Z</dcterms:created>
  <dcterms:modified xsi:type="dcterms:W3CDTF">2020-12-17T12:55:15Z</dcterms:modified>
</cp:coreProperties>
</file>