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38" r:id="rId2"/>
    <p:sldId id="283" r:id="rId3"/>
    <p:sldId id="33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37" r:id="rId18"/>
    <p:sldId id="298" r:id="rId19"/>
    <p:sldId id="299" r:id="rId20"/>
    <p:sldId id="300" r:id="rId21"/>
    <p:sldId id="301" r:id="rId22"/>
    <p:sldId id="340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</p:sldIdLst>
  <p:sldSz cx="9144000" cy="6858000" type="letter"/>
  <p:notesSz cx="6858000" cy="9028113"/>
  <p:embeddedFontLst>
    <p:embeddedFont>
      <p:font typeface="Calisto MT" panose="02040603050505030304" pitchFamily="18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5B"/>
    <a:srgbClr val="C3FFC7"/>
    <a:srgbClr val="D2D2D2"/>
    <a:srgbClr val="FF7F01"/>
    <a:srgbClr val="8CEC95"/>
    <a:srgbClr val="006600"/>
    <a:srgbClr val="9E3CE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87" autoAdjust="0"/>
    <p:restoredTop sz="90929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1064" y="-9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E70604-D5A7-4B8F-8946-0070953902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EE21B55-86DB-438C-9BA5-BA056C27A1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B23D02D9-3604-4018-90BB-AAB181D5B0A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0150" y="709613"/>
            <a:ext cx="4457700" cy="3340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E952881-97BE-4A00-A333-1D710AF84F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4663"/>
            <a:ext cx="5029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229DDF6-313C-4945-9370-66D9D52C7F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18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4196AF3-BBF4-454E-A130-2D4B16170B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186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97BE8CE9-A486-48B5-8B0E-C965B74EE1CB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11C5867-315B-4D09-983A-F01F38FB9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CB6B34B-5366-4B32-AC48-3490F9B72D0B}" type="slidenum">
              <a:rPr lang="es-ES_tradnl" altLang="pt-BR" sz="1000"/>
              <a:pPr/>
              <a:t>14</a:t>
            </a:fld>
            <a:endParaRPr lang="es-ES_tradnl" altLang="pt-BR" sz="10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061FBFD-2A0B-473F-9E68-02932A87EC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201738" y="709613"/>
            <a:ext cx="4454525" cy="3340100"/>
          </a:xfrm>
          <a:ln cap="flat"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FF22E61-1E25-4F8E-A76B-31EB39A04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 bwMode="ltGray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>
            <a:extLst>
              <a:ext uri="{FF2B5EF4-FFF2-40B4-BE49-F238E27FC236}">
                <a16:creationId xmlns:a16="http://schemas.microsoft.com/office/drawing/2014/main" id="{14672C37-99C9-4B33-84B1-C8A0F6A0DD69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4F5A8DE9-150A-4CB6-9471-57277CD38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C4A1DCBB-F367-490A-9E8C-41F29E4616E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645190D2-7588-46F7-BF45-70F226EBDB4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6F995A6E-9B22-42C0-9982-33A39DC5414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D84BCFE3-EFAC-40B3-8EA5-C57D6BA08E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F49C35F0-7789-446D-9B05-2AD1E616BF6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4B343E52-2BBA-4F59-93D9-55F74241B27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852FF576-A49E-48B0-B4F8-41CFD2DA901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E45CC9FD-0915-4027-8DD8-C567A05D4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75D78960-85CF-4326-B89E-8B3418B494A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8FC1F47E-E96D-4EA1-AC93-BC1EE0B5366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2A3A0885-29F5-4422-8C43-58CCFA887CA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Haga clic para modificar el estilo de título patrón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s-ES_tradnl"/>
              <a:t>Haga clic para modificar el estilo de subtítulo patrón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19AEDEA1-6820-46FF-AC51-154F9B6572A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9A3CACF-D2D1-41A7-AF00-52E51AF0A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0B46DCC8-8D3F-466C-BCD5-F80D482DF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1804A4-E114-4EE1-9211-F6E2A4F99BE3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  <p:extLst>
      <p:ext uri="{BB962C8B-B14F-4D97-AF65-F5344CB8AC3E}">
        <p14:creationId xmlns:p14="http://schemas.microsoft.com/office/powerpoint/2010/main" val="239500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9F0A3B-946C-45AD-B68F-9AC1463E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39474-095B-47EC-93FE-3E22BAE8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F9774E-C06D-4C83-8B40-0F686891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35B939-55CC-44C4-8812-169965386D47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  <p:extLst>
      <p:ext uri="{BB962C8B-B14F-4D97-AF65-F5344CB8AC3E}">
        <p14:creationId xmlns:p14="http://schemas.microsoft.com/office/powerpoint/2010/main" val="44727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4411D3-E833-4B07-9C4A-C8E5089C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5D6C1F-FA68-45E6-B429-B9325C10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DC475E-1A55-4C9A-B58B-E2FDB0CD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678373-0C4E-4D92-A37B-84DCE9964A54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  <p:extLst>
      <p:ext uri="{BB962C8B-B14F-4D97-AF65-F5344CB8AC3E}">
        <p14:creationId xmlns:p14="http://schemas.microsoft.com/office/powerpoint/2010/main" val="284300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E7DB83-0340-4C3D-9090-840A6B5D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0BD29F-C09D-4E86-8BDD-AF4C9130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A72708-6781-4BB2-8B6E-80F1A2A3E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AE5BA8-8981-4208-BD1C-2BF4B90C30B7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  <p:extLst>
      <p:ext uri="{BB962C8B-B14F-4D97-AF65-F5344CB8AC3E}">
        <p14:creationId xmlns:p14="http://schemas.microsoft.com/office/powerpoint/2010/main" val="219977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FF5BB4-3256-4E2F-A9E6-093D9B24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AE64A-1F57-4D3D-A879-0C31732E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175F87-DE37-4491-8911-14DFF9F7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585133-66EF-40A6-B2C5-F764EBBB1D41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  <p:extLst>
      <p:ext uri="{BB962C8B-B14F-4D97-AF65-F5344CB8AC3E}">
        <p14:creationId xmlns:p14="http://schemas.microsoft.com/office/powerpoint/2010/main" val="360674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B2EA0B-7AED-4BCD-8DA2-BB245B65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747885-DD9D-4B29-BDE5-24728F37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E29F12-8202-4227-ADF6-3471685A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15A507-0EB9-4449-91C1-3EAA5DF45469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  <p:extLst>
      <p:ext uri="{BB962C8B-B14F-4D97-AF65-F5344CB8AC3E}">
        <p14:creationId xmlns:p14="http://schemas.microsoft.com/office/powerpoint/2010/main" val="272011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AB8706-ECC0-4254-82E8-EAA47BC45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F1312A-3DF8-4FFB-994A-7F2E9B2E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F99BA8C-A037-49D3-8470-50AE2FB4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E2A8FF-1C46-4577-BA49-6FAE02626CC8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  <p:extLst>
      <p:ext uri="{BB962C8B-B14F-4D97-AF65-F5344CB8AC3E}">
        <p14:creationId xmlns:p14="http://schemas.microsoft.com/office/powerpoint/2010/main" val="189153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466F1B-9CE8-4872-8D46-70E1FDD3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4ADD0B1-71DD-434E-8391-AA468A2F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85A87B-A452-4A25-8198-CC626440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19E020-EC95-49B9-8CFB-437AEF8A0536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  <p:extLst>
      <p:ext uri="{BB962C8B-B14F-4D97-AF65-F5344CB8AC3E}">
        <p14:creationId xmlns:p14="http://schemas.microsoft.com/office/powerpoint/2010/main" val="267257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F4AC175-7B45-4415-9A57-A9350DA0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BBFC972-DB84-43C0-A49B-C386A4E0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B52A9A-AE83-40AB-BCEA-B16831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EAB9A7-6F22-4BEC-8A40-9C5B4E3974A2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  <p:extLst>
      <p:ext uri="{BB962C8B-B14F-4D97-AF65-F5344CB8AC3E}">
        <p14:creationId xmlns:p14="http://schemas.microsoft.com/office/powerpoint/2010/main" val="176624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C77CF0-8466-42D3-94B6-1411F0C1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1A8CFC-5345-431B-B4B8-814C8D80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EA9E36-77CF-44D7-9620-2ACAAA47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4F0997E-8B53-495D-B222-7DD0AB247182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  <p:extLst>
      <p:ext uri="{BB962C8B-B14F-4D97-AF65-F5344CB8AC3E}">
        <p14:creationId xmlns:p14="http://schemas.microsoft.com/office/powerpoint/2010/main" val="231628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D4D535-7380-451E-982F-30E9C37D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FEE85B-9FF4-4404-AD33-ACCC7AEA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866DD3-7BAE-4D9E-8C37-539B1A03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B056803-F356-4026-A5F2-5CE46D4F3F76}" type="slidenum">
              <a:rPr lang="es-ES_tradnl" altLang="pt-BR"/>
              <a:pPr/>
              <a:t>‹nº›</a:t>
            </a:fld>
            <a:endParaRPr lang="es-ES_tradnl" altLang="pt-BR"/>
          </a:p>
        </p:txBody>
      </p:sp>
    </p:spTree>
    <p:extLst>
      <p:ext uri="{BB962C8B-B14F-4D97-AF65-F5344CB8AC3E}">
        <p14:creationId xmlns:p14="http://schemas.microsoft.com/office/powerpoint/2010/main" val="4517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>
            <a:extLst>
              <a:ext uri="{FF2B5EF4-FFF2-40B4-BE49-F238E27FC236}">
                <a16:creationId xmlns:a16="http://schemas.microsoft.com/office/drawing/2014/main" id="{1EDA36B0-B905-4154-B3A2-D7A439D1E32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1028" name="Group 5">
              <a:extLst>
                <a:ext uri="{FF2B5EF4-FFF2-40B4-BE49-F238E27FC236}">
                  <a16:creationId xmlns:a16="http://schemas.microsoft.com/office/drawing/2014/main" id="{A109D3F1-F83F-4B54-A01D-79C8647A6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E6C95F98-8197-43CC-93F0-6F1BB11B030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45" y="1010"/>
                <a:ext cx="5269" cy="297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D59055CC-9CEA-4AFF-BD65-3091BB6782A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2014F522-0B82-45E3-818B-665178D4DFE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1029" name="Group 9">
              <a:extLst>
                <a:ext uri="{FF2B5EF4-FFF2-40B4-BE49-F238E27FC236}">
                  <a16:creationId xmlns:a16="http://schemas.microsoft.com/office/drawing/2014/main" id="{1A7B013C-6A8C-40C6-A2A8-901C3B3E9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 useBgFill="1"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86AC18F6-391F-468B-8368-187621190E1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336" y="1104"/>
                <a:ext cx="96" cy="2784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1" name="Freeform 7">
                <a:extLst>
                  <a:ext uri="{FF2B5EF4-FFF2-40B4-BE49-F238E27FC236}">
                    <a16:creationId xmlns:a16="http://schemas.microsoft.com/office/drawing/2014/main" id="{F5F691D6-7825-4BC1-A31F-E98239E552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2" name="Freeform 8">
                <a:extLst>
                  <a:ext uri="{FF2B5EF4-FFF2-40B4-BE49-F238E27FC236}">
                    <a16:creationId xmlns:a16="http://schemas.microsoft.com/office/drawing/2014/main" id="{B6CF42BF-E512-4033-A516-C50610C397F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1030" name="Group 13">
              <a:extLst>
                <a:ext uri="{FF2B5EF4-FFF2-40B4-BE49-F238E27FC236}">
                  <a16:creationId xmlns:a16="http://schemas.microsoft.com/office/drawing/2014/main" id="{B93AEDC8-85E5-4858-9B94-706CA9182A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1034" name="Rectangle 10">
                <a:extLst>
                  <a:ext uri="{FF2B5EF4-FFF2-40B4-BE49-F238E27FC236}">
                    <a16:creationId xmlns:a16="http://schemas.microsoft.com/office/drawing/2014/main" id="{D52BB8DB-F79F-494D-8630-C6EF0C936580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40" y="192"/>
                <a:ext cx="192" cy="72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5" name="Freeform 11">
                <a:extLst>
                  <a:ext uri="{FF2B5EF4-FFF2-40B4-BE49-F238E27FC236}">
                    <a16:creationId xmlns:a16="http://schemas.microsoft.com/office/drawing/2014/main" id="{2F3E8AB1-B716-48AA-A125-922D85125C9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36" name="Freeform 12">
                <a:extLst>
                  <a:ext uri="{FF2B5EF4-FFF2-40B4-BE49-F238E27FC236}">
                    <a16:creationId xmlns:a16="http://schemas.microsoft.com/office/drawing/2014/main" id="{C8543CF1-4575-4987-81B0-44F84BCB21E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pic>
        <p:nvPicPr>
          <p:cNvPr id="1027" name="Imagem 19" descr="mestre sustento.jpg">
            <a:extLst>
              <a:ext uri="{FF2B5EF4-FFF2-40B4-BE49-F238E27FC236}">
                <a16:creationId xmlns:a16="http://schemas.microsoft.com/office/drawing/2014/main" id="{AD3C351A-DA96-4637-A207-872BE9D5B7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Espaço Reservado para Conteúdo 3" descr="sustento 01.jpg">
            <a:extLst>
              <a:ext uri="{FF2B5EF4-FFF2-40B4-BE49-F238E27FC236}">
                <a16:creationId xmlns:a16="http://schemas.microsoft.com/office/drawing/2014/main" id="{948D4A9D-89CE-4C8A-80CB-95CF7E152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5">
            <a:extLst>
              <a:ext uri="{FF2B5EF4-FFF2-40B4-BE49-F238E27FC236}">
                <a16:creationId xmlns:a16="http://schemas.microsoft.com/office/drawing/2014/main" id="{DAE3AD18-958B-4AD5-88C8-F945E214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AD1319-13EB-4F77-89ED-89A17662B6A3}" type="slidenum">
              <a:rPr lang="es-ES_tradnl" altLang="pt-BR"/>
              <a:pPr/>
              <a:t>10</a:t>
            </a:fld>
            <a:endParaRPr lang="es-ES_tradnl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7CFE506-659F-4DDD-B9D3-2ABD39EC2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1714500"/>
            <a:ext cx="7019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4400" b="1">
                <a:solidFill>
                  <a:srgbClr val="FF0000"/>
                </a:solidFill>
              </a:rPr>
              <a:t>AJUDANDO AOS POBRES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167414D-B67B-45AD-ADA6-6AEBD63A1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643188"/>
            <a:ext cx="8786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buFontTx/>
              <a:buChar char="•"/>
              <a:defRPr/>
            </a:pPr>
            <a:r>
              <a:rPr lang="es-ES_tradnl" sz="2800" b="1" dirty="0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Auxiliar </a:t>
            </a:r>
            <a:r>
              <a:rPr lang="es-ES_tradnl" sz="2800" b="1" dirty="0" err="1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</a:t>
            </a:r>
            <a:r>
              <a:rPr lang="es-ES_tradnl" sz="2800" b="1" dirty="0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necessitados</a:t>
            </a:r>
            <a:r>
              <a:rPr lang="es-ES_tradnl" sz="2800" b="1" dirty="0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_tradnl" sz="2000" b="1" dirty="0" err="1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</a:t>
            </a:r>
            <a:r>
              <a:rPr lang="es-ES_tradnl" sz="2000" b="1" dirty="0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15 : 11</a:t>
            </a:r>
          </a:p>
          <a:p>
            <a:pPr defTabSz="762000">
              <a:buFontTx/>
              <a:buChar char="•"/>
              <a:defRPr/>
            </a:pPr>
            <a:r>
              <a:rPr lang="es-ES_tradnl" sz="2800" b="1" dirty="0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_tradnl" sz="2800" b="1" dirty="0" err="1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</a:t>
            </a:r>
            <a:r>
              <a:rPr lang="es-ES_tradnl" sz="2800" b="1" dirty="0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cristã</a:t>
            </a:r>
            <a:r>
              <a:rPr lang="es-ES_tradnl" sz="2800" b="1" dirty="0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auto-sustento é </a:t>
            </a:r>
            <a:r>
              <a:rPr lang="es-ES_tradnl" sz="2800" b="1" dirty="0" err="1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nobre</a:t>
            </a:r>
            <a:r>
              <a:rPr lang="es-ES_tradnl" sz="2800" b="1" dirty="0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s-ES_tradnl" sz="2000" b="1" dirty="0" err="1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Tiago</a:t>
            </a:r>
            <a:r>
              <a:rPr lang="es-ES_tradnl" sz="2000" b="1" dirty="0">
                <a:solidFill>
                  <a:srgbClr val="C3FF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: 27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7088AC4A-698F-4438-A0C4-DC7ED24D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714750"/>
            <a:ext cx="83439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MEMBROS DE AUTO-SUSTENTO NA IGREJA DE DEUS SÃO: 1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Cor.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: 6 - 9</a:t>
            </a:r>
          </a:p>
          <a:p>
            <a:pPr defTabSz="762000">
              <a:defRPr/>
            </a:pPr>
            <a:endParaRPr lang="es-ES_tradnl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54F561DC-C1C6-4A19-9219-5903E4890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857750"/>
            <a:ext cx="77835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Colaboradores de Deus. 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João 5:17;  1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2:5</a:t>
            </a:r>
          </a:p>
          <a:p>
            <a:pPr defTabSz="76200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es-ES_tradnl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Lavoura</a:t>
            </a: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Deus. 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Cor.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: 9</a:t>
            </a:r>
            <a:endParaRPr lang="es-ES_tradn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62000">
              <a:defRPr/>
            </a:pP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es-ES_tradnl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Edifício</a:t>
            </a:r>
            <a:r>
              <a:rPr lang="es-ES_trad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Deus. 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Cor.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: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5"/>
      <p:bldP spid="40964" grpId="0"/>
      <p:bldP spid="40965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5">
            <a:extLst>
              <a:ext uri="{FF2B5EF4-FFF2-40B4-BE49-F238E27FC236}">
                <a16:creationId xmlns:a16="http://schemas.microsoft.com/office/drawing/2014/main" id="{1A94A2B7-D619-45DD-969B-E3B00D2E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E97155-BFE0-4F35-A955-FE32507EA9A2}" type="slidenum">
              <a:rPr lang="es-ES_tradnl" altLang="pt-BR"/>
              <a:pPr/>
              <a:t>11</a:t>
            </a:fld>
            <a:endParaRPr lang="es-ES_tradnl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C2079D7-801F-493E-80DB-D980783A1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1928813"/>
            <a:ext cx="7019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4400" b="1">
                <a:solidFill>
                  <a:srgbClr val="FF0000"/>
                </a:solidFill>
              </a:rPr>
              <a:t>AJUDANDO AOS POBRES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35529A0-EE42-4E38-B233-68BEDD194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2643188"/>
            <a:ext cx="64579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s-ES_tradnl" sz="32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sto MT" pitchFamily="18" charset="0"/>
              </a:rPr>
              <a:t>Jesus</a:t>
            </a:r>
            <a:r>
              <a:rPr lang="es-ES_tradnl" sz="3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sto MT" pitchFamily="18" charset="0"/>
              </a:rPr>
              <a:t> é </a:t>
            </a:r>
            <a:r>
              <a:rPr lang="es-ES_tradnl" sz="3200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sto MT" pitchFamily="18" charset="0"/>
              </a:rPr>
              <a:t>nosso</a:t>
            </a:r>
            <a:r>
              <a:rPr lang="es-ES_tradnl" sz="3200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sto MT" pitchFamily="18" charset="0"/>
              </a:rPr>
              <a:t> fundamento . </a:t>
            </a:r>
            <a:r>
              <a:rPr lang="es-ES_tradnl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sto MT" pitchFamily="18" charset="0"/>
              </a:rPr>
              <a:t>I </a:t>
            </a:r>
            <a:r>
              <a:rPr lang="es-ES_tradnl" b="1" i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alisto MT" pitchFamily="18" charset="0"/>
              </a:rPr>
              <a:t>Cor.</a:t>
            </a:r>
            <a:r>
              <a:rPr lang="es-ES_tradnl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sto MT" pitchFamily="18" charset="0"/>
              </a:rPr>
              <a:t> 3 :11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AFCE8874-5540-489D-997A-C20D1726A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429000"/>
            <a:ext cx="84296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“[A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viúva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templo era indicado por Deus, 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ansiosa por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fazer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lhe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possível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manutenção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Fez o que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pôde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serviria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monumento 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memória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tempos, 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alegria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eternidade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defTabSz="762000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coração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acompanhou-lhe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dádiva;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valor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estimado,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moeda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mas pelo amor para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Deus e 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interesse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obra, que 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motivaram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  <a:r>
              <a:rPr lang="es-ES_tradnl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 </a:t>
            </a:r>
            <a:r>
              <a:rPr lang="es-ES_tradnl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Desejado</a:t>
            </a:r>
            <a:r>
              <a:rPr lang="es-ES_tradnl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Todas as </a:t>
            </a:r>
            <a:r>
              <a:rPr lang="es-ES_tradnl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Nações</a:t>
            </a:r>
            <a:r>
              <a:rPr lang="es-ES_tradnl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pp. 589-590; </a:t>
            </a:r>
            <a:r>
              <a:rPr lang="es-ES_tradnl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</a:t>
            </a:r>
            <a:r>
              <a:rPr lang="es-ES_tradnl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21 : 1 - 4)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5">
            <a:extLst>
              <a:ext uri="{FF2B5EF4-FFF2-40B4-BE49-F238E27FC236}">
                <a16:creationId xmlns:a16="http://schemas.microsoft.com/office/drawing/2014/main" id="{CCACC655-5336-4B06-A2E6-895383D9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58E1D7-AD30-431B-A169-3874BFA909EB}" type="slidenum">
              <a:rPr lang="es-ES_tradnl" altLang="pt-BR"/>
              <a:pPr/>
              <a:t>12</a:t>
            </a:fld>
            <a:endParaRPr lang="es-ES_tradnl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50185B8D-7670-4B53-8119-7AB1A786A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438" y="121443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s-ES_trad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PRINCÍPIOS DE SUSTENTO PRÓPRIO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5741110-4FE7-4F71-9B5B-EA9F3AADE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286000"/>
            <a:ext cx="82867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êxito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adquirir sustento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está determinado</a:t>
            </a:r>
          </a:p>
          <a:p>
            <a:pPr defTabSz="762000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sorte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descoberta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repentina de recursos </a:t>
            </a:r>
          </a:p>
          <a:p>
            <a:pPr defTabSz="762000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escondidos, mas mediante 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combinação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esforço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humano </a:t>
            </a:r>
          </a:p>
          <a:p>
            <a:pPr defTabSz="762000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do poder de Deus 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bênçãos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(W. S.)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4669B08F-95FC-48A0-BBF3-42DD627A2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929063"/>
            <a:ext cx="700087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pt-BR" b="1">
                <a:solidFill>
                  <a:srgbClr val="FFFF00"/>
                </a:solidFill>
              </a:rPr>
              <a:t>EVASIVAS  QUE  NOS  IMPEDEM  O  ÊXITO</a:t>
            </a:r>
          </a:p>
          <a:p>
            <a:r>
              <a:rPr lang="es-ES_tradnl" altLang="pt-BR" sz="2000" b="1">
                <a:solidFill>
                  <a:srgbClr val="FFFF00"/>
                </a:solidFill>
              </a:rPr>
              <a:t>Não tenhos os meios necessários.</a:t>
            </a:r>
          </a:p>
          <a:p>
            <a:r>
              <a:rPr lang="es-ES_tradnl" altLang="pt-BR" sz="2000" b="1">
                <a:solidFill>
                  <a:srgbClr val="FFFF00"/>
                </a:solidFill>
              </a:rPr>
              <a:t>Nasci em um lugar difícil.</a:t>
            </a:r>
          </a:p>
          <a:p>
            <a:r>
              <a:rPr lang="es-ES_tradnl" altLang="pt-BR" sz="2000" b="1">
                <a:solidFill>
                  <a:srgbClr val="FFFF00"/>
                </a:solidFill>
              </a:rPr>
              <a:t>Não tive as oportunidades de outros.</a:t>
            </a:r>
          </a:p>
          <a:p>
            <a:r>
              <a:rPr lang="es-ES_tradnl" altLang="pt-BR" sz="2000" b="1">
                <a:solidFill>
                  <a:srgbClr val="FFFF00"/>
                </a:solidFill>
              </a:rPr>
              <a:t>Atitude negativa.</a:t>
            </a:r>
          </a:p>
          <a:p>
            <a:endParaRPr lang="es-ES_tradnl" altLang="pt-BR" sz="2000" b="1">
              <a:solidFill>
                <a:srgbClr val="FFFF00"/>
              </a:solidFill>
            </a:endParaRPr>
          </a:p>
          <a:p>
            <a:r>
              <a:rPr lang="es-ES_tradnl" altLang="pt-BR" b="1">
                <a:solidFill>
                  <a:srgbClr val="FF0000"/>
                </a:solidFill>
              </a:rPr>
              <a:t>A DIFERENÇA  É  A  SUA ATITUDE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/>
      <p:bldP spid="43012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5">
            <a:extLst>
              <a:ext uri="{FF2B5EF4-FFF2-40B4-BE49-F238E27FC236}">
                <a16:creationId xmlns:a16="http://schemas.microsoft.com/office/drawing/2014/main" id="{C2890625-2266-441B-A3B0-C1D3B675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F0D751-F8DB-4E1F-B8E0-9253F0599A47}" type="slidenum">
              <a:rPr lang="es-ES_tradnl" altLang="pt-BR"/>
              <a:pPr/>
              <a:t>13</a:t>
            </a:fld>
            <a:endParaRPr lang="es-ES_tradnl" altLang="pt-BR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2ABB1D9-81D1-492C-B44D-D3B402323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428750"/>
            <a:ext cx="77327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4000" b="1">
                <a:solidFill>
                  <a:srgbClr val="FF0000"/>
                </a:solidFill>
              </a:rPr>
              <a:t>EVASIVAS QUE NOS IMPEDEM</a:t>
            </a:r>
          </a:p>
          <a:p>
            <a:pPr algn="ctr"/>
            <a:r>
              <a:rPr lang="es-ES_tradnl" altLang="pt-BR" sz="4000" b="1">
                <a:solidFill>
                  <a:srgbClr val="FF0000"/>
                </a:solidFill>
              </a:rPr>
              <a:t>O ÊXITO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4828F66-245F-44AC-89A7-3CBAB55D2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928938"/>
            <a:ext cx="86772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b="1">
                <a:solidFill>
                  <a:srgbClr val="FFFF00"/>
                </a:solidFill>
              </a:rPr>
              <a:t>NÓS PODEMOS CONTROLAR NOSSAS CIRCUNSTÂNCIAS</a:t>
            </a:r>
          </a:p>
          <a:p>
            <a:pPr algn="ctr"/>
            <a:r>
              <a:rPr lang="es-ES_tradnl" altLang="pt-BR" b="1">
                <a:solidFill>
                  <a:srgbClr val="FFFF00"/>
                </a:solidFill>
              </a:rPr>
              <a:t>ou</a:t>
            </a:r>
          </a:p>
          <a:p>
            <a:pPr algn="ctr"/>
            <a:r>
              <a:rPr lang="es-ES_tradnl" altLang="pt-BR" b="1">
                <a:solidFill>
                  <a:srgbClr val="FFFF00"/>
                </a:solidFill>
              </a:rPr>
              <a:t>SER CONTROLADOS POR ELAS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D1F742AC-5DD1-46C4-AAC9-77CC42195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357688"/>
            <a:ext cx="7848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pode moldar as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circunstâncias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permitir que as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circunstâncias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moldem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ele. </a:t>
            </a:r>
          </a:p>
          <a:p>
            <a:pPr defTabSz="762000">
              <a:spcBef>
                <a:spcPct val="50000"/>
              </a:spcBef>
              <a:defRPr/>
            </a:pP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Devemos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aproveitá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-las como instrumentos de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sujeitá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-las, mas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deixar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sujeitem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</a:t>
            </a:r>
            <a:r>
              <a:rPr lang="es-ES_tradn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Ciência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ES_tradn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Viver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p. 500)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 bldLvl="5"/>
      <p:bldP spid="44036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5">
            <a:extLst>
              <a:ext uri="{FF2B5EF4-FFF2-40B4-BE49-F238E27FC236}">
                <a16:creationId xmlns:a16="http://schemas.microsoft.com/office/drawing/2014/main" id="{024899A6-7B11-4B40-AFDB-D4D7C613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06921A-6ACE-48AB-B8D3-FB1B43B9EF12}" type="slidenum">
              <a:rPr lang="es-ES_tradnl" altLang="pt-BR"/>
              <a:pPr/>
              <a:t>14</a:t>
            </a:fld>
            <a:endParaRPr lang="es-ES_tradnl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3B62693A-D040-4DEF-ABDD-E5AA90D2D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1214438"/>
            <a:ext cx="5216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3600" b="1">
                <a:solidFill>
                  <a:srgbClr val="FF0000"/>
                </a:solidFill>
              </a:rPr>
              <a:t>PESSOAS QUE FAZEM </a:t>
            </a:r>
          </a:p>
          <a:p>
            <a:pPr algn="ctr"/>
            <a:r>
              <a:rPr lang="es-ES_tradnl" altLang="pt-BR" sz="3600" b="1">
                <a:solidFill>
                  <a:srgbClr val="FF0000"/>
                </a:solidFill>
              </a:rPr>
              <a:t>A DIFERENÇA</a:t>
            </a:r>
            <a:endParaRPr lang="es-ES_tradnl" altLang="pt-BR" sz="2800" b="1">
              <a:solidFill>
                <a:srgbClr val="FF0000"/>
              </a:solidFill>
            </a:endParaRPr>
          </a:p>
          <a:p>
            <a:pPr algn="ctr"/>
            <a:r>
              <a:rPr lang="es-ES_tradnl" altLang="pt-BR" sz="1400" b="1">
                <a:solidFill>
                  <a:srgbClr val="FF0000"/>
                </a:solidFill>
              </a:rPr>
              <a:t>A Ciência do Bom Viver, p. 497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E83ACD7-A2E5-4B17-B0E3-1E4287BD5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714625"/>
            <a:ext cx="87153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Colocam-se acima das reações e respostas humanas que  são comuns.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Decidem que independente do ambiente ou herança, assumirão o que têm para avançar em favor da obra.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Fazem mudanças visando seu melhoramento.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Tornam-se fortes diante da oposição e contradição.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Se viram sozinhas.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Confiam em Deus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Determina a firmeza que desenvolve poder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5">
            <a:extLst>
              <a:ext uri="{FF2B5EF4-FFF2-40B4-BE49-F238E27FC236}">
                <a16:creationId xmlns:a16="http://schemas.microsoft.com/office/drawing/2014/main" id="{AFDFA45A-33E5-47F0-8741-B6A450AC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A5EF9F-596E-4C9F-A874-99E60F01017C}" type="slidenum">
              <a:rPr lang="es-ES_tradnl" altLang="pt-BR"/>
              <a:pPr/>
              <a:t>15</a:t>
            </a:fld>
            <a:endParaRPr lang="es-ES_tradnl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6ACA9F4-8373-44C4-B704-422779028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2714625"/>
            <a:ext cx="85344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ES_tradnl" altLang="pt-BR" sz="2800" b="1">
                <a:solidFill>
                  <a:schemeClr val="bg1"/>
                </a:solidFill>
              </a:rPr>
              <a:t>A habilidade de tomar os recursos disponíveis e usá-los para o bem, para conseguir algo.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ES_tradnl" altLang="pt-BR" sz="2800" b="1">
                <a:solidFill>
                  <a:schemeClr val="bg1"/>
                </a:solidFill>
              </a:rPr>
              <a:t>A fórmula de Deus é: Esforço humano mais poder divino.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ES_tradnl" altLang="pt-BR" sz="2800" b="1">
                <a:solidFill>
                  <a:schemeClr val="bg1"/>
                </a:solidFill>
              </a:rPr>
              <a:t>“O segredo do êxito está na união do poder divino com o esforço humano. 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ES_tradnl" altLang="pt-BR" sz="2800" b="1">
                <a:solidFill>
                  <a:schemeClr val="bg1"/>
                </a:solidFill>
              </a:rPr>
              <a:t>Aqueles que levam a efeito os maiores resultados são os que mais implicitamente confiam no Braço todo-poderoso. </a:t>
            </a:r>
            <a:r>
              <a:rPr lang="es-ES_tradnl" altLang="pt-BR" sz="1800" b="1">
                <a:solidFill>
                  <a:schemeClr val="bg1"/>
                </a:solidFill>
              </a:rPr>
              <a:t>(Patriarcas e profetas, p. 509).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90338DE-0788-433D-A008-D82858896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714500"/>
            <a:ext cx="6635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pt-BR" sz="4400" b="1">
                <a:solidFill>
                  <a:srgbClr val="FF0000"/>
                </a:solidFill>
              </a:rPr>
              <a:t>SUSTENTO PRÓPRIO É: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71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bldLvl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5">
            <a:extLst>
              <a:ext uri="{FF2B5EF4-FFF2-40B4-BE49-F238E27FC236}">
                <a16:creationId xmlns:a16="http://schemas.microsoft.com/office/drawing/2014/main" id="{CAE661DA-BBC2-45E2-8058-8DA57FC4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7856AC-A9C8-429C-9DF4-5C3F31FC44B9}" type="slidenum">
              <a:rPr lang="es-ES_tradnl" altLang="pt-BR"/>
              <a:pPr/>
              <a:t>16</a:t>
            </a:fld>
            <a:endParaRPr lang="es-ES_tradnl" altLang="pt-BR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F1656C8D-8E84-435A-87A7-0EC6C53F2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2571750"/>
            <a:ext cx="8396287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s-ES_tradnl" altLang="pt-BR" sz="24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s-ES_tradnl" altLang="pt-BR" sz="2400" b="1">
                <a:solidFill>
                  <a:schemeClr val="bg1"/>
                </a:solidFill>
              </a:rPr>
              <a:t>O Senhor quer que multipliquemos o que nos foi confiado.</a:t>
            </a:r>
          </a:p>
          <a:p>
            <a:pPr>
              <a:lnSpc>
                <a:spcPct val="80000"/>
              </a:lnSpc>
            </a:pPr>
            <a:r>
              <a:rPr lang="es-ES_tradnl" altLang="pt-BR" sz="2400" b="1">
                <a:solidFill>
                  <a:schemeClr val="bg1"/>
                </a:solidFill>
              </a:rPr>
              <a:t>A recompensa divina está baseada na fidelidade.</a:t>
            </a:r>
          </a:p>
          <a:p>
            <a:pPr>
              <a:lnSpc>
                <a:spcPct val="80000"/>
              </a:lnSpc>
            </a:pPr>
            <a:r>
              <a:rPr lang="es-ES_tradnl" altLang="pt-BR" sz="2400" b="1">
                <a:solidFill>
                  <a:schemeClr val="bg1"/>
                </a:solidFill>
              </a:rPr>
              <a:t>Que dependa mais de nossas próprias capacidades, nosso discernimento e recursos.</a:t>
            </a:r>
          </a:p>
          <a:p>
            <a:pPr>
              <a:lnSpc>
                <a:spcPct val="80000"/>
              </a:lnSpc>
            </a:pPr>
            <a:r>
              <a:rPr lang="es-ES_tradnl" altLang="pt-BR" sz="2400" b="1">
                <a:solidFill>
                  <a:schemeClr val="bg1"/>
                </a:solidFill>
              </a:rPr>
              <a:t>Seus dons são repartidos pelo Senhor para cumprir seus propósitos, não os nossos.</a:t>
            </a:r>
          </a:p>
          <a:p>
            <a:pPr>
              <a:lnSpc>
                <a:spcPct val="80000"/>
              </a:lnSpc>
            </a:pPr>
            <a:r>
              <a:rPr lang="es-ES_tradnl" altLang="pt-BR" sz="2400" b="1">
                <a:solidFill>
                  <a:schemeClr val="bg1"/>
                </a:solidFill>
              </a:rPr>
              <a:t>Todos somos importantes. (</a:t>
            </a:r>
            <a:r>
              <a:rPr lang="es-ES_tradnl" altLang="pt-BR" sz="1400" b="1">
                <a:solidFill>
                  <a:schemeClr val="bg1"/>
                </a:solidFill>
              </a:rPr>
              <a:t>I Cor. 12 : 22, 26, 28)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CE8E321-E30E-426F-9B0D-77C5282D7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5592763"/>
            <a:ext cx="90233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b="1">
                <a:solidFill>
                  <a:srgbClr val="FFFF00"/>
                </a:solidFill>
              </a:rPr>
              <a:t>Sustento próprio é tomar os talentos que o Mestre nos confiou, para investi-los diligentemente e obter uma utilidade sobre nossa inversão.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8B59C7B8-FFEE-468B-9565-06E5847E2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1285875"/>
            <a:ext cx="89900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DEPENDÊNCIA PRÓPRIA RECONHECE QUE NOSSO SENHOR NOS TEM CONFERIDO AMOROSAMENTE ALGO DE VALOR.</a:t>
            </a:r>
          </a:p>
          <a:p>
            <a:pPr algn="ctr">
              <a:defRPr/>
            </a:pPr>
            <a:r>
              <a:rPr lang="es-ES_tradnl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Mat.</a:t>
            </a:r>
            <a:r>
              <a:rPr lang="es-ES_tradn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25:14-28; </a:t>
            </a:r>
            <a:r>
              <a:rPr lang="es-ES_tradnl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</a:t>
            </a:r>
            <a:r>
              <a:rPr lang="es-ES_tradn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19:12-27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81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bldLvl="5" animBg="1"/>
      <p:bldP spid="48131" grpId="0"/>
      <p:bldP spid="48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5">
            <a:extLst>
              <a:ext uri="{FF2B5EF4-FFF2-40B4-BE49-F238E27FC236}">
                <a16:creationId xmlns:a16="http://schemas.microsoft.com/office/drawing/2014/main" id="{A2C6D61D-CC7C-4EAC-BDD5-9A316E0F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415558-DC51-4DFB-AABA-57DBB6755D67}" type="slidenum">
              <a:rPr lang="es-ES_tradnl" altLang="pt-BR"/>
              <a:pPr/>
              <a:t>17</a:t>
            </a:fld>
            <a:endParaRPr lang="es-ES_tradnl" altLang="pt-BR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F73DB59-6136-4B0A-8A52-2FF48D885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4375" y="3429000"/>
            <a:ext cx="7772400" cy="300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altLang="pt-BR" sz="2400" b="1">
                <a:solidFill>
                  <a:schemeClr val="bg1"/>
                </a:solidFill>
              </a:rPr>
              <a:t>Multiplicar os recursos espirituais, físicos e materiais de forma criativa, a fim de acrescentar até ao máximo a participação na divina comissão de Jesus, de levar o evangelho a todo o mundo; de uma entrega pessoal aos objetivos de auto-sustento que conduzirão a igreja de um estado de dependência econômica ao de aceitação completa e interdependência dentro da igreja mundial</a:t>
            </a:r>
            <a:r>
              <a:rPr lang="es-ES_tradnl" altLang="pt-BR" sz="2400" b="1"/>
              <a:t>.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1288108-E0EF-481D-8F48-CF42BF8E5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286000"/>
            <a:ext cx="588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pt-BR" sz="4400" b="1">
                <a:solidFill>
                  <a:srgbClr val="FF0000"/>
                </a:solidFill>
              </a:rPr>
              <a:t>PARA OS MEMBROS: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5">
            <a:extLst>
              <a:ext uri="{FF2B5EF4-FFF2-40B4-BE49-F238E27FC236}">
                <a16:creationId xmlns:a16="http://schemas.microsoft.com/office/drawing/2014/main" id="{709B5667-B5EF-4CE1-BE99-F662AEC6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BDBF60-A936-4440-92F1-DF308C425647}" type="slidenum">
              <a:rPr lang="es-ES_tradnl" altLang="pt-BR"/>
              <a:pPr/>
              <a:t>18</a:t>
            </a:fld>
            <a:endParaRPr lang="es-ES_tradnl" altLang="pt-BR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D68009BA-843B-4953-81E2-036C565BE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214688"/>
            <a:ext cx="845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Recrutar os membros para ser sócios em todo o sentido da palavra, com o objetivo de trabalhar em favor do sustento próprio, e ao mesmo tempo facultar os leigos para o testemunho, aquisição de entradas, multiplicação de recursos locais, e para a participação na formulação de planos estratégicos, administração, e, prestar contas dos fundos da igreja de tal forma que sirvam para estabelecer a confiança dos membros.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89A563A-BA8A-49A8-9DFE-6BF2B5D46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928813"/>
            <a:ext cx="64468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pt-BR" sz="4400" b="1">
                <a:solidFill>
                  <a:srgbClr val="FF0000"/>
                </a:solidFill>
              </a:rPr>
              <a:t>PARA OS DIRIGENTES: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5">
            <a:extLst>
              <a:ext uri="{FF2B5EF4-FFF2-40B4-BE49-F238E27FC236}">
                <a16:creationId xmlns:a16="http://schemas.microsoft.com/office/drawing/2014/main" id="{C964BCEB-CE73-4A53-A6C6-A76665B9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F76053-C640-4767-AA80-D6A4F38A0588}" type="slidenum">
              <a:rPr lang="es-ES_tradnl" altLang="pt-BR"/>
              <a:pPr/>
              <a:t>19</a:t>
            </a:fld>
            <a:endParaRPr lang="es-ES_tradnl" altLang="pt-BR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FDA7613-CBC3-4461-BC79-DC129A70F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2143125"/>
            <a:ext cx="8501063" cy="425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 altLang="pt-BR" sz="2800" b="1">
              <a:solidFill>
                <a:schemeClr val="bg1"/>
              </a:solidFill>
            </a:endParaRPr>
          </a:p>
          <a:p>
            <a:r>
              <a:rPr lang="es-ES_tradnl" altLang="pt-BR" sz="2800" b="1">
                <a:solidFill>
                  <a:schemeClr val="bg1"/>
                </a:solidFill>
              </a:rPr>
              <a:t>Alcançar níveis mais altos de maturidade em sua responsabilidade fiscal e sua obrigação de prestar contas; lealdade em apoio aos regulamentos da denominação; alcançar o objetivo de 100% em capital operativo(de acordo com as normas denominacionais) por parte dos recursos locais; manter o fundo de jubilação; e educar os membros a participar desprendidamente em favor das missões mundiais.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5E241EE-62A4-47DB-AAB9-E757BA6B6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1285875"/>
            <a:ext cx="6643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4000" b="1">
                <a:solidFill>
                  <a:srgbClr val="FF0000"/>
                </a:solidFill>
              </a:rPr>
              <a:t>PARA AS ORGANIZAÇÕES</a:t>
            </a:r>
          </a:p>
          <a:p>
            <a:pPr algn="ctr"/>
            <a:r>
              <a:rPr lang="es-ES_tradnl" altLang="pt-BR" sz="4000" b="1">
                <a:solidFill>
                  <a:srgbClr val="FF0000"/>
                </a:solidFill>
              </a:rPr>
              <a:t>DA IGREJA: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 animBg="1"/>
      <p:bldP spid="512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5">
            <a:extLst>
              <a:ext uri="{FF2B5EF4-FFF2-40B4-BE49-F238E27FC236}">
                <a16:creationId xmlns:a16="http://schemas.microsoft.com/office/drawing/2014/main" id="{E89535AA-4BE4-4B8B-8274-8E167CB0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84C741-96BE-4942-9EDB-BBB0206AD73B}" type="slidenum">
              <a:rPr lang="es-ES_tradnl" altLang="pt-BR"/>
              <a:pPr/>
              <a:t>2</a:t>
            </a:fld>
            <a:endParaRPr lang="es-ES_tradnl" altLang="pt-BR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F0F0324-643D-4DE8-B892-671F6AC1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1643063"/>
            <a:ext cx="6715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3200" b="1">
                <a:solidFill>
                  <a:srgbClr val="FF0000"/>
                </a:solidFill>
              </a:rPr>
              <a:t>Podemos fazer  um pacto firme. </a:t>
            </a:r>
            <a:r>
              <a:rPr lang="es-ES_tradnl" altLang="pt-BR" sz="1800" b="1">
                <a:solidFill>
                  <a:srgbClr val="FF0000"/>
                </a:solidFill>
              </a:rPr>
              <a:t>Nee. 9:38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CBCECE61-5041-472B-8783-3BEDD5355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714625"/>
            <a:ext cx="87201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extraordinário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ocorreu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Judá durante o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reavivamento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Esdras 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Neemias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(444 B. C.).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defTabSz="762000"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Ciro, o grande, o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persa,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havia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permitido que todos os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judeus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regressassem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prometida, e da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tesouraria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havia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pago a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reconstrução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templo 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(Esdras 1:1-4; 6:1-6)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defTabSz="762000"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sucessores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Artaxerxes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I,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contribuíram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fundos para as ofertas de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sacrifício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manutenção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rituais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templo 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 Esdras 6:8-10; 7:20-23)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8CEC9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5">
            <a:extLst>
              <a:ext uri="{FF2B5EF4-FFF2-40B4-BE49-F238E27FC236}">
                <a16:creationId xmlns:a16="http://schemas.microsoft.com/office/drawing/2014/main" id="{AA0A134A-EDEE-4AD3-953C-4A0743B6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B3FB9A-FD32-4AA5-8C84-EBB03E78B047}" type="slidenum">
              <a:rPr lang="es-ES_tradnl" altLang="pt-BR"/>
              <a:pPr/>
              <a:t>20</a:t>
            </a:fld>
            <a:endParaRPr lang="es-ES_tradnl" altLang="pt-BR"/>
          </a:p>
        </p:txBody>
      </p:sp>
      <p:sp>
        <p:nvSpPr>
          <p:cNvPr id="32771" name="Freeform 2">
            <a:extLst>
              <a:ext uri="{FF2B5EF4-FFF2-40B4-BE49-F238E27FC236}">
                <a16:creationId xmlns:a16="http://schemas.microsoft.com/office/drawing/2014/main" id="{218B2DC2-C602-4260-A5CF-F0629B0078FB}"/>
              </a:ext>
            </a:extLst>
          </p:cNvPr>
          <p:cNvSpPr>
            <a:spLocks/>
          </p:cNvSpPr>
          <p:nvPr/>
        </p:nvSpPr>
        <p:spPr bwMode="auto">
          <a:xfrm>
            <a:off x="2133600" y="990600"/>
            <a:ext cx="4878388" cy="2287588"/>
          </a:xfrm>
          <a:custGeom>
            <a:avLst/>
            <a:gdLst>
              <a:gd name="T0" fmla="*/ 45362815 w 3073"/>
              <a:gd name="T1" fmla="*/ 1741429347 h 1441"/>
              <a:gd name="T2" fmla="*/ 166330326 w 3073"/>
              <a:gd name="T3" fmla="*/ 1580138969 h 1441"/>
              <a:gd name="T4" fmla="*/ 279738176 w 3073"/>
              <a:gd name="T5" fmla="*/ 1446569910 h 1441"/>
              <a:gd name="T6" fmla="*/ 395665339 w 3073"/>
              <a:gd name="T7" fmla="*/ 1320562113 h 1441"/>
              <a:gd name="T8" fmla="*/ 521673224 w 3073"/>
              <a:gd name="T9" fmla="*/ 1194554316 h 1441"/>
              <a:gd name="T10" fmla="*/ 675401928 w 3073"/>
              <a:gd name="T11" fmla="*/ 1058465895 h 1441"/>
              <a:gd name="T12" fmla="*/ 829132220 w 3073"/>
              <a:gd name="T13" fmla="*/ 924898423 h 1441"/>
              <a:gd name="T14" fmla="*/ 992941746 w 3073"/>
              <a:gd name="T15" fmla="*/ 803930739 h 1441"/>
              <a:gd name="T16" fmla="*/ 1144151088 w 3073"/>
              <a:gd name="T17" fmla="*/ 703124501 h 1441"/>
              <a:gd name="T18" fmla="*/ 1300400742 w 3073"/>
              <a:gd name="T19" fmla="*/ 607358575 h 1441"/>
              <a:gd name="T20" fmla="*/ 1489413214 w 3073"/>
              <a:gd name="T21" fmla="*/ 506552338 h 1441"/>
              <a:gd name="T22" fmla="*/ 1660783802 w 3073"/>
              <a:gd name="T23" fmla="*/ 418346086 h 1441"/>
              <a:gd name="T24" fmla="*/ 1960681934 w 3073"/>
              <a:gd name="T25" fmla="*/ 292338189 h 1441"/>
              <a:gd name="T26" fmla="*/ 2147483647 w 3073"/>
              <a:gd name="T27" fmla="*/ 194052851 h 1441"/>
              <a:gd name="T28" fmla="*/ 2147483647 w 3073"/>
              <a:gd name="T29" fmla="*/ 126007847 h 1441"/>
              <a:gd name="T30" fmla="*/ 2147483647 w 3073"/>
              <a:gd name="T31" fmla="*/ 65524079 h 1441"/>
              <a:gd name="T32" fmla="*/ 2147483647 w 3073"/>
              <a:gd name="T33" fmla="*/ 27722522 h 1441"/>
              <a:gd name="T34" fmla="*/ 2147483647 w 3073"/>
              <a:gd name="T35" fmla="*/ 0 h 1441"/>
              <a:gd name="T36" fmla="*/ 2147483647 w 3073"/>
              <a:gd name="T37" fmla="*/ 5040313 h 1441"/>
              <a:gd name="T38" fmla="*/ 2147483647 w 3073"/>
              <a:gd name="T39" fmla="*/ 30241884 h 1441"/>
              <a:gd name="T40" fmla="*/ 2147483647 w 3073"/>
              <a:gd name="T41" fmla="*/ 80645015 h 1441"/>
              <a:gd name="T42" fmla="*/ 2147483647 w 3073"/>
              <a:gd name="T43" fmla="*/ 166330342 h 1441"/>
              <a:gd name="T44" fmla="*/ 2147483647 w 3073"/>
              <a:gd name="T45" fmla="*/ 307459125 h 1441"/>
              <a:gd name="T46" fmla="*/ 2147483647 w 3073"/>
              <a:gd name="T47" fmla="*/ 466229842 h 1441"/>
              <a:gd name="T48" fmla="*/ 2147483647 w 3073"/>
              <a:gd name="T49" fmla="*/ 647681071 h 1441"/>
              <a:gd name="T50" fmla="*/ 2147483647 w 3073"/>
              <a:gd name="T51" fmla="*/ 849293745 h 1441"/>
              <a:gd name="T52" fmla="*/ 2147483647 w 3073"/>
              <a:gd name="T53" fmla="*/ 1113909325 h 1441"/>
              <a:gd name="T54" fmla="*/ 2147483647 w 3073"/>
              <a:gd name="T55" fmla="*/ 1391126480 h 1441"/>
              <a:gd name="T56" fmla="*/ 2147483647 w 3073"/>
              <a:gd name="T57" fmla="*/ 1706147164 h 1441"/>
              <a:gd name="T58" fmla="*/ 2147483647 w 3073"/>
              <a:gd name="T59" fmla="*/ 2147483647 h 1441"/>
              <a:gd name="T60" fmla="*/ 2147483647 w 3073"/>
              <a:gd name="T61" fmla="*/ 2147483647 h 1441"/>
              <a:gd name="T62" fmla="*/ 2147483647 w 3073"/>
              <a:gd name="T63" fmla="*/ 2147483647 h 1441"/>
              <a:gd name="T64" fmla="*/ 2147483647 w 3073"/>
              <a:gd name="T65" fmla="*/ 2147483647 h 1441"/>
              <a:gd name="T66" fmla="*/ 2147483647 w 3073"/>
              <a:gd name="T67" fmla="*/ 2147483647 h 1441"/>
              <a:gd name="T68" fmla="*/ 2147483647 w 3073"/>
              <a:gd name="T69" fmla="*/ 2099291491 h 1441"/>
              <a:gd name="T70" fmla="*/ 2147483647 w 3073"/>
              <a:gd name="T71" fmla="*/ 1990923992 h 1441"/>
              <a:gd name="T72" fmla="*/ 2147483647 w 3073"/>
              <a:gd name="T73" fmla="*/ 1932961199 h 1441"/>
              <a:gd name="T74" fmla="*/ 2147483647 w 3073"/>
              <a:gd name="T75" fmla="*/ 1915319313 h 1441"/>
              <a:gd name="T76" fmla="*/ 2147483647 w 3073"/>
              <a:gd name="T77" fmla="*/ 1940520873 h 1441"/>
              <a:gd name="T78" fmla="*/ 2147483647 w 3073"/>
              <a:gd name="T79" fmla="*/ 1978324006 h 1441"/>
              <a:gd name="T80" fmla="*/ 2147483647 w 3073"/>
              <a:gd name="T81" fmla="*/ 2036286799 h 1441"/>
              <a:gd name="T82" fmla="*/ 2147483647 w 3073"/>
              <a:gd name="T83" fmla="*/ 2101810853 h 1441"/>
              <a:gd name="T84" fmla="*/ 2147483647 w 3073"/>
              <a:gd name="T85" fmla="*/ 2147483647 h 1441"/>
              <a:gd name="T86" fmla="*/ 2147483647 w 3073"/>
              <a:gd name="T87" fmla="*/ 2147483647 h 1441"/>
              <a:gd name="T88" fmla="*/ 2043847866 w 3073"/>
              <a:gd name="T89" fmla="*/ 2147483647 h 1441"/>
              <a:gd name="T90" fmla="*/ 1847275721 w 3073"/>
              <a:gd name="T91" fmla="*/ 2147483647 h 14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73"/>
              <a:gd name="T139" fmla="*/ 0 h 1441"/>
              <a:gd name="T140" fmla="*/ 3073 w 3073"/>
              <a:gd name="T141" fmla="*/ 1441 h 14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73" h="1441">
                <a:moveTo>
                  <a:pt x="0" y="714"/>
                </a:moveTo>
                <a:lnTo>
                  <a:pt x="18" y="691"/>
                </a:lnTo>
                <a:lnTo>
                  <a:pt x="36" y="663"/>
                </a:lnTo>
                <a:lnTo>
                  <a:pt x="66" y="627"/>
                </a:lnTo>
                <a:lnTo>
                  <a:pt x="87" y="601"/>
                </a:lnTo>
                <a:lnTo>
                  <a:pt x="111" y="574"/>
                </a:lnTo>
                <a:lnTo>
                  <a:pt x="133" y="550"/>
                </a:lnTo>
                <a:lnTo>
                  <a:pt x="157" y="524"/>
                </a:lnTo>
                <a:lnTo>
                  <a:pt x="180" y="499"/>
                </a:lnTo>
                <a:lnTo>
                  <a:pt x="207" y="474"/>
                </a:lnTo>
                <a:lnTo>
                  <a:pt x="239" y="445"/>
                </a:lnTo>
                <a:lnTo>
                  <a:pt x="268" y="420"/>
                </a:lnTo>
                <a:lnTo>
                  <a:pt x="297" y="394"/>
                </a:lnTo>
                <a:lnTo>
                  <a:pt x="329" y="367"/>
                </a:lnTo>
                <a:lnTo>
                  <a:pt x="362" y="343"/>
                </a:lnTo>
                <a:lnTo>
                  <a:pt x="394" y="319"/>
                </a:lnTo>
                <a:lnTo>
                  <a:pt x="426" y="297"/>
                </a:lnTo>
                <a:lnTo>
                  <a:pt x="454" y="279"/>
                </a:lnTo>
                <a:lnTo>
                  <a:pt x="485" y="262"/>
                </a:lnTo>
                <a:lnTo>
                  <a:pt x="516" y="241"/>
                </a:lnTo>
                <a:lnTo>
                  <a:pt x="553" y="219"/>
                </a:lnTo>
                <a:lnTo>
                  <a:pt x="591" y="201"/>
                </a:lnTo>
                <a:lnTo>
                  <a:pt x="627" y="183"/>
                </a:lnTo>
                <a:lnTo>
                  <a:pt x="659" y="166"/>
                </a:lnTo>
                <a:lnTo>
                  <a:pt x="714" y="138"/>
                </a:lnTo>
                <a:lnTo>
                  <a:pt x="778" y="116"/>
                </a:lnTo>
                <a:lnTo>
                  <a:pt x="825" y="96"/>
                </a:lnTo>
                <a:lnTo>
                  <a:pt x="889" y="77"/>
                </a:lnTo>
                <a:lnTo>
                  <a:pt x="935" y="63"/>
                </a:lnTo>
                <a:lnTo>
                  <a:pt x="988" y="50"/>
                </a:lnTo>
                <a:lnTo>
                  <a:pt x="1047" y="36"/>
                </a:lnTo>
                <a:lnTo>
                  <a:pt x="1099" y="26"/>
                </a:lnTo>
                <a:lnTo>
                  <a:pt x="1157" y="19"/>
                </a:lnTo>
                <a:lnTo>
                  <a:pt x="1214" y="11"/>
                </a:lnTo>
                <a:lnTo>
                  <a:pt x="1274" y="5"/>
                </a:lnTo>
                <a:lnTo>
                  <a:pt x="1327" y="0"/>
                </a:lnTo>
                <a:lnTo>
                  <a:pt x="1387" y="2"/>
                </a:lnTo>
                <a:lnTo>
                  <a:pt x="1445" y="2"/>
                </a:lnTo>
                <a:lnTo>
                  <a:pt x="1505" y="5"/>
                </a:lnTo>
                <a:lnTo>
                  <a:pt x="1568" y="12"/>
                </a:lnTo>
                <a:lnTo>
                  <a:pt x="1647" y="20"/>
                </a:lnTo>
                <a:lnTo>
                  <a:pt x="1716" y="32"/>
                </a:lnTo>
                <a:lnTo>
                  <a:pt x="1788" y="46"/>
                </a:lnTo>
                <a:lnTo>
                  <a:pt x="1855" y="66"/>
                </a:lnTo>
                <a:lnTo>
                  <a:pt x="1933" y="88"/>
                </a:lnTo>
                <a:lnTo>
                  <a:pt x="2026" y="122"/>
                </a:lnTo>
                <a:lnTo>
                  <a:pt x="2099" y="151"/>
                </a:lnTo>
                <a:lnTo>
                  <a:pt x="2169" y="185"/>
                </a:lnTo>
                <a:lnTo>
                  <a:pt x="2234" y="222"/>
                </a:lnTo>
                <a:lnTo>
                  <a:pt x="2292" y="257"/>
                </a:lnTo>
                <a:lnTo>
                  <a:pt x="2353" y="293"/>
                </a:lnTo>
                <a:lnTo>
                  <a:pt x="2415" y="337"/>
                </a:lnTo>
                <a:lnTo>
                  <a:pt x="2477" y="387"/>
                </a:lnTo>
                <a:lnTo>
                  <a:pt x="2540" y="442"/>
                </a:lnTo>
                <a:lnTo>
                  <a:pt x="2597" y="497"/>
                </a:lnTo>
                <a:lnTo>
                  <a:pt x="2652" y="552"/>
                </a:lnTo>
                <a:lnTo>
                  <a:pt x="2704" y="611"/>
                </a:lnTo>
                <a:lnTo>
                  <a:pt x="2749" y="677"/>
                </a:lnTo>
                <a:lnTo>
                  <a:pt x="3072" y="454"/>
                </a:lnTo>
                <a:lnTo>
                  <a:pt x="2763" y="1440"/>
                </a:lnTo>
                <a:lnTo>
                  <a:pt x="1727" y="1386"/>
                </a:lnTo>
                <a:lnTo>
                  <a:pt x="2095" y="1120"/>
                </a:lnTo>
                <a:lnTo>
                  <a:pt x="2055" y="1060"/>
                </a:lnTo>
                <a:lnTo>
                  <a:pt x="2017" y="1017"/>
                </a:lnTo>
                <a:lnTo>
                  <a:pt x="1974" y="974"/>
                </a:lnTo>
                <a:lnTo>
                  <a:pt x="1928" y="936"/>
                </a:lnTo>
                <a:lnTo>
                  <a:pt x="1885" y="907"/>
                </a:lnTo>
                <a:lnTo>
                  <a:pt x="1836" y="881"/>
                </a:lnTo>
                <a:lnTo>
                  <a:pt x="1790" y="855"/>
                </a:lnTo>
                <a:lnTo>
                  <a:pt x="1743" y="833"/>
                </a:lnTo>
                <a:lnTo>
                  <a:pt x="1683" y="811"/>
                </a:lnTo>
                <a:lnTo>
                  <a:pt x="1623" y="790"/>
                </a:lnTo>
                <a:lnTo>
                  <a:pt x="1556" y="776"/>
                </a:lnTo>
                <a:lnTo>
                  <a:pt x="1498" y="767"/>
                </a:lnTo>
                <a:lnTo>
                  <a:pt x="1431" y="763"/>
                </a:lnTo>
                <a:lnTo>
                  <a:pt x="1374" y="760"/>
                </a:lnTo>
                <a:lnTo>
                  <a:pt x="1315" y="764"/>
                </a:lnTo>
                <a:lnTo>
                  <a:pt x="1268" y="770"/>
                </a:lnTo>
                <a:lnTo>
                  <a:pt x="1229" y="777"/>
                </a:lnTo>
                <a:lnTo>
                  <a:pt x="1189" y="785"/>
                </a:lnTo>
                <a:lnTo>
                  <a:pt x="1146" y="796"/>
                </a:lnTo>
                <a:lnTo>
                  <a:pt x="1104" y="808"/>
                </a:lnTo>
                <a:lnTo>
                  <a:pt x="1071" y="822"/>
                </a:lnTo>
                <a:lnTo>
                  <a:pt x="1028" y="834"/>
                </a:lnTo>
                <a:lnTo>
                  <a:pt x="995" y="850"/>
                </a:lnTo>
                <a:lnTo>
                  <a:pt x="956" y="870"/>
                </a:lnTo>
                <a:lnTo>
                  <a:pt x="914" y="895"/>
                </a:lnTo>
                <a:lnTo>
                  <a:pt x="879" y="917"/>
                </a:lnTo>
                <a:lnTo>
                  <a:pt x="851" y="935"/>
                </a:lnTo>
                <a:lnTo>
                  <a:pt x="811" y="964"/>
                </a:lnTo>
                <a:lnTo>
                  <a:pt x="777" y="994"/>
                </a:lnTo>
                <a:lnTo>
                  <a:pt x="733" y="1042"/>
                </a:lnTo>
                <a:lnTo>
                  <a:pt x="0" y="714"/>
                </a:lnTo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2772" name="Freeform 3">
            <a:extLst>
              <a:ext uri="{FF2B5EF4-FFF2-40B4-BE49-F238E27FC236}">
                <a16:creationId xmlns:a16="http://schemas.microsoft.com/office/drawing/2014/main" id="{E9948FD7-1067-4C33-B36D-369AB4909F70}"/>
              </a:ext>
            </a:extLst>
          </p:cNvPr>
          <p:cNvSpPr>
            <a:spLocks/>
          </p:cNvSpPr>
          <p:nvPr/>
        </p:nvSpPr>
        <p:spPr bwMode="auto">
          <a:xfrm>
            <a:off x="1295400" y="2209800"/>
            <a:ext cx="3054350" cy="4021138"/>
          </a:xfrm>
          <a:custGeom>
            <a:avLst/>
            <a:gdLst>
              <a:gd name="T0" fmla="*/ 569555366 w 1924"/>
              <a:gd name="T1" fmla="*/ 1494453457 h 2533"/>
              <a:gd name="T2" fmla="*/ 516632892 w 1924"/>
              <a:gd name="T3" fmla="*/ 1688505040 h 2533"/>
              <a:gd name="T4" fmla="*/ 486391025 w 1924"/>
              <a:gd name="T5" fmla="*/ 1839714376 h 2533"/>
              <a:gd name="T6" fmla="*/ 463708831 w 1924"/>
              <a:gd name="T7" fmla="*/ 2003525283 h 2533"/>
              <a:gd name="T8" fmla="*/ 443547586 w 1924"/>
              <a:gd name="T9" fmla="*/ 2147483647 h 2533"/>
              <a:gd name="T10" fmla="*/ 430947602 w 1924"/>
              <a:gd name="T11" fmla="*/ 2147483647 h 2533"/>
              <a:gd name="T12" fmla="*/ 428426652 w 1924"/>
              <a:gd name="T13" fmla="*/ 2147483647 h 2533"/>
              <a:gd name="T14" fmla="*/ 430947602 w 1924"/>
              <a:gd name="T15" fmla="*/ 2147483647 h 2533"/>
              <a:gd name="T16" fmla="*/ 448587897 w 1924"/>
              <a:gd name="T17" fmla="*/ 2147483647 h 2533"/>
              <a:gd name="T18" fmla="*/ 471270091 w 1924"/>
              <a:gd name="T19" fmla="*/ 2147483647 h 2533"/>
              <a:gd name="T20" fmla="*/ 511592581 w 1924"/>
              <a:gd name="T21" fmla="*/ 2147483647 h 2533"/>
              <a:gd name="T22" fmla="*/ 544353810 w 1924"/>
              <a:gd name="T23" fmla="*/ 2147483647 h 2533"/>
              <a:gd name="T24" fmla="*/ 632558463 w 1924"/>
              <a:gd name="T25" fmla="*/ 2147483647 h 2533"/>
              <a:gd name="T26" fmla="*/ 735885637 w 1924"/>
              <a:gd name="T27" fmla="*/ 2147483647 h 2533"/>
              <a:gd name="T28" fmla="*/ 841732371 w 1924"/>
              <a:gd name="T29" fmla="*/ 2147483647 h 2533"/>
              <a:gd name="T30" fmla="*/ 967740151 w 1924"/>
              <a:gd name="T31" fmla="*/ 2147483647 h 2533"/>
              <a:gd name="T32" fmla="*/ 1121470437 w 1924"/>
              <a:gd name="T33" fmla="*/ 2147483647 h 2533"/>
              <a:gd name="T34" fmla="*/ 1272678186 w 1924"/>
              <a:gd name="T35" fmla="*/ 2147483647 h 2533"/>
              <a:gd name="T36" fmla="*/ 1464211600 w 1924"/>
              <a:gd name="T37" fmla="*/ 2147483647 h 2533"/>
              <a:gd name="T38" fmla="*/ 1675905068 w 1924"/>
              <a:gd name="T39" fmla="*/ 2147483647 h 2533"/>
              <a:gd name="T40" fmla="*/ 1948081874 w 1924"/>
              <a:gd name="T41" fmla="*/ 2147483647 h 2533"/>
              <a:gd name="T42" fmla="*/ 2147483647 w 1924"/>
              <a:gd name="T43" fmla="*/ 2147483647 h 2533"/>
              <a:gd name="T44" fmla="*/ 2147483647 w 1924"/>
              <a:gd name="T45" fmla="*/ 2147483647 h 2533"/>
              <a:gd name="T46" fmla="*/ 2147483647 w 1924"/>
              <a:gd name="T47" fmla="*/ 2147483647 h 2533"/>
              <a:gd name="T48" fmla="*/ 2147483647 w 1924"/>
              <a:gd name="T49" fmla="*/ 2147483647 h 2533"/>
              <a:gd name="T50" fmla="*/ 2147483647 w 1924"/>
              <a:gd name="T51" fmla="*/ 2147483647 h 2533"/>
              <a:gd name="T52" fmla="*/ 2147483647 w 1924"/>
              <a:gd name="T53" fmla="*/ 2147483647 h 2533"/>
              <a:gd name="T54" fmla="*/ 2147483647 w 1924"/>
              <a:gd name="T55" fmla="*/ 2147483647 h 2533"/>
              <a:gd name="T56" fmla="*/ 2147483647 w 1924"/>
              <a:gd name="T57" fmla="*/ 2147483647 h 2533"/>
              <a:gd name="T58" fmla="*/ 2147483647 w 1924"/>
              <a:gd name="T59" fmla="*/ 2147483647 h 2533"/>
              <a:gd name="T60" fmla="*/ 2147483647 w 1924"/>
              <a:gd name="T61" fmla="*/ 2147483647 h 2533"/>
              <a:gd name="T62" fmla="*/ 2147483647 w 1924"/>
              <a:gd name="T63" fmla="*/ 2147483647 h 2533"/>
              <a:gd name="T64" fmla="*/ 2147483647 w 1924"/>
              <a:gd name="T65" fmla="*/ 2147483647 h 2533"/>
              <a:gd name="T66" fmla="*/ 2147483647 w 1924"/>
              <a:gd name="T67" fmla="*/ 2147483647 h 2533"/>
              <a:gd name="T68" fmla="*/ 2147483647 w 1924"/>
              <a:gd name="T69" fmla="*/ 2147483647 h 2533"/>
              <a:gd name="T70" fmla="*/ 2147483647 w 1924"/>
              <a:gd name="T71" fmla="*/ 2147483647 h 2533"/>
              <a:gd name="T72" fmla="*/ 2147483647 w 1924"/>
              <a:gd name="T73" fmla="*/ 2147483647 h 2533"/>
              <a:gd name="T74" fmla="*/ 2147483647 w 1924"/>
              <a:gd name="T75" fmla="*/ 2147483647 h 2533"/>
              <a:gd name="T76" fmla="*/ 2147483647 w 1924"/>
              <a:gd name="T77" fmla="*/ 2147483647 h 2533"/>
              <a:gd name="T78" fmla="*/ 2147483647 w 1924"/>
              <a:gd name="T79" fmla="*/ 2147483647 h 2533"/>
              <a:gd name="T80" fmla="*/ 2147483647 w 1924"/>
              <a:gd name="T81" fmla="*/ 2147483647 h 2533"/>
              <a:gd name="T82" fmla="*/ 2147483647 w 1924"/>
              <a:gd name="T83" fmla="*/ 2147483647 h 2533"/>
              <a:gd name="T84" fmla="*/ 2147483647 w 1924"/>
              <a:gd name="T85" fmla="*/ 2147483647 h 2533"/>
              <a:gd name="T86" fmla="*/ 2147483647 w 1924"/>
              <a:gd name="T87" fmla="*/ 2147483647 h 2533"/>
              <a:gd name="T88" fmla="*/ 2147483647 w 1924"/>
              <a:gd name="T89" fmla="*/ 2147483647 h 2533"/>
              <a:gd name="T90" fmla="*/ 2147483647 w 1924"/>
              <a:gd name="T91" fmla="*/ 1983364038 h 2533"/>
              <a:gd name="T92" fmla="*/ 2147483647 w 1924"/>
              <a:gd name="T93" fmla="*/ 1761590346 h 2533"/>
              <a:gd name="T94" fmla="*/ 2147483647 w 1924"/>
              <a:gd name="T95" fmla="*/ 2109371818 h 2533"/>
              <a:gd name="T96" fmla="*/ 0 w 1924"/>
              <a:gd name="T97" fmla="*/ 577116623 h 2533"/>
              <a:gd name="T98" fmla="*/ 761087193 w 1924"/>
              <a:gd name="T99" fmla="*/ 1000502961 h 2533"/>
              <a:gd name="T100" fmla="*/ 657761607 w 1924"/>
              <a:gd name="T101" fmla="*/ 1222275065 h 2533"/>
              <a:gd name="T102" fmla="*/ 589716611 w 1924"/>
              <a:gd name="T103" fmla="*/ 1423889100 h 253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24"/>
              <a:gd name="T157" fmla="*/ 0 h 2533"/>
              <a:gd name="T158" fmla="*/ 1924 w 1924"/>
              <a:gd name="T159" fmla="*/ 2533 h 253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24" h="2533">
                <a:moveTo>
                  <a:pt x="234" y="565"/>
                </a:moveTo>
                <a:lnTo>
                  <a:pt x="226" y="593"/>
                </a:lnTo>
                <a:lnTo>
                  <a:pt x="215" y="631"/>
                </a:lnTo>
                <a:lnTo>
                  <a:pt x="205" y="670"/>
                </a:lnTo>
                <a:lnTo>
                  <a:pt x="201" y="697"/>
                </a:lnTo>
                <a:lnTo>
                  <a:pt x="193" y="730"/>
                </a:lnTo>
                <a:lnTo>
                  <a:pt x="189" y="761"/>
                </a:lnTo>
                <a:lnTo>
                  <a:pt x="184" y="795"/>
                </a:lnTo>
                <a:lnTo>
                  <a:pt x="179" y="824"/>
                </a:lnTo>
                <a:lnTo>
                  <a:pt x="176" y="861"/>
                </a:lnTo>
                <a:lnTo>
                  <a:pt x="175" y="901"/>
                </a:lnTo>
                <a:lnTo>
                  <a:pt x="171" y="937"/>
                </a:lnTo>
                <a:lnTo>
                  <a:pt x="170" y="972"/>
                </a:lnTo>
                <a:lnTo>
                  <a:pt x="170" y="1013"/>
                </a:lnTo>
                <a:lnTo>
                  <a:pt x="169" y="1053"/>
                </a:lnTo>
                <a:lnTo>
                  <a:pt x="171" y="1087"/>
                </a:lnTo>
                <a:lnTo>
                  <a:pt x="176" y="1122"/>
                </a:lnTo>
                <a:lnTo>
                  <a:pt x="178" y="1156"/>
                </a:lnTo>
                <a:lnTo>
                  <a:pt x="185" y="1187"/>
                </a:lnTo>
                <a:lnTo>
                  <a:pt x="187" y="1223"/>
                </a:lnTo>
                <a:lnTo>
                  <a:pt x="195" y="1263"/>
                </a:lnTo>
                <a:lnTo>
                  <a:pt x="203" y="1300"/>
                </a:lnTo>
                <a:lnTo>
                  <a:pt x="211" y="1335"/>
                </a:lnTo>
                <a:lnTo>
                  <a:pt x="216" y="1368"/>
                </a:lnTo>
                <a:lnTo>
                  <a:pt x="233" y="1423"/>
                </a:lnTo>
                <a:lnTo>
                  <a:pt x="251" y="1481"/>
                </a:lnTo>
                <a:lnTo>
                  <a:pt x="266" y="1526"/>
                </a:lnTo>
                <a:lnTo>
                  <a:pt x="292" y="1583"/>
                </a:lnTo>
                <a:lnTo>
                  <a:pt x="311" y="1624"/>
                </a:lnTo>
                <a:lnTo>
                  <a:pt x="334" y="1667"/>
                </a:lnTo>
                <a:lnTo>
                  <a:pt x="359" y="1718"/>
                </a:lnTo>
                <a:lnTo>
                  <a:pt x="384" y="1762"/>
                </a:lnTo>
                <a:lnTo>
                  <a:pt x="416" y="1807"/>
                </a:lnTo>
                <a:lnTo>
                  <a:pt x="445" y="1853"/>
                </a:lnTo>
                <a:lnTo>
                  <a:pt x="479" y="1897"/>
                </a:lnTo>
                <a:lnTo>
                  <a:pt x="505" y="1938"/>
                </a:lnTo>
                <a:lnTo>
                  <a:pt x="544" y="1982"/>
                </a:lnTo>
                <a:lnTo>
                  <a:pt x="581" y="2022"/>
                </a:lnTo>
                <a:lnTo>
                  <a:pt x="622" y="2061"/>
                </a:lnTo>
                <a:lnTo>
                  <a:pt x="665" y="2101"/>
                </a:lnTo>
                <a:lnTo>
                  <a:pt x="720" y="2152"/>
                </a:lnTo>
                <a:lnTo>
                  <a:pt x="773" y="2193"/>
                </a:lnTo>
                <a:lnTo>
                  <a:pt x="828" y="2236"/>
                </a:lnTo>
                <a:lnTo>
                  <a:pt x="885" y="2268"/>
                </a:lnTo>
                <a:lnTo>
                  <a:pt x="951" y="2312"/>
                </a:lnTo>
                <a:lnTo>
                  <a:pt x="1036" y="2357"/>
                </a:lnTo>
                <a:lnTo>
                  <a:pt x="1105" y="2388"/>
                </a:lnTo>
                <a:lnTo>
                  <a:pt x="1173" y="2418"/>
                </a:lnTo>
                <a:lnTo>
                  <a:pt x="1240" y="2439"/>
                </a:lnTo>
                <a:lnTo>
                  <a:pt x="1302" y="2460"/>
                </a:lnTo>
                <a:lnTo>
                  <a:pt x="1371" y="2479"/>
                </a:lnTo>
                <a:lnTo>
                  <a:pt x="1442" y="2496"/>
                </a:lnTo>
                <a:lnTo>
                  <a:pt x="1521" y="2510"/>
                </a:lnTo>
                <a:lnTo>
                  <a:pt x="1604" y="2520"/>
                </a:lnTo>
                <a:lnTo>
                  <a:pt x="1681" y="2527"/>
                </a:lnTo>
                <a:lnTo>
                  <a:pt x="1759" y="2532"/>
                </a:lnTo>
                <a:lnTo>
                  <a:pt x="1840" y="2523"/>
                </a:lnTo>
                <a:lnTo>
                  <a:pt x="1923" y="2515"/>
                </a:lnTo>
                <a:lnTo>
                  <a:pt x="1860" y="1802"/>
                </a:lnTo>
                <a:lnTo>
                  <a:pt x="1781" y="1806"/>
                </a:lnTo>
                <a:lnTo>
                  <a:pt x="1721" y="1805"/>
                </a:lnTo>
                <a:lnTo>
                  <a:pt x="1662" y="1796"/>
                </a:lnTo>
                <a:lnTo>
                  <a:pt x="1604" y="1786"/>
                </a:lnTo>
                <a:lnTo>
                  <a:pt x="1552" y="1774"/>
                </a:lnTo>
                <a:lnTo>
                  <a:pt x="1504" y="1756"/>
                </a:lnTo>
                <a:lnTo>
                  <a:pt x="1456" y="1740"/>
                </a:lnTo>
                <a:lnTo>
                  <a:pt x="1408" y="1718"/>
                </a:lnTo>
                <a:lnTo>
                  <a:pt x="1354" y="1691"/>
                </a:lnTo>
                <a:lnTo>
                  <a:pt x="1302" y="1659"/>
                </a:lnTo>
                <a:lnTo>
                  <a:pt x="1246" y="1624"/>
                </a:lnTo>
                <a:lnTo>
                  <a:pt x="1206" y="1589"/>
                </a:lnTo>
                <a:lnTo>
                  <a:pt x="1161" y="1544"/>
                </a:lnTo>
                <a:lnTo>
                  <a:pt x="1123" y="1504"/>
                </a:lnTo>
                <a:lnTo>
                  <a:pt x="1090" y="1461"/>
                </a:lnTo>
                <a:lnTo>
                  <a:pt x="1063" y="1425"/>
                </a:lnTo>
                <a:lnTo>
                  <a:pt x="1046" y="1393"/>
                </a:lnTo>
                <a:lnTo>
                  <a:pt x="1027" y="1360"/>
                </a:lnTo>
                <a:lnTo>
                  <a:pt x="1008" y="1323"/>
                </a:lnTo>
                <a:lnTo>
                  <a:pt x="992" y="1283"/>
                </a:lnTo>
                <a:lnTo>
                  <a:pt x="981" y="1252"/>
                </a:lnTo>
                <a:lnTo>
                  <a:pt x="968" y="1217"/>
                </a:lnTo>
                <a:lnTo>
                  <a:pt x="958" y="1183"/>
                </a:lnTo>
                <a:lnTo>
                  <a:pt x="949" y="1143"/>
                </a:lnTo>
                <a:lnTo>
                  <a:pt x="943" y="1098"/>
                </a:lnTo>
                <a:lnTo>
                  <a:pt x="935" y="1059"/>
                </a:lnTo>
                <a:lnTo>
                  <a:pt x="935" y="1029"/>
                </a:lnTo>
                <a:lnTo>
                  <a:pt x="931" y="982"/>
                </a:lnTo>
                <a:lnTo>
                  <a:pt x="935" y="945"/>
                </a:lnTo>
                <a:lnTo>
                  <a:pt x="936" y="913"/>
                </a:lnTo>
                <a:lnTo>
                  <a:pt x="940" y="879"/>
                </a:lnTo>
                <a:lnTo>
                  <a:pt x="951" y="832"/>
                </a:lnTo>
                <a:lnTo>
                  <a:pt x="964" y="787"/>
                </a:lnTo>
                <a:lnTo>
                  <a:pt x="980" y="743"/>
                </a:lnTo>
                <a:lnTo>
                  <a:pt x="998" y="699"/>
                </a:lnTo>
                <a:lnTo>
                  <a:pt x="1008" y="674"/>
                </a:lnTo>
                <a:lnTo>
                  <a:pt x="1373" y="837"/>
                </a:lnTo>
                <a:lnTo>
                  <a:pt x="960" y="0"/>
                </a:lnTo>
                <a:lnTo>
                  <a:pt x="0" y="229"/>
                </a:lnTo>
                <a:lnTo>
                  <a:pt x="313" y="367"/>
                </a:lnTo>
                <a:lnTo>
                  <a:pt x="302" y="397"/>
                </a:lnTo>
                <a:lnTo>
                  <a:pt x="281" y="438"/>
                </a:lnTo>
                <a:lnTo>
                  <a:pt x="261" y="485"/>
                </a:lnTo>
                <a:lnTo>
                  <a:pt x="247" y="529"/>
                </a:lnTo>
                <a:lnTo>
                  <a:pt x="234" y="565"/>
                </a:lnTo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654DE7D-166D-4FC2-921A-A1426811B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14563" y="142875"/>
            <a:ext cx="6643687" cy="1000125"/>
          </a:xfrm>
          <a:solidFill>
            <a:schemeClr val="accent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pt-BR" sz="2000" b="1">
                <a:solidFill>
                  <a:schemeClr val="bg1"/>
                </a:solidFill>
              </a:rPr>
              <a:t>PERSPECTIVAS  BÍBLICAS  DO  SUSTENTO PRÓPRIO - </a:t>
            </a:r>
            <a:r>
              <a:rPr lang="es-ES_tradnl" altLang="pt-BR" sz="1600" b="1">
                <a:solidFill>
                  <a:schemeClr val="bg1"/>
                </a:solidFill>
              </a:rPr>
              <a:t>I Tim. 6:6; Fil. 4:11-13; 1 Cor. 8:11</a:t>
            </a:r>
          </a:p>
        </p:txBody>
      </p:sp>
      <p:sp>
        <p:nvSpPr>
          <p:cNvPr id="32774" name="Freeform 5">
            <a:extLst>
              <a:ext uri="{FF2B5EF4-FFF2-40B4-BE49-F238E27FC236}">
                <a16:creationId xmlns:a16="http://schemas.microsoft.com/office/drawing/2014/main" id="{ADB8C00B-BB3C-4E0B-B154-B00C0C1214FC}"/>
              </a:ext>
            </a:extLst>
          </p:cNvPr>
          <p:cNvSpPr>
            <a:spLocks/>
          </p:cNvSpPr>
          <p:nvPr/>
        </p:nvSpPr>
        <p:spPr bwMode="auto">
          <a:xfrm>
            <a:off x="3963988" y="2784475"/>
            <a:ext cx="3429000" cy="3997325"/>
          </a:xfrm>
          <a:custGeom>
            <a:avLst/>
            <a:gdLst>
              <a:gd name="T0" fmla="*/ 2147483647 w 2160"/>
              <a:gd name="T1" fmla="*/ 2147483647 h 2518"/>
              <a:gd name="T2" fmla="*/ 2147483647 w 2160"/>
              <a:gd name="T3" fmla="*/ 2147483647 h 2518"/>
              <a:gd name="T4" fmla="*/ 2147483647 w 2160"/>
              <a:gd name="T5" fmla="*/ 2147483647 h 2518"/>
              <a:gd name="T6" fmla="*/ 2147483647 w 2160"/>
              <a:gd name="T7" fmla="*/ 2147483647 h 2518"/>
              <a:gd name="T8" fmla="*/ 2147483647 w 2160"/>
              <a:gd name="T9" fmla="*/ 2147483647 h 2518"/>
              <a:gd name="T10" fmla="*/ 2147483647 w 2160"/>
              <a:gd name="T11" fmla="*/ 2147483647 h 2518"/>
              <a:gd name="T12" fmla="*/ 2147483647 w 2160"/>
              <a:gd name="T13" fmla="*/ 2147483647 h 2518"/>
              <a:gd name="T14" fmla="*/ 2147483647 w 2160"/>
              <a:gd name="T15" fmla="*/ 2147483647 h 2518"/>
              <a:gd name="T16" fmla="*/ 2147483647 w 2160"/>
              <a:gd name="T17" fmla="*/ 2147483647 h 2518"/>
              <a:gd name="T18" fmla="*/ 2147483647 w 2160"/>
              <a:gd name="T19" fmla="*/ 2147483647 h 2518"/>
              <a:gd name="T20" fmla="*/ 2147483647 w 2160"/>
              <a:gd name="T21" fmla="*/ 2147483647 h 2518"/>
              <a:gd name="T22" fmla="*/ 2147483647 w 2160"/>
              <a:gd name="T23" fmla="*/ 2147483647 h 2518"/>
              <a:gd name="T24" fmla="*/ 2147483647 w 2160"/>
              <a:gd name="T25" fmla="*/ 2147483647 h 2518"/>
              <a:gd name="T26" fmla="*/ 2147483647 w 2160"/>
              <a:gd name="T27" fmla="*/ 2147483647 h 2518"/>
              <a:gd name="T28" fmla="*/ 2147483647 w 2160"/>
              <a:gd name="T29" fmla="*/ 2147483647 h 2518"/>
              <a:gd name="T30" fmla="*/ 2046366744 w 2160"/>
              <a:gd name="T31" fmla="*/ 2147483647 h 2518"/>
              <a:gd name="T32" fmla="*/ 1741427181 w 2160"/>
              <a:gd name="T33" fmla="*/ 2147483647 h 2518"/>
              <a:gd name="T34" fmla="*/ 0 w 2160"/>
              <a:gd name="T35" fmla="*/ 2147483647 h 2518"/>
              <a:gd name="T36" fmla="*/ 1572577186 w 2160"/>
              <a:gd name="T37" fmla="*/ 2147483647 h 2518"/>
              <a:gd name="T38" fmla="*/ 1809472163 w 2160"/>
              <a:gd name="T39" fmla="*/ 2147483647 h 2518"/>
              <a:gd name="T40" fmla="*/ 2031245813 w 2160"/>
              <a:gd name="T41" fmla="*/ 2147483647 h 2518"/>
              <a:gd name="T42" fmla="*/ 2147483647 w 2160"/>
              <a:gd name="T43" fmla="*/ 2147483647 h 2518"/>
              <a:gd name="T44" fmla="*/ 2147483647 w 2160"/>
              <a:gd name="T45" fmla="*/ 2147483647 h 2518"/>
              <a:gd name="T46" fmla="*/ 2147483647 w 2160"/>
              <a:gd name="T47" fmla="*/ 2147483647 h 2518"/>
              <a:gd name="T48" fmla="*/ 2147483647 w 2160"/>
              <a:gd name="T49" fmla="*/ 2147483647 h 2518"/>
              <a:gd name="T50" fmla="*/ 2147483647 w 2160"/>
              <a:gd name="T51" fmla="*/ 2147483647 h 2518"/>
              <a:gd name="T52" fmla="*/ 2147483647 w 2160"/>
              <a:gd name="T53" fmla="*/ 2147483647 h 2518"/>
              <a:gd name="T54" fmla="*/ 2147483647 w 2160"/>
              <a:gd name="T55" fmla="*/ 2147483647 h 2518"/>
              <a:gd name="T56" fmla="*/ 2147483647 w 2160"/>
              <a:gd name="T57" fmla="*/ 2147483647 h 2518"/>
              <a:gd name="T58" fmla="*/ 2147483647 w 2160"/>
              <a:gd name="T59" fmla="*/ 1998483131 h 2518"/>
              <a:gd name="T60" fmla="*/ 2147483647 w 2160"/>
              <a:gd name="T61" fmla="*/ 1638101324 h 2518"/>
              <a:gd name="T62" fmla="*/ 2147483647 w 2160"/>
              <a:gd name="T63" fmla="*/ 1290319896 h 2518"/>
              <a:gd name="T64" fmla="*/ 2147483647 w 2160"/>
              <a:gd name="T65" fmla="*/ 0 h 2518"/>
              <a:gd name="T66" fmla="*/ 2147483647 w 2160"/>
              <a:gd name="T67" fmla="*/ 216733453 h 2518"/>
              <a:gd name="T68" fmla="*/ 2147483647 w 2160"/>
              <a:gd name="T69" fmla="*/ 433466905 h 2518"/>
              <a:gd name="T70" fmla="*/ 2147483647 w 2160"/>
              <a:gd name="T71" fmla="*/ 657761518 h 2518"/>
              <a:gd name="T72" fmla="*/ 2147483647 w 2160"/>
              <a:gd name="T73" fmla="*/ 874493483 h 2518"/>
              <a:gd name="T74" fmla="*/ 2147483647 w 2160"/>
              <a:gd name="T75" fmla="*/ 1111388078 h 2518"/>
              <a:gd name="T76" fmla="*/ 2147483647 w 2160"/>
              <a:gd name="T77" fmla="*/ 1335682691 h 2518"/>
              <a:gd name="T78" fmla="*/ 2147483647 w 2160"/>
              <a:gd name="T79" fmla="*/ 1539816062 h 2518"/>
              <a:gd name="T80" fmla="*/ 2147483647 w 2160"/>
              <a:gd name="T81" fmla="*/ 1796870709 h 2518"/>
              <a:gd name="T82" fmla="*/ 2147483647 w 2160"/>
              <a:gd name="T83" fmla="*/ 2036286254 h 2518"/>
              <a:gd name="T84" fmla="*/ 2147483647 w 2160"/>
              <a:gd name="T85" fmla="*/ 2147483647 h 2518"/>
              <a:gd name="T86" fmla="*/ 2147483647 w 2160"/>
              <a:gd name="T87" fmla="*/ 2147483647 h 2518"/>
              <a:gd name="T88" fmla="*/ 2147483647 w 2160"/>
              <a:gd name="T89" fmla="*/ 2147483647 h 2518"/>
              <a:gd name="T90" fmla="*/ 2147483647 w 2160"/>
              <a:gd name="T91" fmla="*/ 2147483647 h 2518"/>
              <a:gd name="T92" fmla="*/ 2147483647 w 2160"/>
              <a:gd name="T93" fmla="*/ 2147483647 h 2518"/>
              <a:gd name="T94" fmla="*/ 2147483647 w 2160"/>
              <a:gd name="T95" fmla="*/ 2147483647 h 2518"/>
              <a:gd name="T96" fmla="*/ 2147483647 w 2160"/>
              <a:gd name="T97" fmla="*/ 2147483647 h 2518"/>
              <a:gd name="T98" fmla="*/ 2147483647 w 2160"/>
              <a:gd name="T99" fmla="*/ 2147483647 h 251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60"/>
              <a:gd name="T151" fmla="*/ 0 h 2518"/>
              <a:gd name="T152" fmla="*/ 2160 w 2160"/>
              <a:gd name="T153" fmla="*/ 2518 h 251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60" h="2518">
                <a:moveTo>
                  <a:pt x="1883" y="1490"/>
                </a:moveTo>
                <a:lnTo>
                  <a:pt x="1866" y="1514"/>
                </a:lnTo>
                <a:lnTo>
                  <a:pt x="1843" y="1547"/>
                </a:lnTo>
                <a:lnTo>
                  <a:pt x="1817" y="1578"/>
                </a:lnTo>
                <a:lnTo>
                  <a:pt x="1799" y="1601"/>
                </a:lnTo>
                <a:lnTo>
                  <a:pt x="1776" y="1626"/>
                </a:lnTo>
                <a:lnTo>
                  <a:pt x="1753" y="1649"/>
                </a:lnTo>
                <a:lnTo>
                  <a:pt x="1731" y="1676"/>
                </a:lnTo>
                <a:lnTo>
                  <a:pt x="1709" y="1699"/>
                </a:lnTo>
                <a:lnTo>
                  <a:pt x="1682" y="1722"/>
                </a:lnTo>
                <a:lnTo>
                  <a:pt x="1651" y="1752"/>
                </a:lnTo>
                <a:lnTo>
                  <a:pt x="1622" y="1777"/>
                </a:lnTo>
                <a:lnTo>
                  <a:pt x="1593" y="1800"/>
                </a:lnTo>
                <a:lnTo>
                  <a:pt x="1561" y="1826"/>
                </a:lnTo>
                <a:lnTo>
                  <a:pt x="1528" y="1851"/>
                </a:lnTo>
                <a:lnTo>
                  <a:pt x="1497" y="1873"/>
                </a:lnTo>
                <a:lnTo>
                  <a:pt x="1467" y="1892"/>
                </a:lnTo>
                <a:lnTo>
                  <a:pt x="1439" y="1910"/>
                </a:lnTo>
                <a:lnTo>
                  <a:pt x="1409" y="1926"/>
                </a:lnTo>
                <a:lnTo>
                  <a:pt x="1377" y="1946"/>
                </a:lnTo>
                <a:lnTo>
                  <a:pt x="1341" y="1967"/>
                </a:lnTo>
                <a:lnTo>
                  <a:pt x="1307" y="1986"/>
                </a:lnTo>
                <a:lnTo>
                  <a:pt x="1272" y="2001"/>
                </a:lnTo>
                <a:lnTo>
                  <a:pt x="1243" y="2016"/>
                </a:lnTo>
                <a:lnTo>
                  <a:pt x="1188" y="2042"/>
                </a:lnTo>
                <a:lnTo>
                  <a:pt x="1136" y="2064"/>
                </a:lnTo>
                <a:lnTo>
                  <a:pt x="1081" y="2083"/>
                </a:lnTo>
                <a:lnTo>
                  <a:pt x="1017" y="2101"/>
                </a:lnTo>
                <a:lnTo>
                  <a:pt x="972" y="2114"/>
                </a:lnTo>
                <a:lnTo>
                  <a:pt x="921" y="2128"/>
                </a:lnTo>
                <a:lnTo>
                  <a:pt x="866" y="2142"/>
                </a:lnTo>
                <a:lnTo>
                  <a:pt x="812" y="2152"/>
                </a:lnTo>
                <a:lnTo>
                  <a:pt x="756" y="2159"/>
                </a:lnTo>
                <a:lnTo>
                  <a:pt x="691" y="2169"/>
                </a:lnTo>
                <a:lnTo>
                  <a:pt x="723" y="2517"/>
                </a:lnTo>
                <a:lnTo>
                  <a:pt x="0" y="1876"/>
                </a:lnTo>
                <a:lnTo>
                  <a:pt x="594" y="1081"/>
                </a:lnTo>
                <a:lnTo>
                  <a:pt x="624" y="1449"/>
                </a:lnTo>
                <a:lnTo>
                  <a:pt x="674" y="1440"/>
                </a:lnTo>
                <a:lnTo>
                  <a:pt x="718" y="1429"/>
                </a:lnTo>
                <a:lnTo>
                  <a:pt x="763" y="1417"/>
                </a:lnTo>
                <a:lnTo>
                  <a:pt x="806" y="1403"/>
                </a:lnTo>
                <a:lnTo>
                  <a:pt x="840" y="1392"/>
                </a:lnTo>
                <a:lnTo>
                  <a:pt x="877" y="1379"/>
                </a:lnTo>
                <a:lnTo>
                  <a:pt x="912" y="1362"/>
                </a:lnTo>
                <a:lnTo>
                  <a:pt x="949" y="1344"/>
                </a:lnTo>
                <a:lnTo>
                  <a:pt x="991" y="1320"/>
                </a:lnTo>
                <a:lnTo>
                  <a:pt x="1026" y="1299"/>
                </a:lnTo>
                <a:lnTo>
                  <a:pt x="1053" y="1281"/>
                </a:lnTo>
                <a:lnTo>
                  <a:pt x="1093" y="1254"/>
                </a:lnTo>
                <a:lnTo>
                  <a:pt x="1122" y="1228"/>
                </a:lnTo>
                <a:lnTo>
                  <a:pt x="1145" y="1204"/>
                </a:lnTo>
                <a:lnTo>
                  <a:pt x="1171" y="1181"/>
                </a:lnTo>
                <a:lnTo>
                  <a:pt x="1204" y="1144"/>
                </a:lnTo>
                <a:lnTo>
                  <a:pt x="1231" y="1104"/>
                </a:lnTo>
                <a:lnTo>
                  <a:pt x="1257" y="1065"/>
                </a:lnTo>
                <a:lnTo>
                  <a:pt x="1291" y="1003"/>
                </a:lnTo>
                <a:lnTo>
                  <a:pt x="1332" y="923"/>
                </a:lnTo>
                <a:lnTo>
                  <a:pt x="1354" y="856"/>
                </a:lnTo>
                <a:lnTo>
                  <a:pt x="1369" y="793"/>
                </a:lnTo>
                <a:lnTo>
                  <a:pt x="1381" y="719"/>
                </a:lnTo>
                <a:lnTo>
                  <a:pt x="1384" y="650"/>
                </a:lnTo>
                <a:lnTo>
                  <a:pt x="1383" y="579"/>
                </a:lnTo>
                <a:lnTo>
                  <a:pt x="1374" y="512"/>
                </a:lnTo>
                <a:lnTo>
                  <a:pt x="1350" y="440"/>
                </a:lnTo>
                <a:lnTo>
                  <a:pt x="2015" y="0"/>
                </a:lnTo>
                <a:lnTo>
                  <a:pt x="2035" y="37"/>
                </a:lnTo>
                <a:lnTo>
                  <a:pt x="2052" y="86"/>
                </a:lnTo>
                <a:lnTo>
                  <a:pt x="2068" y="130"/>
                </a:lnTo>
                <a:lnTo>
                  <a:pt x="2082" y="172"/>
                </a:lnTo>
                <a:lnTo>
                  <a:pt x="2097" y="213"/>
                </a:lnTo>
                <a:lnTo>
                  <a:pt x="2110" y="261"/>
                </a:lnTo>
                <a:lnTo>
                  <a:pt x="2121" y="305"/>
                </a:lnTo>
                <a:lnTo>
                  <a:pt x="2128" y="347"/>
                </a:lnTo>
                <a:lnTo>
                  <a:pt x="2137" y="395"/>
                </a:lnTo>
                <a:lnTo>
                  <a:pt x="2146" y="441"/>
                </a:lnTo>
                <a:lnTo>
                  <a:pt x="2152" y="487"/>
                </a:lnTo>
                <a:lnTo>
                  <a:pt x="2155" y="530"/>
                </a:lnTo>
                <a:lnTo>
                  <a:pt x="2157" y="571"/>
                </a:lnTo>
                <a:lnTo>
                  <a:pt x="2159" y="611"/>
                </a:lnTo>
                <a:lnTo>
                  <a:pt x="2159" y="663"/>
                </a:lnTo>
                <a:lnTo>
                  <a:pt x="2156" y="713"/>
                </a:lnTo>
                <a:lnTo>
                  <a:pt x="2153" y="767"/>
                </a:lnTo>
                <a:lnTo>
                  <a:pt x="2148" y="808"/>
                </a:lnTo>
                <a:lnTo>
                  <a:pt x="2146" y="847"/>
                </a:lnTo>
                <a:lnTo>
                  <a:pt x="2138" y="892"/>
                </a:lnTo>
                <a:lnTo>
                  <a:pt x="2131" y="933"/>
                </a:lnTo>
                <a:lnTo>
                  <a:pt x="2120" y="976"/>
                </a:lnTo>
                <a:lnTo>
                  <a:pt x="2108" y="1023"/>
                </a:lnTo>
                <a:lnTo>
                  <a:pt x="2095" y="1069"/>
                </a:lnTo>
                <a:lnTo>
                  <a:pt x="2078" y="1117"/>
                </a:lnTo>
                <a:lnTo>
                  <a:pt x="2059" y="1165"/>
                </a:lnTo>
                <a:lnTo>
                  <a:pt x="2043" y="1201"/>
                </a:lnTo>
                <a:lnTo>
                  <a:pt x="2022" y="1250"/>
                </a:lnTo>
                <a:lnTo>
                  <a:pt x="1998" y="1299"/>
                </a:lnTo>
                <a:lnTo>
                  <a:pt x="1978" y="1335"/>
                </a:lnTo>
                <a:lnTo>
                  <a:pt x="1956" y="1377"/>
                </a:lnTo>
                <a:lnTo>
                  <a:pt x="1931" y="1419"/>
                </a:lnTo>
                <a:lnTo>
                  <a:pt x="1904" y="1457"/>
                </a:lnTo>
                <a:lnTo>
                  <a:pt x="1883" y="1490"/>
                </a:lnTo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3799" name="Rectangle 6">
            <a:extLst>
              <a:ext uri="{FF2B5EF4-FFF2-40B4-BE49-F238E27FC236}">
                <a16:creationId xmlns:a16="http://schemas.microsoft.com/office/drawing/2014/main" id="{F4003967-0216-421E-9971-DFCB66BB4EFF}"/>
              </a:ext>
            </a:extLst>
          </p:cNvPr>
          <p:cNvSpPr>
            <a:spLocks noChangeArrowheads="1"/>
          </p:cNvSpPr>
          <p:nvPr/>
        </p:nvSpPr>
        <p:spPr bwMode="auto">
          <a:xfrm rot="3360000">
            <a:off x="1323182" y="4318793"/>
            <a:ext cx="249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1800" b="1">
                <a:solidFill>
                  <a:schemeClr val="bg1"/>
                </a:solidFill>
              </a:rPr>
              <a:t>A grande fonte de lucro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A1291869-9653-4345-B444-AB233F8AD14C}"/>
              </a:ext>
            </a:extLst>
          </p:cNvPr>
          <p:cNvSpPr>
            <a:spLocks noChangeArrowheads="1"/>
          </p:cNvSpPr>
          <p:nvPr/>
        </p:nvSpPr>
        <p:spPr bwMode="auto">
          <a:xfrm rot="1380000">
            <a:off x="1719263" y="2363788"/>
            <a:ext cx="1657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s-ES_tradn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Piedade</a:t>
            </a:r>
            <a:endParaRPr lang="es-ES_tradn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762000">
              <a:defRPr/>
            </a:pPr>
            <a:r>
              <a:rPr lang="es-ES_tradn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acompanhada</a:t>
            </a:r>
            <a:r>
              <a:rPr lang="es-ES_tradn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</a:t>
            </a:r>
          </a:p>
          <a:p>
            <a:pPr algn="ctr" defTabSz="762000">
              <a:defRPr/>
            </a:pPr>
            <a:r>
              <a:rPr lang="es-ES_tradn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contentamento</a:t>
            </a:r>
            <a:endParaRPr lang="es-ES_tradn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01" name="Rectangle 8">
            <a:extLst>
              <a:ext uri="{FF2B5EF4-FFF2-40B4-BE49-F238E27FC236}">
                <a16:creationId xmlns:a16="http://schemas.microsoft.com/office/drawing/2014/main" id="{D0593673-7C69-4262-AE3E-69C6C878A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1173163"/>
            <a:ext cx="3157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2000" b="1">
                <a:solidFill>
                  <a:srgbClr val="F6F65B"/>
                </a:solidFill>
              </a:rPr>
              <a:t>Liberdade das</a:t>
            </a:r>
          </a:p>
          <a:p>
            <a:pPr algn="ctr"/>
            <a:r>
              <a:rPr lang="es-ES_tradnl" altLang="pt-BR" sz="2000" b="1">
                <a:solidFill>
                  <a:srgbClr val="F6F65B"/>
                </a:solidFill>
              </a:rPr>
              <a:t>privações está cimentada</a:t>
            </a:r>
          </a:p>
          <a:p>
            <a:pPr algn="ctr"/>
            <a:r>
              <a:rPr lang="es-ES_tradnl" altLang="pt-BR" sz="2000" b="1">
                <a:solidFill>
                  <a:srgbClr val="F6F65B"/>
                </a:solidFill>
              </a:rPr>
              <a:t>em Deus</a:t>
            </a:r>
          </a:p>
        </p:txBody>
      </p:sp>
      <p:sp>
        <p:nvSpPr>
          <p:cNvPr id="33802" name="Rectangle 9">
            <a:extLst>
              <a:ext uri="{FF2B5EF4-FFF2-40B4-BE49-F238E27FC236}">
                <a16:creationId xmlns:a16="http://schemas.microsoft.com/office/drawing/2014/main" id="{D1F7E30A-CECE-4802-8C15-449A429566BD}"/>
              </a:ext>
            </a:extLst>
          </p:cNvPr>
          <p:cNvSpPr>
            <a:spLocks noChangeArrowheads="1"/>
          </p:cNvSpPr>
          <p:nvPr/>
        </p:nvSpPr>
        <p:spPr bwMode="auto">
          <a:xfrm rot="-2220000">
            <a:off x="5351463" y="2262188"/>
            <a:ext cx="171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1800" b="1">
                <a:solidFill>
                  <a:srgbClr val="F6F65B"/>
                </a:solidFill>
              </a:rPr>
              <a:t>O que ele provê</a:t>
            </a:r>
          </a:p>
          <a:p>
            <a:pPr algn="ctr"/>
            <a:r>
              <a:rPr lang="es-ES_tradnl" altLang="pt-BR" sz="1800" b="1">
                <a:solidFill>
                  <a:srgbClr val="F6F65B"/>
                </a:solidFill>
              </a:rPr>
              <a:t>é suficiente</a:t>
            </a:r>
          </a:p>
        </p:txBody>
      </p:sp>
      <p:sp>
        <p:nvSpPr>
          <p:cNvPr id="33803" name="Rectangle 10">
            <a:extLst>
              <a:ext uri="{FF2B5EF4-FFF2-40B4-BE49-F238E27FC236}">
                <a16:creationId xmlns:a16="http://schemas.microsoft.com/office/drawing/2014/main" id="{B46DB6E8-D692-425C-A201-5AE5764D64E0}"/>
              </a:ext>
            </a:extLst>
          </p:cNvPr>
          <p:cNvSpPr>
            <a:spLocks noChangeArrowheads="1"/>
          </p:cNvSpPr>
          <p:nvPr/>
        </p:nvSpPr>
        <p:spPr bwMode="auto">
          <a:xfrm rot="-2820000">
            <a:off x="4056857" y="3929856"/>
            <a:ext cx="4895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1800" b="1">
                <a:solidFill>
                  <a:srgbClr val="F6F65B"/>
                </a:solidFill>
              </a:rPr>
              <a:t>Maturidade é o resultado da </a:t>
            </a:r>
          </a:p>
          <a:p>
            <a:pPr algn="ctr"/>
            <a:r>
              <a:rPr lang="es-ES_tradnl" altLang="pt-BR" sz="1800" b="1">
                <a:solidFill>
                  <a:srgbClr val="F6F65B"/>
                </a:solidFill>
              </a:rPr>
              <a:t>dependência própria que nos</a:t>
            </a:r>
          </a:p>
          <a:p>
            <a:pPr algn="ctr"/>
            <a:r>
              <a:rPr lang="es-ES_tradnl" altLang="pt-BR" sz="1800" b="1">
                <a:solidFill>
                  <a:srgbClr val="F6F65B"/>
                </a:solidFill>
              </a:rPr>
              <a:t> permite</a:t>
            </a:r>
          </a:p>
        </p:txBody>
      </p:sp>
      <p:sp>
        <p:nvSpPr>
          <p:cNvPr id="33804" name="Rectangle 11">
            <a:extLst>
              <a:ext uri="{FF2B5EF4-FFF2-40B4-BE49-F238E27FC236}">
                <a16:creationId xmlns:a16="http://schemas.microsoft.com/office/drawing/2014/main" id="{AF40BCD5-C5DB-4D69-84DA-090626BCDF4C}"/>
              </a:ext>
            </a:extLst>
          </p:cNvPr>
          <p:cNvSpPr>
            <a:spLocks noChangeArrowheads="1"/>
          </p:cNvSpPr>
          <p:nvPr/>
        </p:nvSpPr>
        <p:spPr bwMode="auto">
          <a:xfrm rot="-210409">
            <a:off x="4302125" y="5553075"/>
            <a:ext cx="172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1600" b="1">
                <a:solidFill>
                  <a:srgbClr val="F6F65B"/>
                </a:solidFill>
              </a:rPr>
              <a:t>Suprir as neces-</a:t>
            </a:r>
          </a:p>
          <a:p>
            <a:pPr algn="ctr"/>
            <a:r>
              <a:rPr lang="es-ES_tradnl" altLang="pt-BR" sz="1600" b="1">
                <a:solidFill>
                  <a:srgbClr val="F6F65B"/>
                </a:solidFill>
              </a:rPr>
              <a:t>sidades  de outros</a:t>
            </a:r>
          </a:p>
        </p:txBody>
      </p:sp>
      <p:sp>
        <p:nvSpPr>
          <p:cNvPr id="33805" name="Rectangle 12">
            <a:extLst>
              <a:ext uri="{FF2B5EF4-FFF2-40B4-BE49-F238E27FC236}">
                <a16:creationId xmlns:a16="http://schemas.microsoft.com/office/drawing/2014/main" id="{E16EC7BB-2417-4002-92CA-4EB03B2B1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2422525"/>
            <a:ext cx="18827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Suficiente</a:t>
            </a:r>
          </a:p>
          <a:p>
            <a:pPr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Digno</a:t>
            </a:r>
          </a:p>
          <a:p>
            <a:pPr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Capaz</a:t>
            </a:r>
          </a:p>
          <a:p>
            <a:pPr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Competente</a:t>
            </a:r>
          </a:p>
          <a:p>
            <a:pPr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Habilitado</a:t>
            </a:r>
          </a:p>
          <a:p>
            <a:pPr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Qualificado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33799" grpId="0"/>
      <p:bldP spid="52231" grpId="0"/>
      <p:bldP spid="33801" grpId="0"/>
      <p:bldP spid="33802" grpId="0"/>
      <p:bldP spid="33803" grpId="0"/>
      <p:bldP spid="33804" grpId="0"/>
      <p:bldP spid="33805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5">
            <a:extLst>
              <a:ext uri="{FF2B5EF4-FFF2-40B4-BE49-F238E27FC236}">
                <a16:creationId xmlns:a16="http://schemas.microsoft.com/office/drawing/2014/main" id="{74E92E59-E8BF-4B09-AE74-C1B7EAA2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EB0641-AFEB-4202-84BF-F5889C87B417}" type="slidenum">
              <a:rPr lang="es-ES_tradnl" altLang="pt-BR"/>
              <a:pPr/>
              <a:t>21</a:t>
            </a:fld>
            <a:endParaRPr lang="es-ES_tradnl" altLang="pt-BR"/>
          </a:p>
        </p:txBody>
      </p:sp>
      <p:sp>
        <p:nvSpPr>
          <p:cNvPr id="53256" name="Rectangle 8">
            <a:extLst>
              <a:ext uri="{FF2B5EF4-FFF2-40B4-BE49-F238E27FC236}">
                <a16:creationId xmlns:a16="http://schemas.microsoft.com/office/drawing/2014/main" id="{1A26CB09-37D1-40A3-A9DF-B970893D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071688"/>
            <a:ext cx="8143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b="1">
                <a:solidFill>
                  <a:srgbClr val="FF0000"/>
                </a:solidFill>
              </a:rPr>
              <a:t>FAZENDO COM QUE AS IGREJAS  SE MANTENHAM  SOZINHAS</a:t>
            </a:r>
          </a:p>
        </p:txBody>
      </p:sp>
      <p:sp>
        <p:nvSpPr>
          <p:cNvPr id="53261" name="Rectangle 13">
            <a:extLst>
              <a:ext uri="{FF2B5EF4-FFF2-40B4-BE49-F238E27FC236}">
                <a16:creationId xmlns:a16="http://schemas.microsoft.com/office/drawing/2014/main" id="{193416A3-C9C4-4C36-8EB9-BB996AB3A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3000372"/>
            <a:ext cx="8429684" cy="335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s-ES_tradnl" b="1" dirty="0">
                <a:solidFill>
                  <a:srgbClr val="F6F65B"/>
                </a:solidFill>
              </a:rPr>
              <a:t>O </a:t>
            </a:r>
            <a:r>
              <a:rPr lang="es-ES_tradnl" b="1" dirty="0" err="1">
                <a:solidFill>
                  <a:srgbClr val="F6F65B"/>
                </a:solidFill>
              </a:rPr>
              <a:t>primeiro</a:t>
            </a:r>
            <a:r>
              <a:rPr lang="es-ES_tradnl" b="1" dirty="0">
                <a:solidFill>
                  <a:srgbClr val="F6F65B"/>
                </a:solidFill>
              </a:rPr>
              <a:t> </a:t>
            </a:r>
            <a:r>
              <a:rPr lang="es-ES_tradnl" b="1" dirty="0" err="1">
                <a:solidFill>
                  <a:srgbClr val="F6F65B"/>
                </a:solidFill>
              </a:rPr>
              <a:t>passo</a:t>
            </a:r>
            <a:r>
              <a:rPr lang="es-ES_tradnl" b="1" dirty="0">
                <a:solidFill>
                  <a:srgbClr val="F6F65B"/>
                </a:solidFill>
              </a:rPr>
              <a:t> no auto-sustento e no sustento </a:t>
            </a:r>
            <a:r>
              <a:rPr lang="es-ES_tradnl" b="1" dirty="0" err="1">
                <a:solidFill>
                  <a:srgbClr val="F6F65B"/>
                </a:solidFill>
              </a:rPr>
              <a:t>próprio</a:t>
            </a:r>
            <a:r>
              <a:rPr lang="es-ES_tradnl" b="1" dirty="0">
                <a:solidFill>
                  <a:srgbClr val="F6F65B"/>
                </a:solidFill>
              </a:rPr>
              <a:t> </a:t>
            </a:r>
            <a:r>
              <a:rPr lang="es-ES_tradnl" b="1" dirty="0" err="1">
                <a:solidFill>
                  <a:srgbClr val="F6F65B"/>
                </a:solidFill>
              </a:rPr>
              <a:t>pessoal</a:t>
            </a:r>
            <a:r>
              <a:rPr lang="es-ES_tradnl" b="1" dirty="0">
                <a:solidFill>
                  <a:srgbClr val="F6F65B"/>
                </a:solidFill>
              </a:rPr>
              <a:t> é </a:t>
            </a:r>
            <a:r>
              <a:rPr lang="es-ES_tradnl" b="1" dirty="0" err="1">
                <a:solidFill>
                  <a:srgbClr val="F6F65B"/>
                </a:solidFill>
              </a:rPr>
              <a:t>quando</a:t>
            </a:r>
            <a:r>
              <a:rPr lang="es-ES_tradnl" b="1" dirty="0">
                <a:solidFill>
                  <a:srgbClr val="F6F65B"/>
                </a:solidFill>
              </a:rPr>
              <a:t> a </a:t>
            </a:r>
            <a:r>
              <a:rPr lang="es-ES_tradnl" b="1" dirty="0" err="1">
                <a:solidFill>
                  <a:srgbClr val="F6F65B"/>
                </a:solidFill>
              </a:rPr>
              <a:t>liderança</a:t>
            </a:r>
            <a:r>
              <a:rPr lang="es-ES_tradnl" b="1" dirty="0">
                <a:solidFill>
                  <a:srgbClr val="F6F65B"/>
                </a:solidFill>
              </a:rPr>
              <a:t> da </a:t>
            </a:r>
            <a:r>
              <a:rPr lang="es-ES_tradnl" b="1" dirty="0" err="1">
                <a:solidFill>
                  <a:srgbClr val="F6F65B"/>
                </a:solidFill>
              </a:rPr>
              <a:t>igreja</a:t>
            </a:r>
            <a:r>
              <a:rPr lang="es-ES_tradnl" b="1" dirty="0">
                <a:solidFill>
                  <a:srgbClr val="F6F65B"/>
                </a:solidFill>
              </a:rPr>
              <a:t> </a:t>
            </a:r>
            <a:r>
              <a:rPr lang="es-ES_tradnl" b="1" dirty="0" err="1">
                <a:solidFill>
                  <a:srgbClr val="F6F65B"/>
                </a:solidFill>
              </a:rPr>
              <a:t>confessa</a:t>
            </a:r>
            <a:r>
              <a:rPr lang="es-ES_tradnl" b="1" dirty="0">
                <a:solidFill>
                  <a:srgbClr val="F6F65B"/>
                </a:solidFill>
              </a:rPr>
              <a:t> francamente que </a:t>
            </a:r>
            <a:r>
              <a:rPr lang="es-ES_tradnl" b="1" dirty="0" err="1">
                <a:solidFill>
                  <a:srgbClr val="F6F65B"/>
                </a:solidFill>
              </a:rPr>
              <a:t>terão</a:t>
            </a:r>
            <a:r>
              <a:rPr lang="es-ES_tradnl" b="1" dirty="0">
                <a:solidFill>
                  <a:srgbClr val="F6F65B"/>
                </a:solidFill>
              </a:rPr>
              <a:t> </a:t>
            </a:r>
            <a:r>
              <a:rPr lang="es-ES_tradnl" b="1" dirty="0" err="1">
                <a:solidFill>
                  <a:srgbClr val="F6F65B"/>
                </a:solidFill>
              </a:rPr>
              <a:t>êxito</a:t>
            </a:r>
            <a:r>
              <a:rPr lang="es-ES_tradnl" b="1" dirty="0">
                <a:solidFill>
                  <a:srgbClr val="F6F65B"/>
                </a:solidFill>
              </a:rPr>
              <a:t> únicamente </a:t>
            </a:r>
            <a:r>
              <a:rPr lang="es-ES_tradnl" b="1" dirty="0" err="1">
                <a:solidFill>
                  <a:srgbClr val="F6F65B"/>
                </a:solidFill>
              </a:rPr>
              <a:t>quando</a:t>
            </a:r>
            <a:r>
              <a:rPr lang="es-ES_tradnl" b="1" dirty="0">
                <a:solidFill>
                  <a:srgbClr val="F6F65B"/>
                </a:solidFill>
              </a:rPr>
              <a:t> </a:t>
            </a:r>
            <a:r>
              <a:rPr lang="es-ES_tradnl" b="1" dirty="0" err="1">
                <a:solidFill>
                  <a:srgbClr val="F6F65B"/>
                </a:solidFill>
              </a:rPr>
              <a:t>unirem</a:t>
            </a:r>
            <a:r>
              <a:rPr lang="es-ES_tradnl" b="1" dirty="0">
                <a:solidFill>
                  <a:srgbClr val="F6F65B"/>
                </a:solidFill>
              </a:rPr>
              <a:t>  </a:t>
            </a:r>
            <a:r>
              <a:rPr lang="es-ES_tradnl" b="1" dirty="0" err="1">
                <a:solidFill>
                  <a:srgbClr val="F6F65B"/>
                </a:solidFill>
              </a:rPr>
              <a:t>suas</a:t>
            </a:r>
            <a:r>
              <a:rPr lang="es-ES_tradnl" b="1" dirty="0">
                <a:solidFill>
                  <a:srgbClr val="F6F65B"/>
                </a:solidFill>
              </a:rPr>
              <a:t> </a:t>
            </a:r>
            <a:r>
              <a:rPr lang="es-ES_tradnl" b="1" dirty="0" err="1">
                <a:solidFill>
                  <a:srgbClr val="F6F65B"/>
                </a:solidFill>
              </a:rPr>
              <a:t>forças</a:t>
            </a:r>
            <a:r>
              <a:rPr lang="es-ES_tradnl" b="1" dirty="0">
                <a:solidFill>
                  <a:srgbClr val="F6F65B"/>
                </a:solidFill>
              </a:rPr>
              <a:t> humanas </a:t>
            </a:r>
            <a:r>
              <a:rPr lang="es-ES_tradnl" b="1" dirty="0" err="1">
                <a:solidFill>
                  <a:srgbClr val="F6F65B"/>
                </a:solidFill>
              </a:rPr>
              <a:t>com</a:t>
            </a:r>
            <a:r>
              <a:rPr lang="es-ES_tradnl" b="1" dirty="0">
                <a:solidFill>
                  <a:srgbClr val="F6F65B"/>
                </a:solidFill>
              </a:rPr>
              <a:t> o poder divino.</a:t>
            </a:r>
          </a:p>
          <a:p>
            <a:pPr defTabSz="762000">
              <a:defRPr/>
            </a:pPr>
            <a:endParaRPr lang="es-ES_tradnl" sz="1800" b="1" dirty="0">
              <a:solidFill>
                <a:srgbClr val="F6F65B"/>
              </a:solidFill>
            </a:endParaRPr>
          </a:p>
          <a:p>
            <a:pPr>
              <a:defRPr/>
            </a:pPr>
            <a:r>
              <a:rPr lang="pt-BR" sz="20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E como Moisés levantou a serpente no deserto, assim importa que o Filho do homem seja levantado; João 3:14</a:t>
            </a:r>
          </a:p>
          <a:p>
            <a:pPr>
              <a:defRPr/>
            </a:pPr>
            <a:r>
              <a:rPr lang="pt-BR" sz="20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Nossa força e nossa prosperidade consistem em estar conectados com o Senhor.</a:t>
            </a:r>
          </a:p>
          <a:p>
            <a:pPr defTabSz="762000">
              <a:defRPr/>
            </a:pPr>
            <a:endParaRPr lang="es-ES_tradnl" sz="1800" b="1" dirty="0">
              <a:solidFill>
                <a:srgbClr val="F6F65B"/>
              </a:solidFill>
            </a:endParaRPr>
          </a:p>
        </p:txBody>
      </p:sp>
      <p:sp>
        <p:nvSpPr>
          <p:cNvPr id="33797" name="WordArt 23">
            <a:extLst>
              <a:ext uri="{FF2B5EF4-FFF2-40B4-BE49-F238E27FC236}">
                <a16:creationId xmlns:a16="http://schemas.microsoft.com/office/drawing/2014/main" id="{91EDE373-62A8-45ED-BDB8-11D85D1F0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34565">
            <a:off x="4383088" y="1217613"/>
            <a:ext cx="3867150" cy="1409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38364"/>
              </a:avLst>
            </a:prstTxWarp>
          </a:bodyPr>
          <a:lstStyle/>
          <a:p>
            <a:pPr algn="ctr"/>
            <a:endParaRPr lang="pt-BR" sz="1600" kern="10"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5A6284-18D5-454D-8EB5-C09CC63B1A2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71500" y="2357438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762000"/>
            <a:r>
              <a:rPr lang="es-ES_tradnl" altLang="pt-BR" b="1">
                <a:solidFill>
                  <a:schemeClr val="bg1"/>
                </a:solidFill>
              </a:rPr>
              <a:t>O auto-sustento e o sustento próprio financeiro começam nos corações e lares dos membros de igreja.  </a:t>
            </a:r>
          </a:p>
          <a:p>
            <a:pPr algn="ctr" defTabSz="762000"/>
            <a:r>
              <a:rPr lang="es-ES_tradnl" altLang="pt-BR" b="1">
                <a:solidFill>
                  <a:schemeClr val="bg1"/>
                </a:solidFill>
              </a:rPr>
              <a:t>Concílio anual 1993</a:t>
            </a:r>
          </a:p>
          <a:p>
            <a:pPr defTabSz="762000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5">
            <a:extLst>
              <a:ext uri="{FF2B5EF4-FFF2-40B4-BE49-F238E27FC236}">
                <a16:creationId xmlns:a16="http://schemas.microsoft.com/office/drawing/2014/main" id="{028D4872-7DF7-4F11-8431-498EF62A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AA4B34-004D-4672-87C8-D0E8A8D27E1B}" type="slidenum">
              <a:rPr lang="es-ES_tradnl" altLang="pt-BR"/>
              <a:pPr/>
              <a:t>23</a:t>
            </a:fld>
            <a:endParaRPr lang="es-ES_tradnl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C98C187-86BD-42DB-8CF4-EB54B90D9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28688" y="1285875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pt-BR" b="1">
                <a:solidFill>
                  <a:srgbClr val="FF0000"/>
                </a:solidFill>
              </a:rPr>
              <a:t>SUSTENTO PRÓPRIO E MISSÃO GLOBAL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5DB96DFD-7CB4-4232-A06E-F5E6C1067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2143125"/>
            <a:ext cx="871537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endParaRPr lang="es-ES_tradnl" altLang="pt-BR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ES_tradnl" altLang="pt-BR" sz="2400" b="1">
                <a:solidFill>
                  <a:schemeClr val="bg1"/>
                </a:solidFill>
              </a:rPr>
              <a:t>Para os membros da igreja, o sustento próprio e a missão global da igreja estão inseparavelmente enlaçados.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ES_tradnl" altLang="pt-BR" sz="2400" b="1">
                <a:solidFill>
                  <a:srgbClr val="FFFF00"/>
                </a:solidFill>
              </a:rPr>
              <a:t>Ativa o partilhar a graça de Deus com outros através de: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n"/>
            </a:pPr>
            <a:r>
              <a:rPr lang="es-ES_tradnl" altLang="pt-BR" sz="2000" b="1">
                <a:solidFill>
                  <a:schemeClr val="bg1"/>
                </a:solidFill>
              </a:rPr>
              <a:t>Oração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n"/>
            </a:pPr>
            <a:r>
              <a:rPr lang="es-ES_tradnl" altLang="pt-BR" sz="2000" b="1">
                <a:solidFill>
                  <a:schemeClr val="bg1"/>
                </a:solidFill>
              </a:rPr>
              <a:t>Habilidades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n"/>
            </a:pPr>
            <a:r>
              <a:rPr lang="es-ES_tradnl" altLang="pt-BR" sz="2000" b="1">
                <a:solidFill>
                  <a:schemeClr val="bg1"/>
                </a:solidFill>
              </a:rPr>
              <a:t>Tempo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n"/>
            </a:pPr>
            <a:r>
              <a:rPr lang="es-ES_tradnl" altLang="pt-BR" sz="2000" b="1">
                <a:solidFill>
                  <a:schemeClr val="bg1"/>
                </a:solidFill>
              </a:rPr>
              <a:t>Recursos materiais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ES_tradnl" altLang="pt-BR" sz="2400" b="1">
                <a:solidFill>
                  <a:srgbClr val="FFFF00"/>
                </a:solidFill>
              </a:rPr>
              <a:t>Permite descobrir meios para aumentar recursos: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n"/>
            </a:pPr>
            <a:r>
              <a:rPr lang="es-ES_tradnl" altLang="pt-BR" sz="2000" b="1">
                <a:solidFill>
                  <a:schemeClr val="bg1"/>
                </a:solidFill>
              </a:rPr>
              <a:t>Espirituais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n"/>
            </a:pPr>
            <a:r>
              <a:rPr lang="es-ES_tradnl" altLang="pt-BR" sz="2000" b="1">
                <a:solidFill>
                  <a:schemeClr val="bg1"/>
                </a:solidFill>
              </a:rPr>
              <a:t>Físicos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Monotype Sorts" pitchFamily="2" charset="2"/>
              <a:buChar char="n"/>
            </a:pPr>
            <a:r>
              <a:rPr lang="es-ES_tradnl" altLang="pt-BR" sz="2000" b="1">
                <a:solidFill>
                  <a:schemeClr val="bg1"/>
                </a:solidFill>
              </a:rPr>
              <a:t>Materiais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build="p" bldLvl="5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CAC40"/>
            </a:gs>
            <a:gs pos="100000">
              <a:srgbClr val="F6F65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5">
            <a:extLst>
              <a:ext uri="{FF2B5EF4-FFF2-40B4-BE49-F238E27FC236}">
                <a16:creationId xmlns:a16="http://schemas.microsoft.com/office/drawing/2014/main" id="{F28E9A07-3DF0-4D02-B65C-12DB9B7E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D3A87A-0E44-4B87-BB43-AE4462DAD718}" type="slidenum">
              <a:rPr lang="es-ES_tradnl" altLang="pt-BR"/>
              <a:pPr/>
              <a:t>24</a:t>
            </a:fld>
            <a:endParaRPr lang="es-ES_tradnl" altLang="pt-BR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CE082A6-B3E2-42B9-93F0-77349AD0E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00188"/>
            <a:ext cx="7772400" cy="110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pt-BR" sz="4000" b="1">
                <a:solidFill>
                  <a:srgbClr val="FF0000"/>
                </a:solidFill>
              </a:rPr>
              <a:t>SUSTENTO PRÓPRIO E MISSÃO GLOBAL</a:t>
            </a:r>
          </a:p>
        </p:txBody>
      </p:sp>
      <p:sp>
        <p:nvSpPr>
          <p:cNvPr id="55304" name="Rectangle 8">
            <a:extLst>
              <a:ext uri="{FF2B5EF4-FFF2-40B4-BE49-F238E27FC236}">
                <a16:creationId xmlns:a16="http://schemas.microsoft.com/office/drawing/2014/main" id="{ED62D616-287C-488E-BCBB-40F7A4E8F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643313"/>
            <a:ext cx="8358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Seminários de recursos e serviços</a:t>
            </a:r>
          </a:p>
          <a:p>
            <a:pPr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Liquidação de dívidas</a:t>
            </a:r>
          </a:p>
          <a:p>
            <a:pPr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Planejamento e administração de finanças pessoais e familiares.</a:t>
            </a:r>
          </a:p>
        </p:txBody>
      </p:sp>
      <p:sp>
        <p:nvSpPr>
          <p:cNvPr id="55305" name="Rectangle 9">
            <a:extLst>
              <a:ext uri="{FF2B5EF4-FFF2-40B4-BE49-F238E27FC236}">
                <a16:creationId xmlns:a16="http://schemas.microsoft.com/office/drawing/2014/main" id="{EC878B76-8FF6-475B-BD92-B283CD02C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5357813"/>
            <a:ext cx="86439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pt-BR" b="1">
                <a:solidFill>
                  <a:srgbClr val="FFFF00"/>
                </a:solidFill>
              </a:rPr>
              <a:t>Os que estão prontos e dispostos a investir na causa de Deus, serão abençoados em seus esforços por adquirir dinheiro.  </a:t>
            </a:r>
            <a:r>
              <a:rPr lang="es-ES_tradnl" altLang="pt-BR" sz="1800" b="1">
                <a:solidFill>
                  <a:srgbClr val="FFFF00"/>
                </a:solidFill>
              </a:rPr>
              <a:t>OHC. 194, tr.</a:t>
            </a:r>
          </a:p>
        </p:txBody>
      </p:sp>
      <p:sp>
        <p:nvSpPr>
          <p:cNvPr id="55306" name="Rectangle 10">
            <a:extLst>
              <a:ext uri="{FF2B5EF4-FFF2-40B4-BE49-F238E27FC236}">
                <a16:creationId xmlns:a16="http://schemas.microsoft.com/office/drawing/2014/main" id="{A7362DCB-1211-47FF-B076-22469B3B7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928938"/>
            <a:ext cx="7358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s-ES_tradnl" sz="2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EDUCANDO EM MORDOMIA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304" grpId="0" build="p" bldLvl="5"/>
      <p:bldP spid="55305" grpId="0"/>
      <p:bldP spid="553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Número de Slide 5">
            <a:extLst>
              <a:ext uri="{FF2B5EF4-FFF2-40B4-BE49-F238E27FC236}">
                <a16:creationId xmlns:a16="http://schemas.microsoft.com/office/drawing/2014/main" id="{4D6F0669-51F6-40EF-9D38-63F325F7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94E3F8-63E8-4B73-9CBC-61B74B37272F}" type="slidenum">
              <a:rPr lang="es-ES_tradnl" altLang="pt-BR"/>
              <a:pPr/>
              <a:t>25</a:t>
            </a:fld>
            <a:endParaRPr lang="es-ES_tradnl" altLang="pt-B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AF7E06D-5479-4088-BD10-6EB0810E3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214313"/>
            <a:ext cx="7772400" cy="10001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2800" b="1" dirty="0"/>
              <a:t>CALENDÁRIO ANUAL DE MORDOMIA</a:t>
            </a:r>
            <a:br>
              <a:rPr lang="es-ES_tradnl" dirty="0"/>
            </a:br>
            <a:r>
              <a:rPr lang="es-ES_tradnl" sz="2800" b="1" dirty="0"/>
              <a:t>PLANOS PARA A IGREJA LOCAL</a:t>
            </a:r>
          </a:p>
        </p:txBody>
      </p:sp>
      <p:grpSp>
        <p:nvGrpSpPr>
          <p:cNvPr id="2" name="Grupo 36">
            <a:extLst>
              <a:ext uri="{FF2B5EF4-FFF2-40B4-BE49-F238E27FC236}">
                <a16:creationId xmlns:a16="http://schemas.microsoft.com/office/drawing/2014/main" id="{8D9D3816-E696-4AA7-878B-4EAAF62962F9}"/>
              </a:ext>
            </a:extLst>
          </p:cNvPr>
          <p:cNvGrpSpPr>
            <a:grpSpLocks/>
          </p:cNvGrpSpPr>
          <p:nvPr/>
        </p:nvGrpSpPr>
        <p:grpSpPr bwMode="auto">
          <a:xfrm>
            <a:off x="3149600" y="1357313"/>
            <a:ext cx="3302000" cy="4256087"/>
            <a:chOff x="3149600" y="1357298"/>
            <a:chExt cx="3302000" cy="4256102"/>
          </a:xfrm>
        </p:grpSpPr>
        <p:sp>
          <p:nvSpPr>
            <p:cNvPr id="37921" name="AutoShape 23">
              <a:extLst>
                <a:ext uri="{FF2B5EF4-FFF2-40B4-BE49-F238E27FC236}">
                  <a16:creationId xmlns:a16="http://schemas.microsoft.com/office/drawing/2014/main" id="{50FBEFB1-D435-4336-97D4-E3CF52E6B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9600" y="2159000"/>
              <a:ext cx="3302000" cy="3454400"/>
            </a:xfrm>
            <a:prstGeom prst="upArrow">
              <a:avLst>
                <a:gd name="adj1" fmla="val 75009"/>
                <a:gd name="adj2" fmla="val 52303"/>
              </a:avLst>
            </a:prstGeom>
            <a:solidFill>
              <a:srgbClr val="D26890">
                <a:alpha val="50195"/>
              </a:srgbClr>
            </a:solidFill>
            <a:ln w="50800">
              <a:solidFill>
                <a:srgbClr val="B73767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grpSp>
          <p:nvGrpSpPr>
            <p:cNvPr id="37922" name="Group 26">
              <a:extLst>
                <a:ext uri="{FF2B5EF4-FFF2-40B4-BE49-F238E27FC236}">
                  <a16:creationId xmlns:a16="http://schemas.microsoft.com/office/drawing/2014/main" id="{80F0BE5D-1E9E-4F07-BBE1-70102A0EB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1357298"/>
              <a:ext cx="495304" cy="776302"/>
              <a:chOff x="2928" y="960"/>
              <a:chExt cx="192" cy="384"/>
            </a:xfrm>
          </p:grpSpPr>
          <p:sp>
            <p:nvSpPr>
              <p:cNvPr id="38927" name="Line 24">
                <a:extLst>
                  <a:ext uri="{FF2B5EF4-FFF2-40B4-BE49-F238E27FC236}">
                    <a16:creationId xmlns:a16="http://schemas.microsoft.com/office/drawing/2014/main" id="{9A211245-4BEC-4D51-815E-C62847B5C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960"/>
                <a:ext cx="0" cy="384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38928" name="Line 25">
                <a:extLst>
                  <a:ext uri="{FF2B5EF4-FFF2-40B4-BE49-F238E27FC236}">
                    <a16:creationId xmlns:a16="http://schemas.microsoft.com/office/drawing/2014/main" id="{FBF761E7-C20D-49AC-B30B-3D4802772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1056"/>
                <a:ext cx="192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pt-BR" b="1" dirty="0"/>
              </a:p>
            </p:txBody>
          </p:sp>
        </p:grpSp>
        <p:sp>
          <p:nvSpPr>
            <p:cNvPr id="37923" name="Rectangle 27">
              <a:extLst>
                <a:ext uri="{FF2B5EF4-FFF2-40B4-BE49-F238E27FC236}">
                  <a16:creationId xmlns:a16="http://schemas.microsoft.com/office/drawing/2014/main" id="{CFC89166-B358-4662-8C3B-F85039334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325" y="3565525"/>
              <a:ext cx="1454150" cy="191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s-ES_tradnl" altLang="pt-BR" b="1"/>
                <a:t>Educação</a:t>
              </a:r>
            </a:p>
            <a:p>
              <a:pPr algn="ctr"/>
              <a:r>
                <a:rPr lang="es-ES_tradnl" altLang="pt-BR" b="1"/>
                <a:t>Contínua</a:t>
              </a:r>
            </a:p>
            <a:p>
              <a:pPr algn="ctr"/>
              <a:r>
                <a:rPr lang="es-ES_tradnl" altLang="pt-BR" b="1"/>
                <a:t>sábados</a:t>
              </a:r>
            </a:p>
            <a:p>
              <a:pPr algn="ctr"/>
              <a:r>
                <a:rPr lang="es-ES_tradnl" altLang="pt-BR" b="1"/>
                <a:t>pela</a:t>
              </a:r>
            </a:p>
            <a:p>
              <a:pPr algn="ctr"/>
              <a:r>
                <a:rPr lang="es-ES_tradnl" altLang="pt-BR" b="1"/>
                <a:t>manhã</a:t>
              </a:r>
            </a:p>
          </p:txBody>
        </p:sp>
      </p:grpSp>
      <p:grpSp>
        <p:nvGrpSpPr>
          <p:cNvPr id="4" name="Grupo 32">
            <a:extLst>
              <a:ext uri="{FF2B5EF4-FFF2-40B4-BE49-F238E27FC236}">
                <a16:creationId xmlns:a16="http://schemas.microsoft.com/office/drawing/2014/main" id="{17D5FAD8-8E47-49FD-9B08-721875C80FC6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990600"/>
            <a:ext cx="3382963" cy="2363788"/>
            <a:chOff x="228600" y="990600"/>
            <a:chExt cx="3382963" cy="2363788"/>
          </a:xfrm>
        </p:grpSpPr>
        <p:grpSp>
          <p:nvGrpSpPr>
            <p:cNvPr id="37916" name="Group 6">
              <a:extLst>
                <a:ext uri="{FF2B5EF4-FFF2-40B4-BE49-F238E27FC236}">
                  <a16:creationId xmlns:a16="http://schemas.microsoft.com/office/drawing/2014/main" id="{7BC50EAF-5580-4038-9C9E-8425E90183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990600"/>
              <a:ext cx="3354388" cy="2363788"/>
              <a:chOff x="144" y="624"/>
              <a:chExt cx="2113" cy="1489"/>
            </a:xfrm>
          </p:grpSpPr>
          <p:sp>
            <p:nvSpPr>
              <p:cNvPr id="37918" name="Freeform 3">
                <a:extLst>
                  <a:ext uri="{FF2B5EF4-FFF2-40B4-BE49-F238E27FC236}">
                    <a16:creationId xmlns:a16="http://schemas.microsoft.com/office/drawing/2014/main" id="{0D0B7206-7225-4100-9E5A-C51B8FF31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" y="834"/>
                <a:ext cx="1313" cy="994"/>
              </a:xfrm>
              <a:custGeom>
                <a:avLst/>
                <a:gdLst>
                  <a:gd name="T0" fmla="*/ 0 w 1313"/>
                  <a:gd name="T1" fmla="*/ 0 h 994"/>
                  <a:gd name="T2" fmla="*/ 1312 w 1313"/>
                  <a:gd name="T3" fmla="*/ 778 h 994"/>
                  <a:gd name="T4" fmla="*/ 1312 w 1313"/>
                  <a:gd name="T5" fmla="*/ 993 h 994"/>
                  <a:gd name="T6" fmla="*/ 0 w 1313"/>
                  <a:gd name="T7" fmla="*/ 214 h 994"/>
                  <a:gd name="T8" fmla="*/ 0 w 1313"/>
                  <a:gd name="T9" fmla="*/ 0 h 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3"/>
                  <a:gd name="T16" fmla="*/ 0 h 994"/>
                  <a:gd name="T17" fmla="*/ 1313 w 1313"/>
                  <a:gd name="T18" fmla="*/ 994 h 9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3" h="994">
                    <a:moveTo>
                      <a:pt x="0" y="0"/>
                    </a:moveTo>
                    <a:lnTo>
                      <a:pt x="1312" y="778"/>
                    </a:lnTo>
                    <a:lnTo>
                      <a:pt x="1312" y="993"/>
                    </a:lnTo>
                    <a:lnTo>
                      <a:pt x="0" y="2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19" name="Freeform 4">
                <a:extLst>
                  <a:ext uri="{FF2B5EF4-FFF2-40B4-BE49-F238E27FC236}">
                    <a16:creationId xmlns:a16="http://schemas.microsoft.com/office/drawing/2014/main" id="{7C477B05-0C11-46D0-8978-A8BFE55D5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" y="624"/>
                <a:ext cx="2113" cy="1274"/>
              </a:xfrm>
              <a:custGeom>
                <a:avLst/>
                <a:gdLst>
                  <a:gd name="T0" fmla="*/ 0 w 2113"/>
                  <a:gd name="T1" fmla="*/ 210 h 1274"/>
                  <a:gd name="T2" fmla="*/ 511 w 2113"/>
                  <a:gd name="T3" fmla="*/ 0 h 1274"/>
                  <a:gd name="T4" fmla="*/ 1746 w 2113"/>
                  <a:gd name="T5" fmla="*/ 705 h 1274"/>
                  <a:gd name="T6" fmla="*/ 2112 w 2113"/>
                  <a:gd name="T7" fmla="*/ 491 h 1274"/>
                  <a:gd name="T8" fmla="*/ 2112 w 2113"/>
                  <a:gd name="T9" fmla="*/ 1130 h 1274"/>
                  <a:gd name="T10" fmla="*/ 873 w 2113"/>
                  <a:gd name="T11" fmla="*/ 1273 h 1274"/>
                  <a:gd name="T12" fmla="*/ 1311 w 2113"/>
                  <a:gd name="T13" fmla="*/ 987 h 1274"/>
                  <a:gd name="T14" fmla="*/ 0 w 2113"/>
                  <a:gd name="T15" fmla="*/ 210 h 12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13"/>
                  <a:gd name="T25" fmla="*/ 0 h 1274"/>
                  <a:gd name="T26" fmla="*/ 2113 w 2113"/>
                  <a:gd name="T27" fmla="*/ 1274 h 12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13" h="1274">
                    <a:moveTo>
                      <a:pt x="0" y="210"/>
                    </a:moveTo>
                    <a:lnTo>
                      <a:pt x="511" y="0"/>
                    </a:lnTo>
                    <a:lnTo>
                      <a:pt x="1746" y="705"/>
                    </a:lnTo>
                    <a:lnTo>
                      <a:pt x="2112" y="491"/>
                    </a:lnTo>
                    <a:lnTo>
                      <a:pt x="2112" y="1130"/>
                    </a:lnTo>
                    <a:lnTo>
                      <a:pt x="873" y="1273"/>
                    </a:lnTo>
                    <a:lnTo>
                      <a:pt x="1311" y="987"/>
                    </a:lnTo>
                    <a:lnTo>
                      <a:pt x="0" y="210"/>
                    </a:lnTo>
                  </a:path>
                </a:pathLst>
              </a:custGeom>
              <a:solidFill>
                <a:srgbClr val="00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20" name="Freeform 5">
                <a:extLst>
                  <a:ext uri="{FF2B5EF4-FFF2-40B4-BE49-F238E27FC236}">
                    <a16:creationId xmlns:a16="http://schemas.microsoft.com/office/drawing/2014/main" id="{57D5398D-E201-48A8-A6AF-A47AF5DED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" y="1754"/>
                <a:ext cx="1239" cy="359"/>
              </a:xfrm>
              <a:custGeom>
                <a:avLst/>
                <a:gdLst>
                  <a:gd name="T0" fmla="*/ 0 w 1239"/>
                  <a:gd name="T1" fmla="*/ 143 h 359"/>
                  <a:gd name="T2" fmla="*/ 1238 w 1239"/>
                  <a:gd name="T3" fmla="*/ 0 h 359"/>
                  <a:gd name="T4" fmla="*/ 1238 w 1239"/>
                  <a:gd name="T5" fmla="*/ 214 h 359"/>
                  <a:gd name="T6" fmla="*/ 0 w 1239"/>
                  <a:gd name="T7" fmla="*/ 358 h 359"/>
                  <a:gd name="T8" fmla="*/ 0 w 1239"/>
                  <a:gd name="T9" fmla="*/ 143 h 3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9"/>
                  <a:gd name="T16" fmla="*/ 0 h 359"/>
                  <a:gd name="T17" fmla="*/ 1239 w 1239"/>
                  <a:gd name="T18" fmla="*/ 359 h 3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9" h="359">
                    <a:moveTo>
                      <a:pt x="0" y="143"/>
                    </a:moveTo>
                    <a:lnTo>
                      <a:pt x="1238" y="0"/>
                    </a:lnTo>
                    <a:lnTo>
                      <a:pt x="1238" y="214"/>
                    </a:lnTo>
                    <a:lnTo>
                      <a:pt x="0" y="358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37917" name="Rectangle 28">
              <a:extLst>
                <a:ext uri="{FF2B5EF4-FFF2-40B4-BE49-F238E27FC236}">
                  <a16:creationId xmlns:a16="http://schemas.microsoft.com/office/drawing/2014/main" id="{7CE4C3E0-71FB-440D-98F3-E388BAD3CF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525463" y="1633538"/>
              <a:ext cx="30861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pt-BR" sz="1800" b="1"/>
                <a:t>Comissões regulares de igreja</a:t>
              </a:r>
            </a:p>
            <a:p>
              <a:r>
                <a:rPr lang="es-ES_tradnl" altLang="pt-BR" sz="1800" b="1"/>
                <a:t>e reuniões administrativas</a:t>
              </a:r>
            </a:p>
          </p:txBody>
        </p:sp>
      </p:grpSp>
      <p:grpSp>
        <p:nvGrpSpPr>
          <p:cNvPr id="6" name="Grupo 33">
            <a:extLst>
              <a:ext uri="{FF2B5EF4-FFF2-40B4-BE49-F238E27FC236}">
                <a16:creationId xmlns:a16="http://schemas.microsoft.com/office/drawing/2014/main" id="{F3133405-D089-4522-83CA-569CC9D754FA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1219200"/>
            <a:ext cx="2820988" cy="2135188"/>
            <a:chOff x="5943600" y="1219200"/>
            <a:chExt cx="2820988" cy="2135188"/>
          </a:xfrm>
        </p:grpSpPr>
        <p:grpSp>
          <p:nvGrpSpPr>
            <p:cNvPr id="37911" name="Group 10">
              <a:extLst>
                <a:ext uri="{FF2B5EF4-FFF2-40B4-BE49-F238E27FC236}">
                  <a16:creationId xmlns:a16="http://schemas.microsoft.com/office/drawing/2014/main" id="{5F5FCBE2-6C80-4441-810D-B17F8DE28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3600" y="1219200"/>
              <a:ext cx="2820988" cy="2135188"/>
              <a:chOff x="3744" y="768"/>
              <a:chExt cx="1777" cy="1345"/>
            </a:xfrm>
          </p:grpSpPr>
          <p:sp>
            <p:nvSpPr>
              <p:cNvPr id="37913" name="Freeform 7">
                <a:extLst>
                  <a:ext uri="{FF2B5EF4-FFF2-40B4-BE49-F238E27FC236}">
                    <a16:creationId xmlns:a16="http://schemas.microsoft.com/office/drawing/2014/main" id="{7BC8D202-6BFE-45C6-BF19-73E685C38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" y="958"/>
                <a:ext cx="1103" cy="898"/>
              </a:xfrm>
              <a:custGeom>
                <a:avLst/>
                <a:gdLst>
                  <a:gd name="T0" fmla="*/ 1102 w 1103"/>
                  <a:gd name="T1" fmla="*/ 0 h 898"/>
                  <a:gd name="T2" fmla="*/ 0 w 1103"/>
                  <a:gd name="T3" fmla="*/ 703 h 898"/>
                  <a:gd name="T4" fmla="*/ 0 w 1103"/>
                  <a:gd name="T5" fmla="*/ 897 h 898"/>
                  <a:gd name="T6" fmla="*/ 1102 w 1103"/>
                  <a:gd name="T7" fmla="*/ 193 h 898"/>
                  <a:gd name="T8" fmla="*/ 1102 w 1103"/>
                  <a:gd name="T9" fmla="*/ 0 h 8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3"/>
                  <a:gd name="T16" fmla="*/ 0 h 898"/>
                  <a:gd name="T17" fmla="*/ 1103 w 1103"/>
                  <a:gd name="T18" fmla="*/ 898 h 8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3" h="898">
                    <a:moveTo>
                      <a:pt x="1102" y="0"/>
                    </a:moveTo>
                    <a:lnTo>
                      <a:pt x="0" y="703"/>
                    </a:lnTo>
                    <a:lnTo>
                      <a:pt x="0" y="897"/>
                    </a:lnTo>
                    <a:lnTo>
                      <a:pt x="1102" y="193"/>
                    </a:lnTo>
                    <a:lnTo>
                      <a:pt x="1102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14" name="Freeform 8">
                <a:extLst>
                  <a:ext uri="{FF2B5EF4-FFF2-40B4-BE49-F238E27FC236}">
                    <a16:creationId xmlns:a16="http://schemas.microsoft.com/office/drawing/2014/main" id="{19A3EDB0-8BCA-4EEC-B6EB-DAF3C2FA0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768"/>
                <a:ext cx="1777" cy="1153"/>
              </a:xfrm>
              <a:custGeom>
                <a:avLst/>
                <a:gdLst>
                  <a:gd name="T0" fmla="*/ 1776 w 1777"/>
                  <a:gd name="T1" fmla="*/ 190 h 1153"/>
                  <a:gd name="T2" fmla="*/ 1348 w 1777"/>
                  <a:gd name="T3" fmla="*/ 0 h 1153"/>
                  <a:gd name="T4" fmla="*/ 304 w 1777"/>
                  <a:gd name="T5" fmla="*/ 638 h 1153"/>
                  <a:gd name="T6" fmla="*/ 0 w 1777"/>
                  <a:gd name="T7" fmla="*/ 445 h 1153"/>
                  <a:gd name="T8" fmla="*/ 0 w 1777"/>
                  <a:gd name="T9" fmla="*/ 1022 h 1153"/>
                  <a:gd name="T10" fmla="*/ 1040 w 1777"/>
                  <a:gd name="T11" fmla="*/ 1152 h 1153"/>
                  <a:gd name="T12" fmla="*/ 674 w 1777"/>
                  <a:gd name="T13" fmla="*/ 893 h 1153"/>
                  <a:gd name="T14" fmla="*/ 1776 w 1777"/>
                  <a:gd name="T15" fmla="*/ 190 h 11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7"/>
                  <a:gd name="T25" fmla="*/ 0 h 1153"/>
                  <a:gd name="T26" fmla="*/ 1777 w 1777"/>
                  <a:gd name="T27" fmla="*/ 1153 h 11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7" h="1153">
                    <a:moveTo>
                      <a:pt x="1776" y="190"/>
                    </a:moveTo>
                    <a:lnTo>
                      <a:pt x="1348" y="0"/>
                    </a:lnTo>
                    <a:lnTo>
                      <a:pt x="304" y="638"/>
                    </a:lnTo>
                    <a:lnTo>
                      <a:pt x="0" y="445"/>
                    </a:lnTo>
                    <a:lnTo>
                      <a:pt x="0" y="1022"/>
                    </a:lnTo>
                    <a:lnTo>
                      <a:pt x="1040" y="1152"/>
                    </a:lnTo>
                    <a:lnTo>
                      <a:pt x="674" y="893"/>
                    </a:lnTo>
                    <a:lnTo>
                      <a:pt x="1776" y="190"/>
                    </a:lnTo>
                  </a:path>
                </a:pathLst>
              </a:custGeom>
              <a:solidFill>
                <a:srgbClr val="00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15" name="Freeform 9">
                <a:extLst>
                  <a:ext uri="{FF2B5EF4-FFF2-40B4-BE49-F238E27FC236}">
                    <a16:creationId xmlns:a16="http://schemas.microsoft.com/office/drawing/2014/main" id="{19A1413D-2D24-444A-BF4D-509EA7448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1788"/>
                <a:ext cx="1041" cy="325"/>
              </a:xfrm>
              <a:custGeom>
                <a:avLst/>
                <a:gdLst>
                  <a:gd name="T0" fmla="*/ 1040 w 1041"/>
                  <a:gd name="T1" fmla="*/ 129 h 325"/>
                  <a:gd name="T2" fmla="*/ 0 w 1041"/>
                  <a:gd name="T3" fmla="*/ 0 h 325"/>
                  <a:gd name="T4" fmla="*/ 0 w 1041"/>
                  <a:gd name="T5" fmla="*/ 194 h 325"/>
                  <a:gd name="T6" fmla="*/ 1040 w 1041"/>
                  <a:gd name="T7" fmla="*/ 324 h 325"/>
                  <a:gd name="T8" fmla="*/ 1040 w 1041"/>
                  <a:gd name="T9" fmla="*/ 129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1"/>
                  <a:gd name="T16" fmla="*/ 0 h 325"/>
                  <a:gd name="T17" fmla="*/ 1041 w 1041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1" h="325">
                    <a:moveTo>
                      <a:pt x="1040" y="129"/>
                    </a:moveTo>
                    <a:lnTo>
                      <a:pt x="0" y="0"/>
                    </a:lnTo>
                    <a:lnTo>
                      <a:pt x="0" y="194"/>
                    </a:lnTo>
                    <a:lnTo>
                      <a:pt x="1040" y="324"/>
                    </a:lnTo>
                    <a:lnTo>
                      <a:pt x="1040" y="129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37912" name="Rectangle 29">
              <a:extLst>
                <a:ext uri="{FF2B5EF4-FFF2-40B4-BE49-F238E27FC236}">
                  <a16:creationId xmlns:a16="http://schemas.microsoft.com/office/drawing/2014/main" id="{C1808958-29F4-4B0F-9C02-0B7D6B14C0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40000">
              <a:off x="5945002" y="1859714"/>
              <a:ext cx="2500685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pt-BR" sz="1800" b="1"/>
                <a:t>Sábados de pacto anual</a:t>
              </a:r>
            </a:p>
          </p:txBody>
        </p:sp>
      </p:grpSp>
      <p:grpSp>
        <p:nvGrpSpPr>
          <p:cNvPr id="8" name="Grupo 34">
            <a:extLst>
              <a:ext uri="{FF2B5EF4-FFF2-40B4-BE49-F238E27FC236}">
                <a16:creationId xmlns:a16="http://schemas.microsoft.com/office/drawing/2014/main" id="{4A66F409-B0E8-463A-AF90-1C3AA166816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114800"/>
            <a:ext cx="3140075" cy="2592388"/>
            <a:chOff x="304800" y="4114800"/>
            <a:chExt cx="3140075" cy="2592388"/>
          </a:xfrm>
        </p:grpSpPr>
        <p:grpSp>
          <p:nvGrpSpPr>
            <p:cNvPr id="37904" name="Group 16">
              <a:extLst>
                <a:ext uri="{FF2B5EF4-FFF2-40B4-BE49-F238E27FC236}">
                  <a16:creationId xmlns:a16="http://schemas.microsoft.com/office/drawing/2014/main" id="{7281802B-6021-432F-9957-EFDB8F613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4114800"/>
              <a:ext cx="3140075" cy="2592388"/>
              <a:chOff x="192" y="2592"/>
              <a:chExt cx="1978" cy="1633"/>
            </a:xfrm>
          </p:grpSpPr>
          <p:sp>
            <p:nvSpPr>
              <p:cNvPr id="37906" name="Freeform 11">
                <a:extLst>
                  <a:ext uri="{FF2B5EF4-FFF2-40B4-BE49-F238E27FC236}">
                    <a16:creationId xmlns:a16="http://schemas.microsoft.com/office/drawing/2014/main" id="{AE3EF17F-74B9-4185-84F5-4D4D4BBD6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" y="3098"/>
                <a:ext cx="1263" cy="1127"/>
              </a:xfrm>
              <a:custGeom>
                <a:avLst/>
                <a:gdLst>
                  <a:gd name="T0" fmla="*/ 0 w 1263"/>
                  <a:gd name="T1" fmla="*/ 847 h 1127"/>
                  <a:gd name="T2" fmla="*/ 0 w 1263"/>
                  <a:gd name="T3" fmla="*/ 1126 h 1127"/>
                  <a:gd name="T4" fmla="*/ 1262 w 1263"/>
                  <a:gd name="T5" fmla="*/ 170 h 1127"/>
                  <a:gd name="T6" fmla="*/ 1262 w 1263"/>
                  <a:gd name="T7" fmla="*/ 0 h 1127"/>
                  <a:gd name="T8" fmla="*/ 0 w 1263"/>
                  <a:gd name="T9" fmla="*/ 847 h 1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3"/>
                  <a:gd name="T16" fmla="*/ 0 h 1127"/>
                  <a:gd name="T17" fmla="*/ 1263 w 1263"/>
                  <a:gd name="T18" fmla="*/ 1127 h 1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3" h="1127">
                    <a:moveTo>
                      <a:pt x="0" y="847"/>
                    </a:moveTo>
                    <a:lnTo>
                      <a:pt x="0" y="1126"/>
                    </a:lnTo>
                    <a:lnTo>
                      <a:pt x="1262" y="170"/>
                    </a:lnTo>
                    <a:lnTo>
                      <a:pt x="1262" y="0"/>
                    </a:lnTo>
                    <a:lnTo>
                      <a:pt x="0" y="847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07" name="Freeform 12">
                <a:extLst>
                  <a:ext uri="{FF2B5EF4-FFF2-40B4-BE49-F238E27FC236}">
                    <a16:creationId xmlns:a16="http://schemas.microsoft.com/office/drawing/2014/main" id="{2821CE39-21FC-4050-8790-694BA15AE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4" y="2592"/>
                <a:ext cx="277" cy="340"/>
              </a:xfrm>
              <a:custGeom>
                <a:avLst/>
                <a:gdLst>
                  <a:gd name="T0" fmla="*/ 276 w 277"/>
                  <a:gd name="T1" fmla="*/ 168 h 340"/>
                  <a:gd name="T2" fmla="*/ 276 w 277"/>
                  <a:gd name="T3" fmla="*/ 339 h 340"/>
                  <a:gd name="T4" fmla="*/ 0 w 277"/>
                  <a:gd name="T5" fmla="*/ 130 h 340"/>
                  <a:gd name="T6" fmla="*/ 0 w 277"/>
                  <a:gd name="T7" fmla="*/ 0 h 340"/>
                  <a:gd name="T8" fmla="*/ 276 w 277"/>
                  <a:gd name="T9" fmla="*/ 168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"/>
                  <a:gd name="T16" fmla="*/ 0 h 340"/>
                  <a:gd name="T17" fmla="*/ 277 w 277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" h="340">
                    <a:moveTo>
                      <a:pt x="276" y="168"/>
                    </a:moveTo>
                    <a:lnTo>
                      <a:pt x="276" y="339"/>
                    </a:lnTo>
                    <a:lnTo>
                      <a:pt x="0" y="130"/>
                    </a:lnTo>
                    <a:lnTo>
                      <a:pt x="0" y="0"/>
                    </a:lnTo>
                    <a:lnTo>
                      <a:pt x="276" y="168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08" name="Freeform 13">
                <a:extLst>
                  <a:ext uri="{FF2B5EF4-FFF2-40B4-BE49-F238E27FC236}">
                    <a16:creationId xmlns:a16="http://schemas.microsoft.com/office/drawing/2014/main" id="{C0501DC8-AD9E-49F5-A327-3DF1FAACF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2592"/>
                <a:ext cx="1978" cy="1354"/>
              </a:xfrm>
              <a:custGeom>
                <a:avLst/>
                <a:gdLst>
                  <a:gd name="T0" fmla="*/ 0 w 1978"/>
                  <a:gd name="T1" fmla="*/ 844 h 1354"/>
                  <a:gd name="T2" fmla="*/ 1318 w 1978"/>
                  <a:gd name="T3" fmla="*/ 167 h 1354"/>
                  <a:gd name="T4" fmla="*/ 1042 w 1978"/>
                  <a:gd name="T5" fmla="*/ 0 h 1354"/>
                  <a:gd name="T6" fmla="*/ 1921 w 1978"/>
                  <a:gd name="T7" fmla="*/ 54 h 1354"/>
                  <a:gd name="T8" fmla="*/ 1977 w 1978"/>
                  <a:gd name="T9" fmla="*/ 730 h 1354"/>
                  <a:gd name="T10" fmla="*/ 1701 w 1978"/>
                  <a:gd name="T11" fmla="*/ 506 h 1354"/>
                  <a:gd name="T12" fmla="*/ 438 w 1978"/>
                  <a:gd name="T13" fmla="*/ 1353 h 1354"/>
                  <a:gd name="T14" fmla="*/ 0 w 1978"/>
                  <a:gd name="T15" fmla="*/ 844 h 13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78"/>
                  <a:gd name="T25" fmla="*/ 0 h 1354"/>
                  <a:gd name="T26" fmla="*/ 1978 w 1978"/>
                  <a:gd name="T27" fmla="*/ 1354 h 13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78" h="1354">
                    <a:moveTo>
                      <a:pt x="0" y="844"/>
                    </a:moveTo>
                    <a:lnTo>
                      <a:pt x="1318" y="167"/>
                    </a:lnTo>
                    <a:lnTo>
                      <a:pt x="1042" y="0"/>
                    </a:lnTo>
                    <a:lnTo>
                      <a:pt x="1921" y="54"/>
                    </a:lnTo>
                    <a:lnTo>
                      <a:pt x="1977" y="730"/>
                    </a:lnTo>
                    <a:lnTo>
                      <a:pt x="1701" y="506"/>
                    </a:lnTo>
                    <a:lnTo>
                      <a:pt x="438" y="1353"/>
                    </a:lnTo>
                    <a:lnTo>
                      <a:pt x="0" y="844"/>
                    </a:lnTo>
                  </a:path>
                </a:pathLst>
              </a:custGeom>
              <a:solidFill>
                <a:srgbClr val="00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09" name="Freeform 14">
                <a:extLst>
                  <a:ext uri="{FF2B5EF4-FFF2-40B4-BE49-F238E27FC236}">
                    <a16:creationId xmlns:a16="http://schemas.microsoft.com/office/drawing/2014/main" id="{2FE8731D-F3D3-40CB-9A33-91A9CC4A6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3437"/>
                <a:ext cx="440" cy="788"/>
              </a:xfrm>
              <a:custGeom>
                <a:avLst/>
                <a:gdLst>
                  <a:gd name="T0" fmla="*/ 0 w 440"/>
                  <a:gd name="T1" fmla="*/ 0 h 788"/>
                  <a:gd name="T2" fmla="*/ 439 w 440"/>
                  <a:gd name="T3" fmla="*/ 508 h 788"/>
                  <a:gd name="T4" fmla="*/ 439 w 440"/>
                  <a:gd name="T5" fmla="*/ 787 h 788"/>
                  <a:gd name="T6" fmla="*/ 0 w 440"/>
                  <a:gd name="T7" fmla="*/ 254 h 788"/>
                  <a:gd name="T8" fmla="*/ 0 w 440"/>
                  <a:gd name="T9" fmla="*/ 0 h 7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0"/>
                  <a:gd name="T16" fmla="*/ 0 h 788"/>
                  <a:gd name="T17" fmla="*/ 440 w 440"/>
                  <a:gd name="T18" fmla="*/ 788 h 7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0" h="788">
                    <a:moveTo>
                      <a:pt x="0" y="0"/>
                    </a:moveTo>
                    <a:lnTo>
                      <a:pt x="439" y="508"/>
                    </a:lnTo>
                    <a:lnTo>
                      <a:pt x="439" y="787"/>
                    </a:lnTo>
                    <a:lnTo>
                      <a:pt x="0" y="25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10" name="Freeform 15">
                <a:extLst>
                  <a:ext uri="{FF2B5EF4-FFF2-40B4-BE49-F238E27FC236}">
                    <a16:creationId xmlns:a16="http://schemas.microsoft.com/office/drawing/2014/main" id="{1D96494D-8010-402D-B0B8-F09B7A476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3098"/>
                <a:ext cx="277" cy="418"/>
              </a:xfrm>
              <a:custGeom>
                <a:avLst/>
                <a:gdLst>
                  <a:gd name="T0" fmla="*/ 0 w 277"/>
                  <a:gd name="T1" fmla="*/ 0 h 418"/>
                  <a:gd name="T2" fmla="*/ 0 w 277"/>
                  <a:gd name="T3" fmla="*/ 170 h 418"/>
                  <a:gd name="T4" fmla="*/ 276 w 277"/>
                  <a:gd name="T5" fmla="*/ 417 h 418"/>
                  <a:gd name="T6" fmla="*/ 276 w 277"/>
                  <a:gd name="T7" fmla="*/ 224 h 418"/>
                  <a:gd name="T8" fmla="*/ 0 w 277"/>
                  <a:gd name="T9" fmla="*/ 0 h 4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"/>
                  <a:gd name="T16" fmla="*/ 0 h 418"/>
                  <a:gd name="T17" fmla="*/ 277 w 277"/>
                  <a:gd name="T18" fmla="*/ 418 h 4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" h="418">
                    <a:moveTo>
                      <a:pt x="0" y="0"/>
                    </a:moveTo>
                    <a:lnTo>
                      <a:pt x="0" y="170"/>
                    </a:lnTo>
                    <a:lnTo>
                      <a:pt x="276" y="417"/>
                    </a:lnTo>
                    <a:lnTo>
                      <a:pt x="276" y="2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37905" name="Rectangle 30">
              <a:extLst>
                <a:ext uri="{FF2B5EF4-FFF2-40B4-BE49-F238E27FC236}">
                  <a16:creationId xmlns:a16="http://schemas.microsoft.com/office/drawing/2014/main" id="{E1F9B45F-B172-490D-9B0B-2E30151236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860000">
              <a:off x="523875" y="4875213"/>
              <a:ext cx="2724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pt-BR" sz="1800" b="1"/>
                <a:t>Planos estratégicos anuais</a:t>
              </a:r>
            </a:p>
            <a:p>
              <a:r>
                <a:rPr lang="es-ES_tradnl" altLang="pt-BR" sz="1800" b="1"/>
                <a:t>Orçamento de Igreja</a:t>
              </a:r>
            </a:p>
          </p:txBody>
        </p:sp>
      </p:grpSp>
      <p:grpSp>
        <p:nvGrpSpPr>
          <p:cNvPr id="10" name="Grupo 35">
            <a:extLst>
              <a:ext uri="{FF2B5EF4-FFF2-40B4-BE49-F238E27FC236}">
                <a16:creationId xmlns:a16="http://schemas.microsoft.com/office/drawing/2014/main" id="{47DE2DFE-1B43-4D37-A7FC-FE5937FDD245}"/>
              </a:ext>
            </a:extLst>
          </p:cNvPr>
          <p:cNvGrpSpPr>
            <a:grpSpLocks/>
          </p:cNvGrpSpPr>
          <p:nvPr/>
        </p:nvGrpSpPr>
        <p:grpSpPr bwMode="auto">
          <a:xfrm>
            <a:off x="6042025" y="4114800"/>
            <a:ext cx="3027363" cy="2743200"/>
            <a:chOff x="6042025" y="4114800"/>
            <a:chExt cx="3027363" cy="2743200"/>
          </a:xfrm>
        </p:grpSpPr>
        <p:grpSp>
          <p:nvGrpSpPr>
            <p:cNvPr id="37897" name="Group 22">
              <a:extLst>
                <a:ext uri="{FF2B5EF4-FFF2-40B4-BE49-F238E27FC236}">
                  <a16:creationId xmlns:a16="http://schemas.microsoft.com/office/drawing/2014/main" id="{7FE8183C-9740-4C6B-8A94-BA07FA7CEE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4114800"/>
              <a:ext cx="2897188" cy="2743200"/>
              <a:chOff x="3888" y="2592"/>
              <a:chExt cx="1825" cy="1728"/>
            </a:xfrm>
          </p:grpSpPr>
          <p:sp>
            <p:nvSpPr>
              <p:cNvPr id="37899" name="Freeform 17">
                <a:extLst>
                  <a:ext uri="{FF2B5EF4-FFF2-40B4-BE49-F238E27FC236}">
                    <a16:creationId xmlns:a16="http://schemas.microsoft.com/office/drawing/2014/main" id="{208106C7-EE3B-450E-9275-2571004EA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3127"/>
                <a:ext cx="1169" cy="1193"/>
              </a:xfrm>
              <a:custGeom>
                <a:avLst/>
                <a:gdLst>
                  <a:gd name="T0" fmla="*/ 1168 w 1169"/>
                  <a:gd name="T1" fmla="*/ 896 h 1193"/>
                  <a:gd name="T2" fmla="*/ 1168 w 1169"/>
                  <a:gd name="T3" fmla="*/ 1192 h 1193"/>
                  <a:gd name="T4" fmla="*/ 0 w 1169"/>
                  <a:gd name="T5" fmla="*/ 180 h 1193"/>
                  <a:gd name="T6" fmla="*/ 0 w 1169"/>
                  <a:gd name="T7" fmla="*/ 0 h 1193"/>
                  <a:gd name="T8" fmla="*/ 1168 w 1169"/>
                  <a:gd name="T9" fmla="*/ 896 h 1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9"/>
                  <a:gd name="T16" fmla="*/ 0 h 1193"/>
                  <a:gd name="T17" fmla="*/ 1169 w 1169"/>
                  <a:gd name="T18" fmla="*/ 1193 h 1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9" h="1193">
                    <a:moveTo>
                      <a:pt x="1168" y="896"/>
                    </a:moveTo>
                    <a:lnTo>
                      <a:pt x="1168" y="1192"/>
                    </a:lnTo>
                    <a:lnTo>
                      <a:pt x="0" y="180"/>
                    </a:lnTo>
                    <a:lnTo>
                      <a:pt x="0" y="0"/>
                    </a:lnTo>
                    <a:lnTo>
                      <a:pt x="1168" y="896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00" name="Freeform 18">
                <a:extLst>
                  <a:ext uri="{FF2B5EF4-FFF2-40B4-BE49-F238E27FC236}">
                    <a16:creationId xmlns:a16="http://schemas.microsoft.com/office/drawing/2014/main" id="{64051E25-A96E-4AF1-8AEA-2945913A9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" y="2592"/>
                <a:ext cx="253" cy="360"/>
              </a:xfrm>
              <a:custGeom>
                <a:avLst/>
                <a:gdLst>
                  <a:gd name="T0" fmla="*/ 0 w 253"/>
                  <a:gd name="T1" fmla="*/ 178 h 360"/>
                  <a:gd name="T2" fmla="*/ 0 w 253"/>
                  <a:gd name="T3" fmla="*/ 359 h 360"/>
                  <a:gd name="T4" fmla="*/ 252 w 253"/>
                  <a:gd name="T5" fmla="*/ 137 h 360"/>
                  <a:gd name="T6" fmla="*/ 252 w 253"/>
                  <a:gd name="T7" fmla="*/ 0 h 360"/>
                  <a:gd name="T8" fmla="*/ 0 w 253"/>
                  <a:gd name="T9" fmla="*/ 178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3"/>
                  <a:gd name="T16" fmla="*/ 0 h 360"/>
                  <a:gd name="T17" fmla="*/ 253 w 253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3" h="360">
                    <a:moveTo>
                      <a:pt x="0" y="178"/>
                    </a:moveTo>
                    <a:lnTo>
                      <a:pt x="0" y="359"/>
                    </a:lnTo>
                    <a:lnTo>
                      <a:pt x="252" y="137"/>
                    </a:lnTo>
                    <a:lnTo>
                      <a:pt x="252" y="0"/>
                    </a:lnTo>
                    <a:lnTo>
                      <a:pt x="0" y="178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01" name="Freeform 19">
                <a:extLst>
                  <a:ext uri="{FF2B5EF4-FFF2-40B4-BE49-F238E27FC236}">
                    <a16:creationId xmlns:a16="http://schemas.microsoft.com/office/drawing/2014/main" id="{1E3454F3-3DD1-46C1-8438-A3A23FA72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592"/>
                <a:ext cx="1825" cy="1433"/>
              </a:xfrm>
              <a:custGeom>
                <a:avLst/>
                <a:gdLst>
                  <a:gd name="T0" fmla="*/ 1824 w 1825"/>
                  <a:gd name="T1" fmla="*/ 893 h 1433"/>
                  <a:gd name="T2" fmla="*/ 608 w 1825"/>
                  <a:gd name="T3" fmla="*/ 177 h 1433"/>
                  <a:gd name="T4" fmla="*/ 861 w 1825"/>
                  <a:gd name="T5" fmla="*/ 0 h 1433"/>
                  <a:gd name="T6" fmla="*/ 50 w 1825"/>
                  <a:gd name="T7" fmla="*/ 57 h 1433"/>
                  <a:gd name="T8" fmla="*/ 0 w 1825"/>
                  <a:gd name="T9" fmla="*/ 773 h 1433"/>
                  <a:gd name="T10" fmla="*/ 252 w 1825"/>
                  <a:gd name="T11" fmla="*/ 535 h 1433"/>
                  <a:gd name="T12" fmla="*/ 1421 w 1825"/>
                  <a:gd name="T13" fmla="*/ 1432 h 1433"/>
                  <a:gd name="T14" fmla="*/ 1824 w 1825"/>
                  <a:gd name="T15" fmla="*/ 893 h 14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25"/>
                  <a:gd name="T25" fmla="*/ 0 h 1433"/>
                  <a:gd name="T26" fmla="*/ 1825 w 1825"/>
                  <a:gd name="T27" fmla="*/ 1433 h 14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25" h="1433">
                    <a:moveTo>
                      <a:pt x="1824" y="893"/>
                    </a:moveTo>
                    <a:lnTo>
                      <a:pt x="608" y="177"/>
                    </a:lnTo>
                    <a:lnTo>
                      <a:pt x="861" y="0"/>
                    </a:lnTo>
                    <a:lnTo>
                      <a:pt x="50" y="57"/>
                    </a:lnTo>
                    <a:lnTo>
                      <a:pt x="0" y="773"/>
                    </a:lnTo>
                    <a:lnTo>
                      <a:pt x="252" y="535"/>
                    </a:lnTo>
                    <a:lnTo>
                      <a:pt x="1421" y="1432"/>
                    </a:lnTo>
                    <a:lnTo>
                      <a:pt x="1824" y="893"/>
                    </a:lnTo>
                  </a:path>
                </a:pathLst>
              </a:custGeom>
              <a:solidFill>
                <a:srgbClr val="00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02" name="Freeform 20">
                <a:extLst>
                  <a:ext uri="{FF2B5EF4-FFF2-40B4-BE49-F238E27FC236}">
                    <a16:creationId xmlns:a16="http://schemas.microsoft.com/office/drawing/2014/main" id="{DD3ECAEC-F1FA-4869-AAE4-1624FC795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" y="3486"/>
                <a:ext cx="404" cy="834"/>
              </a:xfrm>
              <a:custGeom>
                <a:avLst/>
                <a:gdLst>
                  <a:gd name="T0" fmla="*/ 403 w 404"/>
                  <a:gd name="T1" fmla="*/ 0 h 834"/>
                  <a:gd name="T2" fmla="*/ 0 w 404"/>
                  <a:gd name="T3" fmla="*/ 538 h 834"/>
                  <a:gd name="T4" fmla="*/ 0 w 404"/>
                  <a:gd name="T5" fmla="*/ 833 h 834"/>
                  <a:gd name="T6" fmla="*/ 403 w 404"/>
                  <a:gd name="T7" fmla="*/ 269 h 834"/>
                  <a:gd name="T8" fmla="*/ 403 w 404"/>
                  <a:gd name="T9" fmla="*/ 0 h 8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4"/>
                  <a:gd name="T16" fmla="*/ 0 h 834"/>
                  <a:gd name="T17" fmla="*/ 404 w 404"/>
                  <a:gd name="T18" fmla="*/ 834 h 8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4" h="834">
                    <a:moveTo>
                      <a:pt x="403" y="0"/>
                    </a:moveTo>
                    <a:lnTo>
                      <a:pt x="0" y="538"/>
                    </a:lnTo>
                    <a:lnTo>
                      <a:pt x="0" y="833"/>
                    </a:lnTo>
                    <a:lnTo>
                      <a:pt x="403" y="269"/>
                    </a:lnTo>
                    <a:lnTo>
                      <a:pt x="403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  <p:sp>
            <p:nvSpPr>
              <p:cNvPr id="37903" name="Freeform 21">
                <a:extLst>
                  <a:ext uri="{FF2B5EF4-FFF2-40B4-BE49-F238E27FC236}">
                    <a16:creationId xmlns:a16="http://schemas.microsoft.com/office/drawing/2014/main" id="{BC4B2E58-125D-442B-8A22-BD7DEB3AB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3127"/>
                <a:ext cx="254" cy="443"/>
              </a:xfrm>
              <a:custGeom>
                <a:avLst/>
                <a:gdLst>
                  <a:gd name="T0" fmla="*/ 253 w 254"/>
                  <a:gd name="T1" fmla="*/ 0 h 443"/>
                  <a:gd name="T2" fmla="*/ 253 w 254"/>
                  <a:gd name="T3" fmla="*/ 180 h 443"/>
                  <a:gd name="T4" fmla="*/ 0 w 254"/>
                  <a:gd name="T5" fmla="*/ 442 h 443"/>
                  <a:gd name="T6" fmla="*/ 0 w 254"/>
                  <a:gd name="T7" fmla="*/ 238 h 443"/>
                  <a:gd name="T8" fmla="*/ 253 w 254"/>
                  <a:gd name="T9" fmla="*/ 0 h 4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43"/>
                  <a:gd name="T17" fmla="*/ 254 w 254"/>
                  <a:gd name="T18" fmla="*/ 443 h 4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43">
                    <a:moveTo>
                      <a:pt x="253" y="0"/>
                    </a:moveTo>
                    <a:lnTo>
                      <a:pt x="253" y="180"/>
                    </a:lnTo>
                    <a:lnTo>
                      <a:pt x="0" y="442"/>
                    </a:lnTo>
                    <a:lnTo>
                      <a:pt x="0" y="238"/>
                    </a:lnTo>
                    <a:lnTo>
                      <a:pt x="253" y="0"/>
                    </a:lnTo>
                  </a:path>
                </a:pathLst>
              </a:custGeom>
              <a:solidFill>
                <a:srgbClr val="0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37898" name="Rectangle 31">
              <a:extLst>
                <a:ext uri="{FF2B5EF4-FFF2-40B4-BE49-F238E27FC236}">
                  <a16:creationId xmlns:a16="http://schemas.microsoft.com/office/drawing/2014/main" id="{C9B499B2-DA1A-4CB7-9DCE-C4DD3B7A47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20000">
              <a:off x="6042025" y="4929188"/>
              <a:ext cx="29400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s-ES_tradnl" altLang="pt-BR" sz="1800" b="1"/>
                <a:t>Mordomia anual</a:t>
              </a:r>
            </a:p>
            <a:p>
              <a:pPr algn="ctr"/>
              <a:r>
                <a:rPr lang="es-ES_tradnl" altLang="pt-BR" sz="1800" b="1"/>
                <a:t>Reavivamentos e seminários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5">
            <a:extLst>
              <a:ext uri="{FF2B5EF4-FFF2-40B4-BE49-F238E27FC236}">
                <a16:creationId xmlns:a16="http://schemas.microsoft.com/office/drawing/2014/main" id="{A28FEDBE-BBCE-43FD-AC86-2BFBBDE9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0706CC-7D5B-4830-AD05-E3CFBD7D7ADA}" type="slidenum">
              <a:rPr lang="es-ES_tradnl" altLang="pt-BR"/>
              <a:pPr/>
              <a:t>26</a:t>
            </a:fld>
            <a:endParaRPr lang="es-ES_tradnl" altLang="pt-B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86F1F641-9A4F-4A0B-A422-69A564494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1500188"/>
            <a:ext cx="77724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s-ES_tradnl" altLang="pt-BR" sz="3200" b="1">
                <a:solidFill>
                  <a:srgbClr val="FF0000"/>
                </a:solidFill>
              </a:rPr>
              <a:t>PLANOS ESTRATÉGICOS E ORÇAMENTOS DE IGREJA ANUALMENTE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439B9B9-F3D7-46F4-9F5B-8BF5FE362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3786188"/>
            <a:ext cx="8929687" cy="292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ES_tradnl" altLang="pt-BR" sz="2800" b="1">
                <a:solidFill>
                  <a:schemeClr val="bg1"/>
                </a:solidFill>
              </a:rPr>
              <a:t>Deve incluir a participação de todas as áreas da igreja.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ES_tradnl" altLang="pt-BR" sz="2800" b="1">
                <a:solidFill>
                  <a:schemeClr val="bg1"/>
                </a:solidFill>
              </a:rPr>
              <a:t>Deve considerar cuidadosamente a missão da igreja.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ES_tradnl" altLang="pt-BR" sz="2800" b="1">
                <a:solidFill>
                  <a:schemeClr val="bg1"/>
                </a:solidFill>
              </a:rPr>
              <a:t>Estuda um plano financeiro que envolva todos os departamentos da Igreja.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ES_tradnl" altLang="pt-BR" sz="2800" b="1">
                <a:solidFill>
                  <a:schemeClr val="bg1"/>
                </a:solidFill>
              </a:rPr>
              <a:t>Examina os planos estratégicos votados em reuniões administrativas.</a:t>
            </a:r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804995FD-4902-4C0D-ACC2-610E04593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786063"/>
            <a:ext cx="8501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pt-BR" sz="2800" b="1">
                <a:solidFill>
                  <a:srgbClr val="FFFF00"/>
                </a:solidFill>
              </a:rPr>
              <a:t>A missão da Igreja é o mesmo fundamento de planos estratégicos e orçamento.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0" grpId="0" build="p" animBg="1"/>
      <p:bldP spid="399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3CE0"/>
            </a:gs>
            <a:gs pos="100000">
              <a:srgbClr val="C58A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5">
            <a:extLst>
              <a:ext uri="{FF2B5EF4-FFF2-40B4-BE49-F238E27FC236}">
                <a16:creationId xmlns:a16="http://schemas.microsoft.com/office/drawing/2014/main" id="{3E8F854F-6B2E-4B62-AA4B-EC6AA182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257C1F-0B54-4DD7-9E61-779BFD2B1EA4}" type="slidenum">
              <a:rPr lang="es-ES_tradnl" altLang="pt-BR"/>
              <a:pPr/>
              <a:t>27</a:t>
            </a:fld>
            <a:endParaRPr lang="es-ES_tradnl" altLang="pt-BR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E7F895C7-9AFC-401B-9EDB-1552A3E11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357313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s-ES_tradnl" altLang="pt-BR" sz="3200" b="1">
                <a:solidFill>
                  <a:srgbClr val="FF0000"/>
                </a:solidFill>
              </a:rPr>
              <a:t>REUNIÕES REGULARES DA COMISSÃO DE IGREJA E ADMINISTRATIVA</a:t>
            </a:r>
          </a:p>
        </p:txBody>
      </p:sp>
      <p:sp>
        <p:nvSpPr>
          <p:cNvPr id="1030" name="Rectangle 4">
            <a:extLst>
              <a:ext uri="{FF2B5EF4-FFF2-40B4-BE49-F238E27FC236}">
                <a16:creationId xmlns:a16="http://schemas.microsoft.com/office/drawing/2014/main" id="{82F0A364-68F3-48EC-97EE-26A595C5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643188"/>
            <a:ext cx="885666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Uma revisão mensal dos planos estratégicos e orçamento.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Reuniões administrativas dinâmicas.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Relatório de tesouraria.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ES_tradnl" altLang="pt-BR" b="1">
                <a:solidFill>
                  <a:schemeClr val="bg1"/>
                </a:solidFill>
              </a:rPr>
              <a:t>Analisar o auto-sustento e seu apoio à missão da igreja.</a:t>
            </a:r>
          </a:p>
        </p:txBody>
      </p:sp>
      <p:sp>
        <p:nvSpPr>
          <p:cNvPr id="1031" name="Rectangle 5">
            <a:extLst>
              <a:ext uri="{FF2B5EF4-FFF2-40B4-BE49-F238E27FC236}">
                <a16:creationId xmlns:a16="http://schemas.microsoft.com/office/drawing/2014/main" id="{00D9DFEB-2E0F-4FEF-BEB8-88B9E3D2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25" y="5000625"/>
            <a:ext cx="4691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pt-BR" sz="3200" b="1">
                <a:solidFill>
                  <a:srgbClr val="FF0000"/>
                </a:solidFill>
              </a:rPr>
              <a:t>Aumenta a confiança</a:t>
            </a:r>
          </a:p>
        </p:txBody>
      </p:sp>
      <p:pic>
        <p:nvPicPr>
          <p:cNvPr id="7" name="Imagem 6" descr="Pessoas 9,.jpg">
            <a:extLst>
              <a:ext uri="{FF2B5EF4-FFF2-40B4-BE49-F238E27FC236}">
                <a16:creationId xmlns:a16="http://schemas.microsoft.com/office/drawing/2014/main" id="{E42E8246-C15D-4C4D-A9C1-CC4AD4A3A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4857750"/>
            <a:ext cx="3468688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build="p" bldLvl="5"/>
      <p:bldP spid="10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5">
            <a:extLst>
              <a:ext uri="{FF2B5EF4-FFF2-40B4-BE49-F238E27FC236}">
                <a16:creationId xmlns:a16="http://schemas.microsoft.com/office/drawing/2014/main" id="{A8B0A467-A5FB-4892-B323-33EE0567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6E2142-8090-4BB5-A353-7374AA7790F4}" type="slidenum">
              <a:rPr lang="es-ES_tradnl" altLang="pt-BR"/>
              <a:pPr/>
              <a:t>28</a:t>
            </a:fld>
            <a:endParaRPr lang="es-ES_tradnl" altLang="pt-BR"/>
          </a:p>
        </p:txBody>
      </p:sp>
      <p:sp>
        <p:nvSpPr>
          <p:cNvPr id="40965" name="Rectangle 4">
            <a:extLst>
              <a:ext uri="{FF2B5EF4-FFF2-40B4-BE49-F238E27FC236}">
                <a16:creationId xmlns:a16="http://schemas.microsoft.com/office/drawing/2014/main" id="{E45C9D3E-1C8E-4F4D-AAA3-FCB6A4D85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285875"/>
            <a:ext cx="7772400" cy="96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pt-BR" sz="3200" b="1">
                <a:solidFill>
                  <a:srgbClr val="FF0000"/>
                </a:solidFill>
              </a:rPr>
              <a:t>REAVIVAMENTOS E SEMINÁRIOS </a:t>
            </a:r>
          </a:p>
        </p:txBody>
      </p:sp>
      <p:sp>
        <p:nvSpPr>
          <p:cNvPr id="40966" name="Rectangle 5">
            <a:extLst>
              <a:ext uri="{FF2B5EF4-FFF2-40B4-BE49-F238E27FC236}">
                <a16:creationId xmlns:a16="http://schemas.microsoft.com/office/drawing/2014/main" id="{18DA593F-FB14-43C3-ACB9-372C1DCE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2428875"/>
            <a:ext cx="55626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Aumentar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relacionamento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pessoal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endParaRPr lang="es-ES_trad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62000">
              <a:lnSpc>
                <a:spcPct val="7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Crescer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maturidade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espiritual</a:t>
            </a:r>
          </a:p>
        </p:txBody>
      </p:sp>
      <p:sp>
        <p:nvSpPr>
          <p:cNvPr id="40967" name="Rectangle 6">
            <a:extLst>
              <a:ext uri="{FF2B5EF4-FFF2-40B4-BE49-F238E27FC236}">
                <a16:creationId xmlns:a16="http://schemas.microsoft.com/office/drawing/2014/main" id="{3C2BF06C-8EF3-400F-834E-F9A472676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929063"/>
            <a:ext cx="580548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Estudar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lições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Mordomia</a:t>
            </a:r>
          </a:p>
          <a:p>
            <a:pPr defTabSz="762000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Visitação</a:t>
            </a:r>
            <a:endParaRPr lang="es-ES_trad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62000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Revisar os planos estratégicos</a:t>
            </a:r>
          </a:p>
          <a:p>
            <a:pPr defTabSz="762000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Considerar a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vontade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Deus e 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dedicação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Senhor</a:t>
            </a:r>
            <a:endParaRPr lang="es-ES_trad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o 9">
            <a:extLst>
              <a:ext uri="{FF2B5EF4-FFF2-40B4-BE49-F238E27FC236}">
                <a16:creationId xmlns:a16="http://schemas.microsoft.com/office/drawing/2014/main" id="{182380EC-B682-4C0D-9BBD-9F3869C8AF0C}"/>
              </a:ext>
            </a:extLst>
          </p:cNvPr>
          <p:cNvGrpSpPr>
            <a:grpSpLocks/>
          </p:cNvGrpSpPr>
          <p:nvPr/>
        </p:nvGrpSpPr>
        <p:grpSpPr bwMode="auto">
          <a:xfrm>
            <a:off x="0" y="1714500"/>
            <a:ext cx="2844800" cy="2009775"/>
            <a:chOff x="0" y="1714488"/>
            <a:chExt cx="2844800" cy="2009775"/>
          </a:xfrm>
        </p:grpSpPr>
        <p:sp>
          <p:nvSpPr>
            <p:cNvPr id="40970" name="AutoShape 2">
              <a:extLst>
                <a:ext uri="{FF2B5EF4-FFF2-40B4-BE49-F238E27FC236}">
                  <a16:creationId xmlns:a16="http://schemas.microsoft.com/office/drawing/2014/main" id="{C4B1D163-55E4-4EF9-8345-396514696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714488"/>
              <a:ext cx="2844800" cy="2009775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40971" name="Rectangle 7">
              <a:extLst>
                <a:ext uri="{FF2B5EF4-FFF2-40B4-BE49-F238E27FC236}">
                  <a16:creationId xmlns:a16="http://schemas.microsoft.com/office/drawing/2014/main" id="{FE4913BC-06A7-475F-A31B-68CE44590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20" y="2500306"/>
              <a:ext cx="22193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pt-BR" sz="2800" b="1"/>
                <a:t>OBJETIVOS</a:t>
              </a:r>
            </a:p>
          </p:txBody>
        </p:sp>
      </p:grpSp>
      <p:grpSp>
        <p:nvGrpSpPr>
          <p:cNvPr id="3" name="Grupo 10">
            <a:extLst>
              <a:ext uri="{FF2B5EF4-FFF2-40B4-BE49-F238E27FC236}">
                <a16:creationId xmlns:a16="http://schemas.microsoft.com/office/drawing/2014/main" id="{9A8BA91A-6653-423E-879E-2C98457F893E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4214813"/>
            <a:ext cx="2692400" cy="1930400"/>
            <a:chOff x="214282" y="4214818"/>
            <a:chExt cx="2692400" cy="1930400"/>
          </a:xfrm>
        </p:grpSpPr>
        <p:sp>
          <p:nvSpPr>
            <p:cNvPr id="40968" name="AutoShape 3">
              <a:extLst>
                <a:ext uri="{FF2B5EF4-FFF2-40B4-BE49-F238E27FC236}">
                  <a16:creationId xmlns:a16="http://schemas.microsoft.com/office/drawing/2014/main" id="{37543E4B-C473-4D59-8846-8CC38C4F3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82" y="4214818"/>
              <a:ext cx="2692400" cy="1930400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>
                <a:solidFill>
                  <a:srgbClr val="F6F65B"/>
                </a:solidFill>
              </a:endParaRPr>
            </a:p>
          </p:txBody>
        </p:sp>
        <p:sp>
          <p:nvSpPr>
            <p:cNvPr id="40969" name="Rectangle 8">
              <a:extLst>
                <a:ext uri="{FF2B5EF4-FFF2-40B4-BE49-F238E27FC236}">
                  <a16:creationId xmlns:a16="http://schemas.microsoft.com/office/drawing/2014/main" id="{3FA0B877-0EBF-4221-B668-1A861FA6C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348" y="5000636"/>
              <a:ext cx="1741488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altLang="pt-BR" b="1"/>
                <a:t>MÉTODOS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build="p" bldLvl="5"/>
      <p:bldP spid="40967" grpId="0" build="p" bldLvl="5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5">
            <a:extLst>
              <a:ext uri="{FF2B5EF4-FFF2-40B4-BE49-F238E27FC236}">
                <a16:creationId xmlns:a16="http://schemas.microsoft.com/office/drawing/2014/main" id="{B3A4ABC8-5454-4D97-9531-9513E7D1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F06FEA-20EF-444B-919C-1D3442481083}" type="slidenum">
              <a:rPr lang="es-ES_tradnl" altLang="pt-BR"/>
              <a:pPr/>
              <a:t>29</a:t>
            </a:fld>
            <a:endParaRPr lang="es-ES_tradnl" altLang="pt-BR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D165433-83E6-4FBE-99C1-D26D5E527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1643063"/>
            <a:ext cx="7772400" cy="110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pt-BR" sz="3600" b="1">
                <a:solidFill>
                  <a:srgbClr val="FF0000"/>
                </a:solidFill>
              </a:rPr>
              <a:t>O SÁBADO DO PACTO ANUAL DE MORDOMIA</a:t>
            </a:r>
          </a:p>
        </p:txBody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8B243585-43D7-4AD8-A2D6-0931E2F35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4572000"/>
            <a:ext cx="7715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s-ES_tradnl" altLang="pt-BR" sz="2800" b="1">
                <a:solidFill>
                  <a:schemeClr val="bg1"/>
                </a:solidFill>
              </a:rPr>
              <a:t>Prega-se um sermão especial de dedicação.</a:t>
            </a:r>
          </a:p>
          <a:p>
            <a:pPr>
              <a:buFontTx/>
              <a:buChar char="•"/>
            </a:pPr>
            <a:r>
              <a:rPr lang="es-ES_tradnl" altLang="pt-BR" sz="2800" b="1">
                <a:solidFill>
                  <a:schemeClr val="bg1"/>
                </a:solidFill>
              </a:rPr>
              <a:t>Convida-se a todos para que façam um pacto com o Senhor.</a:t>
            </a:r>
          </a:p>
          <a:p>
            <a:pPr>
              <a:buFontTx/>
              <a:buChar char="•"/>
            </a:pPr>
            <a:r>
              <a:rPr lang="es-ES_tradnl" altLang="pt-BR" sz="2800" b="1">
                <a:solidFill>
                  <a:schemeClr val="bg1"/>
                </a:solidFill>
              </a:rPr>
              <a:t>Providencia-se cartões de pacto.</a:t>
            </a:r>
          </a:p>
        </p:txBody>
      </p:sp>
      <p:sp>
        <p:nvSpPr>
          <p:cNvPr id="41990" name="Rectangle 5">
            <a:extLst>
              <a:ext uri="{FF2B5EF4-FFF2-40B4-BE49-F238E27FC236}">
                <a16:creationId xmlns:a16="http://schemas.microsoft.com/office/drawing/2014/main" id="{18BBE240-DB17-4F12-B24F-FF987569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2928938"/>
            <a:ext cx="5694362" cy="1385887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pt-BR" sz="2800" b="1">
                <a:solidFill>
                  <a:srgbClr val="FFFF00"/>
                </a:solidFill>
              </a:rPr>
              <a:t>O sábado do pacto de mordomia é o clímax de todas as atividades de mordomia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build="p" bldLvl="5"/>
      <p:bldP spid="419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4C87E4-B174-49CF-B2F7-13B48805C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428875"/>
            <a:ext cx="8253412" cy="3438525"/>
          </a:xfrm>
        </p:spPr>
        <p:txBody>
          <a:bodyPr/>
          <a:lstStyle/>
          <a:p>
            <a:pPr algn="ctr" defTabSz="762000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iluminação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Espírito Santo, 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compreendeu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eles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mesmos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encarregar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 da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manutenção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próprios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</a:t>
            </a: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5">
            <a:extLst>
              <a:ext uri="{FF2B5EF4-FFF2-40B4-BE49-F238E27FC236}">
                <a16:creationId xmlns:a16="http://schemas.microsoft.com/office/drawing/2014/main" id="{2ADCF5E1-9C50-48CF-BC44-88655940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ABCE04-D74E-4346-8EF0-B58D4D9C58EF}" type="slidenum">
              <a:rPr lang="es-ES_tradnl" altLang="pt-BR"/>
              <a:pPr/>
              <a:t>30</a:t>
            </a:fld>
            <a:endParaRPr lang="es-ES_tradnl" altLang="pt-BR"/>
          </a:p>
        </p:txBody>
      </p:sp>
      <p:sp>
        <p:nvSpPr>
          <p:cNvPr id="43013" name="Rectangle 4">
            <a:extLst>
              <a:ext uri="{FF2B5EF4-FFF2-40B4-BE49-F238E27FC236}">
                <a16:creationId xmlns:a16="http://schemas.microsoft.com/office/drawing/2014/main" id="{51198235-1E06-4827-A998-67619F52D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357313"/>
            <a:ext cx="77724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_tradnl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ALCANÇANDO OS OBJETIVOS DE SUSTENTO PRÓPRIO</a:t>
            </a:r>
          </a:p>
        </p:txBody>
      </p:sp>
      <p:sp>
        <p:nvSpPr>
          <p:cNvPr id="43014" name="Rectangle 5">
            <a:extLst>
              <a:ext uri="{FF2B5EF4-FFF2-40B4-BE49-F238E27FC236}">
                <a16:creationId xmlns:a16="http://schemas.microsoft.com/office/drawing/2014/main" id="{557293C6-6BBF-45FD-A60E-1E511BCEC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714625"/>
            <a:ext cx="4035425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pt-BR" b="1">
                <a:solidFill>
                  <a:srgbClr val="FF0000"/>
                </a:solidFill>
              </a:rPr>
              <a:t>Estabelecer alvos definidos</a:t>
            </a:r>
          </a:p>
        </p:txBody>
      </p:sp>
      <p:sp>
        <p:nvSpPr>
          <p:cNvPr id="43015" name="Rectangle 6">
            <a:extLst>
              <a:ext uri="{FF2B5EF4-FFF2-40B4-BE49-F238E27FC236}">
                <a16:creationId xmlns:a16="http://schemas.microsoft.com/office/drawing/2014/main" id="{5021CD4F-FBEE-4106-8FD4-5E13D6F4B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429000"/>
            <a:ext cx="5643563" cy="461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pt-BR" b="1">
                <a:solidFill>
                  <a:srgbClr val="FF0000"/>
                </a:solidFill>
              </a:rPr>
              <a:t>Desenvolver um propósito e direção</a:t>
            </a:r>
          </a:p>
        </p:txBody>
      </p:sp>
      <p:sp>
        <p:nvSpPr>
          <p:cNvPr id="43016" name="Rectangle 7">
            <a:extLst>
              <a:ext uri="{FF2B5EF4-FFF2-40B4-BE49-F238E27FC236}">
                <a16:creationId xmlns:a16="http://schemas.microsoft.com/office/drawing/2014/main" id="{1E27F316-3442-48EC-8B08-1A43F49B5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143375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TEVE OBJETIVOS</a:t>
            </a:r>
          </a:p>
        </p:txBody>
      </p:sp>
      <p:sp>
        <p:nvSpPr>
          <p:cNvPr id="43017" name="Rectangle 8">
            <a:extLst>
              <a:ext uri="{FF2B5EF4-FFF2-40B4-BE49-F238E27FC236}">
                <a16:creationId xmlns:a16="http://schemas.microsoft.com/office/drawing/2014/main" id="{7D67CA1E-74E9-4806-BB27-21965B541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643438"/>
            <a:ext cx="77962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pt-BR" sz="2800" b="1">
                <a:solidFill>
                  <a:schemeClr val="bg1"/>
                </a:solidFill>
              </a:rPr>
              <a:t>Não sabíeis que eu devia estar na casa de meu pai? </a:t>
            </a:r>
            <a:r>
              <a:rPr lang="es-ES_tradnl" altLang="pt-BR" sz="1800" b="1">
                <a:solidFill>
                  <a:schemeClr val="bg1"/>
                </a:solidFill>
              </a:rPr>
              <a:t>Luc. 2:49</a:t>
            </a:r>
            <a:r>
              <a:rPr lang="es-ES_tradnl" altLang="pt-BR" sz="2800" b="1">
                <a:solidFill>
                  <a:schemeClr val="bg1"/>
                </a:solidFill>
              </a:rPr>
              <a:t>... E completar a sua obra. </a:t>
            </a:r>
            <a:r>
              <a:rPr lang="es-ES_tradnl" altLang="pt-BR" sz="1800" b="1">
                <a:solidFill>
                  <a:schemeClr val="bg1"/>
                </a:solidFill>
              </a:rPr>
              <a:t>João 4:34.</a:t>
            </a:r>
            <a:r>
              <a:rPr lang="es-ES_tradnl" altLang="pt-BR" sz="2800" b="1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s-ES_tradnl" altLang="pt-BR" sz="2800" b="1">
                <a:solidFill>
                  <a:schemeClr val="bg1"/>
                </a:solidFill>
              </a:rPr>
              <a:t> “Porque o filho do homem veio  buscar salvar o que se havia perdido.” </a:t>
            </a:r>
            <a:r>
              <a:rPr lang="es-ES_tradnl" altLang="pt-BR" sz="1800" b="1">
                <a:solidFill>
                  <a:schemeClr val="bg1"/>
                </a:solidFill>
              </a:rPr>
              <a:t>Lucas 19:10.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43017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Número de Slide 5">
            <a:extLst>
              <a:ext uri="{FF2B5EF4-FFF2-40B4-BE49-F238E27FC236}">
                <a16:creationId xmlns:a16="http://schemas.microsoft.com/office/drawing/2014/main" id="{46053C63-0ED6-4177-ADC9-39D80B30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B29DEA-8CCC-4F60-93A6-FBDA10BEACC7}" type="slidenum">
              <a:rPr lang="es-ES_tradnl" altLang="pt-BR"/>
              <a:pPr/>
              <a:t>31</a:t>
            </a:fld>
            <a:endParaRPr lang="es-ES_tradnl" altLang="pt-B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A70AD6C-5E14-4677-9021-1E35146F0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00188"/>
            <a:ext cx="7772400" cy="110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altLang="pt-BR" sz="3600" b="1">
                <a:solidFill>
                  <a:srgbClr val="FF0000"/>
                </a:solidFill>
              </a:rPr>
              <a:t>ALCANÇANDO OS OBJETIVOS DE SUSTENTO PRÓPRIO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1FF75EB-A3BD-48C7-A04B-98584250D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875" y="3071813"/>
            <a:ext cx="8858250" cy="354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_tradnl" altLang="pt-BR">
                <a:solidFill>
                  <a:schemeClr val="bg1"/>
                </a:solidFill>
              </a:rPr>
              <a:t>Se olharmos para cima, a sabedoria de Deus nos guiará.  “Instruir-te-ei, e ensinar-te-ei o caminho que deves seguir; aconselhar-te-ei, tendo-te sob a minha vista”  </a:t>
            </a:r>
            <a:r>
              <a:rPr lang="es-ES_tradnl" altLang="pt-BR" sz="1800">
                <a:solidFill>
                  <a:schemeClr val="bg1"/>
                </a:solidFill>
              </a:rPr>
              <a:t>(Salmos 32:8).</a:t>
            </a:r>
            <a:r>
              <a:rPr lang="es-ES_tradnl" altLang="pt-BR">
                <a:solidFill>
                  <a:schemeClr val="bg1"/>
                </a:solidFill>
              </a:rPr>
              <a:t>  “Pois eu bem sei os planos que estou projetando para vós, diz o Senhor; planos de paz, e não de mal, para vos dar um futuro e uma esperança” </a:t>
            </a:r>
            <a:r>
              <a:rPr lang="es-ES_tradnl" altLang="pt-BR" sz="1800">
                <a:solidFill>
                  <a:schemeClr val="bg1"/>
                </a:solidFill>
              </a:rPr>
              <a:t>(Jeremias 29:11).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5">
            <a:extLst>
              <a:ext uri="{FF2B5EF4-FFF2-40B4-BE49-F238E27FC236}">
                <a16:creationId xmlns:a16="http://schemas.microsoft.com/office/drawing/2014/main" id="{A73B3844-1076-4493-B584-E7B7BDB7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06F2A5-BEAD-4866-B188-38E08BBA6635}" type="slidenum">
              <a:rPr lang="es-ES_tradnl" altLang="pt-BR"/>
              <a:pPr/>
              <a:t>4</a:t>
            </a:fld>
            <a:endParaRPr lang="es-ES_tradnl" altLang="pt-B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91B8C59-E2F6-4A35-8811-391ABD4EC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000250"/>
            <a:ext cx="8501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expressou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firme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determinação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exercer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dependência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própria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financiamento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templo.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518970C8-9242-4702-8B02-5BA28087B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214688"/>
            <a:ext cx="8339137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buFontTx/>
              <a:buChar char="•"/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quantia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anual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10:32, 33).</a:t>
            </a:r>
            <a:endParaRPr lang="es-ES_trad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62000"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Associar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responsabilidades por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famílias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10:34).</a:t>
            </a:r>
            <a:endParaRPr lang="es-ES_trad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62000"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Trazer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primícias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10: 35-37).</a:t>
            </a:r>
            <a:endParaRPr lang="es-ES_trad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62000">
              <a:buFontTx/>
              <a:buChar char="•"/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Entregar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dízimos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10:38-39).</a:t>
            </a:r>
          </a:p>
          <a:p>
            <a:pPr defTabSz="762000"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Assumiram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determinação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auto-sustento. </a:t>
            </a:r>
          </a:p>
          <a:p>
            <a:pPr defTabSz="762000"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negligenciaremos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casa do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Deus”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10:39)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>
            <a:extLst>
              <a:ext uri="{FF2B5EF4-FFF2-40B4-BE49-F238E27FC236}">
                <a16:creationId xmlns:a16="http://schemas.microsoft.com/office/drawing/2014/main" id="{4A6AFE45-F156-4E31-A330-05D88E7E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7ECD77-206B-4128-9C87-ACA7C537BD0A}" type="slidenum">
              <a:rPr lang="es-ES_tradnl" altLang="pt-BR"/>
              <a:pPr/>
              <a:t>5</a:t>
            </a:fld>
            <a:endParaRPr lang="es-ES_tradnl" alt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9BA296EF-9628-4EBB-A09C-2801F31F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3000375"/>
            <a:ext cx="79295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pt-BR" sz="3200" b="1">
                <a:solidFill>
                  <a:srgbClr val="FFFF00"/>
                </a:solidFill>
              </a:rPr>
              <a:t>Contribuiu com o sustento de sua família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514DFC9-4040-417E-A965-1347D5DB3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000250"/>
            <a:ext cx="53578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s-ES_tradnl" sz="32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Mostrou</a:t>
            </a:r>
            <a:r>
              <a:rPr lang="es-ES_tradnl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auto-</a:t>
            </a:r>
            <a:r>
              <a:rPr lang="es-ES_tradnl" sz="32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sustentação</a:t>
            </a:r>
            <a:endParaRPr lang="es-ES_tradnl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7AB73A5D-7D08-45F3-B46B-E90681552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500313"/>
            <a:ext cx="7858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pt-BR" sz="3200" b="1">
                <a:solidFill>
                  <a:srgbClr val="C3FFC7"/>
                </a:solidFill>
              </a:rPr>
              <a:t>Foi laborioso e hábil com suas mãos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C433501-2300-45EC-8A9E-ECA681876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3313"/>
            <a:ext cx="88582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“Pelo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ensinou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nos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cumpre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 industriosos,  que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nosso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executado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exatidão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esmero, tornando-se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honroso... </a:t>
            </a:r>
          </a:p>
          <a:p>
            <a:pPr defTabSz="762000">
              <a:defRPr/>
            </a:pP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obra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começou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consagrar o humilde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ofício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operário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labuta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ganhar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cotidiano. </a:t>
            </a:r>
          </a:p>
          <a:p>
            <a:pPr defTabSz="762000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trabalhava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banco de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carpinteiro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fazia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tanto a obra de Deus, como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operava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milagres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favor da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 </a:t>
            </a:r>
            <a:r>
              <a:rPr lang="es-ES_tradn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Desejado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Todas as </a:t>
            </a:r>
            <a:r>
              <a:rPr lang="es-ES_tradn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Nações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pp. 61 - 64).</a:t>
            </a:r>
          </a:p>
        </p:txBody>
      </p:sp>
      <p:sp>
        <p:nvSpPr>
          <p:cNvPr id="18439" name="Rectangle 6">
            <a:extLst>
              <a:ext uri="{FF2B5EF4-FFF2-40B4-BE49-F238E27FC236}">
                <a16:creationId xmlns:a16="http://schemas.microsoft.com/office/drawing/2014/main" id="{18125C4F-30C4-4F61-A9FE-B39B4BAB5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1285875"/>
            <a:ext cx="622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ES_tradnl" altLang="pt-BR" sz="4400" b="1" i="1">
                <a:solidFill>
                  <a:srgbClr val="FF0000"/>
                </a:solidFill>
              </a:rPr>
              <a:t>O EXEMPLO DE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  <p:bldP spid="35844" grpId="0"/>
      <p:bldP spid="35845" grpId="0" build="p" bldLvl="5"/>
      <p:bldP spid="184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5">
            <a:extLst>
              <a:ext uri="{FF2B5EF4-FFF2-40B4-BE49-F238E27FC236}">
                <a16:creationId xmlns:a16="http://schemas.microsoft.com/office/drawing/2014/main" id="{64F6E16A-9F85-41C0-B1D9-AA18D3DB3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4CB54E-0774-43A3-822C-B31B461131A2}" type="slidenum">
              <a:rPr lang="es-ES_tradnl" altLang="pt-BR"/>
              <a:pPr/>
              <a:t>6</a:t>
            </a:fld>
            <a:endParaRPr lang="es-ES_tradnl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B50A4EE-BFE4-4BB2-885C-D01930DD5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571625"/>
            <a:ext cx="6210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s-ES_tradnl" sz="4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 EXEMPLO DA IGREJA</a:t>
            </a:r>
          </a:p>
          <a:p>
            <a:pPr algn="ctr" defTabSz="762000">
              <a:defRPr/>
            </a:pPr>
            <a:r>
              <a:rPr lang="es-ES_tradnl" sz="4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PRIMITIVA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4270A98-E661-4546-98A3-C5D3AD32C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000375"/>
            <a:ext cx="84724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s-ES_tradnl" sz="2800" b="1" dirty="0">
                <a:solidFill>
                  <a:schemeClr val="accent3"/>
                </a:solidFill>
              </a:rPr>
              <a:t>Nos </a:t>
            </a:r>
            <a:r>
              <a:rPr lang="es-ES_tradnl" sz="2800" b="1" dirty="0" err="1">
                <a:solidFill>
                  <a:schemeClr val="accent3"/>
                </a:solidFill>
              </a:rPr>
              <a:t>primeiros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dias</a:t>
            </a:r>
            <a:r>
              <a:rPr lang="es-ES_tradnl" sz="2800" b="1" dirty="0">
                <a:solidFill>
                  <a:schemeClr val="accent3"/>
                </a:solidFill>
              </a:rPr>
              <a:t> do cristianismo </a:t>
            </a:r>
            <a:r>
              <a:rPr lang="es-ES_tradnl" sz="2800" b="1" dirty="0" err="1">
                <a:solidFill>
                  <a:schemeClr val="accent3"/>
                </a:solidFill>
              </a:rPr>
              <a:t>milhares</a:t>
            </a:r>
            <a:r>
              <a:rPr lang="es-ES_tradnl" sz="2800" b="1" dirty="0">
                <a:solidFill>
                  <a:schemeClr val="accent3"/>
                </a:solidFill>
              </a:rPr>
              <a:t> de </a:t>
            </a:r>
            <a:r>
              <a:rPr lang="es-ES_tradnl" sz="2800" b="1" dirty="0" err="1">
                <a:solidFill>
                  <a:schemeClr val="accent3"/>
                </a:solidFill>
              </a:rPr>
              <a:t>pessoas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em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Jerusalém</a:t>
            </a:r>
            <a:r>
              <a:rPr lang="es-ES_tradnl" sz="2800" b="1" dirty="0">
                <a:solidFill>
                  <a:schemeClr val="accent3"/>
                </a:solidFill>
              </a:rPr>
              <a:t> e </a:t>
            </a:r>
            <a:r>
              <a:rPr lang="es-ES_tradnl" sz="2800" b="1" dirty="0" err="1">
                <a:solidFill>
                  <a:schemeClr val="accent3"/>
                </a:solidFill>
              </a:rPr>
              <a:t>Judéia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expressaram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publicamente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sua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fé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em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Jesus</a:t>
            </a:r>
            <a:r>
              <a:rPr lang="es-ES_tradnl" sz="2800" b="1" dirty="0">
                <a:solidFill>
                  <a:schemeClr val="accent3"/>
                </a:solidFill>
              </a:rPr>
              <a:t> de </a:t>
            </a:r>
            <a:r>
              <a:rPr lang="es-ES_tradnl" sz="2800" b="1" dirty="0" err="1">
                <a:solidFill>
                  <a:schemeClr val="accent3"/>
                </a:solidFill>
              </a:rPr>
              <a:t>Nazaré</a:t>
            </a:r>
            <a:r>
              <a:rPr lang="es-ES_tradnl" sz="2800" b="1" dirty="0">
                <a:solidFill>
                  <a:schemeClr val="accent3"/>
                </a:solidFill>
              </a:rPr>
              <a:t> como o </a:t>
            </a:r>
            <a:r>
              <a:rPr lang="es-ES_tradnl" sz="2800" b="1" dirty="0" err="1">
                <a:solidFill>
                  <a:schemeClr val="accent3"/>
                </a:solidFill>
              </a:rPr>
              <a:t>Messias</a:t>
            </a:r>
            <a:r>
              <a:rPr lang="es-ES_tradnl" sz="2800" b="1" dirty="0">
                <a:solidFill>
                  <a:schemeClr val="accent3"/>
                </a:solidFill>
              </a:rPr>
              <a:t> e Salvador do mundo.  </a:t>
            </a:r>
          </a:p>
          <a:p>
            <a:pPr algn="ctr" defTabSz="762000">
              <a:defRPr/>
            </a:pPr>
            <a:r>
              <a:rPr lang="es-ES_tradnl" sz="2800" b="1" dirty="0">
                <a:solidFill>
                  <a:schemeClr val="accent3"/>
                </a:solidFill>
              </a:rPr>
              <a:t>Como resultado, </a:t>
            </a:r>
            <a:r>
              <a:rPr lang="es-ES_tradnl" sz="2800" b="1" dirty="0" err="1">
                <a:solidFill>
                  <a:schemeClr val="accent3"/>
                </a:solidFill>
              </a:rPr>
              <a:t>foram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excomungados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imediatamente</a:t>
            </a:r>
            <a:r>
              <a:rPr lang="es-ES_tradnl" sz="2800" b="1" dirty="0">
                <a:solidFill>
                  <a:schemeClr val="accent3"/>
                </a:solidFill>
              </a:rPr>
              <a:t> das sinagogas, desconectados por familiares e amigos, e </a:t>
            </a:r>
            <a:r>
              <a:rPr lang="es-ES_tradnl" sz="2800" b="1" dirty="0" err="1">
                <a:solidFill>
                  <a:schemeClr val="accent3"/>
                </a:solidFill>
              </a:rPr>
              <a:t>ao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mesmo</a:t>
            </a:r>
            <a:r>
              <a:rPr lang="es-ES_tradnl" sz="2800" b="1" dirty="0">
                <a:solidFill>
                  <a:schemeClr val="accent3"/>
                </a:solidFill>
              </a:rPr>
              <a:t> tempo </a:t>
            </a:r>
            <a:r>
              <a:rPr lang="es-ES_tradnl" sz="2800" b="1" dirty="0" err="1">
                <a:solidFill>
                  <a:schemeClr val="accent3"/>
                </a:solidFill>
              </a:rPr>
              <a:t>perderam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seus</a:t>
            </a:r>
            <a:r>
              <a:rPr lang="es-ES_tradnl" sz="2800" b="1" dirty="0">
                <a:solidFill>
                  <a:schemeClr val="accent3"/>
                </a:solidFill>
              </a:rPr>
              <a:t> </a:t>
            </a:r>
            <a:r>
              <a:rPr lang="es-ES_tradnl" sz="2800" b="1" dirty="0" err="1">
                <a:solidFill>
                  <a:schemeClr val="accent3"/>
                </a:solidFill>
              </a:rPr>
              <a:t>meios</a:t>
            </a:r>
            <a:r>
              <a:rPr lang="es-ES_tradnl" sz="2800" b="1" dirty="0">
                <a:solidFill>
                  <a:schemeClr val="accent3"/>
                </a:solidFill>
              </a:rPr>
              <a:t> de vida. </a:t>
            </a:r>
          </a:p>
          <a:p>
            <a:pPr algn="ctr" defTabSz="762000">
              <a:defRPr/>
            </a:pPr>
            <a:r>
              <a:rPr lang="es-ES_tradnl" sz="1800" b="1" dirty="0">
                <a:solidFill>
                  <a:schemeClr val="accent3"/>
                </a:solidFill>
              </a:rPr>
              <a:t>(Ver João 9:22, 34; 16:2)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5">
            <a:extLst>
              <a:ext uri="{FF2B5EF4-FFF2-40B4-BE49-F238E27FC236}">
                <a16:creationId xmlns:a16="http://schemas.microsoft.com/office/drawing/2014/main" id="{B6A380A6-83A0-4224-A83F-C07A1481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76BC36-910B-4971-BCE0-5EB8DB1D86B7}" type="slidenum">
              <a:rPr lang="es-ES_tradnl" altLang="pt-BR"/>
              <a:pPr/>
              <a:t>7</a:t>
            </a:fld>
            <a:endParaRPr lang="es-ES_tradnl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D5CA9B26-5562-4225-B994-4FF907E70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563" y="1214438"/>
            <a:ext cx="80724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3200" b="1">
                <a:solidFill>
                  <a:srgbClr val="FF0000"/>
                </a:solidFill>
              </a:rPr>
              <a:t>O EXEMPLO DA IGREJA</a:t>
            </a:r>
          </a:p>
          <a:p>
            <a:pPr algn="ctr"/>
            <a:r>
              <a:rPr lang="es-ES_tradnl" altLang="pt-BR" sz="3200" b="1">
                <a:solidFill>
                  <a:srgbClr val="FF0000"/>
                </a:solidFill>
              </a:rPr>
              <a:t>PRIMITIVA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403AA66-347D-438E-9F3D-60D154780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286000"/>
            <a:ext cx="8286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frutos de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estilo de vida industriosa e de sustento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próprio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revelam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tempo de </a:t>
            </a:r>
            <a:r>
              <a:rPr lang="es-ES_tradnl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</a:t>
            </a:r>
            <a:r>
              <a:rPr lang="es-ES_tradnl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C25220F-A76C-4A3F-8435-75E5C0E25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143250"/>
            <a:ext cx="86344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Vendiam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propriedades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depositavam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dinheiro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mãos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apóstolos </a:t>
            </a:r>
            <a:r>
              <a:rPr lang="es-ES_tradn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</a:t>
            </a:r>
            <a:r>
              <a:rPr lang="es-ES_tradn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2:44; 4:32-37)</a:t>
            </a:r>
            <a:endParaRPr lang="es-ES_tradn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62000"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Prazerosamente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sustentavam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irmãos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defTabSz="762000"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Sentiam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felizes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 ter algo que repartir.</a:t>
            </a:r>
          </a:p>
          <a:p>
            <a:pPr defTabSz="762000"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Enviavam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ajuda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lugares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11:29).</a:t>
            </a:r>
          </a:p>
          <a:p>
            <a:pPr defTabSz="762000"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tiveram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complexos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raciais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todos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irmãos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Cristo. (</a:t>
            </a:r>
            <a:r>
              <a:rPr lang="es-ES_trad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 e 11).</a:t>
            </a:r>
          </a:p>
          <a:p>
            <a:pPr defTabSz="762000">
              <a:buFontTx/>
              <a:buChar char="•"/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Estavam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cheios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Espírito Santo.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/>
      <p:bldP spid="37892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5">
            <a:extLst>
              <a:ext uri="{FF2B5EF4-FFF2-40B4-BE49-F238E27FC236}">
                <a16:creationId xmlns:a16="http://schemas.microsoft.com/office/drawing/2014/main" id="{9037720B-2D84-426C-81A3-C4B0871D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A65248-3323-4AE3-AF1E-0B3EB055BD1E}" type="slidenum">
              <a:rPr lang="es-ES_tradnl" altLang="pt-BR"/>
              <a:pPr/>
              <a:t>8</a:t>
            </a:fld>
            <a:endParaRPr lang="es-ES_tradnl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0B34D42-7665-438A-A931-78100EFC3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38" y="1571625"/>
            <a:ext cx="68167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4400" b="1">
                <a:solidFill>
                  <a:srgbClr val="FFFF00"/>
                </a:solidFill>
              </a:rPr>
              <a:t>O EXEMPLO DA IGREJA</a:t>
            </a:r>
          </a:p>
          <a:p>
            <a:pPr algn="ctr"/>
            <a:r>
              <a:rPr lang="es-ES_tradnl" altLang="pt-BR" sz="4400" b="1">
                <a:solidFill>
                  <a:srgbClr val="FFFF00"/>
                </a:solidFill>
              </a:rPr>
              <a:t>PRIMITIVA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86005FD-37F7-4497-847F-0717C026B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071813"/>
            <a:ext cx="84058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“Esta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liberdade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parte dos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crentes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resultado do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derramamento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Espírito. ‘Era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coração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a alma’ dos conversos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evangelho. </a:t>
            </a:r>
          </a:p>
          <a:p>
            <a:pPr algn="ctr" defTabSz="762000">
              <a:defRPr/>
            </a:pP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interesse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guiava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 o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êxito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eles confiada; e 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avareza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tinha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lugar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vida. </a:t>
            </a:r>
          </a:p>
          <a:p>
            <a:pPr algn="ctr" defTabSz="762000">
              <a:defRPr/>
            </a:pP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amor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irmãos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à causa  que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haviam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abraçado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era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que o amor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dinheiro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obras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testificavam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eles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tinham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salvação dos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homens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apreço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as riquezas terrestres” 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_tradnl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Atos</a:t>
            </a:r>
            <a:r>
              <a:rPr lang="es-ES_trad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apóstolos, Pág. 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5">
            <a:extLst>
              <a:ext uri="{FF2B5EF4-FFF2-40B4-BE49-F238E27FC236}">
                <a16:creationId xmlns:a16="http://schemas.microsoft.com/office/drawing/2014/main" id="{D42E1006-BC7A-4C44-A0DE-D85CF318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EBEA03-AFEB-43FC-B95F-8EB00BADCE8B}" type="slidenum">
              <a:rPr lang="es-ES_tradnl" altLang="pt-BR"/>
              <a:pPr/>
              <a:t>9</a:t>
            </a:fld>
            <a:endParaRPr lang="es-ES_tradnl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AE95433-F00C-4135-8A51-F17F003D0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28813"/>
            <a:ext cx="70199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_tradnl" altLang="pt-BR" sz="4400" b="1">
                <a:solidFill>
                  <a:srgbClr val="FF0000"/>
                </a:solidFill>
              </a:rPr>
              <a:t>AJUDANDO AOS POBRES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B2F544F-5E98-426C-B1A3-695007A28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3000375"/>
            <a:ext cx="84058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Nisto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conhecemos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amor: que Cristo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Sua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vida por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devemos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dar a vida pelos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irmãos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Quem,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tiver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mundo, e, vendo o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irmão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necessitado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fechar o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coração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como permanece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amor de Deus? </a:t>
            </a:r>
          </a:p>
          <a:p>
            <a:pPr algn="ctr" defTabSz="762000">
              <a:spcBef>
                <a:spcPct val="50000"/>
              </a:spcBef>
              <a:defRPr/>
            </a:pP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Filhinhos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amemos de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mas por obras e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verdade</a:t>
            </a: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S_tradn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 João 3 : 16 - 18)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theme/theme1.xml><?xml version="1.0" encoding="utf-8"?>
<a:theme xmlns:a="http://schemas.openxmlformats.org/drawingml/2006/main" name="Profesional">
  <a:themeElements>
    <a:clrScheme name="Profesional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6600FF"/>
      </a:accent1>
      <a:accent2>
        <a:srgbClr val="CC00FF"/>
      </a:accent2>
      <a:accent3>
        <a:srgbClr val="FFFFFF"/>
      </a:accent3>
      <a:accent4>
        <a:srgbClr val="000000"/>
      </a:accent4>
      <a:accent5>
        <a:srgbClr val="B8AAFF"/>
      </a:accent5>
      <a:accent6>
        <a:srgbClr val="B900E7"/>
      </a:accent6>
      <a:hlink>
        <a:srgbClr val="00CC99"/>
      </a:hlink>
      <a:folHlink>
        <a:srgbClr val="0099CC"/>
      </a:folHlink>
    </a:clrScheme>
    <a:fontScheme name="Profesi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C:\MSOffice\Plantillas\Diseños de presentaciones\Profesional.pot</Template>
  <TotalTime>2613</TotalTime>
  <Words>2115</Words>
  <Application>Microsoft Office PowerPoint</Application>
  <PresentationFormat>Papel Carta (216 x 279 mm)</PresentationFormat>
  <Paragraphs>225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Times New Roman</vt:lpstr>
      <vt:lpstr>Calisto MT</vt:lpstr>
      <vt:lpstr>Verdana</vt:lpstr>
      <vt:lpstr>Monotype Sorts</vt:lpstr>
      <vt:lpstr>Arial</vt:lpstr>
      <vt:lpstr>Profesional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PRINCÍPIOS DE SUSTENTO PRÓPRIO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PERSPECTIVAS  BÍBLICAS  DO  SUSTENTO PRÓPRIO - I Tim. 6:6; Fil. 4:11-13; 1 Cor. 8:11</vt:lpstr>
      <vt:lpstr>Apresentação do PowerPoint</vt:lpstr>
      <vt:lpstr>Apresentação do PowerPoint</vt:lpstr>
      <vt:lpstr>SUSTENTO PRÓPRIO E MISSÃO GLOBAL</vt:lpstr>
      <vt:lpstr>SUSTENTO PRÓPRIO E MISSÃO GLOBAL</vt:lpstr>
      <vt:lpstr>CALENDÁRIO ANUAL DE MORDOMIA PLANOS PARA A IGREJA LOCAL</vt:lpstr>
      <vt:lpstr>PLANOS ESTRATÉGICOS E ORÇAMENTOS DE IGREJA ANUALMENTE</vt:lpstr>
      <vt:lpstr>REUNIÕES REGULARES DA COMISSÃO DE IGREJA E ADMINISTRATIVA</vt:lpstr>
      <vt:lpstr>REAVIVAMENTOS E SEMINÁRIOS </vt:lpstr>
      <vt:lpstr>O SÁBADO DO PACTO ANUAL DE MORDOMIA</vt:lpstr>
      <vt:lpstr>ALCANÇANDO OS OBJETIVOS DE SUSTENTO PRÓPRIO</vt:lpstr>
      <vt:lpstr>ALCANÇANDO OS OBJETIVOS DE SUSTENTO PRÓPRIO</vt:lpstr>
    </vt:vector>
  </TitlesOfParts>
  <Company>Iglesia Adventista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Sosten Propio 2</dc:title>
  <dc:subject>MORDOMIA CRISTÃ</dc:subject>
  <dc:creator>Pr. MARCELO AUGUSTO DE CARVALHO; Recopilación DDB-UC</dc:creator>
  <cp:keywords>www.4tons.com.br</cp:keywords>
  <dc:description>COMÉRCIO PROIBIDO. USO PESSOAL</dc:description>
  <cp:lastModifiedBy>UCB - Marcelo Augusto de Carvalho</cp:lastModifiedBy>
  <cp:revision>171</cp:revision>
  <cp:lastPrinted>1997-06-01T20:12:38Z</cp:lastPrinted>
  <dcterms:created xsi:type="dcterms:W3CDTF">1997-05-19T20:43:34Z</dcterms:created>
  <dcterms:modified xsi:type="dcterms:W3CDTF">2020-12-17T12:57:17Z</dcterms:modified>
  <cp:category>MAy Seminario</cp:category>
</cp:coreProperties>
</file>