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BFC810C-C0C7-4188-B9A7-D58A11A11D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8197625-6AC1-4A4D-A61F-00D03EEEE32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4EF025F5-C0AD-4F06-8650-C9B098264FB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3AB61D9A-AA0C-41A9-87F1-8427265E40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B11752E6-6E51-4032-A112-B0770ADECA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457B7D2C-2D05-421A-9979-BDFEAC5777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D394B56-B99C-489A-A88F-BBCA37FB16C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6D684C-B036-469C-BE27-B7F6D9EDFC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001E4-085B-4C7A-9B5A-C480A7F12364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E3665402-6098-4FF7-A3B3-87D3E05469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D43B76A-2A4D-4DE0-A9EB-E4955B45B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106AE3-9E21-431E-AE82-560743833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0A6C5-B7BB-4222-9E23-388D6B52D2CF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446BB6D3-CF78-434E-B5F2-38F0A234D9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B4E84B4-378C-4DFF-B0B1-F3252ED4A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228FAB-F715-4421-8B9B-26DF4DD7FB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9736C-4741-425A-AFD2-C1F0555C8328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3AD6382-B8E2-4241-9B73-30D5CA7EA72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B5E3E68-7FA4-4055-A085-3F62C76EB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669A07-237F-4513-A6C7-9BAA801405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A85460-5630-455C-9E66-6801B6BA3C10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B7CE850-11C8-4830-A106-8AFD522F2E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1CC7027-E016-419C-AABE-C48F11B2D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C8DBC7-302D-4387-87BB-80AF72BF20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C2B21-29DB-4A18-9BBA-8061F8466820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26A17CA3-2F74-4534-9E81-01CF092413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36DC109-EB9E-4BBB-AC29-F32EE41BC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998DDA-4822-4BE0-A054-1F936CDDBE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D2A7F-64DC-438C-A311-5CC8B9E4EE8E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9F37EA3D-5118-4041-BC05-AEB9C880B2A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ACB8D90-E67C-4A77-A746-C5FA3714B1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723630-B01D-438A-8287-C4B4F5F465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C7260-D308-479E-8F08-01B0728AC4DA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FB7DEA4E-BEDB-4D16-90CF-31B5259DEB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1777AB1-07A5-4D6E-B509-EE89565B1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8C9CA8-5460-4549-829C-0B277E3935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29D23-FC57-4DC3-9D11-97F8CD2E7133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D69CD160-8414-43C5-A19F-B8C1FED298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714CB3C-0783-4BF8-9CBC-7A06BD8B7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21B944-02EE-40A4-81B6-443880B8B1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6D04B-1BFA-4004-AB20-6F6C8CA8AB1D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CA93FB86-409E-457E-BF54-ABA26AA174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831652D-AE60-4586-B1A3-76C7D9BCF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661A74-5146-48E9-85ED-5C325AEC20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3E6D0-49E1-4E7D-9DAD-14EF2D107070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35128B9F-98E0-4386-A483-7A5C05D550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5788A80-C800-4CB9-A6F0-14B57F979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DBB065-9498-4482-86F7-262F97EE3F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8BBC3-3704-4C50-A898-29C2BC62BDEC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55164C68-1991-40A1-A8F0-675FB8AD05A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3561B4C-D1E4-4A6E-8406-C4EF713A5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20DD28-FC18-4D9F-8A33-2C2B5A7F38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BA74B-736C-41FC-9C40-8B95185640CB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88CB2170-7F56-4091-9047-7445A1F6E0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61CB5DD-6A97-48B5-9248-9B5BB5397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83B62A-2FC0-4713-B110-92800524D0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31E264-9EBD-4D1B-8FCF-4780EA0735A8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1DA2BEE1-BA47-480D-8BFA-2360AFFADF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D8BBE98-85A0-4961-83E4-40E31E94C4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084C72-AC49-4B0C-AAD6-D0FF6A30FA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8D7306-CE57-40F0-8AD0-1A214C1BBF91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3602066-0980-4D7C-B921-EB13818795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A124804-1120-4BA4-A69D-DBBBDAEB7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AAFB35-D0B3-4546-8221-1689F7FC3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D8F40-CA1B-4110-BDC0-9EE3EC2607BE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6730C031-5C93-43F5-969A-00F4EBA46E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AA009A5-C121-47DF-85E0-377EBBF82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937C72-BCC7-490B-A9AB-567D5B1254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EBAF0-6ED8-4D08-AEA6-9FE4376E7EC2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00AAD7F-58FB-4AFE-B3E3-0F7726809E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E9DB3CC-18B8-4901-9E09-E02868571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8AC56E-81A5-451E-9237-4F6A89A2DD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5D1C1-4389-45CD-982C-6F406347027F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670596F9-1FFE-4D35-8528-A90AE8C713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20FA7F9-D239-4DFF-8608-770BFB407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6A9239-749E-41E1-910A-EE8C08B8C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BA73D-E610-461F-BEB4-226C81400D4D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6BC6299C-924D-4E7B-8606-B0A0E6A2DC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09C374A-673B-45FA-8AA0-17FC9B733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D60FFA-D823-4CD7-A722-833EBF621A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7079F-215A-48B5-B195-72C007E8ECD5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0A3F0DE1-5281-40F6-BF5B-9FC7DF82B8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2C5B050-4824-482E-A434-B5992321D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AD0F57-1D1A-48AC-A867-5C2DD06A28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EFC5E-8AA8-41DB-BE35-AA1690E000AF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DC06EFAE-CD98-40BD-9D3F-7DAD058A97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1AB2467-C647-40EA-AC32-854BA3C14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674059-B68A-4274-8FE6-B4489F8F1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4E87C-93EE-4F65-9F54-4B039EE20FE4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3DBEC95F-B6E5-46A3-BD0C-46269DA20D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4B813FC-8C1D-49B6-BE1F-4EF679084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>
            <a:extLst>
              <a:ext uri="{FF2B5EF4-FFF2-40B4-BE49-F238E27FC236}">
                <a16:creationId xmlns:a16="http://schemas.microsoft.com/office/drawing/2014/main" id="{BF87B3E2-E6DF-49AA-8373-A16E65B487DF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9459" name="Rectangle 3">
              <a:extLst>
                <a:ext uri="{FF2B5EF4-FFF2-40B4-BE49-F238E27FC236}">
                  <a16:creationId xmlns:a16="http://schemas.microsoft.com/office/drawing/2014/main" id="{B583990E-9143-42FA-AB1A-F5BF3A242EA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0" name="Oval 4">
              <a:extLst>
                <a:ext uri="{FF2B5EF4-FFF2-40B4-BE49-F238E27FC236}">
                  <a16:creationId xmlns:a16="http://schemas.microsoft.com/office/drawing/2014/main" id="{87577A52-2E3E-46E3-AF8A-33B65F71DC9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1" name="Rectangle 5">
              <a:extLst>
                <a:ext uri="{FF2B5EF4-FFF2-40B4-BE49-F238E27FC236}">
                  <a16:creationId xmlns:a16="http://schemas.microsoft.com/office/drawing/2014/main" id="{21C4841A-C6C5-4CB0-89D0-E8A54F9DA2C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2" name="Freeform 6">
              <a:extLst>
                <a:ext uri="{FF2B5EF4-FFF2-40B4-BE49-F238E27FC236}">
                  <a16:creationId xmlns:a16="http://schemas.microsoft.com/office/drawing/2014/main" id="{2E45DA8C-4578-4163-BA8A-87B68579B52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3" name="Rectangle 7">
              <a:extLst>
                <a:ext uri="{FF2B5EF4-FFF2-40B4-BE49-F238E27FC236}">
                  <a16:creationId xmlns:a16="http://schemas.microsoft.com/office/drawing/2014/main" id="{B6D713B3-41A6-48F0-AEE4-9AE32E1D7E9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4" name="Rectangle 8">
              <a:extLst>
                <a:ext uri="{FF2B5EF4-FFF2-40B4-BE49-F238E27FC236}">
                  <a16:creationId xmlns:a16="http://schemas.microsoft.com/office/drawing/2014/main" id="{3325163B-7F9E-47B5-9A58-75E4541A8C43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5" name="Rectangle 9">
              <a:extLst>
                <a:ext uri="{FF2B5EF4-FFF2-40B4-BE49-F238E27FC236}">
                  <a16:creationId xmlns:a16="http://schemas.microsoft.com/office/drawing/2014/main" id="{68292762-487E-4254-BCDC-EC6870D64BE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6" name="Rectangle 10">
              <a:extLst>
                <a:ext uri="{FF2B5EF4-FFF2-40B4-BE49-F238E27FC236}">
                  <a16:creationId xmlns:a16="http://schemas.microsoft.com/office/drawing/2014/main" id="{CF9DA724-01A1-41EA-8246-2394D040AB6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7" name="Rectangle 11">
              <a:extLst>
                <a:ext uri="{FF2B5EF4-FFF2-40B4-BE49-F238E27FC236}">
                  <a16:creationId xmlns:a16="http://schemas.microsoft.com/office/drawing/2014/main" id="{55963460-9CE8-45E6-B730-0142C2E85DE5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8" name="Freeform 12">
              <a:extLst>
                <a:ext uri="{FF2B5EF4-FFF2-40B4-BE49-F238E27FC236}">
                  <a16:creationId xmlns:a16="http://schemas.microsoft.com/office/drawing/2014/main" id="{520F45B6-CDD8-4C1E-AE3D-69E2022FA9F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69" name="Freeform 13">
              <a:extLst>
                <a:ext uri="{FF2B5EF4-FFF2-40B4-BE49-F238E27FC236}">
                  <a16:creationId xmlns:a16="http://schemas.microsoft.com/office/drawing/2014/main" id="{00A19C4D-AB2C-41F7-8706-D48AABA8E41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0" name="Freeform 14">
              <a:extLst>
                <a:ext uri="{FF2B5EF4-FFF2-40B4-BE49-F238E27FC236}">
                  <a16:creationId xmlns:a16="http://schemas.microsoft.com/office/drawing/2014/main" id="{7450AD06-B2C1-4E2B-BB7F-5ED6AB1B8C8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1" name="Freeform 15">
              <a:extLst>
                <a:ext uri="{FF2B5EF4-FFF2-40B4-BE49-F238E27FC236}">
                  <a16:creationId xmlns:a16="http://schemas.microsoft.com/office/drawing/2014/main" id="{92ABFD37-1193-4C56-8C81-65E583EC046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2" name="Freeform 16">
              <a:extLst>
                <a:ext uri="{FF2B5EF4-FFF2-40B4-BE49-F238E27FC236}">
                  <a16:creationId xmlns:a16="http://schemas.microsoft.com/office/drawing/2014/main" id="{20D22F0C-9A37-4E8F-8F07-4C4DAE1FF72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3" name="Freeform 17">
              <a:extLst>
                <a:ext uri="{FF2B5EF4-FFF2-40B4-BE49-F238E27FC236}">
                  <a16:creationId xmlns:a16="http://schemas.microsoft.com/office/drawing/2014/main" id="{B412C675-971F-4661-9275-64DBEE7EEC9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4" name="Freeform 18">
              <a:extLst>
                <a:ext uri="{FF2B5EF4-FFF2-40B4-BE49-F238E27FC236}">
                  <a16:creationId xmlns:a16="http://schemas.microsoft.com/office/drawing/2014/main" id="{AB1CD1B9-9101-4C28-A5C3-711701A507F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5" name="Freeform 19">
              <a:extLst>
                <a:ext uri="{FF2B5EF4-FFF2-40B4-BE49-F238E27FC236}">
                  <a16:creationId xmlns:a16="http://schemas.microsoft.com/office/drawing/2014/main" id="{0ED714F1-9FCA-42B6-B68A-4DDAE0EA6AA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6" name="Freeform 20">
              <a:extLst>
                <a:ext uri="{FF2B5EF4-FFF2-40B4-BE49-F238E27FC236}">
                  <a16:creationId xmlns:a16="http://schemas.microsoft.com/office/drawing/2014/main" id="{6EB523E8-94B7-42CA-A0F7-2F1B44FCC91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7" name="Freeform 21">
              <a:extLst>
                <a:ext uri="{FF2B5EF4-FFF2-40B4-BE49-F238E27FC236}">
                  <a16:creationId xmlns:a16="http://schemas.microsoft.com/office/drawing/2014/main" id="{31F2AD90-7F2D-4728-9CFA-2321AAB1C44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8" name="Freeform 22">
              <a:extLst>
                <a:ext uri="{FF2B5EF4-FFF2-40B4-BE49-F238E27FC236}">
                  <a16:creationId xmlns:a16="http://schemas.microsoft.com/office/drawing/2014/main" id="{183AEF4A-5B97-46AE-B023-5CA5C615C06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9" name="Freeform 23">
              <a:extLst>
                <a:ext uri="{FF2B5EF4-FFF2-40B4-BE49-F238E27FC236}">
                  <a16:creationId xmlns:a16="http://schemas.microsoft.com/office/drawing/2014/main" id="{6AFBF374-B6E2-4332-A5D6-B5155C3A354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0" name="Freeform 24">
              <a:extLst>
                <a:ext uri="{FF2B5EF4-FFF2-40B4-BE49-F238E27FC236}">
                  <a16:creationId xmlns:a16="http://schemas.microsoft.com/office/drawing/2014/main" id="{0B97F5D1-80C1-4770-83D0-656175EA377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1" name="Freeform 25">
              <a:extLst>
                <a:ext uri="{FF2B5EF4-FFF2-40B4-BE49-F238E27FC236}">
                  <a16:creationId xmlns:a16="http://schemas.microsoft.com/office/drawing/2014/main" id="{74D3B977-C594-4155-9AB1-8FE29716692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2" name="Freeform 26">
              <a:extLst>
                <a:ext uri="{FF2B5EF4-FFF2-40B4-BE49-F238E27FC236}">
                  <a16:creationId xmlns:a16="http://schemas.microsoft.com/office/drawing/2014/main" id="{BBEC61F9-F6B7-493D-B730-7ED8DB4E87B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3" name="Oval 27">
              <a:extLst>
                <a:ext uri="{FF2B5EF4-FFF2-40B4-BE49-F238E27FC236}">
                  <a16:creationId xmlns:a16="http://schemas.microsoft.com/office/drawing/2014/main" id="{0E0E684E-A699-4A73-AFCB-C49E0218482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4" name="Oval 28">
              <a:extLst>
                <a:ext uri="{FF2B5EF4-FFF2-40B4-BE49-F238E27FC236}">
                  <a16:creationId xmlns:a16="http://schemas.microsoft.com/office/drawing/2014/main" id="{74D3DB10-A894-40A3-95CC-0F84CAE411A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5" name="Oval 29">
              <a:extLst>
                <a:ext uri="{FF2B5EF4-FFF2-40B4-BE49-F238E27FC236}">
                  <a16:creationId xmlns:a16="http://schemas.microsoft.com/office/drawing/2014/main" id="{6E12DCC3-61EA-4861-85C7-F407DF19C95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6" name="Freeform 30">
              <a:extLst>
                <a:ext uri="{FF2B5EF4-FFF2-40B4-BE49-F238E27FC236}">
                  <a16:creationId xmlns:a16="http://schemas.microsoft.com/office/drawing/2014/main" id="{9B6F492F-7E71-4C8F-A36A-29D4FDE8E34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7" name="Freeform 31">
              <a:extLst>
                <a:ext uri="{FF2B5EF4-FFF2-40B4-BE49-F238E27FC236}">
                  <a16:creationId xmlns:a16="http://schemas.microsoft.com/office/drawing/2014/main" id="{9F43759C-286C-415A-AC32-EB69F111DE6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8" name="Rectangle 32">
              <a:extLst>
                <a:ext uri="{FF2B5EF4-FFF2-40B4-BE49-F238E27FC236}">
                  <a16:creationId xmlns:a16="http://schemas.microsoft.com/office/drawing/2014/main" id="{2747CDD9-8A1A-4A4E-8569-FA737D22DA6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9" name="Rectangle 33">
              <a:extLst>
                <a:ext uri="{FF2B5EF4-FFF2-40B4-BE49-F238E27FC236}">
                  <a16:creationId xmlns:a16="http://schemas.microsoft.com/office/drawing/2014/main" id="{E1DE6060-8B27-40D0-AD6C-519287E7583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0" name="AutoShape 34">
              <a:extLst>
                <a:ext uri="{FF2B5EF4-FFF2-40B4-BE49-F238E27FC236}">
                  <a16:creationId xmlns:a16="http://schemas.microsoft.com/office/drawing/2014/main" id="{2B568083-0ECB-48A4-8F61-FE68077C025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1" name="Freeform 35">
              <a:extLst>
                <a:ext uri="{FF2B5EF4-FFF2-40B4-BE49-F238E27FC236}">
                  <a16:creationId xmlns:a16="http://schemas.microsoft.com/office/drawing/2014/main" id="{CE8325E8-E1E2-41C0-8C0E-EB5F909E950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2" name="Freeform 36">
              <a:extLst>
                <a:ext uri="{FF2B5EF4-FFF2-40B4-BE49-F238E27FC236}">
                  <a16:creationId xmlns:a16="http://schemas.microsoft.com/office/drawing/2014/main" id="{B35E6FD0-FFF3-4F81-87E0-43706B99F99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9493" name="Rectangle 37">
            <a:extLst>
              <a:ext uri="{FF2B5EF4-FFF2-40B4-BE49-F238E27FC236}">
                <a16:creationId xmlns:a16="http://schemas.microsoft.com/office/drawing/2014/main" id="{F684374E-7F60-4C73-B5AD-1F0B15E656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19494" name="Rectangle 38">
            <a:extLst>
              <a:ext uri="{FF2B5EF4-FFF2-40B4-BE49-F238E27FC236}">
                <a16:creationId xmlns:a16="http://schemas.microsoft.com/office/drawing/2014/main" id="{7A05DE76-26DE-4068-9B65-F544F5CCFD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19495" name="Rectangle 39">
            <a:extLst>
              <a:ext uri="{FF2B5EF4-FFF2-40B4-BE49-F238E27FC236}">
                <a16:creationId xmlns:a16="http://schemas.microsoft.com/office/drawing/2014/main" id="{F175744F-66B3-49D1-8C17-69D00916DB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pt-BR" noProof="0"/>
              <a:t>Click to edit Master subtitle style</a:t>
            </a:r>
          </a:p>
        </p:txBody>
      </p:sp>
      <p:sp>
        <p:nvSpPr>
          <p:cNvPr id="19496" name="Rectangle 40">
            <a:extLst>
              <a:ext uri="{FF2B5EF4-FFF2-40B4-BE49-F238E27FC236}">
                <a16:creationId xmlns:a16="http://schemas.microsoft.com/office/drawing/2014/main" id="{B9529BB4-0516-4C21-BB11-56E5482E89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pt-BR" noProof="0"/>
              <a:t>Click to edit Master title style</a:t>
            </a:r>
          </a:p>
        </p:txBody>
      </p:sp>
      <p:sp>
        <p:nvSpPr>
          <p:cNvPr id="19497" name="Rectangle 41">
            <a:extLst>
              <a:ext uri="{FF2B5EF4-FFF2-40B4-BE49-F238E27FC236}">
                <a16:creationId xmlns:a16="http://schemas.microsoft.com/office/drawing/2014/main" id="{4F510F71-E143-44C0-887F-8C154721EB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B36589-FE89-412F-B453-84879513498D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056AE-7377-4195-93C8-654CB4DF7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0B01702-27CA-42F5-AFB1-850BD3D92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6C9117-7AD4-43FD-936D-954B6D5E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281029-10F5-4579-BDC2-BAA4CC9A9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F9F303-EF04-4EA1-89E2-50423EEB0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70898-1DF9-4387-8309-0EBEE1274EF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9402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5BE2E2-98B8-4847-82F9-C091646C2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4C5F01-C8D2-4284-A265-C0388A4D3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0458F3-E649-49B1-96A3-EDDCC9120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FF8298-DFA8-4FC3-924B-354389579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5A12B1-F2DB-4640-8F88-AB139E5D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81842-C152-44D0-885E-F82EC8E4C43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0911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BF4BB-72F4-4DA7-AE53-6ECD51DAA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7A4D82-0CE7-4635-83C4-CF9DA5769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77FFC7-5286-4000-9650-0EF438FA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28DC9C-C8E8-4E98-B782-99D33B91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C5D889-EE8B-4315-86C2-D515F07C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E57BE-C226-486C-A53F-F8079229253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8568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F6164-682A-4BC0-AF12-75D2456B7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BF1726-42C4-4125-8297-DB5E4AE66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078C76-88AA-4057-ACC3-41EA2343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E7905F-8DD7-4262-BEF6-4384B298D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6F04C7-37B0-4CB6-B033-31B17B1F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8D11B-0464-4B34-A744-A0F32EBB030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714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A0C64-01E4-4935-A923-FACBC6545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16DC1A-52FD-461B-AB63-6173B1C6C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3587D8-69BD-4C94-9813-39470DA4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231823-BA68-4F3C-81D6-34A22CDE2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4DDB7B-E884-472B-A98D-5568605B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B8951F-1FD2-48F7-9FA7-11CAFC72E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D8351-E480-4690-8698-7D3216B8245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6234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63115-98BB-402B-848A-8D1AF564D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9A2FD3-D9F7-403B-BB30-03AF0021C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4008D7-A5F9-489B-96BD-653F5AFBC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50D66C6-C8AF-4E49-87A5-40E1683F9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DEB2C1-65DA-4C7B-9E9A-D5BE7E6034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2612DD8-781A-402B-ACE5-001EC021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F9BADC-19F5-46FB-BA6A-53585F51B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3A35468-2509-41FF-8EF7-46D8FC10C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4EC93-1A54-4930-BE1A-0B36E709787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2960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6B3CA-915B-42C9-AAE8-0DC9CB50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0CFF310-10BF-4698-9B06-5432C1542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08456F-05FA-4444-B94A-EE7B27723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C1D2994-7AEB-46DB-8447-2F23AD01D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3FD1D-4274-4562-9E8E-61307E76572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3639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D25237F-09CE-49A0-89BE-CB078115D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8B8B409-A6E8-4808-BF2E-33883A70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25B3F13-AEB3-4094-BF98-1DFF2BFB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4ED6E-994F-4294-9C57-E564E9FD6E0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9414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2833E4-F09E-4450-9725-93766F6C9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A72753-86CD-4DDB-82B6-87DF0C50B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3F2AFF-C6C5-4696-A36E-8A0AF09CA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15F6FA-FFDD-4DB8-8132-04E3D794D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3D36B7-FDC7-4F6A-8A61-3E4E8AC3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FB9969-F37E-4CBA-932A-568AC3D4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9646F-FC63-4D82-935B-B78FD0B2860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5419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40D13-B7C7-44F4-A514-AE32E62DA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32E9D0E-D9DC-422A-A56D-49281DE65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5401438-4B22-465D-848C-5BD8239E5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A25973-EE83-4274-8902-D6E35E72B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65BE9D-A14E-423A-B2C7-E06E61EB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A1C842-584D-4918-8D62-2DA99A5F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7E4DE-D754-4BF8-8A53-B4D2B9CB8E6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0650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>
            <a:extLst>
              <a:ext uri="{FF2B5EF4-FFF2-40B4-BE49-F238E27FC236}">
                <a16:creationId xmlns:a16="http://schemas.microsoft.com/office/drawing/2014/main" id="{6C45C498-30E6-4953-811A-1D66423C07F2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8435" name="Rectangle 3">
              <a:extLst>
                <a:ext uri="{FF2B5EF4-FFF2-40B4-BE49-F238E27FC236}">
                  <a16:creationId xmlns:a16="http://schemas.microsoft.com/office/drawing/2014/main" id="{AAD0674A-1AB4-4176-A02B-F64BA202427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36" name="Oval 4">
              <a:extLst>
                <a:ext uri="{FF2B5EF4-FFF2-40B4-BE49-F238E27FC236}">
                  <a16:creationId xmlns:a16="http://schemas.microsoft.com/office/drawing/2014/main" id="{F4CAF65C-BCAD-477C-A78B-2883734D55C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37" name="Rectangle 5">
              <a:extLst>
                <a:ext uri="{FF2B5EF4-FFF2-40B4-BE49-F238E27FC236}">
                  <a16:creationId xmlns:a16="http://schemas.microsoft.com/office/drawing/2014/main" id="{C53D40A1-5B43-4B21-A480-D8BF95B5860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38" name="Freeform 6">
              <a:extLst>
                <a:ext uri="{FF2B5EF4-FFF2-40B4-BE49-F238E27FC236}">
                  <a16:creationId xmlns:a16="http://schemas.microsoft.com/office/drawing/2014/main" id="{471A00EA-7DB7-4E5B-8C9B-E87366E00CB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39" name="Rectangle 7">
              <a:extLst>
                <a:ext uri="{FF2B5EF4-FFF2-40B4-BE49-F238E27FC236}">
                  <a16:creationId xmlns:a16="http://schemas.microsoft.com/office/drawing/2014/main" id="{2EE39132-C80B-4F7C-9B45-3F1181B62DD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0" name="Rectangle 8">
              <a:extLst>
                <a:ext uri="{FF2B5EF4-FFF2-40B4-BE49-F238E27FC236}">
                  <a16:creationId xmlns:a16="http://schemas.microsoft.com/office/drawing/2014/main" id="{31EE83BF-2227-466A-9882-8915FF4DFB3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1" name="Rectangle 9">
              <a:extLst>
                <a:ext uri="{FF2B5EF4-FFF2-40B4-BE49-F238E27FC236}">
                  <a16:creationId xmlns:a16="http://schemas.microsoft.com/office/drawing/2014/main" id="{D343F111-729A-41D1-99DD-BB994FBABC1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2" name="Rectangle 10">
              <a:extLst>
                <a:ext uri="{FF2B5EF4-FFF2-40B4-BE49-F238E27FC236}">
                  <a16:creationId xmlns:a16="http://schemas.microsoft.com/office/drawing/2014/main" id="{630FCD19-9171-487A-834C-E3F3BE223C3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3" name="Rectangle 11">
              <a:extLst>
                <a:ext uri="{FF2B5EF4-FFF2-40B4-BE49-F238E27FC236}">
                  <a16:creationId xmlns:a16="http://schemas.microsoft.com/office/drawing/2014/main" id="{3522FC32-AAEB-43E5-BB37-1118AA8A4E5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4" name="Freeform 12">
              <a:extLst>
                <a:ext uri="{FF2B5EF4-FFF2-40B4-BE49-F238E27FC236}">
                  <a16:creationId xmlns:a16="http://schemas.microsoft.com/office/drawing/2014/main" id="{4199E4C1-30AC-42AE-9EF1-27BBF756004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5" name="Freeform 13">
              <a:extLst>
                <a:ext uri="{FF2B5EF4-FFF2-40B4-BE49-F238E27FC236}">
                  <a16:creationId xmlns:a16="http://schemas.microsoft.com/office/drawing/2014/main" id="{F5ECF21D-48A3-4D68-B03B-96396103BB3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6" name="Freeform 14">
              <a:extLst>
                <a:ext uri="{FF2B5EF4-FFF2-40B4-BE49-F238E27FC236}">
                  <a16:creationId xmlns:a16="http://schemas.microsoft.com/office/drawing/2014/main" id="{0189C0CB-B474-4ACB-887D-98ACC72D3B3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7" name="Freeform 15">
              <a:extLst>
                <a:ext uri="{FF2B5EF4-FFF2-40B4-BE49-F238E27FC236}">
                  <a16:creationId xmlns:a16="http://schemas.microsoft.com/office/drawing/2014/main" id="{D0A0A9D3-8AEE-4762-8649-B82FC0BBD0F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8" name="Freeform 16">
              <a:extLst>
                <a:ext uri="{FF2B5EF4-FFF2-40B4-BE49-F238E27FC236}">
                  <a16:creationId xmlns:a16="http://schemas.microsoft.com/office/drawing/2014/main" id="{631016F4-3B7E-48BF-9D0F-891394766D8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49" name="Freeform 17">
              <a:extLst>
                <a:ext uri="{FF2B5EF4-FFF2-40B4-BE49-F238E27FC236}">
                  <a16:creationId xmlns:a16="http://schemas.microsoft.com/office/drawing/2014/main" id="{CE3D5432-5C66-4EA4-9D69-87A9685F1D7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0" name="Freeform 18">
              <a:extLst>
                <a:ext uri="{FF2B5EF4-FFF2-40B4-BE49-F238E27FC236}">
                  <a16:creationId xmlns:a16="http://schemas.microsoft.com/office/drawing/2014/main" id="{8067BC74-A3B3-47A4-BBAF-7A4318CE62D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1" name="Freeform 19">
              <a:extLst>
                <a:ext uri="{FF2B5EF4-FFF2-40B4-BE49-F238E27FC236}">
                  <a16:creationId xmlns:a16="http://schemas.microsoft.com/office/drawing/2014/main" id="{D8EB9065-8539-4268-B6CB-B75620E006F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2" name="Freeform 20">
              <a:extLst>
                <a:ext uri="{FF2B5EF4-FFF2-40B4-BE49-F238E27FC236}">
                  <a16:creationId xmlns:a16="http://schemas.microsoft.com/office/drawing/2014/main" id="{28BAA369-2057-4720-8FE7-F96D0DFFDB0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3" name="Freeform 21">
              <a:extLst>
                <a:ext uri="{FF2B5EF4-FFF2-40B4-BE49-F238E27FC236}">
                  <a16:creationId xmlns:a16="http://schemas.microsoft.com/office/drawing/2014/main" id="{0DFC89B3-E9CD-4D67-937D-F1209DB43DF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4" name="Freeform 22">
              <a:extLst>
                <a:ext uri="{FF2B5EF4-FFF2-40B4-BE49-F238E27FC236}">
                  <a16:creationId xmlns:a16="http://schemas.microsoft.com/office/drawing/2014/main" id="{E5127734-941C-4F59-B729-4CB04978485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5" name="Freeform 23">
              <a:extLst>
                <a:ext uri="{FF2B5EF4-FFF2-40B4-BE49-F238E27FC236}">
                  <a16:creationId xmlns:a16="http://schemas.microsoft.com/office/drawing/2014/main" id="{06E29E6B-D847-42AF-8D39-B5734BBB9A9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6" name="Freeform 24">
              <a:extLst>
                <a:ext uri="{FF2B5EF4-FFF2-40B4-BE49-F238E27FC236}">
                  <a16:creationId xmlns:a16="http://schemas.microsoft.com/office/drawing/2014/main" id="{F5F76FAC-55F7-430A-AA18-3D3C32454F8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7" name="Freeform 25">
              <a:extLst>
                <a:ext uri="{FF2B5EF4-FFF2-40B4-BE49-F238E27FC236}">
                  <a16:creationId xmlns:a16="http://schemas.microsoft.com/office/drawing/2014/main" id="{3377418B-FA3A-4D1F-88D5-1F48D05B5FB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8" name="Freeform 26">
              <a:extLst>
                <a:ext uri="{FF2B5EF4-FFF2-40B4-BE49-F238E27FC236}">
                  <a16:creationId xmlns:a16="http://schemas.microsoft.com/office/drawing/2014/main" id="{7DBC25BA-5B52-46BA-B698-3BAF3546881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59" name="Oval 27">
              <a:extLst>
                <a:ext uri="{FF2B5EF4-FFF2-40B4-BE49-F238E27FC236}">
                  <a16:creationId xmlns:a16="http://schemas.microsoft.com/office/drawing/2014/main" id="{21D12B89-710C-4CFE-9C9B-3AA533E8424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0" name="Oval 28">
              <a:extLst>
                <a:ext uri="{FF2B5EF4-FFF2-40B4-BE49-F238E27FC236}">
                  <a16:creationId xmlns:a16="http://schemas.microsoft.com/office/drawing/2014/main" id="{40A4614E-A988-4F9A-89B2-9FE6BE6A62D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1" name="Oval 29">
              <a:extLst>
                <a:ext uri="{FF2B5EF4-FFF2-40B4-BE49-F238E27FC236}">
                  <a16:creationId xmlns:a16="http://schemas.microsoft.com/office/drawing/2014/main" id="{BE87D5AB-D32A-49AD-8E27-BCE473E0729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2" name="Freeform 30">
              <a:extLst>
                <a:ext uri="{FF2B5EF4-FFF2-40B4-BE49-F238E27FC236}">
                  <a16:creationId xmlns:a16="http://schemas.microsoft.com/office/drawing/2014/main" id="{1970CD53-8155-4BDF-9608-01C331937BA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3" name="Freeform 31">
              <a:extLst>
                <a:ext uri="{FF2B5EF4-FFF2-40B4-BE49-F238E27FC236}">
                  <a16:creationId xmlns:a16="http://schemas.microsoft.com/office/drawing/2014/main" id="{FA91C779-A35C-4BC5-9E41-5047BA5B438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4" name="Rectangle 32">
              <a:extLst>
                <a:ext uri="{FF2B5EF4-FFF2-40B4-BE49-F238E27FC236}">
                  <a16:creationId xmlns:a16="http://schemas.microsoft.com/office/drawing/2014/main" id="{664839C3-74B7-4641-A291-05CA92F381A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5" name="Rectangle 33">
              <a:extLst>
                <a:ext uri="{FF2B5EF4-FFF2-40B4-BE49-F238E27FC236}">
                  <a16:creationId xmlns:a16="http://schemas.microsoft.com/office/drawing/2014/main" id="{8FCA7C39-6239-494B-B3FD-1B0181A04E8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6" name="AutoShape 34">
              <a:extLst>
                <a:ext uri="{FF2B5EF4-FFF2-40B4-BE49-F238E27FC236}">
                  <a16:creationId xmlns:a16="http://schemas.microsoft.com/office/drawing/2014/main" id="{3CDE1D9E-70C9-4DDB-BD5D-EFF1319FB84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7" name="Freeform 35">
              <a:extLst>
                <a:ext uri="{FF2B5EF4-FFF2-40B4-BE49-F238E27FC236}">
                  <a16:creationId xmlns:a16="http://schemas.microsoft.com/office/drawing/2014/main" id="{18891F42-E820-42BC-AB9B-BCF723DCF79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68" name="Freeform 36">
              <a:extLst>
                <a:ext uri="{FF2B5EF4-FFF2-40B4-BE49-F238E27FC236}">
                  <a16:creationId xmlns:a16="http://schemas.microsoft.com/office/drawing/2014/main" id="{E3D486AF-ECAF-49BE-AF51-8BC74CC9621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8469" name="Rectangle 37">
            <a:extLst>
              <a:ext uri="{FF2B5EF4-FFF2-40B4-BE49-F238E27FC236}">
                <a16:creationId xmlns:a16="http://schemas.microsoft.com/office/drawing/2014/main" id="{399ED62B-5F8A-455E-B28E-DE6478078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8470" name="Rectangle 38">
            <a:extLst>
              <a:ext uri="{FF2B5EF4-FFF2-40B4-BE49-F238E27FC236}">
                <a16:creationId xmlns:a16="http://schemas.microsoft.com/office/drawing/2014/main" id="{323CA78F-2879-44CF-A98E-9DB7EA862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8471" name="Rectangle 39">
            <a:extLst>
              <a:ext uri="{FF2B5EF4-FFF2-40B4-BE49-F238E27FC236}">
                <a16:creationId xmlns:a16="http://schemas.microsoft.com/office/drawing/2014/main" id="{0C81960C-D325-4697-9A30-EB328E8E2E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pt-BR"/>
          </a:p>
        </p:txBody>
      </p:sp>
      <p:sp>
        <p:nvSpPr>
          <p:cNvPr id="18472" name="Rectangle 40">
            <a:extLst>
              <a:ext uri="{FF2B5EF4-FFF2-40B4-BE49-F238E27FC236}">
                <a16:creationId xmlns:a16="http://schemas.microsoft.com/office/drawing/2014/main" id="{C6BC47A7-101C-4699-AD34-15815CBE70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pt-BR"/>
          </a:p>
        </p:txBody>
      </p:sp>
      <p:sp>
        <p:nvSpPr>
          <p:cNvPr id="18473" name="Rectangle 41">
            <a:extLst>
              <a:ext uri="{FF2B5EF4-FFF2-40B4-BE49-F238E27FC236}">
                <a16:creationId xmlns:a16="http://schemas.microsoft.com/office/drawing/2014/main" id="{E1704E3E-DFF1-444F-8F3D-F56216E7AC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F33EDC-89C3-4FAB-B845-479189B8E562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53605BE-DA11-46FC-9C73-713F8CD570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pt-BR"/>
              <a:t>A Parábola do Macaco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FD9CDD-EA2B-4D9D-AC18-78D43C21D8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2AB4696-1F56-4562-AC43-98A82000B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Tome </a:t>
            </a:r>
            <a:r>
              <a:rPr lang="pt-BR" altLang="pt-BR"/>
              <a:t>cuidado</a:t>
            </a:r>
            <a:r>
              <a:rPr lang="en-US" altLang="pt-BR"/>
              <a:t>!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40357FE-B686-4D7A-B620-95ABBC3F8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altLang="pt-BR" sz="2800"/>
              <a:t>Você não precisa ser rico para amar o dinheiro.</a:t>
            </a:r>
          </a:p>
          <a:p>
            <a:pPr>
              <a:lnSpc>
                <a:spcPct val="120000"/>
              </a:lnSpc>
            </a:pPr>
            <a:r>
              <a:rPr lang="pt-BR" altLang="pt-BR" sz="2800"/>
              <a:t>O amor pelo dinheiro não tem nada a ver com a quantia que você tem. </a:t>
            </a:r>
          </a:p>
          <a:p>
            <a:pPr>
              <a:lnSpc>
                <a:spcPct val="120000"/>
              </a:lnSpc>
            </a:pPr>
            <a:r>
              <a:rPr lang="pt-BR" altLang="pt-BR" sz="2800"/>
              <a:t>É uma postura mental.</a:t>
            </a:r>
          </a:p>
          <a:p>
            <a:pPr>
              <a:lnSpc>
                <a:spcPct val="120000"/>
              </a:lnSpc>
            </a:pPr>
            <a:r>
              <a:rPr lang="pt-BR" altLang="pt-BR" sz="2800"/>
              <a:t>Queremos dinheiro por razões ruins.</a:t>
            </a:r>
          </a:p>
          <a:p>
            <a:pPr>
              <a:lnSpc>
                <a:spcPct val="120000"/>
              </a:lnSpc>
            </a:pPr>
            <a:r>
              <a:rPr lang="pt-BR" altLang="pt-BR" sz="2800"/>
              <a:t>O dinheiro em si não é ruim.</a:t>
            </a:r>
          </a:p>
          <a:p>
            <a:pPr>
              <a:lnSpc>
                <a:spcPct val="120000"/>
              </a:lnSpc>
            </a:pPr>
            <a:r>
              <a:rPr lang="pt-BR" altLang="pt-BR" sz="2800"/>
              <a:t>Não há vergonha em ser bem sucedido.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D46E663-B361-4FB5-9E20-0A765195C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Tome Cuidado</a:t>
            </a:r>
            <a:r>
              <a:rPr lang="en-US" altLang="pt-BR"/>
              <a:t>!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C7702E5-04E6-4E0C-8646-5BA06EFA6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pt-BR" altLang="pt-BR" sz="2800"/>
              <a:t>Não é pecado querer melhorar seu estilo de vida. </a:t>
            </a:r>
          </a:p>
          <a:p>
            <a:pPr>
              <a:lnSpc>
                <a:spcPct val="140000"/>
              </a:lnSpc>
            </a:pPr>
            <a:r>
              <a:rPr lang="pt-BR" altLang="pt-BR" sz="2800"/>
              <a:t>Não é pecado ter um carro. </a:t>
            </a:r>
          </a:p>
          <a:p>
            <a:pPr>
              <a:lnSpc>
                <a:spcPct val="140000"/>
              </a:lnSpc>
            </a:pPr>
            <a:r>
              <a:rPr lang="pt-BR" altLang="pt-BR" sz="2800"/>
              <a:t>Não é pecado ter uma casa.</a:t>
            </a:r>
          </a:p>
          <a:p>
            <a:pPr>
              <a:lnSpc>
                <a:spcPct val="140000"/>
              </a:lnSpc>
            </a:pPr>
            <a:r>
              <a:rPr lang="pt-BR" altLang="pt-BR" sz="2800"/>
              <a:t>Mas a pergunta que temos que fazer é: Estou vivendo para algo específico ou para melhorar minha vida como um todo?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05EA051-B59C-4F62-AE1E-7D66DE71E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pt-BR"/>
              <a:t>Nações Unidas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444343F-F923-4CE0-ACB8-5ED44CEA2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5029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pt-BR" altLang="pt-BR" sz="2800"/>
              <a:t>35 países estão sofrendo carência de alimentos.</a:t>
            </a:r>
          </a:p>
          <a:p>
            <a:pPr>
              <a:lnSpc>
                <a:spcPct val="130000"/>
              </a:lnSpc>
            </a:pPr>
            <a:r>
              <a:rPr lang="pt-BR" altLang="pt-BR" sz="2800"/>
              <a:t>25.000 pessoas estão morrendo diariamente por falta de alimento.</a:t>
            </a:r>
          </a:p>
          <a:p>
            <a:pPr>
              <a:lnSpc>
                <a:spcPct val="130000"/>
              </a:lnSpc>
            </a:pPr>
            <a:r>
              <a:rPr lang="pt-BR" altLang="pt-BR" sz="2800"/>
              <a:t>1 bilhão de pessoas vivem com menos de 1$ (um dólar) por dia.</a:t>
            </a:r>
          </a:p>
          <a:p>
            <a:pPr>
              <a:lnSpc>
                <a:spcPct val="130000"/>
              </a:lnSpc>
            </a:pPr>
            <a:r>
              <a:rPr lang="pt-BR" altLang="pt-BR" sz="2800"/>
              <a:t>Em 2050, 9 bilhões de pessoas não terão o suficiente para comer.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endParaRPr lang="pt-BR" altLang="pt-BR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52E3C3D-8721-405F-B51B-6A1D456E2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Lucas 12:16-19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51E2B6F-E599-42FE-8BA1-651E0E4DD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fr-FR" altLang="pt-BR" sz="2800"/>
              <a:t>	« </a:t>
            </a:r>
            <a:r>
              <a:rPr lang="pt-BR" altLang="pt-BR"/>
              <a:t>Então lhes contou esta parábola: “A terra de certo homem rico produziu muito. Ele pensou consigo mesmo: ‘O que vou fazer? Não tenho onde armazenar minha colheita’. “Então disse: ‘Já sei o que vou fazer. Vou derrubar os meus celeiros e construir outros maiores, e ali guardarei toda a minha safra e todos os meus bens.</a:t>
            </a:r>
            <a:r>
              <a:rPr lang="pt-BR" altLang="pt-BR" sz="2800"/>
              <a:t>»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FEF8BAA-2966-44CA-AF86-CD593FAEB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Lucas 12:19b-21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7F862E4-127A-4D5F-A425-E2B5312DE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29600" cy="52165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fr-FR" altLang="pt-BR"/>
              <a:t> 	« … </a:t>
            </a:r>
            <a:r>
              <a:rPr lang="pt-BR" altLang="pt-BR"/>
              <a:t>E direi a mim mesmo: Você tem grande quantidade de bens, armazenados para muitos anos. Descanse, coma, beba e alegre-se’. “Contudo, Deus lhe disse: ‘Insensato! Esta mesma noite a sua vida lhe será exigida. Então, quem ficará com o que você preparou?’ “Assim acontece com quem guarda para si riquezas, mas não é rico para com Deus”. »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6BC5C03-F84D-4F77-AAF0-9CBAE41EC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John D. Rockefeller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71BA8B4-41F7-45E0-BB64-19EA9A586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05200" y="1676400"/>
            <a:ext cx="5486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800"/>
              <a:t>Milionário aos 23 anos de idade </a:t>
            </a:r>
          </a:p>
          <a:p>
            <a:pPr>
              <a:lnSpc>
                <a:spcPct val="90000"/>
              </a:lnSpc>
            </a:pPr>
            <a:r>
              <a:rPr lang="pt-BR" altLang="pt-BR" sz="2800"/>
              <a:t>Bilionário aos 50 anos de idade</a:t>
            </a:r>
          </a:p>
          <a:p>
            <a:pPr>
              <a:lnSpc>
                <a:spcPct val="90000"/>
              </a:lnSpc>
            </a:pPr>
            <a:r>
              <a:rPr lang="pt-BR" altLang="pt-BR" sz="2800"/>
              <a:t>Tornou-se doente aos 53 anos, perdeu peso, perdeu o apetite e dentro de um ano estava prestes a morrer. </a:t>
            </a:r>
          </a:p>
          <a:p>
            <a:pPr>
              <a:lnSpc>
                <a:spcPct val="90000"/>
              </a:lnSpc>
            </a:pPr>
            <a:r>
              <a:rPr lang="pt-BR" altLang="pt-BR" sz="2800"/>
              <a:t>Estabeleceu uma fundação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Penicilina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Malária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Tuberculose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Difteria etc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5B2DF78F-3B92-468B-8156-D8F22E8E1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384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pic>
        <p:nvPicPr>
          <p:cNvPr id="24581" name="Picture 5">
            <a:extLst>
              <a:ext uri="{FF2B5EF4-FFF2-40B4-BE49-F238E27FC236}">
                <a16:creationId xmlns:a16="http://schemas.microsoft.com/office/drawing/2014/main" id="{5805C62B-408A-4EBB-9088-F3B30C6D7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3113088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4D13DCA-8B49-4CE0-8272-E9F295AC5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C41D647-88BA-4385-8341-353EFB3D8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/>
              <a:t>No momento em que começou a dar, ele melhorou...</a:t>
            </a:r>
          </a:p>
          <a:p>
            <a:pPr>
              <a:lnSpc>
                <a:spcPct val="90000"/>
              </a:lnSpc>
            </a:pPr>
            <a:r>
              <a:rPr lang="pt-BR" altLang="pt-BR"/>
              <a:t>Ele viveu até os 98 anos de idade!</a:t>
            </a:r>
          </a:p>
          <a:p>
            <a:pPr>
              <a:lnSpc>
                <a:spcPct val="90000"/>
              </a:lnSpc>
            </a:pPr>
            <a:endParaRPr lang="en-US" altLang="pt-BR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/>
              <a:t>Quando ele morreu, um repórter perguntou à sua secretária pessoal: quanto ele deixou para trás?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4400"/>
              <a:t>TUDO</a:t>
            </a:r>
            <a:r>
              <a:rPr lang="en-US" altLang="pt-BR" sz="44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C915B42-1963-458E-B25D-9B3C4C974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Não há nada de errado </a:t>
            </a:r>
            <a:br>
              <a:rPr lang="pt-BR" altLang="pt-BR" sz="4000"/>
            </a:br>
            <a:r>
              <a:rPr lang="pt-BR" altLang="pt-BR" sz="4000"/>
              <a:t>com planejar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82C5A97-20B4-49D2-9E0A-83517CBA2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A idéia de construir novos celeiros foi uma boa idéia.</a:t>
            </a:r>
          </a:p>
          <a:p>
            <a:r>
              <a:rPr lang="pt-BR" altLang="pt-BR"/>
              <a:t>Fazia sentido.</a:t>
            </a:r>
          </a:p>
          <a:p>
            <a:r>
              <a:rPr lang="pt-BR" altLang="pt-BR"/>
              <a:t>Era lógica.</a:t>
            </a:r>
          </a:p>
          <a:p>
            <a:r>
              <a:rPr lang="pt-BR" altLang="pt-BR"/>
              <a:t>A Bíblia nos diz para sentar e planejar antes de construir.</a:t>
            </a:r>
          </a:p>
          <a:p>
            <a:r>
              <a:rPr lang="pt-BR" altLang="pt-BR"/>
              <a:t>O que estava errado?</a:t>
            </a:r>
          </a:p>
          <a:p>
            <a:r>
              <a:rPr lang="pt-BR" altLang="pt-BR"/>
              <a:t>Não havia nenhuma idéia de compartilhar.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8E5F205-796B-4B89-88AB-CB25DF859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Os Pobres na Bíblia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7C41B34-41E4-4177-9E0B-9D3E10842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70000"/>
              </a:lnSpc>
            </a:pPr>
            <a:r>
              <a:rPr lang="pt-BR" altLang="pt-BR"/>
              <a:t>Você se surpreenderia com a quantidade de vezes que a Bíblia fala sobre os pobres.</a:t>
            </a:r>
          </a:p>
          <a:p>
            <a:pPr>
              <a:lnSpc>
                <a:spcPct val="170000"/>
              </a:lnSpc>
            </a:pPr>
            <a:r>
              <a:rPr lang="pt-BR" altLang="pt-BR"/>
              <a:t>No AT, a caridade aos pobres era parte da prática normal.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5BF6879-910A-4F14-A802-9A086AD12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9BFEEE0-A195-4064-915B-57BF95088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/>
              <a:t>No NT, os pobres estavam no centro do ensino de Jesus: 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Mateus 19:21 – o jovem rico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Marcos 12:42 – uma viúva pobre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Lucas 4:18 – boas novas aos pobres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João 13:29 – dar algo aos pobres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Rom. 15:26 – uma oferta para os pobres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I Cor. 13 – vender tudo para dar aos pobres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Gál. 2:10 – lembrar dos pobres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Tiago 2:2 – há pobres entre nós?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E38C02C-F7CD-486B-AAC0-8E0D169D3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 Parábola do Macaco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50DF576-C9AD-4E59-B69E-D251ADE85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6600" y="3124200"/>
            <a:ext cx="3505200" cy="2057400"/>
          </a:xfrm>
        </p:spPr>
        <p:txBody>
          <a:bodyPr/>
          <a:lstStyle/>
          <a:p>
            <a:r>
              <a:rPr lang="pt-BR" altLang="pt-BR"/>
              <a:t>Namíbia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DBE2FEB-A413-4BA6-86C6-4F4345EEC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Bruce Wilkinson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C5E6958-AB31-4FD4-BEDC-62A6BA5A2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3200" y="1600200"/>
            <a:ext cx="6248400" cy="4530725"/>
          </a:xfrm>
        </p:spPr>
        <p:txBody>
          <a:bodyPr/>
          <a:lstStyle/>
          <a:p>
            <a:r>
              <a:rPr lang="pt-BR" altLang="pt-BR"/>
              <a:t>Autor do livro </a:t>
            </a:r>
            <a:r>
              <a:rPr lang="pt-BR" altLang="pt-BR" i="1"/>
              <a:t>A Oração de Jabez</a:t>
            </a:r>
            <a:r>
              <a:rPr lang="pt-BR" altLang="pt-BR"/>
              <a:t> e de outros 60 livros.</a:t>
            </a:r>
          </a:p>
          <a:p>
            <a:r>
              <a:rPr lang="pt-BR" altLang="pt-BR"/>
              <a:t>Reunião de família em Kentucky.</a:t>
            </a:r>
          </a:p>
          <a:p>
            <a:r>
              <a:rPr lang="en-US" altLang="pt-BR"/>
              <a:t>Will</a:t>
            </a:r>
            <a:r>
              <a:rPr lang="pt-BR" altLang="pt-BR"/>
              <a:t>, um menino de 9 anos, pediu uma doação. </a:t>
            </a:r>
          </a:p>
          <a:p>
            <a:r>
              <a:rPr lang="pt-BR" altLang="pt-BR"/>
              <a:t>Pequeno rádio que funciona com energia solar. </a:t>
            </a:r>
            <a:endParaRPr lang="en-US" altLang="pt-BR"/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71B166AE-68BA-47C7-86C9-A93D11728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351943E0-CE4E-4E91-834A-695F98ABF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A9223E2B-3059-47B2-80E0-E9B45B06F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9367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id="{DEC8391A-FFC9-4987-AA18-6D482F556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292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1E31AC48-568D-42B5-BB98-36E1F126F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pic>
        <p:nvPicPr>
          <p:cNvPr id="29708" name="Picture 12">
            <a:extLst>
              <a:ext uri="{FF2B5EF4-FFF2-40B4-BE49-F238E27FC236}">
                <a16:creationId xmlns:a16="http://schemas.microsoft.com/office/drawing/2014/main" id="{63201B1F-A0F9-4B28-9BAD-F81D5C22F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1905000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A6569E2-FA26-400B-9329-6795F9FE71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8F5CC41-3849-4086-908C-43AB95F27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0" y="3429000"/>
            <a:ext cx="3200400" cy="1828800"/>
          </a:xfrm>
        </p:spPr>
        <p:txBody>
          <a:bodyPr/>
          <a:lstStyle/>
          <a:p>
            <a:r>
              <a:rPr lang="pt-BR" altLang="pt-BR"/>
              <a:t>O Fim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3B76730-8784-4305-8363-BFF6ABE9A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/>
              <a:t>O que você faria para receber 10 milhões de dólares?</a:t>
            </a:r>
            <a:r>
              <a:rPr lang="en-US" altLang="pt-BR" sz="3600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3530D47-A3B7-45A6-A7B2-2CF1D8BBB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9144000" cy="5181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pt-BR" altLang="pt-BR" sz="2600"/>
              <a:t>Deixaria a família: 					      25%</a:t>
            </a:r>
          </a:p>
          <a:p>
            <a:pPr>
              <a:lnSpc>
                <a:spcPct val="110000"/>
              </a:lnSpc>
            </a:pPr>
            <a:r>
              <a:rPr lang="pt-BR" altLang="pt-BR" sz="2600"/>
              <a:t>Deixaria a igreja: 					      25%</a:t>
            </a:r>
          </a:p>
          <a:p>
            <a:pPr>
              <a:lnSpc>
                <a:spcPct val="110000"/>
              </a:lnSpc>
            </a:pPr>
            <a:r>
              <a:rPr lang="pt-BR" altLang="pt-BR" sz="2600"/>
              <a:t>Se prostituiria por uma semana ou mais: 		      23% </a:t>
            </a:r>
          </a:p>
          <a:p>
            <a:pPr>
              <a:lnSpc>
                <a:spcPct val="110000"/>
              </a:lnSpc>
            </a:pPr>
            <a:r>
              <a:rPr lang="pt-BR" altLang="pt-BR" sz="2600"/>
              <a:t>Mudaria sua cidadania: 				      16%</a:t>
            </a:r>
          </a:p>
          <a:p>
            <a:pPr>
              <a:lnSpc>
                <a:spcPct val="110000"/>
              </a:lnSpc>
            </a:pPr>
            <a:r>
              <a:rPr lang="pt-BR" altLang="pt-BR" sz="2600"/>
              <a:t>Deixaria seu cônjuge: 					      16%</a:t>
            </a:r>
          </a:p>
          <a:p>
            <a:pPr>
              <a:lnSpc>
                <a:spcPct val="110000"/>
              </a:lnSpc>
            </a:pPr>
            <a:r>
              <a:rPr lang="pt-BR" altLang="pt-BR" sz="2600"/>
              <a:t>Ficaria quieto e deixaria um assassino fugir:            10%</a:t>
            </a:r>
          </a:p>
          <a:p>
            <a:pPr>
              <a:lnSpc>
                <a:spcPct val="110000"/>
              </a:lnSpc>
            </a:pPr>
            <a:r>
              <a:rPr lang="pt-BR" altLang="pt-BR" sz="2600"/>
              <a:t>Venderia crianças para adoção: 			        3%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6FA6475B-8E39-4FAF-866D-48481726E58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794625" y="1524000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2800">
              <a:latin typeface="Arial" panose="020B0604020202020204" pitchFamily="34" charset="0"/>
            </a:endParaRP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5C287220-D42C-408B-9664-17F4D56BEA7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34400" y="2133600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2800">
              <a:latin typeface="Arial" panose="020B0604020202020204" pitchFamily="34" charset="0"/>
            </a:endParaRP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27D0104D-0476-42F7-BC46-74B24F694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0825" y="2986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2800">
              <a:latin typeface="Arial" panose="020B0604020202020204" pitchFamily="34" charset="0"/>
            </a:endParaRP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C2D1BA78-2891-4E81-A045-938869394DD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10600" y="3581400"/>
            <a:ext cx="7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2800">
              <a:latin typeface="Arial" panose="020B0604020202020204" pitchFamily="34" charset="0"/>
            </a:endParaRP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72782EDF-B419-4FA1-944B-CC7258620E5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785225" y="4114800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2800">
              <a:latin typeface="Arial" panose="020B0604020202020204" pitchFamily="34" charset="0"/>
            </a:endParaRP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275E50E0-527B-4E8D-B876-F285334BC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3325" y="5638800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2800">
                <a:latin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74D14DA-2F5B-4620-BB17-316196404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pt-BR"/>
              <a:t>Aimer l’argent c’est bien...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D1DC635-B8B0-4D4B-8090-2136E1CAC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r-FR" altLang="pt-BR"/>
              <a:t>	“A ganância é boa. A ganância é certa porque a ganância funciona. A ganância exclarece, vai ao âmago das coisas, representa a motivação interna do progresso. E a ganância, lembre-se disso, não apenas salvará a sociedade, mas especialmente esta sociedade que funciona mal e é chamada os Estados Unidos da América</a:t>
            </a:r>
            <a:r>
              <a:rPr lang="en-US" altLang="pt-BR"/>
              <a:t>.”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pt-BR" sz="2400"/>
              <a:t>Michael Douglas como Gordon Gecko no filme “Wall Street”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71D30ED-9AF8-46D0-8086-CE172CB41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pt-BR"/>
              <a:t>Lucas 12:13-15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D3D022C-7BF7-457E-BA33-7E3E9AE0D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fr-FR" altLang="pt-BR"/>
              <a:t>	«</a:t>
            </a:r>
            <a:r>
              <a:rPr lang="pt-BR" altLang="pt-BR"/>
              <a:t>Alguém da multidão lhe disse: ‘Mestre, dize a meu irmão que divida a herança comigo’. Respondeu Jesus: ‘Homem, quem me designou juiz ou árbitro entre vocês?’ Então lhes disse: ‘Cuidado! Fiquem de sobreaviso contra todo tipo de ganância; a vida de um homem não consiste na quantidade dos seus bens’.»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3B45B7F-6691-4085-8845-A00FD066A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Andrew Carnegie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F057941-F2C2-4F94-A7C6-50C01CBE3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3200" y="1143000"/>
            <a:ext cx="64008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2800"/>
              <a:t>Tornou-se milionário na indústria de ferro. </a:t>
            </a:r>
          </a:p>
          <a:p>
            <a:pPr>
              <a:lnSpc>
                <a:spcPct val="80000"/>
              </a:lnSpc>
            </a:pPr>
            <a:r>
              <a:rPr lang="pt-BR" altLang="pt-BR" sz="2800"/>
              <a:t>Era </a:t>
            </a:r>
            <a:r>
              <a:rPr lang="en-US" altLang="pt-BR" sz="2800" i="1"/>
              <a:t>workaholic</a:t>
            </a:r>
            <a:r>
              <a:rPr lang="pt-BR" altLang="pt-BR" sz="2800"/>
              <a:t>,</a:t>
            </a:r>
            <a:r>
              <a:rPr lang="pt-BR" altLang="pt-BR" sz="2800" i="1"/>
              <a:t> </a:t>
            </a:r>
            <a:r>
              <a:rPr lang="pt-BR" altLang="pt-BR" sz="2800"/>
              <a:t>mas ajudou os pobres. </a:t>
            </a:r>
          </a:p>
          <a:p>
            <a:pPr>
              <a:lnSpc>
                <a:spcPct val="80000"/>
              </a:lnSpc>
            </a:pPr>
            <a:r>
              <a:rPr lang="pt-BR" altLang="pt-BR" sz="2800"/>
              <a:t>Um socialista veio vê-lo e criticou-o por ser um milionário enquanto milhões de pessoas viviam na pobreza.   </a:t>
            </a:r>
          </a:p>
          <a:p>
            <a:pPr>
              <a:lnSpc>
                <a:spcPct val="80000"/>
              </a:lnSpc>
            </a:pPr>
            <a:r>
              <a:rPr lang="pt-BR" altLang="pt-BR" sz="2800"/>
              <a:t>Ele deveria dividir igualmente entre todos.</a:t>
            </a:r>
          </a:p>
          <a:p>
            <a:pPr>
              <a:lnSpc>
                <a:spcPct val="80000"/>
              </a:lnSpc>
            </a:pPr>
            <a:r>
              <a:rPr lang="en-US" altLang="pt-BR" sz="2800"/>
              <a:t>Carnegie</a:t>
            </a:r>
            <a:r>
              <a:rPr lang="pt-BR" altLang="pt-BR" sz="2800"/>
              <a:t> fez um cálculo rápido numa folha de papel e disse à sua secretária: “Por favor, dê 16 centavos a este pobre homem. Esta é sua parte”. 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96CAEEFA-9206-4146-AA58-F5B17FC75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6B00F4D9-4909-4F18-AB07-5A784E44E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22129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AFD309C-30BF-4AEF-96D7-270541DC3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pt-BR"/>
              <a:t>Provérbios 21:26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40D822F-2639-4A81-BBD6-23933E45A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7325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fr-FR" altLang="pt-BR"/>
              <a:t>	«</a:t>
            </a:r>
            <a:r>
              <a:rPr lang="pt-BR" altLang="pt-BR"/>
              <a:t>O dia inteiro ele deseja mais e mais, enquanto o justo reparte sem cessar</a:t>
            </a:r>
            <a:r>
              <a:rPr lang="en-US" altLang="pt-BR"/>
              <a:t>.»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7BDD00B-CA1E-4EA2-B5F4-10E64036E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Paulo Falando sobre o Amor ao Dinheiro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DB86F95-9492-4A49-BC8B-6BB7DAAE9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r-FR" altLang="pt-BR" sz="800"/>
              <a:t>	</a:t>
            </a:r>
            <a:r>
              <a:rPr lang="fr-FR" altLang="pt-BR"/>
              <a:t>«Entre vocês não deve haver nem sequer menção de imoralidade sexual como também de nenhuma espécie de impureza e de cobiça; pois essas coisas não são próprias para os santos.» </a:t>
            </a:r>
            <a:endParaRPr lang="en-US" altLang="pt-BR"/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pt-BR" sz="2400"/>
              <a:t>					</a:t>
            </a:r>
            <a:r>
              <a:rPr lang="en-US" altLang="pt-BR" sz="1800"/>
              <a:t>		</a:t>
            </a:r>
            <a:r>
              <a:rPr lang="pt-BR" altLang="pt-BR"/>
              <a:t>Efésios</a:t>
            </a:r>
            <a:r>
              <a:rPr lang="en-US" altLang="pt-BR"/>
              <a:t> 5:3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31A1A97-4969-4F81-9D1A-B00129197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pt-BR" sz="4000"/>
              <a:t>Mesma Mensagem aos Colossenses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F9BF78E-5F68-475D-8F40-E8C4600D4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fr-FR" altLang="pt-BR"/>
              <a:t>« </a:t>
            </a:r>
            <a:r>
              <a:rPr lang="pt-BR" altLang="pt-BR"/>
              <a:t>Assim, façam morrer tudo o que pertence à natureza terrena de vocês: imoralidade sexual, impureza, paixão, desejos maus e a ganância, que é idolatria</a:t>
            </a:r>
            <a:r>
              <a:rPr lang="en-US" altLang="pt-BR"/>
              <a:t>.</a:t>
            </a:r>
            <a:r>
              <a:rPr lang="fr-FR" altLang="pt-BR"/>
              <a:t> »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fr-FR" altLang="pt-BR"/>
              <a:t>					Colossenses 3:5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781</TotalTime>
  <Words>1051</Words>
  <Application>Microsoft Office PowerPoint</Application>
  <PresentationFormat>Apresentação na tela (4:3)</PresentationFormat>
  <Paragraphs>112</Paragraphs>
  <Slides>21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Balance</vt:lpstr>
      <vt:lpstr>A Parábola do Macaco</vt:lpstr>
      <vt:lpstr>A Parábola do Macaco</vt:lpstr>
      <vt:lpstr>O que você faria para receber 10 milhões de dólares? </vt:lpstr>
      <vt:lpstr>Aimer l’argent c’est bien...</vt:lpstr>
      <vt:lpstr>Lucas 12:13-15</vt:lpstr>
      <vt:lpstr>Andrew Carnegie</vt:lpstr>
      <vt:lpstr>Provérbios 21:26</vt:lpstr>
      <vt:lpstr>Paulo Falando sobre o Amor ao Dinheiro</vt:lpstr>
      <vt:lpstr>Mesma Mensagem aos Colossenses</vt:lpstr>
      <vt:lpstr>Tome cuidado!</vt:lpstr>
      <vt:lpstr>Tome Cuidado!</vt:lpstr>
      <vt:lpstr>Nações Unidas</vt:lpstr>
      <vt:lpstr>Lucas 12:16-19</vt:lpstr>
      <vt:lpstr>Lucas 12:19b-21</vt:lpstr>
      <vt:lpstr>John D. Rockefeller</vt:lpstr>
      <vt:lpstr>Apresentação do PowerPoint</vt:lpstr>
      <vt:lpstr>Não há nada de errado  com planejar</vt:lpstr>
      <vt:lpstr>Os Pobres na Bíblia</vt:lpstr>
      <vt:lpstr>Apresentação do PowerPoint</vt:lpstr>
      <vt:lpstr>Bruce Wilkinson</vt:lpstr>
      <vt:lpstr>Apresentação do PowerPoint</vt:lpstr>
    </vt:vector>
  </TitlesOfParts>
  <Company>S.D.A. Church World Headquarters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Rich Fool</dc:title>
  <dc:subject>MORDOMIA CRISTÃ</dc:subject>
  <dc:creator>Pr. MARCELO AUGUSTO DE CARVALHO; LezeauJ</dc:creator>
  <cp:keywords>www.4tons.com.br</cp:keywords>
  <dc:description>COMÉRCIO PROIBIDO. USO PESSOAL</dc:description>
  <cp:lastModifiedBy>UCB - Marcelo Augusto de Carvalho</cp:lastModifiedBy>
  <cp:revision>146</cp:revision>
  <dcterms:created xsi:type="dcterms:W3CDTF">2007-06-25T17:33:34Z</dcterms:created>
  <dcterms:modified xsi:type="dcterms:W3CDTF">2020-12-17T13:16:55Z</dcterms:modified>
</cp:coreProperties>
</file>