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2" r:id="rId2"/>
    <p:sldId id="289" r:id="rId3"/>
    <p:sldId id="300" r:id="rId4"/>
    <p:sldId id="298" r:id="rId5"/>
    <p:sldId id="274" r:id="rId6"/>
    <p:sldId id="279" r:id="rId7"/>
    <p:sldId id="301" r:id="rId8"/>
    <p:sldId id="302" r:id="rId9"/>
    <p:sldId id="265" r:id="rId10"/>
    <p:sldId id="297" r:id="rId11"/>
    <p:sldId id="303" r:id="rId12"/>
    <p:sldId id="291" r:id="rId13"/>
    <p:sldId id="306" r:id="rId14"/>
    <p:sldId id="305" r:id="rId15"/>
    <p:sldId id="299" r:id="rId1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33300"/>
    <a:srgbClr val="660066"/>
    <a:srgbClr val="0000CC"/>
    <a:srgbClr val="0033CC"/>
    <a:srgbClr val="FFFF00"/>
    <a:srgbClr val="66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C91AA3D-8F13-46A0-81A5-4D4483B394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C8C8ED8-3458-44D8-80DD-1D05C5D25D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3B5EF18A-2CEA-4A97-AEF9-47536AEB78E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3764F5A1-B9F9-4EEF-A4A1-4D1889D454A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924591F0-889B-4C68-A8E5-0045C91DF8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F7932A4A-D100-431B-9AE1-32AF8DCBE0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BAA9DD-0A25-4345-9F7D-F137FFAE43E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B3C157-EE18-4E41-902F-423119BEA6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F6CA9-E198-43A4-AE1E-AABE948454ED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874FE68E-47CF-4A7A-A197-1B76210A66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6864F8C-35D8-44E0-BC0B-D5A1682D7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E6CB50-2105-469E-8E3E-EC29DCA12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C640A-6F80-4D36-A219-E28C3EBB85B8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A53C29FF-4935-437A-88F2-DF5BD7197D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16AA793-D48C-4DD1-B79B-097EFF631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CA8617-2119-4E3A-9566-3FD027A2E9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836CA-21EC-43A0-BD9D-C2C6AA2D4598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E59122D9-459A-4E91-A2B2-566C10B350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E77C459-F3CD-4C5D-935C-080163529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FDE451-700C-4284-848A-06F3BD545B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3F9AA-3B3C-4B0A-9804-0AAF66B118A3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676439F8-FD68-4006-A0C3-A7ED48B12D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DAC1B1C7-2609-4CFD-AC39-425B44294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29A300-3235-4C01-A1CE-DD68CA8CA9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F5038-6099-4A57-BC66-07898080749D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91AC487A-D998-4BC5-BE19-6156548B15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13BAD55B-AFA2-470E-97B1-FBBF8AD2E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3F1506-6EA1-4670-B80F-737183736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0EC8D-7DE5-4C57-98C3-394C401C2F3B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1DDB2E76-A558-481C-A1D7-0978F43A7F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0ABB7F0E-0078-447E-BD35-9614B892A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7EF29F-5B44-4E07-8267-0A1A9271B1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FD7D0-2692-4545-8CD9-A61308082AB9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CC1AE6BF-C6C2-426C-AC1E-79063F10CB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5713BD29-2DDA-4645-9190-68EB46DE0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6C5DF3-4887-4C6F-905D-833112C35B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2AA9D-E829-4276-9F85-3EC91D6D8D54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4B57EB34-A909-4588-8A8E-CAEFFBE0AE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7F8859DE-60B0-4EF8-9A54-9B7298B24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B9E2D5-B685-4269-BCE6-E0B7C3309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7FB55-3078-44F9-BDB3-2C9101AE1199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933FB9DE-95EA-4A1D-B11B-F4866BA6F9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5415812A-B994-4197-995F-6470C19D5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357AA8-8255-46DE-80FD-56A648B531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AA148-09B4-4EF0-9679-74E504476AA9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9155C5B0-0BEB-4600-9AFE-E9AE3231C8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5450172-D3AF-400B-8D5E-6AB841C91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AA7CE-66A2-4B1E-A226-7B5A7F484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B4120-D789-4F65-B5E9-B0124870B415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8848E702-202F-4FCC-ABE5-A30FD34644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43BBC13-2E35-4608-9076-8BEDB3D86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410663-F289-466C-BDDB-2AC6B21647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94723-42FC-4B6F-BDE5-0740CBB64F73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7FB28F63-EFC2-4284-B6D0-BB30585F59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7AE577E-8941-4021-8AAE-69FF9FB3E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22710C-2BFE-472D-A10B-AB42B4A2C2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A4D14-4C9B-4036-AD1B-7ADDF2F33798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CD447F85-089F-4914-A803-C9D2E2C121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B6CA772-C5FB-42CA-96EE-A01A34CA0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DDB244-0873-4A94-88BD-D2C024BEB8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CDD98-78A9-4E45-B1B7-02B25E6311EF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F88FE477-5C78-42FE-9332-9C63F3F9C8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3D96FBFF-2F92-4D96-AA7A-53204F2B1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3B8F83-404C-4CC0-BCAC-71CEE8ACB4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D62A7-8F7F-4D06-A765-555787C215B3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21F96862-6B20-48CC-BBFA-CE4D9111BC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222CD023-56A9-449C-9EE3-EF2FABBB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B099C7-1A9F-42CC-8154-F76AB21EA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B5D0AC-83B6-4683-A2D3-A1EDB6649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ECA086-0DE4-4DFD-A445-9242E58A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927BE2-0CD1-40B3-8423-D2B80CDB0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122EBB-8421-4E00-A37A-5791908C7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DEC87-EDAD-462D-ACD6-C8E505E62647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139934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B9829-46D1-44B8-9E44-57F56C956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AA6B88-EB3F-4AB8-8E17-18EC5EA3D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14F4CD-BA24-40DE-979E-8824F372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1572E0-F60B-4C10-AC2A-9EE6156A4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284EE6-CBCA-4FF0-BC06-25DDD1DF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E81FD-3AC4-409C-BEE8-2FCBAEEF223D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172700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02D685-F74D-4CC9-8B90-10C8CA70A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437C6C-D0FE-43BE-8A37-9C63FD8A9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0E69C1-9760-4593-ADC2-01A4E43B8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4CA905-8B26-414B-A663-C5FBCE8E1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75C410-EDE0-4590-8DB3-CF3AB4908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8920E-A35B-4D3A-AEF7-BC2A890351EC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272450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0B5F7D-603D-4AA7-92D4-F59F1CEB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EEE234-95C0-46BB-BC10-1A800C338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B72BCC-D374-4E40-AB3C-E101643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87A347-1D81-469B-940B-18301EB1D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863F9-E2D9-498E-B99B-A578B8FA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2CB4D-F020-4653-B65C-F4B4C14916EC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233025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F8B0D0-61EF-4BD8-A8A1-A78EC0F6B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E46F03-75B2-4F40-A96F-7D419ACD3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99C356-3395-4595-975D-CBE09A93A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72D33-5A67-4CBE-B459-351FE2A8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DD2827-89FF-443E-9F82-AC9C947E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B60A3-CA9D-4C1A-8FFF-E9A60CBD1A76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23859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9C74D-6CDE-40BC-9882-0757FC3E0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20ED9F-5591-4BEB-BA69-C9024E99F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F78F4C-83B0-4209-9B4F-43E66B882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500318-04EB-4C66-AF1C-0555D3934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E88C21-A998-411C-A52D-1F220A3A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D561D1-097A-422C-AA78-897A7D9B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E0240-2353-499E-9BFA-523997A53714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215141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BCDBF2-F026-4B10-9417-74973E316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B70C93C-9BA7-4231-88CB-8968BD91D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E0E5DD-5B4D-47BF-8A21-E09B7ADF0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76D20E9-7EC2-412C-A04E-9E5B8FD56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02223BF-6571-41E4-8E58-AEA758535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E8F7648-8F17-49E6-AB31-8B82A9AFC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7F47121-64F1-4AFE-8E96-C9DCEC0EC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67F20AF-02DE-4418-9EF1-B0B4C060F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4A130-36D7-4101-AE64-4083380E990D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268271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F0B314-638D-46B5-97CD-182E4ACD3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DE4D193-FAA9-4635-A421-D9A4D224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F5EDBC0-47B8-406D-BD63-E6EAEBE9A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2EBFFB7-513A-482C-80AA-674BE442A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AAA4F-568F-4BD2-AB88-C80652B8891E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235847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533F566-C63F-45FC-B298-F8C03E91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8601AF7-1951-4D3E-8086-21B6C483D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D388B88-4269-4784-9637-93E0BFF3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249BF-C370-48FB-A6D9-1430FB976FA0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89699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9F3266-055F-4469-8317-C33D32513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1ED89A-A93A-44BC-902F-56271FFDB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2DBC28A-BBF4-42AF-895D-1AF3C6F55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D76A2F-FDFF-4F7C-A98C-9570D4667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A6FB0D1-F1B9-4448-AE38-441A83332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8ED125-0D26-42FE-B19D-B062D898C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AF19B-C8B0-43B5-B8C6-797006375549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131016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01F1C-C102-4EDD-991B-C524CAB5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B47BBE-BB47-42FC-A774-52DF8466C3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0F689DB-1E59-4E13-B3CB-4F39F200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81EA29-853A-4A67-B9A0-7AB218EE1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AA4BFD-3BB0-4F88-9400-D8061276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D59B06-F6EF-42F7-AEEE-7A7EE478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FECC8-62C8-4369-A9C2-31B95640D8D4}" type="slidenum">
              <a:rPr lang="en-AU" altLang="pt-BR"/>
              <a:pPr/>
              <a:t>‹nº›</a:t>
            </a:fld>
            <a:endParaRPr lang="en-AU" altLang="pt-BR"/>
          </a:p>
        </p:txBody>
      </p:sp>
    </p:spTree>
    <p:extLst>
      <p:ext uri="{BB962C8B-B14F-4D97-AF65-F5344CB8AC3E}">
        <p14:creationId xmlns:p14="http://schemas.microsoft.com/office/powerpoint/2010/main" val="33055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>
            <a:extLst>
              <a:ext uri="{FF2B5EF4-FFF2-40B4-BE49-F238E27FC236}">
                <a16:creationId xmlns:a16="http://schemas.microsoft.com/office/drawing/2014/main" id="{6F3C2B08-60EF-41A0-95B8-CC73666996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B589869F-5DCE-43B2-9785-117845864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pt-B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CD89DD-354D-4517-B0C4-67A01889C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pt-BR"/>
              <a:t>Click to edit Master text styles</a:t>
            </a:r>
          </a:p>
          <a:p>
            <a:pPr lvl="1"/>
            <a:r>
              <a:rPr lang="en-AU" altLang="pt-BR"/>
              <a:t>Second level</a:t>
            </a:r>
          </a:p>
          <a:p>
            <a:pPr lvl="2"/>
            <a:r>
              <a:rPr lang="en-AU" altLang="pt-BR"/>
              <a:t>Third level</a:t>
            </a:r>
          </a:p>
          <a:p>
            <a:pPr lvl="3"/>
            <a:r>
              <a:rPr lang="en-AU" altLang="pt-BR"/>
              <a:t>Fourth level</a:t>
            </a:r>
          </a:p>
          <a:p>
            <a:pPr lvl="4"/>
            <a:r>
              <a:rPr lang="en-AU" altLang="pt-B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883FC0C-BF4B-4620-B930-D62575CDD9E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218698-29F6-43B7-926E-03DAE3C2BA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91E1CF-13E3-4EA6-88FF-995AA13A90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920AB6-1F4D-45D9-850C-8AFF4F4CFCA0}" type="slidenum">
              <a:rPr lang="en-AU" altLang="pt-BR"/>
              <a:pPr/>
              <a:t>‹nº›</a:t>
            </a:fld>
            <a:endParaRPr lang="en-AU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>
            <a:extLst>
              <a:ext uri="{FF2B5EF4-FFF2-40B4-BE49-F238E27FC236}">
                <a16:creationId xmlns:a16="http://schemas.microsoft.com/office/drawing/2014/main" id="{ACE2B64C-4E45-4E01-A03A-5B5CB47A88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76375" y="1052513"/>
            <a:ext cx="7054850" cy="1470025"/>
          </a:xfrm>
        </p:spPr>
        <p:txBody>
          <a:bodyPr anchor="ctr"/>
          <a:lstStyle/>
          <a:p>
            <a:r>
              <a:rPr lang="en-US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TEOLOGIA  ADVENTISTA DO DÍZIMO</a:t>
            </a: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F33000BC-EFB3-4684-8243-F06950090D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92275" y="5300663"/>
            <a:ext cx="2087563" cy="720725"/>
          </a:xfrm>
        </p:spPr>
        <p:txBody>
          <a:bodyPr/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altLang="pt-BR" sz="1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Erika F Puni, PhD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pt-BR" altLang="pt-BR" sz="1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Diretor de Mordomia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pt-BR" altLang="pt-BR" sz="1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Associação Geral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430398A-79F9-4C3F-ADCD-0375AE6C7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413" y="692150"/>
            <a:ext cx="5256212" cy="868363"/>
          </a:xfrm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 Dízimo Reafirmado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F725689-E355-4BC9-B293-12A060027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596187" cy="43211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1. A devolução do dízimo reconhece a Deus como Criador &amp; Dono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2. O dízimo é uma expressão de adoração pessoal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3. O dízimo deve ser devolvido a Deus primeiro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4. O dízimo deve ser devolvido ao depósito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5. O dízimo é devolvido por meio de recipientes de dízimo a Deus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6. O dízimo é santo em todas as épocas (AT, NT e sempre)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7. O dízimo não está ligado somente ao sistema levítico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EF39C6C-056B-4F52-96C3-4C3E1FE55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620713"/>
            <a:ext cx="735965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Passagens Chave </a:t>
            </a:r>
            <a:b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sobre o Dízimo no AT</a:t>
            </a: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CAC05333-80CF-40DB-99D4-42C64F5D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060575"/>
            <a:ext cx="7273925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Gênesis 14 – O dízimo de Abraão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Gênesis</a:t>
            </a:r>
            <a:r>
              <a:rPr lang="pt-BR" altLang="pt-BR" sz="2600"/>
              <a:t> </a:t>
            </a: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28:10-22 – O dízimo de Jacó 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Levítico 27:30-33 – A Legislação da Devolução do Dízimo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Números 18:21-32 – Sacerdotes e Levitas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Deuteronômio 12,14,16 – Santuário Central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 Crônicas 31:4-6,12 - Neemias</a:t>
            </a:r>
            <a:r>
              <a:rPr lang="pt-BR" altLang="pt-BR" sz="2600"/>
              <a:t> </a:t>
            </a:r>
            <a:endParaRPr lang="pt-BR" altLang="pt-BR" sz="260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2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Neemias 10,12,13 – Renovação da Aliança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23DF75C-E6B2-4826-8D14-0D39C3AAC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04813"/>
            <a:ext cx="73596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Liderança Pastoral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2EC6792C-5A51-40FB-810B-16B3FDDF8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412875"/>
            <a:ext cx="7058025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30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Prega sobre a mordomia bíblica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30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Ensina a mordomia financeira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30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Promove o dízimo e as ofertas como um estilo de vida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30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Relata sobre a fidelidade da igreja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30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Modela a integridade da liderança pelo exemplo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30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Ergue Jesus e foca no coração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pt-BR" altLang="pt-BR" sz="30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Conecta os membros à missão de Deus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995ECF01-0341-4739-98D4-221D82F75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692150"/>
            <a:ext cx="735965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4000" b="1" u="sng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Fórmula das Bênçãos</a:t>
            </a:r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id="{7BCDA356-8990-4C0E-B09F-51E861D49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1773238"/>
            <a:ext cx="60483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660033"/>
                </a:solidFill>
                <a:latin typeface="Times New Roman" panose="02020603050405020304" pitchFamily="18" charset="0"/>
              </a:rPr>
              <a:t>90% + Bênção de Deus = B+</a:t>
            </a:r>
          </a:p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660033"/>
                </a:solidFill>
                <a:latin typeface="Times New Roman" panose="02020603050405020304" pitchFamily="18" charset="0"/>
              </a:rPr>
              <a:t>100% - Bênçãos de Deus = B-</a:t>
            </a: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3DCD608F-5B2B-4E91-B334-7B3B7257E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573463"/>
            <a:ext cx="6911975" cy="2670175"/>
          </a:xfrm>
          <a:prstGeom prst="rect">
            <a:avLst/>
          </a:prstGeom>
          <a:noFill/>
          <a:ln w="15875">
            <a:solidFill>
              <a:srgbClr val="6600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Mesmo num nível de 100% de renda, ainda estaremos longe de satisfazer 100% das nossas necessidades; mas ao devolver a Deus Seus 10%, Ele aumentará nossos 90% para satisfazer 100% das nossas necessidades.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>
            <a:extLst>
              <a:ext uri="{FF2B5EF4-FFF2-40B4-BE49-F238E27FC236}">
                <a16:creationId xmlns:a16="http://schemas.microsoft.com/office/drawing/2014/main" id="{F4C5C606-1314-487B-8D77-894E90FFB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5" name="Rectangle 3">
            <a:extLst>
              <a:ext uri="{FF2B5EF4-FFF2-40B4-BE49-F238E27FC236}">
                <a16:creationId xmlns:a16="http://schemas.microsoft.com/office/drawing/2014/main" id="{506F7F21-68F7-4377-9012-45326C5F8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484313"/>
            <a:ext cx="590550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pt-BR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pt-BR" sz="3000" b="1">
                <a:solidFill>
                  <a:srgbClr val="000066"/>
                </a:solidFill>
                <a:latin typeface="Times New Roman" panose="02020603050405020304" pitchFamily="18" charset="0"/>
              </a:rPr>
              <a:t>“</a:t>
            </a:r>
            <a:r>
              <a:rPr lang="pt-BR" altLang="pt-BR" sz="3000" b="1">
                <a:solidFill>
                  <a:srgbClr val="000066"/>
                </a:solidFill>
                <a:latin typeface="Times New Roman" panose="02020603050405020304" pitchFamily="18" charset="0"/>
              </a:rPr>
              <a:t>Tragam o dízimo todo ao depósito do templo, para que haja alimento em minha casa. Ponham-me à prova”, diz o Senhor dos Exércitos, “e vejam se não vou abrir as comportas dos céus e derramar sobre vocês tantas bênçãos que nem terão onde guardá-las.”</a:t>
            </a:r>
            <a:r>
              <a:rPr lang="pt-BR" altLang="pt-BR" b="1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pt-BR" altLang="pt-BR" sz="2600" b="1">
                <a:solidFill>
                  <a:srgbClr val="000066"/>
                </a:solidFill>
                <a:latin typeface="Times New Roman" panose="02020603050405020304" pitchFamily="18" charset="0"/>
              </a:rPr>
              <a:t>Malaquias 3:10 (NVI)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6BA884CC-602A-46C9-B31C-7CDF39329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76250"/>
            <a:ext cx="4978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pt-BR" altLang="pt-BR" sz="40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 Promessa de Deus</a:t>
            </a:r>
            <a:endParaRPr lang="pt-BR" altLang="pt-BR" sz="400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4517" name="Oval 5">
            <a:extLst>
              <a:ext uri="{FF2B5EF4-FFF2-40B4-BE49-F238E27FC236}">
                <a16:creationId xmlns:a16="http://schemas.microsoft.com/office/drawing/2014/main" id="{2962EA41-443A-455D-A04A-8E7ED8D80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860800"/>
            <a:ext cx="1871662" cy="504825"/>
          </a:xfrm>
          <a:prstGeom prst="ellipse">
            <a:avLst/>
          </a:prstGeom>
          <a:noFill/>
          <a:ln w="50800" algn="ctr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462F3E3-B013-451F-91ED-E7B01243C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926D1F1-03ED-48D2-A3E3-5B915C482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B1777AD-C544-4AC1-9D75-553A5AF3549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63713" y="2276475"/>
            <a:ext cx="7004050" cy="2732088"/>
          </a:xfrm>
          <a:prstGeom prst="rect">
            <a:avLst/>
          </a:prstGeom>
          <a:gradFill rotWithShape="1">
            <a:gsLst>
              <a:gs pos="0">
                <a:srgbClr val="660033"/>
              </a:gs>
              <a:gs pos="100000">
                <a:srgbClr val="660033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FFFF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6838" tIns="47625" rIns="96838" bIns="47625"/>
          <a:lstStyle/>
          <a:p>
            <a:pPr algn="ctr" eaLnBrk="0" hangingPunct="0"/>
            <a:r>
              <a:rPr lang="pt-BR" altLang="pt-BR" sz="3200" b="1">
                <a:solidFill>
                  <a:schemeClr val="bg1"/>
                </a:solidFill>
                <a:latin typeface="Times New Roman" panose="02020603050405020304" pitchFamily="18" charset="0"/>
              </a:rPr>
              <a:t>Mordomia é o estilo de vida da pessoa que aceita o senhorio de Cristo, andando em parceria com Deus e agindo como Seu agente para administrar Seus negócios na terra.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B52EC25-8994-45C8-B76E-986F39035C2D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63713" y="1052513"/>
            <a:ext cx="6985000" cy="754062"/>
          </a:xfrm>
          <a:prstGeom prst="rect">
            <a:avLst/>
          </a:prstGeom>
          <a:solidFill>
            <a:schemeClr val="bg1"/>
          </a:solidFill>
          <a:ln w="2857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0" hangingPunct="0"/>
            <a:r>
              <a:rPr lang="pt-BR" altLang="pt-BR" sz="4000" b="1">
                <a:solidFill>
                  <a:srgbClr val="660033"/>
                </a:solidFill>
                <a:latin typeface="Times New Roman" panose="02020603050405020304" pitchFamily="18" charset="0"/>
              </a:rPr>
              <a:t>Mordomia Bíblica</a:t>
            </a:r>
            <a:endParaRPr lang="pt-BR" altLang="pt-BR" sz="400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6" name="Oval 4">
            <a:extLst>
              <a:ext uri="{FF2B5EF4-FFF2-40B4-BE49-F238E27FC236}">
                <a16:creationId xmlns:a16="http://schemas.microsoft.com/office/drawing/2014/main" id="{A39A2E51-1AA3-414E-9B19-DDDB04A48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349500"/>
            <a:ext cx="2303462" cy="574675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037" name="Oval 5">
            <a:extLst>
              <a:ext uri="{FF2B5EF4-FFF2-40B4-BE49-F238E27FC236}">
                <a16:creationId xmlns:a16="http://schemas.microsoft.com/office/drawing/2014/main" id="{82E1DB57-3ECB-4253-B726-FB1FA55C6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2852738"/>
            <a:ext cx="1657350" cy="576262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038" name="Oval 6">
            <a:extLst>
              <a:ext uri="{FF2B5EF4-FFF2-40B4-BE49-F238E27FC236}">
                <a16:creationId xmlns:a16="http://schemas.microsoft.com/office/drawing/2014/main" id="{5E7B6107-51CF-4EB8-A1BC-3893E2FC3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292600"/>
            <a:ext cx="2303463" cy="576263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24C6CAF4-8043-4C11-AC8D-4027A3CC2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357563"/>
            <a:ext cx="1584325" cy="576262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36A2572B-00F2-4BE3-8046-37C252924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3357563"/>
            <a:ext cx="914400" cy="503237"/>
          </a:xfrm>
          <a:prstGeom prst="rect">
            <a:avLst/>
          </a:prstGeom>
          <a:noFill/>
          <a:ln w="412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>
            <a:extLst>
              <a:ext uri="{FF2B5EF4-FFF2-40B4-BE49-F238E27FC236}">
                <a16:creationId xmlns:a16="http://schemas.microsoft.com/office/drawing/2014/main" id="{B53014A9-DF59-41DC-921B-2166C89C6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4274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Recebedor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58F70D3D-F70A-4FBF-BB22-59AE18EDD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Mestre</a:t>
            </a:r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43C632AF-8B45-47F7-9452-2EC53F473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Escravo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995DD06B-DC45-4E2A-A98F-72CF2AE13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Criador</a:t>
            </a:r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9D2F35EA-4912-4535-B4F6-6AFD7ECE6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Criatura</a:t>
            </a:r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id="{A77FC86D-4128-4229-9A10-E44A692C3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Redentor</a:t>
            </a:r>
          </a:p>
        </p:txBody>
      </p:sp>
      <p:sp>
        <p:nvSpPr>
          <p:cNvPr id="57353" name="Rectangle 9">
            <a:extLst>
              <a:ext uri="{FF2B5EF4-FFF2-40B4-BE49-F238E27FC236}">
                <a16:creationId xmlns:a16="http://schemas.microsoft.com/office/drawing/2014/main" id="{02C3E41D-AB16-48F4-8E27-73A668CC6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Doador</a:t>
            </a:r>
            <a:r>
              <a:rPr lang="en-US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7354" name="Rectangle 10">
            <a:extLst>
              <a:ext uri="{FF2B5EF4-FFF2-40B4-BE49-F238E27FC236}">
                <a16:creationId xmlns:a16="http://schemas.microsoft.com/office/drawing/2014/main" id="{6D575D5F-C6B0-4F09-B8E2-AF99B532D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Administrador</a:t>
            </a:r>
          </a:p>
        </p:txBody>
      </p:sp>
      <p:sp>
        <p:nvSpPr>
          <p:cNvPr id="57355" name="Rectangle 11">
            <a:extLst>
              <a:ext uri="{FF2B5EF4-FFF2-40B4-BE49-F238E27FC236}">
                <a16:creationId xmlns:a16="http://schemas.microsoft.com/office/drawing/2014/main" id="{21B05447-BDF4-4071-A65E-F60D8354E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Dono</a:t>
            </a:r>
          </a:p>
        </p:txBody>
      </p:sp>
      <p:sp>
        <p:nvSpPr>
          <p:cNvPr id="57356" name="Rectangle 12">
            <a:extLst>
              <a:ext uri="{FF2B5EF4-FFF2-40B4-BE49-F238E27FC236}">
                <a16:creationId xmlns:a16="http://schemas.microsoft.com/office/drawing/2014/main" id="{75166CE9-A8C1-47B6-A573-1E36F3EE5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Redimido</a:t>
            </a:r>
          </a:p>
        </p:txBody>
      </p:sp>
      <p:sp>
        <p:nvSpPr>
          <p:cNvPr id="57357" name="Rectangle 13">
            <a:extLst>
              <a:ext uri="{FF2B5EF4-FFF2-40B4-BE49-F238E27FC236}">
                <a16:creationId xmlns:a16="http://schemas.microsoft.com/office/drawing/2014/main" id="{B520F6C3-E839-4B2E-8FFE-F5DAB616F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MORDOMO</a:t>
            </a:r>
          </a:p>
        </p:txBody>
      </p:sp>
      <p:sp>
        <p:nvSpPr>
          <p:cNvPr id="57358" name="Rectangle 14">
            <a:extLst>
              <a:ext uri="{FF2B5EF4-FFF2-40B4-BE49-F238E27FC236}">
                <a16:creationId xmlns:a16="http://schemas.microsoft.com/office/drawing/2014/main" id="{BB17FA24-4DA9-4DE9-802B-3C1E7B155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219200"/>
            <a:ext cx="3048000" cy="91440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latin typeface="Times New Roman" panose="02020603050405020304" pitchFamily="18" charset="0"/>
              </a:rPr>
              <a:t>SENHOR</a:t>
            </a:r>
          </a:p>
        </p:txBody>
      </p:sp>
      <p:sp>
        <p:nvSpPr>
          <p:cNvPr id="57360" name="Rectangle 16">
            <a:extLst>
              <a:ext uri="{FF2B5EF4-FFF2-40B4-BE49-F238E27FC236}">
                <a16:creationId xmlns:a16="http://schemas.microsoft.com/office/drawing/2014/main" id="{376442F3-DD87-417B-A46A-746086FFA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476250"/>
            <a:ext cx="6121400" cy="720725"/>
          </a:xfrm>
          <a:solidFill>
            <a:srgbClr val="663300">
              <a:alpha val="50000"/>
            </a:srgbClr>
          </a:solidFill>
          <a:ln/>
        </p:spPr>
        <p:txBody>
          <a:bodyPr/>
          <a:lstStyle/>
          <a:p>
            <a:r>
              <a:rPr lang="en-US" altLang="pt-BR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OS DOIS LADOS DA MORDOMIA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 autoUpdateAnimBg="0"/>
      <p:bldP spid="57348" grpId="0" animBg="1" autoUpdateAnimBg="0"/>
      <p:bldP spid="57349" grpId="0" animBg="1" autoUpdateAnimBg="0"/>
      <p:bldP spid="57350" grpId="0" animBg="1" autoUpdateAnimBg="0"/>
      <p:bldP spid="57351" grpId="0" animBg="1" autoUpdateAnimBg="0"/>
      <p:bldP spid="57352" grpId="0" animBg="1" autoUpdateAnimBg="0"/>
      <p:bldP spid="57353" grpId="0" animBg="1" autoUpdateAnimBg="0"/>
      <p:bldP spid="57354" grpId="0" animBg="1" autoUpdateAnimBg="0"/>
      <p:bldP spid="57355" grpId="0" animBg="1" autoUpdateAnimBg="0"/>
      <p:bldP spid="57356" grpId="0" animBg="1" autoUpdateAnimBg="0"/>
      <p:bldP spid="57357" grpId="0" animBg="1" autoUpdateAnimBg="0"/>
      <p:bldP spid="5735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6342BD13-565D-41FF-89BE-EC937AEBB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476250"/>
            <a:ext cx="6121400" cy="720725"/>
          </a:xfrm>
          <a:solidFill>
            <a:srgbClr val="663300">
              <a:alpha val="50000"/>
            </a:srgbClr>
          </a:solidFill>
        </p:spPr>
        <p:txBody>
          <a:bodyPr/>
          <a:lstStyle/>
          <a:p>
            <a:r>
              <a:rPr lang="en-US" altLang="pt-B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pt-BR" altLang="pt-B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Mordomia é TODO o meu eu </a:t>
            </a:r>
            <a:br>
              <a:rPr lang="pt-BR" altLang="pt-B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pt-BR" altLang="pt-B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em resposta a TUDO de Deus.”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8CE9730-6FF4-4D71-B490-77C54EBAC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4274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Coração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3B4341F6-F37A-4145-A076-D659AB400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Dízimos &amp; Ofertas</a:t>
            </a:r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2867FA4A-DAFE-4D50-8824-31120B3F7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Senhorio de Cristo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4A47D88-FDAC-45EF-8990-21A58DCA6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Membro de Igreja</a:t>
            </a:r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C158BEAC-1CFD-4C21-93D2-BA823E6F7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Deus como Deus</a:t>
            </a:r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C53DD4DA-9EC4-4395-94C3-072A44916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Programa</a:t>
            </a:r>
          </a:p>
        </p:txBody>
      </p:sp>
      <p:sp>
        <p:nvSpPr>
          <p:cNvPr id="53257" name="Rectangle 9">
            <a:extLst>
              <a:ext uri="{FF2B5EF4-FFF2-40B4-BE49-F238E27FC236}">
                <a16:creationId xmlns:a16="http://schemas.microsoft.com/office/drawing/2014/main" id="{05F247A4-3BDE-417C-9252-91EE3803F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Bolsa e Carteira</a:t>
            </a: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9970B086-AABA-495E-9DAD-E46E0EFCB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Valores</a:t>
            </a:r>
          </a:p>
        </p:txBody>
      </p:sp>
      <p:sp>
        <p:nvSpPr>
          <p:cNvPr id="53259" name="Rectangle 11">
            <a:extLst>
              <a:ext uri="{FF2B5EF4-FFF2-40B4-BE49-F238E27FC236}">
                <a16:creationId xmlns:a16="http://schemas.microsoft.com/office/drawing/2014/main" id="{90D17659-67A2-4470-AC24-5914415A5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Comportamento</a:t>
            </a:r>
          </a:p>
        </p:txBody>
      </p:sp>
      <p:sp>
        <p:nvSpPr>
          <p:cNvPr id="53260" name="Rectangle 12">
            <a:extLst>
              <a:ext uri="{FF2B5EF4-FFF2-40B4-BE49-F238E27FC236}">
                <a16:creationId xmlns:a16="http://schemas.microsoft.com/office/drawing/2014/main" id="{A100FA04-E63F-4B2F-A208-FD79B7903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Estilo de Vida</a:t>
            </a:r>
          </a:p>
        </p:txBody>
      </p:sp>
      <p:sp>
        <p:nvSpPr>
          <p:cNvPr id="53261" name="Rectangle 13">
            <a:extLst>
              <a:ext uri="{FF2B5EF4-FFF2-40B4-BE49-F238E27FC236}">
                <a16:creationId xmlns:a16="http://schemas.microsoft.com/office/drawing/2014/main" id="{62418FBC-BD0D-4C36-94F9-E804AB2E9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196975"/>
            <a:ext cx="3097213" cy="936625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VISÃO AMPLA</a:t>
            </a:r>
          </a:p>
        </p:txBody>
      </p:sp>
      <p:sp>
        <p:nvSpPr>
          <p:cNvPr id="53262" name="Rectangle 14">
            <a:extLst>
              <a:ext uri="{FF2B5EF4-FFF2-40B4-BE49-F238E27FC236}">
                <a16:creationId xmlns:a16="http://schemas.microsoft.com/office/drawing/2014/main" id="{A8166B8B-E92D-4899-B71C-FC650EA82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196975"/>
            <a:ext cx="3048000" cy="936625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VISÃO ESTREITA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 autoUpdateAnimBg="0"/>
      <p:bldP spid="53252" grpId="0" animBg="1" autoUpdateAnimBg="0"/>
      <p:bldP spid="53253" grpId="0" animBg="1" autoUpdateAnimBg="0"/>
      <p:bldP spid="53254" grpId="0" animBg="1" autoUpdateAnimBg="0"/>
      <p:bldP spid="53255" grpId="0" animBg="1" autoUpdateAnimBg="0"/>
      <p:bldP spid="53256" grpId="0" animBg="1" autoUpdateAnimBg="0"/>
      <p:bldP spid="53257" grpId="0" animBg="1" autoUpdateAnimBg="0"/>
      <p:bldP spid="53258" grpId="0" animBg="1" autoUpdateAnimBg="0"/>
      <p:bldP spid="53259" grpId="0" animBg="1" autoUpdateAnimBg="0"/>
      <p:bldP spid="53260" grpId="0" animBg="1" autoUpdateAnimBg="0"/>
      <p:bldP spid="53261" grpId="0" animBg="1" autoUpdateAnimBg="0"/>
      <p:bldP spid="5326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9" name="Object 3">
            <a:extLst>
              <a:ext uri="{FF2B5EF4-FFF2-40B4-BE49-F238E27FC236}">
                <a16:creationId xmlns:a16="http://schemas.microsoft.com/office/drawing/2014/main" id="{E71521D3-D3A5-4C36-84A5-7607CBE818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7550" y="1392238"/>
          <a:ext cx="6650038" cy="459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Planilha" r:id="rId4" imgW="5362671" imgH="3657600" progId="Excel.Sheet.8">
                  <p:embed/>
                </p:oleObj>
              </mc:Choice>
              <mc:Fallback>
                <p:oleObj name="Planilha" r:id="rId4" imgW="5362671" imgH="36576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1392238"/>
                        <a:ext cx="6650038" cy="45926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 Box 5">
            <a:extLst>
              <a:ext uri="{FF2B5EF4-FFF2-40B4-BE49-F238E27FC236}">
                <a16:creationId xmlns:a16="http://schemas.microsoft.com/office/drawing/2014/main" id="{0AC51E76-048A-4D41-BBF3-DEDA4DFD2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404813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Jesus é o Senhor de Tudo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ADA2F012-0CF4-40F2-BC4D-24B05EBD5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692150"/>
            <a:ext cx="77406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Mordomia Financeira</a:t>
            </a:r>
            <a:endParaRPr lang="pt-BR" altLang="pt-BR" sz="400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CAA1538A-A8A5-4B2D-941C-FD1A8D77E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773238"/>
            <a:ext cx="734536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6925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25000"/>
              </a:spcBef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Reconhecimento da condição de Criador de Deus</a:t>
            </a:r>
          </a:p>
          <a:p>
            <a:pPr algn="l">
              <a:spcBef>
                <a:spcPct val="25000"/>
              </a:spcBef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Expressão de Parceria com o Divino</a:t>
            </a:r>
          </a:p>
          <a:p>
            <a:pPr algn="l">
              <a:spcBef>
                <a:spcPct val="25000"/>
              </a:spcBef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Compromisso com o Senhorio de Jesus</a:t>
            </a:r>
          </a:p>
          <a:p>
            <a:pPr algn="l">
              <a:spcBef>
                <a:spcPct val="25000"/>
              </a:spcBef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Reconhecimento das Bênçãos da Graça de Deus</a:t>
            </a:r>
          </a:p>
          <a:p>
            <a:pPr algn="l">
              <a:spcBef>
                <a:spcPct val="25000"/>
              </a:spcBef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Resposta de Amor e Gratidão por parte dos crentes</a:t>
            </a:r>
          </a:p>
          <a:p>
            <a:pPr algn="l">
              <a:spcBef>
                <a:spcPct val="25000"/>
              </a:spcBef>
              <a:spcAft>
                <a:spcPct val="15000"/>
              </a:spcAft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Demonstração da nossa Fé em Cristo</a:t>
            </a:r>
          </a:p>
          <a:p>
            <a:pPr algn="l">
              <a:spcBef>
                <a:spcPct val="25000"/>
              </a:spcBef>
              <a:spcAft>
                <a:spcPct val="15000"/>
              </a:spcAft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Vivendo o Relacionamento de Aliança com Deus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2E54196-5D99-4667-9BB0-EFDCE99B3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692150"/>
            <a:ext cx="77406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Base </a:t>
            </a:r>
            <a: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Teológica</a:t>
            </a:r>
            <a:endParaRPr lang="pt-BR" altLang="pt-BR" sz="400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8CC70CD-14C4-4B3E-990A-732DD6154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1773238"/>
            <a:ext cx="75247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6925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25000"/>
              </a:spcBef>
              <a:buSzPct val="6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Deus é Criador e Proprietário de todas as coisas</a:t>
            </a:r>
          </a:p>
          <a:p>
            <a:pPr algn="l">
              <a:spcBef>
                <a:spcPct val="25000"/>
              </a:spcBef>
              <a:buSzPct val="6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Deus é tanto Provedor quanto Sustentador da vida</a:t>
            </a:r>
          </a:p>
          <a:p>
            <a:pPr algn="l">
              <a:spcBef>
                <a:spcPct val="25000"/>
              </a:spcBef>
              <a:buSzPct val="6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Deus é o Doador e a Fonte de todas as Bênçãos</a:t>
            </a:r>
          </a:p>
          <a:p>
            <a:pPr algn="l">
              <a:spcBef>
                <a:spcPct val="25000"/>
              </a:spcBef>
              <a:buSzPct val="6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Deus é um Ajudador e Protetor pessoal</a:t>
            </a:r>
          </a:p>
          <a:p>
            <a:pPr algn="l">
              <a:spcBef>
                <a:spcPct val="25000"/>
              </a:spcBef>
              <a:buSzPct val="6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Apenas Deus é Digno de nossa Adoração</a:t>
            </a:r>
          </a:p>
          <a:p>
            <a:pPr algn="l">
              <a:spcBef>
                <a:spcPct val="25000"/>
              </a:spcBef>
              <a:spcAft>
                <a:spcPct val="15000"/>
              </a:spcAft>
              <a:buSzPct val="6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Somente Deus é confiável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C66D94E-EDB1-4577-A4C6-292E875F5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692150"/>
            <a:ext cx="77406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Os Fundamentos da Devolução</a:t>
            </a:r>
            <a:b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do Dízimo</a:t>
            </a:r>
            <a:endParaRPr lang="pt-BR" altLang="pt-BR" sz="400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36749A3-A504-42AC-AECC-94F560BF0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1773238"/>
            <a:ext cx="752475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6925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 dízimo é a devolução das bênçãos de Deus</a:t>
            </a:r>
          </a:p>
          <a:p>
            <a:pPr algn="l"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 dízimo é devolvido com base na renda/aumento</a:t>
            </a:r>
          </a:p>
          <a:p>
            <a:pPr algn="l"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 dízimo é devolvido em dinheiro e em espécie</a:t>
            </a:r>
          </a:p>
          <a:p>
            <a:pPr algn="l"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 dízimo é devolvido pelo crente/discípulo em relação com Deus</a:t>
            </a:r>
          </a:p>
          <a:p>
            <a:pPr algn="l"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 dízimo é devolvido para o benefício do crente</a:t>
            </a:r>
          </a:p>
          <a:p>
            <a:pPr algn="l"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 dízimo é devolvido como um ato de adoração</a:t>
            </a:r>
          </a:p>
          <a:p>
            <a:pPr algn="l">
              <a:buSzPct val="65000"/>
              <a:buFont typeface="Monotype Sorts" pitchFamily="2" charset="2"/>
              <a:buChar char="u"/>
            </a:pPr>
            <a:r>
              <a:rPr lang="pt-BR" altLang="pt-BR" sz="2600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 dízimo é devolvido a Deus – Seu depósito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7D6602AD-6AA7-4EF1-8883-512B5F211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765175"/>
            <a:ext cx="77406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5000"/>
              </a:lnSpc>
            </a:pPr>
            <a:r>
              <a:rPr lang="pt-BR" altLang="pt-BR" sz="4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O Uso do Dízimo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EB917C83-C1BA-4966-BB02-0DB61A9AB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038" y="1905000"/>
            <a:ext cx="3567112" cy="609600"/>
          </a:xfrm>
          <a:prstGeom prst="rect">
            <a:avLst/>
          </a:prstGeom>
          <a:gradFill rotWithShape="0">
            <a:gsLst>
              <a:gs pos="0">
                <a:srgbClr val="800080">
                  <a:gamma/>
                  <a:shade val="46275"/>
                  <a:invGamma/>
                </a:srgbClr>
              </a:gs>
              <a:gs pos="5000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3200" b="1">
                <a:solidFill>
                  <a:schemeClr val="bg1"/>
                </a:solidFill>
                <a:latin typeface="Times New Roman" panose="02020603050405020304" pitchFamily="18" charset="0"/>
              </a:rPr>
              <a:t>Significado</a:t>
            </a:r>
            <a:endParaRPr lang="pt-BR" altLang="pt-BR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21535A8F-6456-4A82-B35B-7207F57E4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905000"/>
            <a:ext cx="3494088" cy="609600"/>
          </a:xfrm>
          <a:prstGeom prst="rect">
            <a:avLst/>
          </a:prstGeom>
          <a:gradFill rotWithShape="0">
            <a:gsLst>
              <a:gs pos="0">
                <a:srgbClr val="800080">
                  <a:gamma/>
                  <a:shade val="46275"/>
                  <a:invGamma/>
                </a:srgbClr>
              </a:gs>
              <a:gs pos="50000">
                <a:srgbClr val="800080"/>
              </a:gs>
              <a:gs pos="100000">
                <a:srgbClr val="80008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3200" b="1">
                <a:solidFill>
                  <a:schemeClr val="bg1"/>
                </a:solidFill>
                <a:latin typeface="Times New Roman" panose="02020603050405020304" pitchFamily="18" charset="0"/>
              </a:rPr>
              <a:t>Princípio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13206E4B-44F8-423E-822E-822A1157B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514600"/>
            <a:ext cx="3494088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600" b="1">
                <a:solidFill>
                  <a:schemeClr val="bg1"/>
                </a:solidFill>
                <a:latin typeface="Times New Roman" panose="02020603050405020304" pitchFamily="18" charset="0"/>
              </a:rPr>
              <a:t>Pertence a Deus</a:t>
            </a:r>
            <a:endParaRPr lang="pt-BR" altLang="pt-BR" sz="2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0294CBF4-3AD7-40FB-A43D-9A5835AC3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124200"/>
            <a:ext cx="3494088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600" b="1">
                <a:solidFill>
                  <a:schemeClr val="bg1"/>
                </a:solidFill>
                <a:latin typeface="Times New Roman" panose="02020603050405020304" pitchFamily="18" charset="0"/>
              </a:rPr>
              <a:t>É sagrado</a:t>
            </a:r>
            <a:endParaRPr lang="pt-BR" altLang="pt-BR" sz="2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0735F04F-73E2-4861-95D5-71173E860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3124200"/>
            <a:ext cx="3490912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600" b="1">
                <a:solidFill>
                  <a:schemeClr val="bg1"/>
                </a:solidFill>
                <a:latin typeface="Times New Roman" panose="02020603050405020304" pitchFamily="18" charset="0"/>
              </a:rPr>
              <a:t>Não tocamos nele</a:t>
            </a:r>
            <a:endParaRPr lang="pt-BR" altLang="pt-BR" sz="2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B45A6998-5A61-4BFA-8940-243E19F11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2514600"/>
            <a:ext cx="3490912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600" b="1">
                <a:solidFill>
                  <a:schemeClr val="bg1"/>
                </a:solidFill>
                <a:latin typeface="Times New Roman" panose="02020603050405020304" pitchFamily="18" charset="0"/>
              </a:rPr>
              <a:t>Nós não o guardamos</a:t>
            </a:r>
            <a:endParaRPr lang="pt-BR" altLang="pt-BR" sz="2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4" name="Rectangle 10">
            <a:extLst>
              <a:ext uri="{FF2B5EF4-FFF2-40B4-BE49-F238E27FC236}">
                <a16:creationId xmlns:a16="http://schemas.microsoft.com/office/drawing/2014/main" id="{0140EE56-424E-46A2-A309-8BCBA3E2C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733800"/>
            <a:ext cx="3494088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600" b="1">
                <a:solidFill>
                  <a:schemeClr val="bg1"/>
                </a:solidFill>
                <a:latin typeface="Times New Roman" panose="02020603050405020304" pitchFamily="18" charset="0"/>
              </a:rPr>
              <a:t>Deus o especifica</a:t>
            </a:r>
            <a:endParaRPr lang="pt-BR" altLang="pt-BR" sz="2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5" name="Rectangle 11">
            <a:extLst>
              <a:ext uri="{FF2B5EF4-FFF2-40B4-BE49-F238E27FC236}">
                <a16:creationId xmlns:a16="http://schemas.microsoft.com/office/drawing/2014/main" id="{59B9B2E1-C2AA-4ADB-869A-6FCC9E04D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3733800"/>
            <a:ext cx="3490912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600" b="1">
                <a:solidFill>
                  <a:schemeClr val="bg1"/>
                </a:solidFill>
                <a:latin typeface="Times New Roman" panose="02020603050405020304" pitchFamily="18" charset="0"/>
              </a:rPr>
              <a:t>Obedecemos e seguimos</a:t>
            </a:r>
            <a:endParaRPr lang="pt-BR" altLang="pt-BR" sz="2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6" name="Rectangle 12">
            <a:extLst>
              <a:ext uri="{FF2B5EF4-FFF2-40B4-BE49-F238E27FC236}">
                <a16:creationId xmlns:a16="http://schemas.microsoft.com/office/drawing/2014/main" id="{17E20BDD-9B9D-4F33-BB7E-C6450CD05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343400"/>
            <a:ext cx="3494088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600" b="1">
                <a:solidFill>
                  <a:schemeClr val="bg1"/>
                </a:solidFill>
                <a:latin typeface="Times New Roman" panose="02020603050405020304" pitchFamily="18" charset="0"/>
              </a:rPr>
              <a:t>Ato de adoração</a:t>
            </a:r>
            <a:endParaRPr lang="pt-BR" altLang="pt-BR" sz="2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17DE4567-0078-49AE-A00E-3F717F1E5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4343400"/>
            <a:ext cx="3490912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600" b="1">
                <a:solidFill>
                  <a:schemeClr val="bg1"/>
                </a:solidFill>
                <a:latin typeface="Times New Roman" panose="02020603050405020304" pitchFamily="18" charset="0"/>
              </a:rPr>
              <a:t>É sobre Deus</a:t>
            </a:r>
            <a:endParaRPr lang="pt-BR" altLang="pt-BR" sz="2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BC1D8674-992F-4258-93E4-CBAD8A952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953000"/>
            <a:ext cx="3494088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600" b="1">
                <a:solidFill>
                  <a:schemeClr val="bg1"/>
                </a:solidFill>
                <a:latin typeface="Times New Roman" panose="02020603050405020304" pitchFamily="18" charset="0"/>
              </a:rPr>
              <a:t>Resposta espiritual</a:t>
            </a:r>
            <a:r>
              <a:rPr lang="en-US" altLang="pt-BR" sz="26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en-US" altLang="pt-BR" sz="2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E748901E-F835-4257-8940-9E5D96296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4953000"/>
            <a:ext cx="3490912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800" b="1">
                <a:solidFill>
                  <a:schemeClr val="bg1"/>
                </a:solidFill>
                <a:latin typeface="Times New Roman" panose="02020603050405020304" pitchFamily="18" charset="0"/>
              </a:rPr>
              <a:t>É sobre o coração</a:t>
            </a:r>
            <a:endParaRPr lang="pt-BR" altLang="pt-BR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0" name="Rectangle 16">
            <a:extLst>
              <a:ext uri="{FF2B5EF4-FFF2-40B4-BE49-F238E27FC236}">
                <a16:creationId xmlns:a16="http://schemas.microsoft.com/office/drawing/2014/main" id="{A88639AA-F76F-4FC8-9A20-767E8A573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562600"/>
            <a:ext cx="3494088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600" b="1">
                <a:solidFill>
                  <a:schemeClr val="bg1"/>
                </a:solidFill>
                <a:latin typeface="Times New Roman" panose="02020603050405020304" pitchFamily="18" charset="0"/>
              </a:rPr>
              <a:t>Expressão de fidelidade</a:t>
            </a:r>
            <a:endParaRPr lang="pt-BR" altLang="pt-BR" sz="2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1" name="Rectangle 17">
            <a:extLst>
              <a:ext uri="{FF2B5EF4-FFF2-40B4-BE49-F238E27FC236}">
                <a16:creationId xmlns:a16="http://schemas.microsoft.com/office/drawing/2014/main" id="{3EAB2A9B-C7EE-41D4-9B44-0A2CD44E0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5562600"/>
            <a:ext cx="3490912" cy="60960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600" b="1">
                <a:solidFill>
                  <a:schemeClr val="bg1"/>
                </a:solidFill>
                <a:latin typeface="Times New Roman" panose="02020603050405020304" pitchFamily="18" charset="0"/>
              </a:rPr>
              <a:t>É sobre lealdade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 autoUpdateAnimBg="0"/>
      <p:bldP spid="11269" grpId="0" animBg="1" autoUpdateAnimBg="0"/>
      <p:bldP spid="11270" grpId="0" animBg="1" autoUpdateAnimBg="0"/>
      <p:bldP spid="11271" grpId="0" animBg="1" autoUpdateAnimBg="0"/>
      <p:bldP spid="11272" grpId="0" animBg="1" autoUpdateAnimBg="0"/>
      <p:bldP spid="11273" grpId="0" animBg="1" autoUpdateAnimBg="0"/>
      <p:bldP spid="11274" grpId="0" animBg="1" autoUpdateAnimBg="0"/>
      <p:bldP spid="11275" grpId="0" animBg="1" autoUpdateAnimBg="0"/>
      <p:bldP spid="11276" grpId="0" animBg="1" autoUpdateAnimBg="0"/>
      <p:bldP spid="11277" grpId="0" animBg="1" autoUpdateAnimBg="0"/>
      <p:bldP spid="11278" grpId="0" animBg="1" autoUpdateAnimBg="0"/>
      <p:bldP spid="11279" grpId="0" animBg="1" autoUpdateAnimBg="0"/>
      <p:bldP spid="11280" grpId="0" animBg="1" autoUpdateAnimBg="0"/>
      <p:bldP spid="11281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653</Words>
  <Application>Microsoft Office PowerPoint</Application>
  <PresentationFormat>Apresentação na tela (4:3)</PresentationFormat>
  <Paragraphs>116</Paragraphs>
  <Slides>15</Slides>
  <Notes>15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Monotype Sorts</vt:lpstr>
      <vt:lpstr>Default Design</vt:lpstr>
      <vt:lpstr>Planilha do Microsoft Office Excel</vt:lpstr>
      <vt:lpstr>A TEOLOGIA  ADVENTISTA DO DÍZIMO</vt:lpstr>
      <vt:lpstr>Apresentação do PowerPoint</vt:lpstr>
      <vt:lpstr>OS DOIS LADOS DA MORDOMIA</vt:lpstr>
      <vt:lpstr>“Mordomia é TODO o meu eu  em resposta a TUDO de Deus.”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Dízimo Reafirmado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Seventh-day Adventist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MORDOMIA CRISTÃ</dc:subject>
  <dc:creator>Pr. MARCELO AUGUSTO DE CARVALHO; SPD</dc:creator>
  <cp:keywords>www.4tons.com.br</cp:keywords>
  <dc:description>COMÉRCIO PROIBIDO. USO PESSOAL</dc:description>
  <cp:lastModifiedBy>UCB - Marcelo Augusto de Carvalho</cp:lastModifiedBy>
  <cp:revision>437</cp:revision>
  <dcterms:created xsi:type="dcterms:W3CDTF">2004-03-12T03:21:27Z</dcterms:created>
  <dcterms:modified xsi:type="dcterms:W3CDTF">2020-12-17T13:17:22Z</dcterms:modified>
</cp:coreProperties>
</file>